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229" r:id="rId4"/>
  </p:sldMasterIdLst>
  <p:notesMasterIdLst>
    <p:notesMasterId r:id="rId29"/>
  </p:notesMasterIdLst>
  <p:handoutMasterIdLst>
    <p:handoutMasterId r:id="rId30"/>
  </p:handoutMasterIdLst>
  <p:sldIdLst>
    <p:sldId id="1583" r:id="rId5"/>
    <p:sldId id="1602" r:id="rId6"/>
    <p:sldId id="1585" r:id="rId7"/>
    <p:sldId id="1604" r:id="rId8"/>
    <p:sldId id="1584" r:id="rId9"/>
    <p:sldId id="1606" r:id="rId10"/>
    <p:sldId id="1607" r:id="rId11"/>
    <p:sldId id="1608" r:id="rId12"/>
    <p:sldId id="1591" r:id="rId13"/>
    <p:sldId id="1609" r:id="rId14"/>
    <p:sldId id="1611" r:id="rId15"/>
    <p:sldId id="1612" r:id="rId16"/>
    <p:sldId id="1613" r:id="rId17"/>
    <p:sldId id="1614" r:id="rId18"/>
    <p:sldId id="1615" r:id="rId19"/>
    <p:sldId id="1610" r:id="rId20"/>
    <p:sldId id="1619" r:id="rId21"/>
    <p:sldId id="1589" r:id="rId22"/>
    <p:sldId id="1603" r:id="rId23"/>
    <p:sldId id="1620" r:id="rId24"/>
    <p:sldId id="1616" r:id="rId25"/>
    <p:sldId id="1586" r:id="rId26"/>
    <p:sldId id="1617" r:id="rId27"/>
    <p:sldId id="1598" r:id="rId28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uture Decoded - Main Layout" id="{4DED2288-8454-49AC-9E0A-5EF418B8541C}">
          <p14:sldIdLst>
            <p14:sldId id="1583"/>
            <p14:sldId id="1602"/>
            <p14:sldId id="1585"/>
            <p14:sldId id="1604"/>
            <p14:sldId id="1584"/>
            <p14:sldId id="1606"/>
            <p14:sldId id="1607"/>
            <p14:sldId id="1608"/>
            <p14:sldId id="1591"/>
            <p14:sldId id="1609"/>
            <p14:sldId id="1611"/>
            <p14:sldId id="1612"/>
            <p14:sldId id="1613"/>
            <p14:sldId id="1614"/>
            <p14:sldId id="1615"/>
            <p14:sldId id="1610"/>
            <p14:sldId id="1619"/>
            <p14:sldId id="1589"/>
            <p14:sldId id="1603"/>
            <p14:sldId id="1620"/>
            <p14:sldId id="1616"/>
            <p14:sldId id="1586"/>
            <p14:sldId id="1617"/>
            <p14:sldId id="1598"/>
          </p14:sldIdLst>
        </p14:section>
        <p14:section name="Template Content Guidelines" id="{ADA7C8DF-D1BF-40EA-BD0B-A6A7EF20A498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8" name="Author" initials="A" lastIdx="0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88E"/>
    <a:srgbClr val="737373"/>
    <a:srgbClr val="BBD80A"/>
    <a:srgbClr val="0078D7"/>
    <a:srgbClr val="FFFFFF"/>
    <a:srgbClr val="333333"/>
    <a:srgbClr val="1C1C1C"/>
    <a:srgbClr val="FFF100"/>
    <a:srgbClr val="A25900"/>
    <a:srgbClr val="4F1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6323" autoAdjust="0"/>
  </p:normalViewPr>
  <p:slideViewPr>
    <p:cSldViewPr snapToGrid="0">
      <p:cViewPr varScale="1">
        <p:scale>
          <a:sx n="71" d="100"/>
          <a:sy n="71" d="100"/>
        </p:scale>
        <p:origin x="84" y="294"/>
      </p:cViewPr>
      <p:guideLst/>
    </p:cSldViewPr>
  </p:slideViewPr>
  <p:outlineViewPr>
    <p:cViewPr>
      <p:scale>
        <a:sx n="33" d="100"/>
        <a:sy n="33" d="100"/>
      </p:scale>
      <p:origin x="0" y="-283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732"/>
    </p:cViewPr>
  </p:sorterViewPr>
  <p:notesViewPr>
    <p:cSldViewPr snapToGrid="0" showGuides="1">
      <p:cViewPr varScale="1">
        <p:scale>
          <a:sx n="100" d="100"/>
          <a:sy n="100" d="100"/>
        </p:scale>
        <p:origin x="2694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188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E-4D20-BC20-036DF0A26A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BBD80A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AE-4D20-BC20-036DF0A26A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73737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AE-4D20-BC20-036DF0A26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629144"/>
        <c:axId val="315632280"/>
      </c:barChart>
      <c:catAx>
        <c:axId val="31562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32280"/>
        <c:crosses val="autoZero"/>
        <c:auto val="1"/>
        <c:lblAlgn val="ctr"/>
        <c:lblOffset val="100"/>
        <c:noMultiLvlLbl val="0"/>
      </c:catAx>
      <c:valAx>
        <c:axId val="31563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2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0188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D0C-41CB-B5CF-C0B37955E523}"/>
              </c:ext>
            </c:extLst>
          </c:dPt>
          <c:dPt>
            <c:idx val="1"/>
            <c:bubble3D val="0"/>
            <c:spPr>
              <a:solidFill>
                <a:srgbClr val="BBD80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0C-41CB-B5CF-C0B37955E523}"/>
              </c:ext>
            </c:extLst>
          </c:dPt>
          <c:dPt>
            <c:idx val="2"/>
            <c:bubble3D val="0"/>
            <c:spPr>
              <a:solidFill>
                <a:srgbClr val="73737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0C-41CB-B5CF-C0B37955E523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0C-41CB-B5CF-C0B37955E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Global Accounts Summit 2015</a:t>
            </a:r>
          </a:p>
          <a:p>
            <a:endParaRPr lang="en-US" dirty="0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D045D-9A66-44E7-900A-FC6D0BD4E54A}" type="datetime8">
              <a:rPr lang="en-US" smtClean="0">
                <a:latin typeface="Segoe UI" pitchFamily="34" charset="0"/>
              </a:rPr>
              <a:t>10/31/2016 4:10 PM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2015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r>
              <a:rPr lang="en-US" dirty="0"/>
              <a:t>Global Accounts Summit 2015</a:t>
            </a:r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2015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38EEC551-8CDA-4EB6-89BB-2A86C9F091C8}" type="datetime8">
              <a:rPr lang="en-US" smtClean="0"/>
              <a:t>10/31/2016 4:10 PM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Global Accounts Summit 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2015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38EEC551-8CDA-4EB6-89BB-2A86C9F091C8}" type="datetime8">
              <a:rPr lang="en-US" smtClean="0"/>
              <a:t>10/31/2016 4:10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480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 in">
    <p:bg bwMode="gray">
      <p:bgPr>
        <a:solidFill>
          <a:srgbClr val="0078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1" y="18"/>
            <a:ext cx="1437957" cy="69945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034" y="8562"/>
            <a:ext cx="1437959" cy="6985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050" y="3070241"/>
            <a:ext cx="7106372" cy="119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7457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bg bwMode="gray">
      <p:bgPr>
        <a:solidFill>
          <a:srgbClr val="0078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274702" y="1211263"/>
            <a:ext cx="9143936" cy="2743201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274701" y="3955786"/>
            <a:ext cx="54863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5" y="6157690"/>
            <a:ext cx="1069075" cy="4490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20" y="6268826"/>
            <a:ext cx="1045381" cy="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5" y="6157690"/>
            <a:ext cx="1069075" cy="4490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20" y="6268826"/>
            <a:ext cx="1045381" cy="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3736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5" y="6157690"/>
            <a:ext cx="1069075" cy="4490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20" y="6268826"/>
            <a:ext cx="1045381" cy="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6847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5" y="6157690"/>
            <a:ext cx="1069075" cy="4490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20" y="6268826"/>
            <a:ext cx="1045381" cy="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99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5" y="6157690"/>
            <a:ext cx="1069075" cy="4490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20" y="6268826"/>
            <a:ext cx="1045381" cy="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4670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5" y="6157690"/>
            <a:ext cx="1069075" cy="449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20" y="6268826"/>
            <a:ext cx="1045381" cy="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3552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44490"/>
          </a:xfrm>
          <a:noFill/>
        </p:spPr>
        <p:txBody>
          <a:bodyPr tIns="91440" bIns="91440" anchor="t" anchorCtr="0">
            <a:noAutofit/>
          </a:bodyPr>
          <a:lstStyle>
            <a:lvl1pPr>
              <a:defRPr sz="7200" spc="-100" baseline="0">
                <a:gradFill>
                  <a:gsLst>
                    <a:gs pos="14634">
                      <a:schemeClr val="tx1"/>
                    </a:gs>
                    <a:gs pos="4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1828800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12195">
                      <a:schemeClr val="tx1"/>
                    </a:gs>
                    <a:gs pos="46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5" y="6157690"/>
            <a:ext cx="1069075" cy="4490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20" y="6268826"/>
            <a:ext cx="1045381" cy="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graphicFrame>
        <p:nvGraphicFramePr>
          <p:cNvPr id="5" name="Chart 4"/>
          <p:cNvGraphicFramePr/>
          <p:nvPr userDrawn="1">
            <p:extLst>
              <p:ext uri="{D42A27DB-BD31-4B8C-83A1-F6EECF244321}">
                <p14:modId xmlns:p14="http://schemas.microsoft.com/office/powerpoint/2010/main" val="4165105175"/>
              </p:ext>
            </p:extLst>
          </p:nvPr>
        </p:nvGraphicFramePr>
        <p:xfrm>
          <a:off x="2042055" y="1190802"/>
          <a:ext cx="8290983" cy="552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5" y="6157690"/>
            <a:ext cx="1069075" cy="4490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20" y="6268826"/>
            <a:ext cx="1045381" cy="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8857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graphicFrame>
        <p:nvGraphicFramePr>
          <p:cNvPr id="6" name="Chart 5"/>
          <p:cNvGraphicFramePr/>
          <p:nvPr userDrawn="1">
            <p:extLst>
              <p:ext uri="{D42A27DB-BD31-4B8C-83A1-F6EECF244321}">
                <p14:modId xmlns:p14="http://schemas.microsoft.com/office/powerpoint/2010/main" val="371192854"/>
              </p:ext>
            </p:extLst>
          </p:nvPr>
        </p:nvGraphicFramePr>
        <p:xfrm>
          <a:off x="2042055" y="1170341"/>
          <a:ext cx="8290983" cy="552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5" y="6157690"/>
            <a:ext cx="1069075" cy="4490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20" y="6268826"/>
            <a:ext cx="1045381" cy="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2685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rgbClr val="737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3658890"/>
          </a:xfrm>
          <a:noFill/>
        </p:spPr>
        <p:txBody>
          <a:bodyPr tIns="91440" bIns="91440" anchor="t" anchorCtr="0">
            <a:noAutofit/>
          </a:bodyPr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02582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2884901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rgbClr val="0018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0869850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Accent Color 3">
    <p:bg>
      <p:bgPr>
        <a:solidFill>
          <a:srgbClr val="BBD8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solidFill>
                  <a:srgbClr val="00188E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66291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rgbClr val="0078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5" y="6157690"/>
            <a:ext cx="1069075" cy="4490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20" y="6268826"/>
            <a:ext cx="1045381" cy="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7455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rgbClr val="0078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invGray">
          <a:xfrm>
            <a:off x="459232" y="3145040"/>
            <a:ext cx="3291840" cy="70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98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8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427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87" r:id="rId1"/>
    <p:sldLayoutId id="2147484236" r:id="rId2"/>
    <p:sldLayoutId id="2147484240" r:id="rId3"/>
    <p:sldLayoutId id="2147484241" r:id="rId4"/>
    <p:sldLayoutId id="2147484244" r:id="rId5"/>
    <p:sldLayoutId id="2147484245" r:id="rId6"/>
    <p:sldLayoutId id="2147484247" r:id="rId7"/>
    <p:sldLayoutId id="2147484249" r:id="rId8"/>
    <p:sldLayoutId id="2147484337" r:id="rId9"/>
    <p:sldLayoutId id="2147484338" r:id="rId10"/>
    <p:sldLayoutId id="2147484250" r:id="rId11"/>
    <p:sldLayoutId id="2147484264" r:id="rId12"/>
    <p:sldLayoutId id="2147484252" r:id="rId13"/>
    <p:sldLayoutId id="2147484253" r:id="rId14"/>
    <p:sldLayoutId id="2147484254" r:id="rId15"/>
    <p:sldLayoutId id="2147484261" r:id="rId16"/>
    <p:sldLayoutId id="2147484263" r:id="rId17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xbox.com/id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079105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4701" y="1211263"/>
            <a:ext cx="12161773" cy="2743201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Building apps &amp; games for Xbox One using UWP - Build once and target many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11774" y="3044546"/>
            <a:ext cx="10134536" cy="1828007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Simon (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darkside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) Jackson</a:t>
            </a:r>
          </a:p>
          <a:p>
            <a:r>
              <a:rPr lang="en-GB" sz="2800" dirty="0">
                <a:solidFill>
                  <a:schemeClr val="bg1"/>
                </a:solidFill>
              </a:rPr>
              <a:t>Game Development Evangelist</a:t>
            </a:r>
          </a:p>
          <a:p>
            <a:r>
              <a:rPr lang="en-GB" sz="2800" dirty="0" err="1">
                <a:solidFill>
                  <a:schemeClr val="bg1"/>
                </a:solidFill>
              </a:rPr>
              <a:t>ZenithMoon</a:t>
            </a:r>
            <a:r>
              <a:rPr lang="en-GB" sz="2800" dirty="0">
                <a:solidFill>
                  <a:schemeClr val="bg1"/>
                </a:solidFill>
              </a:rPr>
              <a:t> Studios and Xbox MVP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58012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12851"/>
            <a:ext cx="11887200" cy="4419671"/>
          </a:xfrm>
        </p:spPr>
        <p:txBody>
          <a:bodyPr/>
          <a:lstStyle/>
          <a:p>
            <a:r>
              <a:rPr lang="en-GB" sz="3200" dirty="0">
                <a:solidFill>
                  <a:schemeClr val="bg1"/>
                </a:solidFill>
              </a:rPr>
              <a:t>What is the Universal Windows Platform (UWP)</a:t>
            </a:r>
          </a:p>
          <a:p>
            <a:r>
              <a:rPr lang="en-GB" sz="3200" dirty="0">
                <a:solidFill>
                  <a:schemeClr val="bg1"/>
                </a:solidFill>
              </a:rPr>
              <a:t>What has UWP ever done for us?</a:t>
            </a:r>
          </a:p>
          <a:p>
            <a:r>
              <a:rPr lang="en-GB" sz="3200" dirty="0">
                <a:solidFill>
                  <a:schemeClr val="bg1"/>
                </a:solidFill>
              </a:rPr>
              <a:t>Getting to know the Tools</a:t>
            </a:r>
          </a:p>
          <a:p>
            <a:r>
              <a:rPr lang="en-GB" sz="3200" dirty="0">
                <a:solidFill>
                  <a:schemeClr val="bg1"/>
                </a:solidFill>
              </a:rPr>
              <a:t>UWP on Xbox getting started</a:t>
            </a:r>
          </a:p>
          <a:p>
            <a:r>
              <a:rPr lang="en-GB" sz="3200" dirty="0">
                <a:solidFill>
                  <a:schemeClr val="bg1"/>
                </a:solidFill>
              </a:rPr>
              <a:t>Unity Demo</a:t>
            </a:r>
          </a:p>
          <a:p>
            <a:r>
              <a:rPr lang="en-GB" sz="3200" dirty="0">
                <a:solidFill>
                  <a:schemeClr val="bg1"/>
                </a:solidFill>
              </a:rPr>
              <a:t>MonoGame Demo</a:t>
            </a:r>
          </a:p>
          <a:p>
            <a:r>
              <a:rPr lang="en-GB" sz="3200" dirty="0">
                <a:solidFill>
                  <a:schemeClr val="bg1"/>
                </a:solidFill>
              </a:rPr>
              <a:t>Paths to publishing</a:t>
            </a:r>
          </a:p>
          <a:p>
            <a:r>
              <a:rPr lang="en-GB" sz="3200" dirty="0">
                <a:solidFill>
                  <a:schemeClr val="bg1"/>
                </a:solidFill>
              </a:rPr>
              <a:t>Key differences with Native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2866687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Universal Windows Platform</a:t>
            </a:r>
          </a:p>
        </p:txBody>
      </p:sp>
      <p:pic>
        <p:nvPicPr>
          <p:cNvPr id="1026" name="Picture 2" descr="Image result for windows univers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38" y="1308083"/>
            <a:ext cx="10836624" cy="451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64518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36475" cy="58257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Building once, targeting many</a:t>
            </a:r>
          </a:p>
        </p:txBody>
      </p:sp>
    </p:spTree>
    <p:extLst>
      <p:ext uri="{BB962C8B-B14F-4D97-AF65-F5344CB8AC3E}">
        <p14:creationId xmlns:p14="http://schemas.microsoft.com/office/powerpoint/2010/main" val="290562596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36475" cy="58257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Building once, targeting many, with extensions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926592" y="5294376"/>
            <a:ext cx="1014984" cy="32918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Mobile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088636" y="5294376"/>
            <a:ext cx="1014984" cy="32918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Laptop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547104" y="5294376"/>
            <a:ext cx="1014984" cy="32918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Desktop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182368" y="5294376"/>
            <a:ext cx="1014984" cy="32918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Tablet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605022" y="5294376"/>
            <a:ext cx="1014984" cy="32918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HoloLens</a:t>
            </a:r>
          </a:p>
        </p:txBody>
      </p:sp>
      <p:sp>
        <p:nvSpPr>
          <p:cNvPr id="12" name="Rectangle 11"/>
          <p:cNvSpPr/>
          <p:nvPr/>
        </p:nvSpPr>
        <p:spPr bwMode="auto">
          <a:xfrm flipH="1">
            <a:off x="7927848" y="5294376"/>
            <a:ext cx="1014984" cy="32918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Xbox</a:t>
            </a:r>
          </a:p>
        </p:txBody>
      </p:sp>
      <p:sp>
        <p:nvSpPr>
          <p:cNvPr id="13" name="Rectangle 12"/>
          <p:cNvSpPr/>
          <p:nvPr/>
        </p:nvSpPr>
        <p:spPr bwMode="auto">
          <a:xfrm flipH="1">
            <a:off x="9368948" y="5294376"/>
            <a:ext cx="1014984" cy="32918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IoT</a:t>
            </a:r>
            <a:endParaRPr lang="en-GB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 flipH="1">
            <a:off x="10810049" y="5294376"/>
            <a:ext cx="1014984" cy="32918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Mobile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926592" y="2249424"/>
            <a:ext cx="1014984" cy="33741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182368" y="2990088"/>
            <a:ext cx="1014984" cy="263347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623468" y="3648456"/>
            <a:ext cx="1014984" cy="197510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106003" y="3886200"/>
            <a:ext cx="1014984" cy="173736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553804" y="3886200"/>
            <a:ext cx="1014984" cy="173736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854696" y="3401568"/>
            <a:ext cx="1271016" cy="222199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9380536" y="2990088"/>
            <a:ext cx="1014984" cy="263347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0810049" y="2249424"/>
            <a:ext cx="1014984" cy="33741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744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5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 growing family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81" y="1719307"/>
            <a:ext cx="2895652" cy="180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7001" y="1719307"/>
            <a:ext cx="2895652" cy="18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152" y="3519307"/>
            <a:ext cx="2895652" cy="180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6800" y="2132592"/>
            <a:ext cx="1560579" cy="1560579"/>
          </a:xfrm>
          <a:prstGeom prst="rect">
            <a:avLst/>
          </a:prstGeom>
        </p:spPr>
      </p:pic>
      <p:pic>
        <p:nvPicPr>
          <p:cNvPr id="2050" name="Picture 2" descr="https://www.madewithmarmalade.com/sites/all/themes/m8_theme/images/press-room/marmalade-logo/marmalade_logo_transparent_backgroun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355" y="3507244"/>
            <a:ext cx="20002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4257" y="4807348"/>
            <a:ext cx="3296110" cy="828791"/>
          </a:xfrm>
          <a:prstGeom prst="rect">
            <a:avLst/>
          </a:prstGeom>
        </p:spPr>
      </p:pic>
      <p:pic>
        <p:nvPicPr>
          <p:cNvPr id="1026" name="Picture 2" descr="Image result for directx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257" y="2132591"/>
            <a:ext cx="3295650" cy="350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0667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12851"/>
            <a:ext cx="11887200" cy="4724370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</a:rPr>
              <a:t>What do you need?</a:t>
            </a:r>
          </a:p>
          <a:p>
            <a:r>
              <a:rPr lang="en-GB" sz="3200" dirty="0">
                <a:solidFill>
                  <a:schemeClr val="bg1"/>
                </a:solidFill>
              </a:rPr>
              <a:t>Xbox Retail kit</a:t>
            </a:r>
          </a:p>
          <a:p>
            <a:r>
              <a:rPr lang="en-GB" sz="3200" dirty="0">
                <a:solidFill>
                  <a:schemeClr val="bg1"/>
                </a:solidFill>
              </a:rPr>
              <a:t>Dev Mode Activation app installed (available on Xbox store)</a:t>
            </a:r>
          </a:p>
          <a:p>
            <a:r>
              <a:rPr lang="en-GB" sz="3200" dirty="0">
                <a:solidFill>
                  <a:schemeClr val="bg1"/>
                </a:solidFill>
              </a:rPr>
              <a:t>PC (or Virtual Machine) running Windows 10</a:t>
            </a:r>
          </a:p>
          <a:p>
            <a:r>
              <a:rPr lang="en-GB" sz="3200" dirty="0">
                <a:solidFill>
                  <a:schemeClr val="bg1"/>
                </a:solidFill>
              </a:rPr>
              <a:t>Visual Studio Community 2015 (or higher)</a:t>
            </a:r>
          </a:p>
          <a:p>
            <a:r>
              <a:rPr lang="en-GB" sz="3200" dirty="0">
                <a:solidFill>
                  <a:schemeClr val="bg1"/>
                </a:solidFill>
              </a:rPr>
              <a:t>Windows UWP SDK</a:t>
            </a:r>
          </a:p>
          <a:p>
            <a:r>
              <a:rPr lang="en-GB" sz="3200" dirty="0">
                <a:solidFill>
                  <a:schemeClr val="bg1"/>
                </a:solidFill>
              </a:rPr>
              <a:t>Tool / framework / engine of your choice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</a:endParaRPr>
          </a:p>
          <a:p>
            <a:r>
              <a:rPr lang="en-GB" sz="3200" dirty="0">
                <a:solidFill>
                  <a:schemeClr val="bg1"/>
                </a:solidFill>
              </a:rPr>
              <a:t>Free time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Getting started with UWP on Xbox</a:t>
            </a:r>
          </a:p>
        </p:txBody>
      </p:sp>
    </p:spTree>
    <p:extLst>
      <p:ext uri="{BB962C8B-B14F-4D97-AF65-F5344CB8AC3E}">
        <p14:creationId xmlns:p14="http://schemas.microsoft.com/office/powerpoint/2010/main" val="1206954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4638" y="2125662"/>
            <a:ext cx="11887200" cy="2179058"/>
          </a:xfrm>
        </p:spPr>
        <p:txBody>
          <a:bodyPr/>
          <a:lstStyle/>
          <a:p>
            <a:r>
              <a:rPr lang="en-GB" dirty="0"/>
              <a:t>Spinning up your development environment</a:t>
            </a:r>
          </a:p>
        </p:txBody>
      </p:sp>
    </p:spTree>
    <p:extLst>
      <p:ext uri="{BB962C8B-B14F-4D97-AF65-F5344CB8AC3E}">
        <p14:creationId xmlns:p14="http://schemas.microsoft.com/office/powerpoint/2010/main" val="107977701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96"/>
            <a:ext cx="12436475" cy="582626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2577" y="-106878"/>
            <a:ext cx="9633898" cy="91757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en-GB" dirty="0">
                <a:solidFill>
                  <a:schemeClr val="tx1"/>
                </a:solidFill>
              </a:rPr>
              <a:t>Install the Dev Mode Activation app</a:t>
            </a:r>
          </a:p>
        </p:txBody>
      </p:sp>
    </p:spTree>
    <p:extLst>
      <p:ext uri="{BB962C8B-B14F-4D97-AF65-F5344CB8AC3E}">
        <p14:creationId xmlns:p14="http://schemas.microsoft.com/office/powerpoint/2010/main" val="319676853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97"/>
            <a:ext cx="12436475" cy="582626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2577" y="-106878"/>
            <a:ext cx="9633898" cy="91757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en-GB" dirty="0">
                <a:solidFill>
                  <a:schemeClr val="tx1"/>
                </a:solidFill>
              </a:rPr>
              <a:t>Activate on first run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427" y="1701955"/>
            <a:ext cx="7619048" cy="41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7856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96"/>
            <a:ext cx="12436475" cy="583820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2577" y="-106878"/>
            <a:ext cx="9633898" cy="91757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en-GB" dirty="0">
                <a:solidFill>
                  <a:schemeClr val="tx1"/>
                </a:solidFill>
              </a:rPr>
              <a:t>Switch and Restart</a:t>
            </a:r>
          </a:p>
        </p:txBody>
      </p:sp>
    </p:spTree>
    <p:extLst>
      <p:ext uri="{BB962C8B-B14F-4D97-AF65-F5344CB8AC3E}">
        <p14:creationId xmlns:p14="http://schemas.microsoft.com/office/powerpoint/2010/main" val="3312431825"/>
      </p:ext>
    </p:extLst>
  </p:cSld>
  <p:clrMapOvr>
    <a:masterClrMapping/>
  </p:clrMapOvr>
  <p:transition spd="slow">
    <p:cover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Tool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436475" cy="582576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2577" y="-106878"/>
            <a:ext cx="9633898" cy="91757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en-GB" dirty="0">
                <a:solidFill>
                  <a:schemeClr val="tx1"/>
                </a:solidFill>
              </a:rPr>
              <a:t>Xbox Developer app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27632" y="696396"/>
            <a:ext cx="740664" cy="272867"/>
          </a:xfrm>
          <a:prstGeom prst="rect">
            <a:avLst/>
          </a:prstGeom>
          <a:noFill/>
          <a:ln w="28575">
            <a:solidFill>
              <a:srgbClr val="FF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037841"/>
      </p:ext>
    </p:extLst>
  </p:cSld>
  <p:clrMapOvr>
    <a:masterClrMapping/>
  </p:clrMapOvr>
  <p:transition spd="slow">
    <p:cover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Tool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436475" cy="582576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2577" y="-106878"/>
            <a:ext cx="9633898" cy="91757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en-GB" dirty="0">
                <a:solidFill>
                  <a:schemeClr val="tx1"/>
                </a:solidFill>
              </a:rPr>
              <a:t>Visual Studio Remote Deploy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531" y="564642"/>
            <a:ext cx="3677163" cy="4696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6378" y="3606129"/>
            <a:ext cx="4124901" cy="221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78300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Tool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12436475" cy="582576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2577" y="-106878"/>
            <a:ext cx="9633898" cy="91757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en-GB" dirty="0">
                <a:solidFill>
                  <a:schemeClr val="tx1"/>
                </a:solidFill>
              </a:rPr>
              <a:t>Deployed and running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088" y="1156086"/>
            <a:ext cx="8303386" cy="466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80434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Spinning up your development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1817" y="1793068"/>
            <a:ext cx="1638794" cy="6278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400" dirty="0">
                <a:solidFill>
                  <a:schemeClr val="bg1"/>
                </a:solidFill>
              </a:rPr>
              <a:t>Activate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7130" y="1793068"/>
            <a:ext cx="1638794" cy="6278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400" dirty="0">
                <a:solidFill>
                  <a:schemeClr val="bg1"/>
                </a:solidFill>
              </a:rPr>
              <a:t>Restart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12443" y="1793068"/>
            <a:ext cx="2651760" cy="6278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400" dirty="0">
                <a:solidFill>
                  <a:schemeClr val="bg1"/>
                </a:solidFill>
              </a:rPr>
              <a:t>Launch Dev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24160" y="3894192"/>
            <a:ext cx="1638794" cy="6278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400" dirty="0">
                <a:solidFill>
                  <a:schemeClr val="bg1"/>
                </a:solidFill>
              </a:rPr>
              <a:t>Tools 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75130" y="3894192"/>
            <a:ext cx="1956418" cy="6278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400" dirty="0">
                <a:solidFill>
                  <a:schemeClr val="bg1"/>
                </a:solidFill>
              </a:rPr>
              <a:t>Connect VS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43724" y="3894192"/>
            <a:ext cx="1340918" cy="6278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400" dirty="0">
                <a:solidFill>
                  <a:schemeClr val="bg1"/>
                </a:solidFill>
              </a:rPr>
              <a:t>Deploy</a:t>
            </a:r>
          </a:p>
        </p:txBody>
      </p:sp>
      <p:cxnSp>
        <p:nvCxnSpPr>
          <p:cNvPr id="13" name="Straight Arrow Connector 12"/>
          <p:cNvCxnSpPr>
            <a:stCxn id="3" idx="3"/>
            <a:endCxn id="7" idx="1"/>
          </p:cNvCxnSpPr>
          <p:nvPr/>
        </p:nvCxnSpPr>
        <p:spPr>
          <a:xfrm>
            <a:off x="5480611" y="2107000"/>
            <a:ext cx="1196519" cy="0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3"/>
            <a:endCxn id="8" idx="1"/>
          </p:cNvCxnSpPr>
          <p:nvPr/>
        </p:nvCxnSpPr>
        <p:spPr>
          <a:xfrm>
            <a:off x="8315924" y="2107000"/>
            <a:ext cx="1196519" cy="0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9" idx="3"/>
            <a:endCxn id="10" idx="1"/>
          </p:cNvCxnSpPr>
          <p:nvPr/>
        </p:nvCxnSpPr>
        <p:spPr>
          <a:xfrm>
            <a:off x="4062954" y="4208124"/>
            <a:ext cx="1112176" cy="0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3"/>
            <a:endCxn id="11" idx="1"/>
          </p:cNvCxnSpPr>
          <p:nvPr/>
        </p:nvCxnSpPr>
        <p:spPr>
          <a:xfrm>
            <a:off x="7131548" y="4208124"/>
            <a:ext cx="1112176" cy="0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76419" y="1793068"/>
            <a:ext cx="2468879" cy="6278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400" dirty="0">
                <a:solidFill>
                  <a:schemeClr val="bg1"/>
                </a:solidFill>
              </a:rPr>
              <a:t>Install Dev APP</a:t>
            </a:r>
          </a:p>
        </p:txBody>
      </p:sp>
      <p:cxnSp>
        <p:nvCxnSpPr>
          <p:cNvPr id="38" name="Straight Arrow Connector 37"/>
          <p:cNvCxnSpPr>
            <a:stCxn id="37" idx="3"/>
            <a:endCxn id="3" idx="1"/>
          </p:cNvCxnSpPr>
          <p:nvPr/>
        </p:nvCxnSpPr>
        <p:spPr>
          <a:xfrm>
            <a:off x="2645298" y="2107000"/>
            <a:ext cx="1196519" cy="0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Connector: Elbow 13"/>
          <p:cNvCxnSpPr>
            <a:stCxn id="8" idx="2"/>
            <a:endCxn id="9" idx="0"/>
          </p:cNvCxnSpPr>
          <p:nvPr/>
        </p:nvCxnSpPr>
        <p:spPr>
          <a:xfrm rot="5400000">
            <a:off x="6304310" y="-639821"/>
            <a:ext cx="1473260" cy="7594766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80506" y="4976302"/>
            <a:ext cx="10396728" cy="8494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4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Total Start-up time – 5 Minutes</a:t>
            </a:r>
          </a:p>
        </p:txBody>
      </p:sp>
    </p:spTree>
    <p:extLst>
      <p:ext uri="{BB962C8B-B14F-4D97-AF65-F5344CB8AC3E}">
        <p14:creationId xmlns:p14="http://schemas.microsoft.com/office/powerpoint/2010/main" val="10892347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  <p:bldP spid="37" grpId="0"/>
      <p:bldP spid="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4638" y="2125662"/>
            <a:ext cx="11887200" cy="1181862"/>
          </a:xfrm>
        </p:spPr>
        <p:txBody>
          <a:bodyPr/>
          <a:lstStyle/>
          <a:p>
            <a:r>
              <a:rPr lang="en-GB" dirty="0"/>
              <a:t>Demos</a:t>
            </a:r>
          </a:p>
        </p:txBody>
      </p:sp>
    </p:spTree>
    <p:extLst>
      <p:ext uri="{BB962C8B-B14F-4D97-AF65-F5344CB8AC3E}">
        <p14:creationId xmlns:p14="http://schemas.microsoft.com/office/powerpoint/2010/main" val="2794462532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9" y="1241426"/>
            <a:ext cx="5486399" cy="2012859"/>
          </a:xfrm>
        </p:spPr>
        <p:txBody>
          <a:bodyPr/>
          <a:lstStyle/>
          <a:p>
            <a:r>
              <a:rPr lang="en-GB" dirty="0"/>
              <a:t>Unity</a:t>
            </a:r>
            <a:br>
              <a:rPr lang="en-GB" dirty="0"/>
            </a:br>
            <a:r>
              <a:rPr lang="en-GB" dirty="0"/>
              <a:t>Demo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6860" r="1686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232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9" y="1241426"/>
            <a:ext cx="5486399" cy="2012859"/>
          </a:xfrm>
        </p:spPr>
        <p:txBody>
          <a:bodyPr/>
          <a:lstStyle/>
          <a:p>
            <a:r>
              <a:rPr lang="en-GB" dirty="0"/>
              <a:t>MonoGame</a:t>
            </a:r>
            <a:br>
              <a:rPr lang="en-GB" dirty="0"/>
            </a:br>
            <a:r>
              <a:rPr lang="en-GB" dirty="0"/>
              <a:t>Demo</a:t>
            </a: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5551" r="55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2273639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4638" y="2125662"/>
            <a:ext cx="11887200" cy="2179058"/>
          </a:xfrm>
        </p:spPr>
        <p:txBody>
          <a:bodyPr/>
          <a:lstStyle/>
          <a:p>
            <a:r>
              <a:rPr lang="en-GB" dirty="0"/>
              <a:t>Getting your game on the Store</a:t>
            </a:r>
          </a:p>
        </p:txBody>
      </p:sp>
    </p:spTree>
    <p:extLst>
      <p:ext uri="{BB962C8B-B14F-4D97-AF65-F5344CB8AC3E}">
        <p14:creationId xmlns:p14="http://schemas.microsoft.com/office/powerpoint/2010/main" val="4039891214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12851"/>
            <a:ext cx="11887200" cy="5724644"/>
          </a:xfrm>
        </p:spPr>
        <p:txBody>
          <a:bodyPr/>
          <a:lstStyle/>
          <a:p>
            <a:r>
              <a:rPr lang="en-GB" sz="4800" dirty="0">
                <a:solidFill>
                  <a:schemeClr val="bg1"/>
                </a:solidFill>
              </a:rPr>
              <a:t>Publishing requires sign up to </a:t>
            </a:r>
            <a:r>
              <a:rPr lang="en-GB" sz="4800" dirty="0" err="1">
                <a:solidFill>
                  <a:schemeClr val="bg1"/>
                </a:solidFill>
              </a:rPr>
              <a:t>ID@Xbox</a:t>
            </a:r>
            <a:endParaRPr lang="en-GB" sz="4800" dirty="0">
              <a:solidFill>
                <a:schemeClr val="bg1"/>
              </a:solidFill>
            </a:endParaRPr>
          </a:p>
          <a:p>
            <a:r>
              <a:rPr lang="en-GB" sz="4800" dirty="0">
                <a:solidFill>
                  <a:schemeClr val="bg1"/>
                </a:solidFill>
                <a:hlinkClick r:id="rId2"/>
              </a:rPr>
              <a:t>http://www.xbox.com/id</a:t>
            </a:r>
            <a:endParaRPr lang="en-GB" sz="4800" dirty="0">
              <a:solidFill>
                <a:schemeClr val="bg1"/>
              </a:solidFill>
            </a:endParaRPr>
          </a:p>
          <a:p>
            <a:r>
              <a:rPr lang="en-GB" sz="4800" dirty="0">
                <a:solidFill>
                  <a:schemeClr val="bg1"/>
                </a:solidFill>
              </a:rPr>
              <a:t>Focus on Windows 10 first</a:t>
            </a:r>
          </a:p>
          <a:p>
            <a:r>
              <a:rPr lang="en-GB" sz="4800" dirty="0">
                <a:solidFill>
                  <a:schemeClr val="bg1"/>
                </a:solidFill>
              </a:rPr>
              <a:t>Apply for Xbox later</a:t>
            </a:r>
          </a:p>
          <a:p>
            <a:r>
              <a:rPr lang="en-GB" sz="4800" dirty="0">
                <a:solidFill>
                  <a:schemeClr val="bg1"/>
                </a:solidFill>
              </a:rPr>
              <a:t>Presence is everything</a:t>
            </a:r>
          </a:p>
          <a:p>
            <a:endParaRPr lang="en-GB" sz="4800" dirty="0">
              <a:solidFill>
                <a:schemeClr val="bg1"/>
              </a:solidFill>
            </a:endParaRPr>
          </a:p>
          <a:p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next?</a:t>
            </a:r>
          </a:p>
        </p:txBody>
      </p:sp>
    </p:spTree>
    <p:extLst>
      <p:ext uri="{BB962C8B-B14F-4D97-AF65-F5344CB8AC3E}">
        <p14:creationId xmlns:p14="http://schemas.microsoft.com/office/powerpoint/2010/main" val="21770083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12436475" cy="582576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Key differences between UWP &amp; Native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4321183"/>
          </a:xfrm>
        </p:spPr>
        <p:txBody>
          <a:bodyPr/>
          <a:lstStyle/>
          <a:p>
            <a:pPr algn="ctr"/>
            <a:r>
              <a:rPr lang="en-GB" sz="4000" b="1" u="sng" dirty="0">
                <a:solidFill>
                  <a:schemeClr val="bg1"/>
                </a:solidFill>
              </a:rPr>
              <a:t>UWP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Works on all Xbox One’s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Shorter dev cycle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Easier test and deployment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More targets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Some memory constraints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4321183"/>
          </a:xfrm>
        </p:spPr>
        <p:txBody>
          <a:bodyPr/>
          <a:lstStyle/>
          <a:p>
            <a:pPr algn="ctr"/>
            <a:r>
              <a:rPr lang="en-GB" sz="4000" b="1" u="sng" dirty="0">
                <a:solidFill>
                  <a:schemeClr val="bg1"/>
                </a:solidFill>
              </a:rPr>
              <a:t>Native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Requires Dev kit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Full resource access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C++ required for tools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Xbox Only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Tougher certification </a:t>
            </a:r>
            <a:r>
              <a:rPr lang="en-GB" dirty="0" err="1">
                <a:solidFill>
                  <a:schemeClr val="bg1"/>
                </a:solidFill>
              </a:rPr>
              <a:t>Req’s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0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274638" y="2125662"/>
            <a:ext cx="11887200" cy="1181862"/>
          </a:xfrm>
          <a:prstGeom prst="rect">
            <a:avLst/>
          </a:prstGeom>
          <a:noFill/>
        </p:spPr>
        <p:txBody>
          <a:bodyPr vert="horz" wrap="square" lIns="146304" tIns="91440" rIns="146304" bIns="91440" rtlCol="0" anchor="t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200" b="0" kern="1200" cap="none" spc="-100" baseline="0">
                <a:ln w="31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GB" dirty="0"/>
              <a:t>Get Publishing!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3266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2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4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03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uture Decoded">
  <a:themeElements>
    <a:clrScheme name="Custom 5">
      <a:dk1>
        <a:srgbClr val="505050"/>
      </a:dk1>
      <a:lt1>
        <a:srgbClr val="FFFFFF"/>
      </a:lt1>
      <a:dk2>
        <a:srgbClr val="002050"/>
      </a:dk2>
      <a:lt2>
        <a:srgbClr val="CDF4FF"/>
      </a:lt2>
      <a:accent1>
        <a:srgbClr val="0080D6"/>
      </a:accent1>
      <a:accent2>
        <a:srgbClr val="D83B01"/>
      </a:accent2>
      <a:accent3>
        <a:srgbClr val="5C2D91"/>
      </a:accent3>
      <a:accent4>
        <a:srgbClr val="00188F"/>
      </a:accent4>
      <a:accent5>
        <a:srgbClr val="B4009E"/>
      </a:accent5>
      <a:accent6>
        <a:srgbClr val="107C10"/>
      </a:accent6>
      <a:hlink>
        <a:srgbClr val="0080D6"/>
      </a:hlink>
      <a:folHlink>
        <a:srgbClr val="7F7F7F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uture Decoded 2015 - PowerPoint Template" id="{D902ED36-563D-4C14-9C98-C03EAA3616A7}" vid="{01EFDEBE-4367-4F42-95DA-2E5C55AC8D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5E72A6F788114DB04DDE889936DEE9" ma:contentTypeVersion="4" ma:contentTypeDescription="Create a new document." ma:contentTypeScope="" ma:versionID="3538a303865e2513a6c754794fc91fb7">
  <xsd:schema xmlns:xsd="http://www.w3.org/2001/XMLSchema" xmlns:xs="http://www.w3.org/2001/XMLSchema" xmlns:p="http://schemas.microsoft.com/office/2006/metadata/properties" xmlns:ns2="a3ef92cd-b57f-441f-b536-77baa31bb1b0" targetNamespace="http://schemas.microsoft.com/office/2006/metadata/properties" ma:root="true" ma:fieldsID="b4793c0b4b4fb63a0e0720a0a18b573d" ns2:_="">
    <xsd:import namespace="a3ef92cd-b57f-441f-b536-77baa31bb1b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ef92cd-b57f-441f-b536-77baa31bb1b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3ef92cd-b57f-441f-b536-77baa31bb1b0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3543AE7-D5AD-4094-B185-B26DD8DEE3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59EF76-5384-4400-9D21-1E6294E6E1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ef92cd-b57f-441f-b536-77baa31bb1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57904A-4C56-4A44-A772-AF40D594D9D9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a3ef92cd-b57f-441f-b536-77baa31bb1b0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Future Decoded 2015 - PowerPoint Template (003)</Template>
  <TotalTime>0</TotalTime>
  <Words>317</Words>
  <Application>Microsoft Office PowerPoint</Application>
  <PresentationFormat>Custom</PresentationFormat>
  <Paragraphs>85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Segoe UI</vt:lpstr>
      <vt:lpstr>Segoe UI Light</vt:lpstr>
      <vt:lpstr>Wingdings</vt:lpstr>
      <vt:lpstr>Future Decoded</vt:lpstr>
      <vt:lpstr>PowerPoint Presentation</vt:lpstr>
      <vt:lpstr>Building apps &amp; games for Xbox One using UWP - Build once and target many</vt:lpstr>
      <vt:lpstr>Agenda</vt:lpstr>
      <vt:lpstr>Universal Windows Platform</vt:lpstr>
      <vt:lpstr>Building once, targeting many</vt:lpstr>
      <vt:lpstr>Building once, targeting many, with extensions</vt:lpstr>
      <vt:lpstr>A growing family</vt:lpstr>
      <vt:lpstr>Getting started with UWP on Xbox</vt:lpstr>
      <vt:lpstr>Spinning up your development environment</vt:lpstr>
      <vt:lpstr>Install the Dev Mode Activation app</vt:lpstr>
      <vt:lpstr>Activate on first run</vt:lpstr>
      <vt:lpstr>Switch and Restart</vt:lpstr>
      <vt:lpstr>Xbox Developer app</vt:lpstr>
      <vt:lpstr>Visual Studio Remote Deploy</vt:lpstr>
      <vt:lpstr>Deployed and running</vt:lpstr>
      <vt:lpstr>Spinning up your development environment</vt:lpstr>
      <vt:lpstr>Demos</vt:lpstr>
      <vt:lpstr>Unity Demo</vt:lpstr>
      <vt:lpstr>MonoGame Demo</vt:lpstr>
      <vt:lpstr>Getting your game on the Store</vt:lpstr>
      <vt:lpstr>What next?</vt:lpstr>
      <vt:lpstr>Key differences between UWP &amp; Native</vt:lpstr>
      <vt:lpstr>Questions?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2016-10-04T12:43:25Z</dcterms:created>
  <dcterms:modified xsi:type="dcterms:W3CDTF">2016-10-31T17:21:13Z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MyDocuments">
    <vt:bool>true</vt:bool>
  </property>
  <property fmtid="{D5CDD505-2E9C-101B-9397-08002B2CF9AE}" pid="3" name="TaxKeyword">
    <vt:lpwstr>17;#Global Accounts Summit 2015|67d383ee-0e40-4f66-94e2-138b2fb60392</vt:lpwstr>
  </property>
  <property fmtid="{D5CDD505-2E9C-101B-9397-08002B2CF9AE}" pid="4" name="Audience1">
    <vt:lpwstr/>
  </property>
  <property fmtid="{D5CDD505-2E9C-101B-9397-08002B2CF9AE}" pid="5" name="Campaign">
    <vt:lpwstr/>
  </property>
  <property fmtid="{D5CDD505-2E9C-101B-9397-08002B2CF9AE}" pid="6" name="Event Name">
    <vt:lpwstr>18;#Microsoft Global Accounts Summit|66d4cdf2-b8fc-4498-8deb-d7a785477816</vt:lpwstr>
  </property>
  <property fmtid="{D5CDD505-2E9C-101B-9397-08002B2CF9AE}" pid="7" name="ContentTypeId">
    <vt:lpwstr>0x010100365E72A6F788114DB04DDE889936DEE9</vt:lpwstr>
  </property>
  <property fmtid="{D5CDD505-2E9C-101B-9397-08002B2CF9AE}" pid="8" name="Product">
    <vt:lpwstr/>
  </property>
  <property fmtid="{D5CDD505-2E9C-101B-9397-08002B2CF9AE}" pid="9" name="Event Venue">
    <vt:lpwstr>21;#The Westin Palace Madrid|1838b846-acd0-480e-bc8a-bcaaa50fe66c</vt:lpwstr>
  </property>
  <property fmtid="{D5CDD505-2E9C-101B-9397-08002B2CF9AE}" pid="10" name="Track">
    <vt:lpwstr/>
  </property>
  <property fmtid="{D5CDD505-2E9C-101B-9397-08002B2CF9AE}" pid="11" name="Event Location">
    <vt:lpwstr>20;#Madrid (city)|49ad83bb-fea6-4ad7-aa62-80c6d049bf43</vt:lpwstr>
  </property>
  <property fmtid="{D5CDD505-2E9C-101B-9397-08002B2CF9AE}" pid="12" name="Event1">
    <vt:lpwstr>622;#Unassigned|2c8af875-f38a-40b8-a0a9-056aed3fc8c0</vt:lpwstr>
  </property>
  <property fmtid="{D5CDD505-2E9C-101B-9397-08002B2CF9AE}" pid="13" name="Audience">
    <vt:lpwstr/>
  </property>
</Properties>
</file>