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 id="2147484267" r:id="rId6"/>
    <p:sldMasterId id="2147484292" r:id="rId7"/>
  </p:sldMasterIdLst>
  <p:notesMasterIdLst>
    <p:notesMasterId r:id="rId45"/>
  </p:notesMasterIdLst>
  <p:handoutMasterIdLst>
    <p:handoutMasterId r:id="rId46"/>
  </p:handoutMasterIdLst>
  <p:sldIdLst>
    <p:sldId id="1309" r:id="rId8"/>
    <p:sldId id="1342" r:id="rId9"/>
    <p:sldId id="1345" r:id="rId10"/>
    <p:sldId id="1346" r:id="rId11"/>
    <p:sldId id="1349" r:id="rId12"/>
    <p:sldId id="1350" r:id="rId13"/>
    <p:sldId id="1360" r:id="rId14"/>
    <p:sldId id="1343" r:id="rId15"/>
    <p:sldId id="1354" r:id="rId16"/>
    <p:sldId id="1355" r:id="rId17"/>
    <p:sldId id="1356" r:id="rId18"/>
    <p:sldId id="1357" r:id="rId19"/>
    <p:sldId id="1358" r:id="rId20"/>
    <p:sldId id="1359" r:id="rId21"/>
    <p:sldId id="1377" r:id="rId22"/>
    <p:sldId id="1351" r:id="rId23"/>
    <p:sldId id="1368" r:id="rId24"/>
    <p:sldId id="1369" r:id="rId25"/>
    <p:sldId id="1353" r:id="rId26"/>
    <p:sldId id="1365" r:id="rId27"/>
    <p:sldId id="1366" r:id="rId28"/>
    <p:sldId id="1352" r:id="rId29"/>
    <p:sldId id="1379" r:id="rId30"/>
    <p:sldId id="1376" r:id="rId31"/>
    <p:sldId id="1380" r:id="rId32"/>
    <p:sldId id="1362" r:id="rId33"/>
    <p:sldId id="1363" r:id="rId34"/>
    <p:sldId id="1364" r:id="rId35"/>
    <p:sldId id="1373" r:id="rId36"/>
    <p:sldId id="1371" r:id="rId37"/>
    <p:sldId id="1374" r:id="rId38"/>
    <p:sldId id="1370" r:id="rId39"/>
    <p:sldId id="1375" r:id="rId40"/>
    <p:sldId id="1381" r:id="rId41"/>
    <p:sldId id="1382" r:id="rId42"/>
    <p:sldId id="1341" r:id="rId43"/>
    <p:sldId id="1361" r:id="rId44"/>
  </p:sldIdLst>
  <p:sldSz cx="12436475" cy="6994525"/>
  <p:notesSz cx="6858000" cy="9144000"/>
  <p:custDataLst>
    <p:tags r:id="rId47"/>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D0C140-4E7F-4F84-908C-1D5E2DA6ECBC}">
          <p14:sldIdLst>
            <p14:sldId id="1309"/>
            <p14:sldId id="1342"/>
            <p14:sldId id="1345"/>
            <p14:sldId id="1346"/>
            <p14:sldId id="1349"/>
            <p14:sldId id="1350"/>
            <p14:sldId id="1360"/>
          </p14:sldIdLst>
        </p14:section>
        <p14:section name="Platform - X minutes" id="{2EE6B0E5-6837-422E-B4D7-452A6B5F6221}">
          <p14:sldIdLst>
            <p14:sldId id="1343"/>
            <p14:sldId id="1354"/>
            <p14:sldId id="1355"/>
            <p14:sldId id="1356"/>
            <p14:sldId id="1357"/>
            <p14:sldId id="1358"/>
            <p14:sldId id="1359"/>
            <p14:sldId id="1377"/>
          </p14:sldIdLst>
        </p14:section>
        <p14:section name="AppInsights - X minutes" id="{B1B3000B-4554-4C97-8D37-BAB293E2E797}">
          <p14:sldIdLst>
            <p14:sldId id="1351"/>
            <p14:sldId id="1368"/>
            <p14:sldId id="1369"/>
            <p14:sldId id="1353"/>
            <p14:sldId id="1365"/>
            <p14:sldId id="1366"/>
            <p14:sldId id="1352"/>
            <p14:sldId id="1379"/>
            <p14:sldId id="1376"/>
            <p14:sldId id="1380"/>
          </p14:sldIdLst>
        </p14:section>
        <p14:section name="OMS - X minutes" id="{38FF7291-54B3-4A05-A7F2-BF18A3108DD8}">
          <p14:sldIdLst>
            <p14:sldId id="1362"/>
            <p14:sldId id="1363"/>
            <p14:sldId id="1364"/>
            <p14:sldId id="1373"/>
            <p14:sldId id="1371"/>
            <p14:sldId id="1374"/>
            <p14:sldId id="1370"/>
            <p14:sldId id="1375"/>
            <p14:sldId id="1381"/>
            <p14:sldId id="1382"/>
          </p14:sldIdLst>
        </p14:section>
        <p14:section name="Untitled Section" id="{23F55C07-9517-4491-9790-F3BA74F4DBA2}">
          <p14:sldIdLst>
            <p14:sldId id="1341"/>
            <p14:sldId id="1361"/>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252"/>
    <a:srgbClr val="BAD80A"/>
    <a:srgbClr val="737373"/>
    <a:srgbClr val="FFFFFF"/>
    <a:srgbClr val="767676"/>
    <a:srgbClr val="32145A"/>
    <a:srgbClr val="002050"/>
    <a:srgbClr val="0078D7"/>
    <a:srgbClr val="00188F"/>
    <a:srgbClr val="107C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025" autoAdjust="0"/>
    <p:restoredTop sz="72917" autoAdjust="0"/>
  </p:normalViewPr>
  <p:slideViewPr>
    <p:cSldViewPr>
      <p:cViewPr varScale="1">
        <p:scale>
          <a:sx n="102" d="100"/>
          <a:sy n="102" d="100"/>
        </p:scale>
        <p:origin x="630" y="108"/>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350"/>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75914B-2A7D-4DDA-8E2C-B7A8C5DCBB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CEF2A7D-F5B7-45CE-AD61-6BADCC72FB4A}">
      <dgm:prSet phldrT="[Text]" custT="1"/>
      <dgm:spPr/>
      <dgm:t>
        <a:bodyPr/>
        <a:lstStyle/>
        <a:p>
          <a:r>
            <a:rPr lang="en-US" sz="1900" dirty="0"/>
            <a:t>TrackPageView</a:t>
          </a:r>
        </a:p>
      </dgm:t>
    </dgm:pt>
    <dgm:pt modelId="{75BC48E3-3DEE-4A30-9747-46C52FC06BC0}" type="parTrans" cxnId="{B94FC54F-A2B4-4B41-AA77-E58DD283C36D}">
      <dgm:prSet/>
      <dgm:spPr/>
      <dgm:t>
        <a:bodyPr/>
        <a:lstStyle/>
        <a:p>
          <a:endParaRPr lang="en-US" sz="1900"/>
        </a:p>
      </dgm:t>
    </dgm:pt>
    <dgm:pt modelId="{1FE3CEC9-FF31-42CF-BE9E-4E0DD3B7A820}" type="sibTrans" cxnId="{B94FC54F-A2B4-4B41-AA77-E58DD283C36D}">
      <dgm:prSet/>
      <dgm:spPr/>
      <dgm:t>
        <a:bodyPr/>
        <a:lstStyle/>
        <a:p>
          <a:endParaRPr lang="en-US" sz="1900"/>
        </a:p>
      </dgm:t>
    </dgm:pt>
    <dgm:pt modelId="{D41BB831-EC62-4156-9A88-BBB92CCF862B}">
      <dgm:prSet phldrT="[Text]" custT="1"/>
      <dgm:spPr/>
      <dgm:t>
        <a:bodyPr/>
        <a:lstStyle/>
        <a:p>
          <a:r>
            <a:rPr lang="en-US" sz="1900" dirty="0"/>
            <a:t>TrackEvent</a:t>
          </a:r>
        </a:p>
      </dgm:t>
    </dgm:pt>
    <dgm:pt modelId="{02C689E1-192B-4258-9B4D-41833AB1F757}" type="parTrans" cxnId="{00070DAA-FA5B-4504-9F0B-89B6A9CE8BAA}">
      <dgm:prSet/>
      <dgm:spPr/>
      <dgm:t>
        <a:bodyPr/>
        <a:lstStyle/>
        <a:p>
          <a:endParaRPr lang="en-US" sz="1900"/>
        </a:p>
      </dgm:t>
    </dgm:pt>
    <dgm:pt modelId="{E2651BE6-BF37-4F8F-ABA5-43A01574E577}" type="sibTrans" cxnId="{00070DAA-FA5B-4504-9F0B-89B6A9CE8BAA}">
      <dgm:prSet/>
      <dgm:spPr/>
      <dgm:t>
        <a:bodyPr/>
        <a:lstStyle/>
        <a:p>
          <a:endParaRPr lang="en-US" sz="1900"/>
        </a:p>
      </dgm:t>
    </dgm:pt>
    <dgm:pt modelId="{FAEFE885-368E-4563-A90E-0273DBE85B37}">
      <dgm:prSet phldrT="[Text]" custT="1"/>
      <dgm:spPr/>
      <dgm:t>
        <a:bodyPr/>
        <a:lstStyle/>
        <a:p>
          <a:r>
            <a:rPr lang="en-US" sz="1900" dirty="0"/>
            <a:t>TrackMetric</a:t>
          </a:r>
        </a:p>
      </dgm:t>
    </dgm:pt>
    <dgm:pt modelId="{8CA70C98-5D91-4603-92CD-D003CFF432FD}" type="parTrans" cxnId="{39AAC8DD-BA24-4E28-B84E-9E424BD036E8}">
      <dgm:prSet/>
      <dgm:spPr/>
      <dgm:t>
        <a:bodyPr/>
        <a:lstStyle/>
        <a:p>
          <a:endParaRPr lang="en-US" sz="1900"/>
        </a:p>
      </dgm:t>
    </dgm:pt>
    <dgm:pt modelId="{9F4B5A59-33A9-4655-8E94-F6F88B34972D}" type="sibTrans" cxnId="{39AAC8DD-BA24-4E28-B84E-9E424BD036E8}">
      <dgm:prSet/>
      <dgm:spPr/>
      <dgm:t>
        <a:bodyPr/>
        <a:lstStyle/>
        <a:p>
          <a:endParaRPr lang="en-US" sz="1900"/>
        </a:p>
      </dgm:t>
    </dgm:pt>
    <dgm:pt modelId="{046909FC-9172-4E26-9428-57C41643B51F}">
      <dgm:prSet phldrT="[Text]" custT="1"/>
      <dgm:spPr/>
      <dgm:t>
        <a:bodyPr/>
        <a:lstStyle/>
        <a:p>
          <a:r>
            <a:rPr lang="en-US" sz="1900" dirty="0"/>
            <a:t>TrackException</a:t>
          </a:r>
        </a:p>
      </dgm:t>
    </dgm:pt>
    <dgm:pt modelId="{9C89AC08-65E9-4F0C-B2D6-355D68782ADC}" type="parTrans" cxnId="{E2EE6A79-BB85-42D3-9E34-A91976D47266}">
      <dgm:prSet/>
      <dgm:spPr/>
      <dgm:t>
        <a:bodyPr/>
        <a:lstStyle/>
        <a:p>
          <a:endParaRPr lang="en-US" sz="1900"/>
        </a:p>
      </dgm:t>
    </dgm:pt>
    <dgm:pt modelId="{2061AB9A-8745-4F26-9C3C-B0E9E976C094}" type="sibTrans" cxnId="{E2EE6A79-BB85-42D3-9E34-A91976D47266}">
      <dgm:prSet/>
      <dgm:spPr/>
      <dgm:t>
        <a:bodyPr/>
        <a:lstStyle/>
        <a:p>
          <a:endParaRPr lang="en-US" sz="1900"/>
        </a:p>
      </dgm:t>
    </dgm:pt>
    <dgm:pt modelId="{28B66A95-913A-4684-8339-15CC04E620C7}">
      <dgm:prSet phldrT="[Text]" custT="1"/>
      <dgm:spPr/>
      <dgm:t>
        <a:bodyPr/>
        <a:lstStyle/>
        <a:p>
          <a:r>
            <a:rPr lang="en-US" sz="1900" dirty="0"/>
            <a:t>TrackRequest</a:t>
          </a:r>
        </a:p>
      </dgm:t>
    </dgm:pt>
    <dgm:pt modelId="{CE390AAB-653F-40D2-BAF7-69117FB1590A}" type="parTrans" cxnId="{2E278C8D-41D0-43F0-BEE1-8BBC4D8A9F47}">
      <dgm:prSet/>
      <dgm:spPr/>
      <dgm:t>
        <a:bodyPr/>
        <a:lstStyle/>
        <a:p>
          <a:endParaRPr lang="en-US" sz="1900"/>
        </a:p>
      </dgm:t>
    </dgm:pt>
    <dgm:pt modelId="{740CBEA5-01E8-49CD-A93D-1B25C85F8209}" type="sibTrans" cxnId="{2E278C8D-41D0-43F0-BEE1-8BBC4D8A9F47}">
      <dgm:prSet/>
      <dgm:spPr/>
      <dgm:t>
        <a:bodyPr/>
        <a:lstStyle/>
        <a:p>
          <a:endParaRPr lang="en-US" sz="1900"/>
        </a:p>
      </dgm:t>
    </dgm:pt>
    <dgm:pt modelId="{61E4A2FF-7578-4A11-A3E8-CF08E852D1A8}">
      <dgm:prSet phldrT="[Text]" custT="1"/>
      <dgm:spPr/>
      <dgm:t>
        <a:bodyPr/>
        <a:lstStyle/>
        <a:p>
          <a:r>
            <a:rPr lang="en-US" sz="1900" dirty="0"/>
            <a:t>TrackTrace</a:t>
          </a:r>
        </a:p>
      </dgm:t>
    </dgm:pt>
    <dgm:pt modelId="{875220EC-6176-4005-8E0E-B2516B924041}" type="parTrans" cxnId="{3AB044C4-A4E1-4D7D-B8AC-4392F21B0FF4}">
      <dgm:prSet/>
      <dgm:spPr/>
      <dgm:t>
        <a:bodyPr/>
        <a:lstStyle/>
        <a:p>
          <a:endParaRPr lang="en-US" sz="1900"/>
        </a:p>
      </dgm:t>
    </dgm:pt>
    <dgm:pt modelId="{58359EAE-9FF4-4231-A901-5CB84A7BE1C0}" type="sibTrans" cxnId="{3AB044C4-A4E1-4D7D-B8AC-4392F21B0FF4}">
      <dgm:prSet/>
      <dgm:spPr/>
      <dgm:t>
        <a:bodyPr/>
        <a:lstStyle/>
        <a:p>
          <a:endParaRPr lang="en-US" sz="1900"/>
        </a:p>
      </dgm:t>
    </dgm:pt>
    <dgm:pt modelId="{43BFCED6-55B8-4FBC-8753-EE300675FF69}">
      <dgm:prSet phldrT="[Text]" custT="1"/>
      <dgm:spPr/>
      <dgm:t>
        <a:bodyPr/>
        <a:lstStyle/>
        <a:p>
          <a:r>
            <a:rPr lang="en-US" sz="1900" dirty="0"/>
            <a:t>TrackDependency</a:t>
          </a:r>
        </a:p>
      </dgm:t>
    </dgm:pt>
    <dgm:pt modelId="{1BFD9358-C0F3-4C42-9EEA-0CE582809223}" type="parTrans" cxnId="{256E6BCF-E013-4291-8EE8-379209795D19}">
      <dgm:prSet/>
      <dgm:spPr/>
      <dgm:t>
        <a:bodyPr/>
        <a:lstStyle/>
        <a:p>
          <a:endParaRPr lang="en-US" sz="1900"/>
        </a:p>
      </dgm:t>
    </dgm:pt>
    <dgm:pt modelId="{CCD36C37-13D2-430C-8E02-3DB3277B4F3A}" type="sibTrans" cxnId="{256E6BCF-E013-4291-8EE8-379209795D19}">
      <dgm:prSet/>
      <dgm:spPr/>
      <dgm:t>
        <a:bodyPr/>
        <a:lstStyle/>
        <a:p>
          <a:endParaRPr lang="en-US" sz="1900"/>
        </a:p>
      </dgm:t>
    </dgm:pt>
    <dgm:pt modelId="{BC431EA5-02B2-4171-AFA4-408C2225DC07}" type="pres">
      <dgm:prSet presAssocID="{4675914B-2A7D-4DDA-8E2C-B7A8C5DCBB3C}" presName="diagram" presStyleCnt="0">
        <dgm:presLayoutVars>
          <dgm:dir/>
          <dgm:resizeHandles val="exact"/>
        </dgm:presLayoutVars>
      </dgm:prSet>
      <dgm:spPr/>
    </dgm:pt>
    <dgm:pt modelId="{8E126CA1-6C84-4C33-B311-61E786FFB8A4}" type="pres">
      <dgm:prSet presAssocID="{2CEF2A7D-F5B7-45CE-AD61-6BADCC72FB4A}" presName="node" presStyleLbl="node1" presStyleIdx="0" presStyleCnt="7">
        <dgm:presLayoutVars>
          <dgm:bulletEnabled val="1"/>
        </dgm:presLayoutVars>
      </dgm:prSet>
      <dgm:spPr/>
    </dgm:pt>
    <dgm:pt modelId="{BA3CB576-905D-4BE5-8019-13421F3D917B}" type="pres">
      <dgm:prSet presAssocID="{1FE3CEC9-FF31-42CF-BE9E-4E0DD3B7A820}" presName="sibTrans" presStyleCnt="0"/>
      <dgm:spPr/>
    </dgm:pt>
    <dgm:pt modelId="{73CDCFA3-F53B-4D04-804B-BF26BC63BF98}" type="pres">
      <dgm:prSet presAssocID="{D41BB831-EC62-4156-9A88-BBB92CCF862B}" presName="node" presStyleLbl="node1" presStyleIdx="1" presStyleCnt="7">
        <dgm:presLayoutVars>
          <dgm:bulletEnabled val="1"/>
        </dgm:presLayoutVars>
      </dgm:prSet>
      <dgm:spPr/>
    </dgm:pt>
    <dgm:pt modelId="{888A1AC5-BE33-4FFA-B319-21B63A7E34D3}" type="pres">
      <dgm:prSet presAssocID="{E2651BE6-BF37-4F8F-ABA5-43A01574E577}" presName="sibTrans" presStyleCnt="0"/>
      <dgm:spPr/>
    </dgm:pt>
    <dgm:pt modelId="{183FEB11-51AC-4DEC-8CD1-C9F5DB88831F}" type="pres">
      <dgm:prSet presAssocID="{FAEFE885-368E-4563-A90E-0273DBE85B37}" presName="node" presStyleLbl="node1" presStyleIdx="2" presStyleCnt="7">
        <dgm:presLayoutVars>
          <dgm:bulletEnabled val="1"/>
        </dgm:presLayoutVars>
      </dgm:prSet>
      <dgm:spPr/>
    </dgm:pt>
    <dgm:pt modelId="{EDF7F60C-8E83-4E77-B4AA-2A52EEA73046}" type="pres">
      <dgm:prSet presAssocID="{9F4B5A59-33A9-4655-8E94-F6F88B34972D}" presName="sibTrans" presStyleCnt="0"/>
      <dgm:spPr/>
    </dgm:pt>
    <dgm:pt modelId="{EA3FD69F-AAE5-472C-ACB2-68C47FFCAE24}" type="pres">
      <dgm:prSet presAssocID="{046909FC-9172-4E26-9428-57C41643B51F}" presName="node" presStyleLbl="node1" presStyleIdx="3" presStyleCnt="7">
        <dgm:presLayoutVars>
          <dgm:bulletEnabled val="1"/>
        </dgm:presLayoutVars>
      </dgm:prSet>
      <dgm:spPr/>
    </dgm:pt>
    <dgm:pt modelId="{06B67C6E-3178-4A40-A480-ECDB443FC6A5}" type="pres">
      <dgm:prSet presAssocID="{2061AB9A-8745-4F26-9C3C-B0E9E976C094}" presName="sibTrans" presStyleCnt="0"/>
      <dgm:spPr/>
    </dgm:pt>
    <dgm:pt modelId="{255BA920-6CA2-42C2-A1AB-87187F19475C}" type="pres">
      <dgm:prSet presAssocID="{28B66A95-913A-4684-8339-15CC04E620C7}" presName="node" presStyleLbl="node1" presStyleIdx="4" presStyleCnt="7">
        <dgm:presLayoutVars>
          <dgm:bulletEnabled val="1"/>
        </dgm:presLayoutVars>
      </dgm:prSet>
      <dgm:spPr/>
    </dgm:pt>
    <dgm:pt modelId="{FBE8E362-3906-43E8-936A-8FE6BA041CE9}" type="pres">
      <dgm:prSet presAssocID="{740CBEA5-01E8-49CD-A93D-1B25C85F8209}" presName="sibTrans" presStyleCnt="0"/>
      <dgm:spPr/>
    </dgm:pt>
    <dgm:pt modelId="{13B012BF-49BA-4F3D-A33C-FF0146C65D1B}" type="pres">
      <dgm:prSet presAssocID="{61E4A2FF-7578-4A11-A3E8-CF08E852D1A8}" presName="node" presStyleLbl="node1" presStyleIdx="5" presStyleCnt="7">
        <dgm:presLayoutVars>
          <dgm:bulletEnabled val="1"/>
        </dgm:presLayoutVars>
      </dgm:prSet>
      <dgm:spPr/>
    </dgm:pt>
    <dgm:pt modelId="{2903EB63-4F45-4F7C-BFDF-799F29EE742E}" type="pres">
      <dgm:prSet presAssocID="{58359EAE-9FF4-4231-A901-5CB84A7BE1C0}" presName="sibTrans" presStyleCnt="0"/>
      <dgm:spPr/>
    </dgm:pt>
    <dgm:pt modelId="{A722F6DC-48B9-4FA9-B87E-1CE11DDBA0C6}" type="pres">
      <dgm:prSet presAssocID="{43BFCED6-55B8-4FBC-8753-EE300675FF69}" presName="node" presStyleLbl="node1" presStyleIdx="6" presStyleCnt="7">
        <dgm:presLayoutVars>
          <dgm:bulletEnabled val="1"/>
        </dgm:presLayoutVars>
      </dgm:prSet>
      <dgm:spPr/>
    </dgm:pt>
  </dgm:ptLst>
  <dgm:cxnLst>
    <dgm:cxn modelId="{DE3B9609-74EF-49A9-B992-72931BC3214D}" type="presOf" srcId="{FAEFE885-368E-4563-A90E-0273DBE85B37}" destId="{183FEB11-51AC-4DEC-8CD1-C9F5DB88831F}" srcOrd="0" destOrd="0" presId="urn:microsoft.com/office/officeart/2005/8/layout/default"/>
    <dgm:cxn modelId="{A9956A1F-25ED-43C1-B300-90145987B63D}" type="presOf" srcId="{61E4A2FF-7578-4A11-A3E8-CF08E852D1A8}" destId="{13B012BF-49BA-4F3D-A33C-FF0146C65D1B}" srcOrd="0" destOrd="0" presId="urn:microsoft.com/office/officeart/2005/8/layout/default"/>
    <dgm:cxn modelId="{30ADE068-23BD-4CBB-AD38-CE921D5D5FF5}" type="presOf" srcId="{4675914B-2A7D-4DDA-8E2C-B7A8C5DCBB3C}" destId="{BC431EA5-02B2-4171-AFA4-408C2225DC07}" srcOrd="0" destOrd="0" presId="urn:microsoft.com/office/officeart/2005/8/layout/default"/>
    <dgm:cxn modelId="{B94FC54F-A2B4-4B41-AA77-E58DD283C36D}" srcId="{4675914B-2A7D-4DDA-8E2C-B7A8C5DCBB3C}" destId="{2CEF2A7D-F5B7-45CE-AD61-6BADCC72FB4A}" srcOrd="0" destOrd="0" parTransId="{75BC48E3-3DEE-4A30-9747-46C52FC06BC0}" sibTransId="{1FE3CEC9-FF31-42CF-BE9E-4E0DD3B7A820}"/>
    <dgm:cxn modelId="{7A5B1571-21E7-47B8-A3FB-3017F3E374A3}" type="presOf" srcId="{046909FC-9172-4E26-9428-57C41643B51F}" destId="{EA3FD69F-AAE5-472C-ACB2-68C47FFCAE24}" srcOrd="0" destOrd="0" presId="urn:microsoft.com/office/officeart/2005/8/layout/default"/>
    <dgm:cxn modelId="{E2EE6A79-BB85-42D3-9E34-A91976D47266}" srcId="{4675914B-2A7D-4DDA-8E2C-B7A8C5DCBB3C}" destId="{046909FC-9172-4E26-9428-57C41643B51F}" srcOrd="3" destOrd="0" parTransId="{9C89AC08-65E9-4F0C-B2D6-355D68782ADC}" sibTransId="{2061AB9A-8745-4F26-9C3C-B0E9E976C094}"/>
    <dgm:cxn modelId="{2E278C8D-41D0-43F0-BEE1-8BBC4D8A9F47}" srcId="{4675914B-2A7D-4DDA-8E2C-B7A8C5DCBB3C}" destId="{28B66A95-913A-4684-8339-15CC04E620C7}" srcOrd="4" destOrd="0" parTransId="{CE390AAB-653F-40D2-BAF7-69117FB1590A}" sibTransId="{740CBEA5-01E8-49CD-A93D-1B25C85F8209}"/>
    <dgm:cxn modelId="{7C5BB38E-D64A-4690-A1CC-6643B2DCABEF}" type="presOf" srcId="{43BFCED6-55B8-4FBC-8753-EE300675FF69}" destId="{A722F6DC-48B9-4FA9-B87E-1CE11DDBA0C6}" srcOrd="0" destOrd="0" presId="urn:microsoft.com/office/officeart/2005/8/layout/default"/>
    <dgm:cxn modelId="{00070DAA-FA5B-4504-9F0B-89B6A9CE8BAA}" srcId="{4675914B-2A7D-4DDA-8E2C-B7A8C5DCBB3C}" destId="{D41BB831-EC62-4156-9A88-BBB92CCF862B}" srcOrd="1" destOrd="0" parTransId="{02C689E1-192B-4258-9B4D-41833AB1F757}" sibTransId="{E2651BE6-BF37-4F8F-ABA5-43A01574E577}"/>
    <dgm:cxn modelId="{499AACC2-3429-4065-AE89-1D156119A411}" type="presOf" srcId="{2CEF2A7D-F5B7-45CE-AD61-6BADCC72FB4A}" destId="{8E126CA1-6C84-4C33-B311-61E786FFB8A4}" srcOrd="0" destOrd="0" presId="urn:microsoft.com/office/officeart/2005/8/layout/default"/>
    <dgm:cxn modelId="{3AB044C4-A4E1-4D7D-B8AC-4392F21B0FF4}" srcId="{4675914B-2A7D-4DDA-8E2C-B7A8C5DCBB3C}" destId="{61E4A2FF-7578-4A11-A3E8-CF08E852D1A8}" srcOrd="5" destOrd="0" parTransId="{875220EC-6176-4005-8E0E-B2516B924041}" sibTransId="{58359EAE-9FF4-4231-A901-5CB84A7BE1C0}"/>
    <dgm:cxn modelId="{4F83C1C9-5540-4D83-87C8-897B2E4F3B25}" type="presOf" srcId="{D41BB831-EC62-4156-9A88-BBB92CCF862B}" destId="{73CDCFA3-F53B-4D04-804B-BF26BC63BF98}" srcOrd="0" destOrd="0" presId="urn:microsoft.com/office/officeart/2005/8/layout/default"/>
    <dgm:cxn modelId="{256E6BCF-E013-4291-8EE8-379209795D19}" srcId="{4675914B-2A7D-4DDA-8E2C-B7A8C5DCBB3C}" destId="{43BFCED6-55B8-4FBC-8753-EE300675FF69}" srcOrd="6" destOrd="0" parTransId="{1BFD9358-C0F3-4C42-9EEA-0CE582809223}" sibTransId="{CCD36C37-13D2-430C-8E02-3DB3277B4F3A}"/>
    <dgm:cxn modelId="{39AAC8DD-BA24-4E28-B84E-9E424BD036E8}" srcId="{4675914B-2A7D-4DDA-8E2C-B7A8C5DCBB3C}" destId="{FAEFE885-368E-4563-A90E-0273DBE85B37}" srcOrd="2" destOrd="0" parTransId="{8CA70C98-5D91-4603-92CD-D003CFF432FD}" sibTransId="{9F4B5A59-33A9-4655-8E94-F6F88B34972D}"/>
    <dgm:cxn modelId="{2DE19CEE-1B23-4A09-884E-F2E9C656A8E7}" type="presOf" srcId="{28B66A95-913A-4684-8339-15CC04E620C7}" destId="{255BA920-6CA2-42C2-A1AB-87187F19475C}" srcOrd="0" destOrd="0" presId="urn:microsoft.com/office/officeart/2005/8/layout/default"/>
    <dgm:cxn modelId="{97A90DF1-EB6F-476E-9457-C90DCD47F91C}" type="presParOf" srcId="{BC431EA5-02B2-4171-AFA4-408C2225DC07}" destId="{8E126CA1-6C84-4C33-B311-61E786FFB8A4}" srcOrd="0" destOrd="0" presId="urn:microsoft.com/office/officeart/2005/8/layout/default"/>
    <dgm:cxn modelId="{E2450B5F-8A28-454D-B7C8-84283FDF61BC}" type="presParOf" srcId="{BC431EA5-02B2-4171-AFA4-408C2225DC07}" destId="{BA3CB576-905D-4BE5-8019-13421F3D917B}" srcOrd="1" destOrd="0" presId="urn:microsoft.com/office/officeart/2005/8/layout/default"/>
    <dgm:cxn modelId="{60BE22AB-E503-4CB1-BC33-9688462354DB}" type="presParOf" srcId="{BC431EA5-02B2-4171-AFA4-408C2225DC07}" destId="{73CDCFA3-F53B-4D04-804B-BF26BC63BF98}" srcOrd="2" destOrd="0" presId="urn:microsoft.com/office/officeart/2005/8/layout/default"/>
    <dgm:cxn modelId="{9DE4607A-EF27-491C-941F-621A207C602B}" type="presParOf" srcId="{BC431EA5-02B2-4171-AFA4-408C2225DC07}" destId="{888A1AC5-BE33-4FFA-B319-21B63A7E34D3}" srcOrd="3" destOrd="0" presId="urn:microsoft.com/office/officeart/2005/8/layout/default"/>
    <dgm:cxn modelId="{86BBA22A-C626-4BCD-98E9-0FA06B31B034}" type="presParOf" srcId="{BC431EA5-02B2-4171-AFA4-408C2225DC07}" destId="{183FEB11-51AC-4DEC-8CD1-C9F5DB88831F}" srcOrd="4" destOrd="0" presId="urn:microsoft.com/office/officeart/2005/8/layout/default"/>
    <dgm:cxn modelId="{01305C20-D5AB-4D72-B689-A1FEDB6517F8}" type="presParOf" srcId="{BC431EA5-02B2-4171-AFA4-408C2225DC07}" destId="{EDF7F60C-8E83-4E77-B4AA-2A52EEA73046}" srcOrd="5" destOrd="0" presId="urn:microsoft.com/office/officeart/2005/8/layout/default"/>
    <dgm:cxn modelId="{7FE7707C-C033-4A5E-82D7-B449C17C2D92}" type="presParOf" srcId="{BC431EA5-02B2-4171-AFA4-408C2225DC07}" destId="{EA3FD69F-AAE5-472C-ACB2-68C47FFCAE24}" srcOrd="6" destOrd="0" presId="urn:microsoft.com/office/officeart/2005/8/layout/default"/>
    <dgm:cxn modelId="{6198E823-706D-41FB-A3F9-302D3BE1BB4E}" type="presParOf" srcId="{BC431EA5-02B2-4171-AFA4-408C2225DC07}" destId="{06B67C6E-3178-4A40-A480-ECDB443FC6A5}" srcOrd="7" destOrd="0" presId="urn:microsoft.com/office/officeart/2005/8/layout/default"/>
    <dgm:cxn modelId="{62E8037F-5693-47AD-AEE2-76C67C3288B0}" type="presParOf" srcId="{BC431EA5-02B2-4171-AFA4-408C2225DC07}" destId="{255BA920-6CA2-42C2-A1AB-87187F19475C}" srcOrd="8" destOrd="0" presId="urn:microsoft.com/office/officeart/2005/8/layout/default"/>
    <dgm:cxn modelId="{040EA0F4-DB4F-4F8B-939B-2FC079B4E0F6}" type="presParOf" srcId="{BC431EA5-02B2-4171-AFA4-408C2225DC07}" destId="{FBE8E362-3906-43E8-936A-8FE6BA041CE9}" srcOrd="9" destOrd="0" presId="urn:microsoft.com/office/officeart/2005/8/layout/default"/>
    <dgm:cxn modelId="{321FB32E-C909-42A5-ACFB-AB54141A7F4A}" type="presParOf" srcId="{BC431EA5-02B2-4171-AFA4-408C2225DC07}" destId="{13B012BF-49BA-4F3D-A33C-FF0146C65D1B}" srcOrd="10" destOrd="0" presId="urn:microsoft.com/office/officeart/2005/8/layout/default"/>
    <dgm:cxn modelId="{70408BCE-6D8F-4FD7-B462-638BEBF0C917}" type="presParOf" srcId="{BC431EA5-02B2-4171-AFA4-408C2225DC07}" destId="{2903EB63-4F45-4F7C-BFDF-799F29EE742E}" srcOrd="11" destOrd="0" presId="urn:microsoft.com/office/officeart/2005/8/layout/default"/>
    <dgm:cxn modelId="{D7C46095-F8BA-4DB5-AA37-65AEF45B1B57}" type="presParOf" srcId="{BC431EA5-02B2-4171-AFA4-408C2225DC07}" destId="{A722F6DC-48B9-4FA9-B87E-1CE11DDBA0C6}"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5E2D48-CB40-4C8F-96B6-51BB0A38C639}"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8C1C97BB-D88D-4A00-AA1C-FF793DEE6ACF}">
      <dgm:prSet phldrT="[Text]" custT="1"/>
      <dgm:spPr/>
      <dgm:t>
        <a:bodyPr/>
        <a:lstStyle/>
        <a:p>
          <a:r>
            <a:rPr lang="en-US" sz="1900" dirty="0"/>
            <a:t>Properties</a:t>
          </a:r>
        </a:p>
      </dgm:t>
    </dgm:pt>
    <dgm:pt modelId="{475BED29-8619-491C-A6E7-4DF657F28841}" type="parTrans" cxnId="{C594BA7C-9020-401C-8B83-14128674E5E6}">
      <dgm:prSet/>
      <dgm:spPr/>
      <dgm:t>
        <a:bodyPr/>
        <a:lstStyle/>
        <a:p>
          <a:endParaRPr lang="en-US" sz="1900"/>
        </a:p>
      </dgm:t>
    </dgm:pt>
    <dgm:pt modelId="{BC4B3EEE-F139-4363-88D4-13161B6492B9}" type="sibTrans" cxnId="{C594BA7C-9020-401C-8B83-14128674E5E6}">
      <dgm:prSet/>
      <dgm:spPr/>
      <dgm:t>
        <a:bodyPr/>
        <a:lstStyle/>
        <a:p>
          <a:endParaRPr lang="en-US" sz="1900"/>
        </a:p>
      </dgm:t>
    </dgm:pt>
    <dgm:pt modelId="{7E899087-A012-4CAD-ABF0-AC256EDDF72E}">
      <dgm:prSet phldrT="[Text]" custT="1"/>
      <dgm:spPr/>
      <dgm:t>
        <a:bodyPr/>
        <a:lstStyle/>
        <a:p>
          <a:r>
            <a:rPr lang="en-US" sz="1900" dirty="0"/>
            <a:t>Metrics</a:t>
          </a:r>
        </a:p>
      </dgm:t>
    </dgm:pt>
    <dgm:pt modelId="{E5FC4F50-D9C2-4FA5-9346-0D67182A121B}" type="parTrans" cxnId="{A37C7CDC-FD1D-47FA-BA09-811B28772DD9}">
      <dgm:prSet/>
      <dgm:spPr/>
      <dgm:t>
        <a:bodyPr/>
        <a:lstStyle/>
        <a:p>
          <a:endParaRPr lang="en-US" sz="1900"/>
        </a:p>
      </dgm:t>
    </dgm:pt>
    <dgm:pt modelId="{89BDA597-29DC-415B-9A29-78C4B0745FC9}" type="sibTrans" cxnId="{A37C7CDC-FD1D-47FA-BA09-811B28772DD9}">
      <dgm:prSet/>
      <dgm:spPr/>
      <dgm:t>
        <a:bodyPr/>
        <a:lstStyle/>
        <a:p>
          <a:endParaRPr lang="en-US" sz="1900"/>
        </a:p>
      </dgm:t>
    </dgm:pt>
    <dgm:pt modelId="{6A7814D5-2425-45A9-AA23-A2FD1722B0BF}">
      <dgm:prSet phldrT="[Text]" custT="1"/>
      <dgm:spPr/>
      <dgm:t>
        <a:bodyPr/>
        <a:lstStyle/>
        <a:p>
          <a:r>
            <a:rPr lang="en-US" sz="1900" dirty="0"/>
            <a:t>Sampling</a:t>
          </a:r>
        </a:p>
      </dgm:t>
    </dgm:pt>
    <dgm:pt modelId="{B318FD75-294B-4F68-92EF-2A59E39105ED}" type="parTrans" cxnId="{550EEAA8-B86A-4BCE-BA86-74DC192772A2}">
      <dgm:prSet/>
      <dgm:spPr/>
      <dgm:t>
        <a:bodyPr/>
        <a:lstStyle/>
        <a:p>
          <a:endParaRPr lang="en-US"/>
        </a:p>
      </dgm:t>
    </dgm:pt>
    <dgm:pt modelId="{5831EA89-5574-4AC2-BA49-3C97F2F5D501}" type="sibTrans" cxnId="{550EEAA8-B86A-4BCE-BA86-74DC192772A2}">
      <dgm:prSet/>
      <dgm:spPr/>
      <dgm:t>
        <a:bodyPr/>
        <a:lstStyle/>
        <a:p>
          <a:endParaRPr lang="en-US"/>
        </a:p>
      </dgm:t>
    </dgm:pt>
    <dgm:pt modelId="{C688F4F3-2DEC-4216-BE7C-7C55BD5F1B93}">
      <dgm:prSet phldrT="[Text]" custT="1"/>
      <dgm:spPr/>
      <dgm:t>
        <a:bodyPr/>
        <a:lstStyle/>
        <a:p>
          <a:r>
            <a:rPr lang="en-US" sz="1900" dirty="0"/>
            <a:t>Filtering</a:t>
          </a:r>
        </a:p>
      </dgm:t>
    </dgm:pt>
    <dgm:pt modelId="{19C87FA5-D3B8-4F8A-AB23-F08ED81DEF61}" type="parTrans" cxnId="{4ACBE7AF-B2BA-4444-B662-93D2F3AEDE51}">
      <dgm:prSet/>
      <dgm:spPr/>
      <dgm:t>
        <a:bodyPr/>
        <a:lstStyle/>
        <a:p>
          <a:endParaRPr lang="en-US"/>
        </a:p>
      </dgm:t>
    </dgm:pt>
    <dgm:pt modelId="{3DA3EDF6-238D-4384-9AC8-9FDA7FDFE927}" type="sibTrans" cxnId="{4ACBE7AF-B2BA-4444-B662-93D2F3AEDE51}">
      <dgm:prSet/>
      <dgm:spPr/>
      <dgm:t>
        <a:bodyPr/>
        <a:lstStyle/>
        <a:p>
          <a:endParaRPr lang="en-US"/>
        </a:p>
      </dgm:t>
    </dgm:pt>
    <dgm:pt modelId="{D7017EE2-F306-4471-9048-BB7E0B47C53A}">
      <dgm:prSet phldrT="[Text]" custT="1"/>
      <dgm:spPr/>
      <dgm:t>
        <a:bodyPr/>
        <a:lstStyle/>
        <a:p>
          <a:r>
            <a:rPr lang="en-US" sz="1900" dirty="0"/>
            <a:t>Perf Counters</a:t>
          </a:r>
        </a:p>
      </dgm:t>
    </dgm:pt>
    <dgm:pt modelId="{AF9302C3-D0DF-4FAE-92B4-4CEDB58B502E}" type="parTrans" cxnId="{70922CE3-5F7A-4F90-B607-20999F186604}">
      <dgm:prSet/>
      <dgm:spPr/>
      <dgm:t>
        <a:bodyPr/>
        <a:lstStyle/>
        <a:p>
          <a:endParaRPr lang="en-US"/>
        </a:p>
      </dgm:t>
    </dgm:pt>
    <dgm:pt modelId="{AE2B697B-025A-4FDA-B406-50D37D9474A1}" type="sibTrans" cxnId="{70922CE3-5F7A-4F90-B607-20999F186604}">
      <dgm:prSet/>
      <dgm:spPr/>
      <dgm:t>
        <a:bodyPr/>
        <a:lstStyle/>
        <a:p>
          <a:endParaRPr lang="en-US"/>
        </a:p>
      </dgm:t>
    </dgm:pt>
    <dgm:pt modelId="{06CBEE87-7132-49C1-8197-522C3D77FA29}" type="pres">
      <dgm:prSet presAssocID="{325E2D48-CB40-4C8F-96B6-51BB0A38C639}" presName="diagram" presStyleCnt="0">
        <dgm:presLayoutVars>
          <dgm:dir/>
          <dgm:resizeHandles val="exact"/>
        </dgm:presLayoutVars>
      </dgm:prSet>
      <dgm:spPr/>
    </dgm:pt>
    <dgm:pt modelId="{7A209DD1-822D-4E90-ADC3-AB80E7CBB714}" type="pres">
      <dgm:prSet presAssocID="{8C1C97BB-D88D-4A00-AA1C-FF793DEE6ACF}" presName="node" presStyleLbl="node1" presStyleIdx="0" presStyleCnt="5">
        <dgm:presLayoutVars>
          <dgm:bulletEnabled val="1"/>
        </dgm:presLayoutVars>
      </dgm:prSet>
      <dgm:spPr/>
    </dgm:pt>
    <dgm:pt modelId="{67121270-6D0A-486B-A7BD-64D09E59F768}" type="pres">
      <dgm:prSet presAssocID="{BC4B3EEE-F139-4363-88D4-13161B6492B9}" presName="sibTrans" presStyleCnt="0"/>
      <dgm:spPr/>
    </dgm:pt>
    <dgm:pt modelId="{448BC1B6-3B77-43B1-8317-1ECDF4C16EBB}" type="pres">
      <dgm:prSet presAssocID="{7E899087-A012-4CAD-ABF0-AC256EDDF72E}" presName="node" presStyleLbl="node1" presStyleIdx="1" presStyleCnt="5">
        <dgm:presLayoutVars>
          <dgm:bulletEnabled val="1"/>
        </dgm:presLayoutVars>
      </dgm:prSet>
      <dgm:spPr/>
    </dgm:pt>
    <dgm:pt modelId="{142DAD51-AD41-48D0-8FF8-E436F4682A95}" type="pres">
      <dgm:prSet presAssocID="{89BDA597-29DC-415B-9A29-78C4B0745FC9}" presName="sibTrans" presStyleCnt="0"/>
      <dgm:spPr/>
    </dgm:pt>
    <dgm:pt modelId="{60ED6D07-FF23-45C3-A5E4-A5852688545E}" type="pres">
      <dgm:prSet presAssocID="{D7017EE2-F306-4471-9048-BB7E0B47C53A}" presName="node" presStyleLbl="node1" presStyleIdx="2" presStyleCnt="5">
        <dgm:presLayoutVars>
          <dgm:bulletEnabled val="1"/>
        </dgm:presLayoutVars>
      </dgm:prSet>
      <dgm:spPr/>
    </dgm:pt>
    <dgm:pt modelId="{636530AA-634A-4628-B3AA-D06F6AF74C63}" type="pres">
      <dgm:prSet presAssocID="{AE2B697B-025A-4FDA-B406-50D37D9474A1}" presName="sibTrans" presStyleCnt="0"/>
      <dgm:spPr/>
    </dgm:pt>
    <dgm:pt modelId="{E38988B0-CEF7-4A46-84A1-2140774E3AEB}" type="pres">
      <dgm:prSet presAssocID="{6A7814D5-2425-45A9-AA23-A2FD1722B0BF}" presName="node" presStyleLbl="node1" presStyleIdx="3" presStyleCnt="5">
        <dgm:presLayoutVars>
          <dgm:bulletEnabled val="1"/>
        </dgm:presLayoutVars>
      </dgm:prSet>
      <dgm:spPr/>
    </dgm:pt>
    <dgm:pt modelId="{6A87F109-8599-4526-B6F7-2D24D4B56C79}" type="pres">
      <dgm:prSet presAssocID="{5831EA89-5574-4AC2-BA49-3C97F2F5D501}" presName="sibTrans" presStyleCnt="0"/>
      <dgm:spPr/>
    </dgm:pt>
    <dgm:pt modelId="{8FA97C2C-94BC-49AB-9F2E-04441510791D}" type="pres">
      <dgm:prSet presAssocID="{C688F4F3-2DEC-4216-BE7C-7C55BD5F1B93}" presName="node" presStyleLbl="node1" presStyleIdx="4" presStyleCnt="5">
        <dgm:presLayoutVars>
          <dgm:bulletEnabled val="1"/>
        </dgm:presLayoutVars>
      </dgm:prSet>
      <dgm:spPr/>
    </dgm:pt>
  </dgm:ptLst>
  <dgm:cxnLst>
    <dgm:cxn modelId="{E4E3CA0C-C125-4054-A0D8-053CF085A790}" type="presOf" srcId="{C688F4F3-2DEC-4216-BE7C-7C55BD5F1B93}" destId="{8FA97C2C-94BC-49AB-9F2E-04441510791D}" srcOrd="0" destOrd="0" presId="urn:microsoft.com/office/officeart/2005/8/layout/default"/>
    <dgm:cxn modelId="{72DFB43E-5062-4689-A89E-BED3DB219851}" type="presOf" srcId="{8C1C97BB-D88D-4A00-AA1C-FF793DEE6ACF}" destId="{7A209DD1-822D-4E90-ADC3-AB80E7CBB714}" srcOrd="0" destOrd="0" presId="urn:microsoft.com/office/officeart/2005/8/layout/default"/>
    <dgm:cxn modelId="{982AE760-6E7E-4006-9D69-3E333D3A83EB}" type="presOf" srcId="{7E899087-A012-4CAD-ABF0-AC256EDDF72E}" destId="{448BC1B6-3B77-43B1-8317-1ECDF4C16EBB}" srcOrd="0" destOrd="0" presId="urn:microsoft.com/office/officeart/2005/8/layout/default"/>
    <dgm:cxn modelId="{FBE43A62-2C5F-473F-AE8B-7A1E980ADE9C}" type="presOf" srcId="{325E2D48-CB40-4C8F-96B6-51BB0A38C639}" destId="{06CBEE87-7132-49C1-8197-522C3D77FA29}" srcOrd="0" destOrd="0" presId="urn:microsoft.com/office/officeart/2005/8/layout/default"/>
    <dgm:cxn modelId="{C594BA7C-9020-401C-8B83-14128674E5E6}" srcId="{325E2D48-CB40-4C8F-96B6-51BB0A38C639}" destId="{8C1C97BB-D88D-4A00-AA1C-FF793DEE6ACF}" srcOrd="0" destOrd="0" parTransId="{475BED29-8619-491C-A6E7-4DF657F28841}" sibTransId="{BC4B3EEE-F139-4363-88D4-13161B6492B9}"/>
    <dgm:cxn modelId="{0C989884-E7B7-45CB-A7E3-3BA964AAF5CA}" type="presOf" srcId="{D7017EE2-F306-4471-9048-BB7E0B47C53A}" destId="{60ED6D07-FF23-45C3-A5E4-A5852688545E}" srcOrd="0" destOrd="0" presId="urn:microsoft.com/office/officeart/2005/8/layout/default"/>
    <dgm:cxn modelId="{550EEAA8-B86A-4BCE-BA86-74DC192772A2}" srcId="{325E2D48-CB40-4C8F-96B6-51BB0A38C639}" destId="{6A7814D5-2425-45A9-AA23-A2FD1722B0BF}" srcOrd="3" destOrd="0" parTransId="{B318FD75-294B-4F68-92EF-2A59E39105ED}" sibTransId="{5831EA89-5574-4AC2-BA49-3C97F2F5D501}"/>
    <dgm:cxn modelId="{4ACBE7AF-B2BA-4444-B662-93D2F3AEDE51}" srcId="{325E2D48-CB40-4C8F-96B6-51BB0A38C639}" destId="{C688F4F3-2DEC-4216-BE7C-7C55BD5F1B93}" srcOrd="4" destOrd="0" parTransId="{19C87FA5-D3B8-4F8A-AB23-F08ED81DEF61}" sibTransId="{3DA3EDF6-238D-4384-9AC8-9FDA7FDFE927}"/>
    <dgm:cxn modelId="{A37C7CDC-FD1D-47FA-BA09-811B28772DD9}" srcId="{325E2D48-CB40-4C8F-96B6-51BB0A38C639}" destId="{7E899087-A012-4CAD-ABF0-AC256EDDF72E}" srcOrd="1" destOrd="0" parTransId="{E5FC4F50-D9C2-4FA5-9346-0D67182A121B}" sibTransId="{89BDA597-29DC-415B-9A29-78C4B0745FC9}"/>
    <dgm:cxn modelId="{C4381FE3-2AA3-454B-933C-C3D29A908E82}" type="presOf" srcId="{6A7814D5-2425-45A9-AA23-A2FD1722B0BF}" destId="{E38988B0-CEF7-4A46-84A1-2140774E3AEB}" srcOrd="0" destOrd="0" presId="urn:microsoft.com/office/officeart/2005/8/layout/default"/>
    <dgm:cxn modelId="{70922CE3-5F7A-4F90-B607-20999F186604}" srcId="{325E2D48-CB40-4C8F-96B6-51BB0A38C639}" destId="{D7017EE2-F306-4471-9048-BB7E0B47C53A}" srcOrd="2" destOrd="0" parTransId="{AF9302C3-D0DF-4FAE-92B4-4CEDB58B502E}" sibTransId="{AE2B697B-025A-4FDA-B406-50D37D9474A1}"/>
    <dgm:cxn modelId="{EC9AD6D3-C939-4437-834C-6D8A498F6092}" type="presParOf" srcId="{06CBEE87-7132-49C1-8197-522C3D77FA29}" destId="{7A209DD1-822D-4E90-ADC3-AB80E7CBB714}" srcOrd="0" destOrd="0" presId="urn:microsoft.com/office/officeart/2005/8/layout/default"/>
    <dgm:cxn modelId="{918A1758-CEBC-43D1-9CD3-B2A4B800CEAA}" type="presParOf" srcId="{06CBEE87-7132-49C1-8197-522C3D77FA29}" destId="{67121270-6D0A-486B-A7BD-64D09E59F768}" srcOrd="1" destOrd="0" presId="urn:microsoft.com/office/officeart/2005/8/layout/default"/>
    <dgm:cxn modelId="{55B71008-6706-4D1C-8934-46C6D85A5FA3}" type="presParOf" srcId="{06CBEE87-7132-49C1-8197-522C3D77FA29}" destId="{448BC1B6-3B77-43B1-8317-1ECDF4C16EBB}" srcOrd="2" destOrd="0" presId="urn:microsoft.com/office/officeart/2005/8/layout/default"/>
    <dgm:cxn modelId="{8A4714DD-9081-46B7-91D0-08FAC52B4496}" type="presParOf" srcId="{06CBEE87-7132-49C1-8197-522C3D77FA29}" destId="{142DAD51-AD41-48D0-8FF8-E436F4682A95}" srcOrd="3" destOrd="0" presId="urn:microsoft.com/office/officeart/2005/8/layout/default"/>
    <dgm:cxn modelId="{6519AF95-DAC5-4E4D-98FD-1A5A305CD0EE}" type="presParOf" srcId="{06CBEE87-7132-49C1-8197-522C3D77FA29}" destId="{60ED6D07-FF23-45C3-A5E4-A5852688545E}" srcOrd="4" destOrd="0" presId="urn:microsoft.com/office/officeart/2005/8/layout/default"/>
    <dgm:cxn modelId="{D4F36298-1442-4C21-B8DF-2D05E3621F2D}" type="presParOf" srcId="{06CBEE87-7132-49C1-8197-522C3D77FA29}" destId="{636530AA-634A-4628-B3AA-D06F6AF74C63}" srcOrd="5" destOrd="0" presId="urn:microsoft.com/office/officeart/2005/8/layout/default"/>
    <dgm:cxn modelId="{FC5816F1-32F2-4E3C-8C38-643EF089642A}" type="presParOf" srcId="{06CBEE87-7132-49C1-8197-522C3D77FA29}" destId="{E38988B0-CEF7-4A46-84A1-2140774E3AEB}" srcOrd="6" destOrd="0" presId="urn:microsoft.com/office/officeart/2005/8/layout/default"/>
    <dgm:cxn modelId="{484DC9EF-DE52-409F-90BA-52D2A8978C8C}" type="presParOf" srcId="{06CBEE87-7132-49C1-8197-522C3D77FA29}" destId="{6A87F109-8599-4526-B6F7-2D24D4B56C79}" srcOrd="7" destOrd="0" presId="urn:microsoft.com/office/officeart/2005/8/layout/default"/>
    <dgm:cxn modelId="{C682A457-17FF-4C93-A560-031E6C207785}" type="presParOf" srcId="{06CBEE87-7132-49C1-8197-522C3D77FA29}" destId="{8FA97C2C-94BC-49AB-9F2E-04441510791D}"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8CB968-1E11-41A8-B58C-CE8640D673D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A2B822F-7A5C-4F95-BD23-CB014DA30628}">
      <dgm:prSet phldrT="[Text]" custT="1"/>
      <dgm:spPr/>
      <dgm:t>
        <a:bodyPr/>
        <a:lstStyle/>
        <a:p>
          <a:r>
            <a:rPr lang="en-US" sz="4000" dirty="0"/>
            <a:t>Instrument &amp;   Re-Deploy</a:t>
          </a:r>
        </a:p>
      </dgm:t>
    </dgm:pt>
    <dgm:pt modelId="{4BA53376-4529-476B-A14D-D3CD445BF8F9}" type="parTrans" cxnId="{5DE216CE-987F-4ADE-A443-11087B387F1A}">
      <dgm:prSet/>
      <dgm:spPr/>
      <dgm:t>
        <a:bodyPr/>
        <a:lstStyle/>
        <a:p>
          <a:endParaRPr lang="en-US"/>
        </a:p>
      </dgm:t>
    </dgm:pt>
    <dgm:pt modelId="{BA601F54-B9C1-4E0E-9088-6FC1DB33DD70}" type="sibTrans" cxnId="{5DE216CE-987F-4ADE-A443-11087B387F1A}">
      <dgm:prSet/>
      <dgm:spPr/>
      <dgm:t>
        <a:bodyPr/>
        <a:lstStyle/>
        <a:p>
          <a:endParaRPr lang="en-US"/>
        </a:p>
      </dgm:t>
    </dgm:pt>
    <dgm:pt modelId="{E69FE44B-0787-4E3C-B599-36730458427B}">
      <dgm:prSet phldrT="[Text]" custT="1"/>
      <dgm:spPr/>
      <dgm:t>
        <a:bodyPr/>
        <a:lstStyle/>
        <a:p>
          <a:r>
            <a:rPr lang="en-US" sz="3200" dirty="0"/>
            <a:t>Visual Studio</a:t>
          </a:r>
        </a:p>
      </dgm:t>
    </dgm:pt>
    <dgm:pt modelId="{7336EE0F-D371-45EF-B19E-B68F57FAAEEF}" type="parTrans" cxnId="{3C68BEF6-19E9-4440-8F07-7BAF3375CA95}">
      <dgm:prSet/>
      <dgm:spPr/>
      <dgm:t>
        <a:bodyPr/>
        <a:lstStyle/>
        <a:p>
          <a:endParaRPr lang="en-US"/>
        </a:p>
      </dgm:t>
    </dgm:pt>
    <dgm:pt modelId="{49166D67-67EE-4BB2-8B11-CB19CF9C2615}" type="sibTrans" cxnId="{3C68BEF6-19E9-4440-8F07-7BAF3375CA95}">
      <dgm:prSet/>
      <dgm:spPr/>
      <dgm:t>
        <a:bodyPr/>
        <a:lstStyle/>
        <a:p>
          <a:endParaRPr lang="en-US"/>
        </a:p>
      </dgm:t>
    </dgm:pt>
    <dgm:pt modelId="{80EFEFB4-BFE2-491D-B03E-C4C547D268F1}">
      <dgm:prSet phldrT="[Text]" custT="1"/>
      <dgm:spPr/>
      <dgm:t>
        <a:bodyPr/>
        <a:lstStyle/>
        <a:p>
          <a:r>
            <a:rPr lang="en-US" sz="3200" dirty="0"/>
            <a:t>Open Source SDKs</a:t>
          </a:r>
        </a:p>
      </dgm:t>
    </dgm:pt>
    <dgm:pt modelId="{23D54A9D-D35A-4803-8B76-DAB4FD75A9C9}" type="parTrans" cxnId="{0F732E35-7B38-476D-98F7-EAA1936C99E5}">
      <dgm:prSet/>
      <dgm:spPr/>
      <dgm:t>
        <a:bodyPr/>
        <a:lstStyle/>
        <a:p>
          <a:endParaRPr lang="en-US"/>
        </a:p>
      </dgm:t>
    </dgm:pt>
    <dgm:pt modelId="{4BE2827C-DC34-487D-867F-646755964C95}" type="sibTrans" cxnId="{0F732E35-7B38-476D-98F7-EAA1936C99E5}">
      <dgm:prSet/>
      <dgm:spPr/>
      <dgm:t>
        <a:bodyPr/>
        <a:lstStyle/>
        <a:p>
          <a:endParaRPr lang="en-US"/>
        </a:p>
      </dgm:t>
    </dgm:pt>
    <dgm:pt modelId="{E233C00A-9D20-4632-BFBB-8C604856288A}">
      <dgm:prSet phldrT="[Text]" custT="1"/>
      <dgm:spPr/>
      <dgm:t>
        <a:bodyPr/>
        <a:lstStyle/>
        <a:p>
          <a:r>
            <a:rPr lang="en-US" sz="4000" dirty="0"/>
            <a:t>Monitor without Re-Deployment</a:t>
          </a:r>
        </a:p>
      </dgm:t>
    </dgm:pt>
    <dgm:pt modelId="{56E7929B-F3FE-4923-80F4-546E878AE614}" type="parTrans" cxnId="{E3D1C279-6D4B-476D-B8D7-57C3D483E10A}">
      <dgm:prSet/>
      <dgm:spPr/>
      <dgm:t>
        <a:bodyPr/>
        <a:lstStyle/>
        <a:p>
          <a:endParaRPr lang="en-US"/>
        </a:p>
      </dgm:t>
    </dgm:pt>
    <dgm:pt modelId="{24F12B7F-531A-4A50-B00D-423F6D0DEC76}" type="sibTrans" cxnId="{E3D1C279-6D4B-476D-B8D7-57C3D483E10A}">
      <dgm:prSet/>
      <dgm:spPr/>
      <dgm:t>
        <a:bodyPr/>
        <a:lstStyle/>
        <a:p>
          <a:endParaRPr lang="en-US"/>
        </a:p>
      </dgm:t>
    </dgm:pt>
    <dgm:pt modelId="{AC83587E-88B6-493A-B91A-21104506DAC3}">
      <dgm:prSet phldrT="[Text]" custT="1"/>
      <dgm:spPr/>
      <dgm:t>
        <a:bodyPr/>
        <a:lstStyle/>
        <a:p>
          <a:r>
            <a:rPr lang="en-US" sz="3200" dirty="0"/>
            <a:t>Azure Extensions</a:t>
          </a:r>
        </a:p>
      </dgm:t>
    </dgm:pt>
    <dgm:pt modelId="{2D280084-5FEF-49AF-A635-4F65DD533670}" type="parTrans" cxnId="{040710F7-F722-4025-AD13-FC70D19C56EC}">
      <dgm:prSet/>
      <dgm:spPr/>
      <dgm:t>
        <a:bodyPr/>
        <a:lstStyle/>
        <a:p>
          <a:endParaRPr lang="en-US"/>
        </a:p>
      </dgm:t>
    </dgm:pt>
    <dgm:pt modelId="{802E83AC-6B49-4412-B836-40567128BF9F}" type="sibTrans" cxnId="{040710F7-F722-4025-AD13-FC70D19C56EC}">
      <dgm:prSet/>
      <dgm:spPr/>
      <dgm:t>
        <a:bodyPr/>
        <a:lstStyle/>
        <a:p>
          <a:endParaRPr lang="en-US"/>
        </a:p>
      </dgm:t>
    </dgm:pt>
    <dgm:pt modelId="{1EFCA181-C033-4E25-A20E-02B95D578305}">
      <dgm:prSet phldrT="[Text]" custT="1"/>
      <dgm:spPr/>
      <dgm:t>
        <a:bodyPr/>
        <a:lstStyle/>
        <a:p>
          <a:r>
            <a:rPr lang="en-US" sz="3200" dirty="0"/>
            <a:t>Status Monitor Agent</a:t>
          </a:r>
        </a:p>
      </dgm:t>
    </dgm:pt>
    <dgm:pt modelId="{E7DEE051-E359-4F5E-AB22-EC924CADB9B1}" type="parTrans" cxnId="{7A16CBA1-4C04-4B06-9EDB-7B0376F699D9}">
      <dgm:prSet/>
      <dgm:spPr/>
      <dgm:t>
        <a:bodyPr/>
        <a:lstStyle/>
        <a:p>
          <a:endParaRPr lang="en-US"/>
        </a:p>
      </dgm:t>
    </dgm:pt>
    <dgm:pt modelId="{A66AA4CC-9C2B-40F6-9854-1818FCE6B6A8}" type="sibTrans" cxnId="{7A16CBA1-4C04-4B06-9EDB-7B0376F699D9}">
      <dgm:prSet/>
      <dgm:spPr/>
      <dgm:t>
        <a:bodyPr/>
        <a:lstStyle/>
        <a:p>
          <a:endParaRPr lang="en-US"/>
        </a:p>
      </dgm:t>
    </dgm:pt>
    <dgm:pt modelId="{A9393A8A-2876-40A1-9BF8-0A73F275CE83}">
      <dgm:prSet phldrT="[Text]" custT="1"/>
      <dgm:spPr/>
      <dgm:t>
        <a:bodyPr/>
        <a:lstStyle/>
        <a:p>
          <a:r>
            <a:rPr lang="en-US" sz="3200" dirty="0"/>
            <a:t>Eclipse</a:t>
          </a:r>
        </a:p>
      </dgm:t>
    </dgm:pt>
    <dgm:pt modelId="{5F6B1E96-504F-4543-90D1-9F978EFE96EF}" type="parTrans" cxnId="{AEF2AD4D-1023-4E61-B87C-3FCAF6263652}">
      <dgm:prSet/>
      <dgm:spPr/>
      <dgm:t>
        <a:bodyPr/>
        <a:lstStyle/>
        <a:p>
          <a:endParaRPr lang="en-US"/>
        </a:p>
      </dgm:t>
    </dgm:pt>
    <dgm:pt modelId="{6632ED2E-9E36-443B-B265-A597199FFA41}" type="sibTrans" cxnId="{AEF2AD4D-1023-4E61-B87C-3FCAF6263652}">
      <dgm:prSet/>
      <dgm:spPr/>
      <dgm:t>
        <a:bodyPr/>
        <a:lstStyle/>
        <a:p>
          <a:endParaRPr lang="en-US"/>
        </a:p>
      </dgm:t>
    </dgm:pt>
    <dgm:pt modelId="{86F411C2-B093-46BE-874D-7A1C18AA071E}">
      <dgm:prSet phldrT="[Text]" custT="1"/>
      <dgm:spPr/>
      <dgm:t>
        <a:bodyPr/>
        <a:lstStyle/>
        <a:p>
          <a:r>
            <a:rPr lang="en-US" sz="3200" dirty="0"/>
            <a:t>JavaScript Snippet</a:t>
          </a:r>
        </a:p>
      </dgm:t>
    </dgm:pt>
    <dgm:pt modelId="{F411748C-E831-4BC5-A2E2-DB1C01C9767B}" type="parTrans" cxnId="{94460912-5408-4088-88EC-A44E251B8696}">
      <dgm:prSet/>
      <dgm:spPr/>
      <dgm:t>
        <a:bodyPr/>
        <a:lstStyle/>
        <a:p>
          <a:endParaRPr lang="en-US"/>
        </a:p>
      </dgm:t>
    </dgm:pt>
    <dgm:pt modelId="{2804F494-E4C1-4309-9D3A-BB207F4EB98E}" type="sibTrans" cxnId="{94460912-5408-4088-88EC-A44E251B8696}">
      <dgm:prSet/>
      <dgm:spPr/>
      <dgm:t>
        <a:bodyPr/>
        <a:lstStyle/>
        <a:p>
          <a:endParaRPr lang="en-US"/>
        </a:p>
      </dgm:t>
    </dgm:pt>
    <dgm:pt modelId="{0763B94C-F74B-4575-814A-68C25EB844FC}">
      <dgm:prSet phldrT="[Text]" custT="1"/>
      <dgm:spPr/>
      <dgm:t>
        <a:bodyPr/>
        <a:lstStyle/>
        <a:p>
          <a:r>
            <a:rPr lang="en-US" sz="3200" dirty="0"/>
            <a:t>Pipe Existing Data</a:t>
          </a:r>
        </a:p>
      </dgm:t>
    </dgm:pt>
    <dgm:pt modelId="{672F41A8-4F96-48B6-B0E7-14D26F3CE1ED}" type="parTrans" cxnId="{FB2E48F7-D6FF-482C-8A2F-94D31ED2F910}">
      <dgm:prSet/>
      <dgm:spPr/>
      <dgm:t>
        <a:bodyPr/>
        <a:lstStyle/>
        <a:p>
          <a:endParaRPr lang="en-US"/>
        </a:p>
      </dgm:t>
    </dgm:pt>
    <dgm:pt modelId="{61943F02-743F-4BBC-8D1D-F3AF6D39B5DB}" type="sibTrans" cxnId="{FB2E48F7-D6FF-482C-8A2F-94D31ED2F910}">
      <dgm:prSet/>
      <dgm:spPr/>
      <dgm:t>
        <a:bodyPr/>
        <a:lstStyle/>
        <a:p>
          <a:endParaRPr lang="en-US"/>
        </a:p>
      </dgm:t>
    </dgm:pt>
    <dgm:pt modelId="{CEE7006C-373B-49E6-82A1-65802EA6F525}" type="pres">
      <dgm:prSet presAssocID="{DE8CB968-1E11-41A8-B58C-CE8640D673D0}" presName="Name0" presStyleCnt="0">
        <dgm:presLayoutVars>
          <dgm:dir/>
          <dgm:animLvl val="lvl"/>
          <dgm:resizeHandles val="exact"/>
        </dgm:presLayoutVars>
      </dgm:prSet>
      <dgm:spPr/>
    </dgm:pt>
    <dgm:pt modelId="{CBBC936C-2FDE-42E7-9F0E-06687D3FCB78}" type="pres">
      <dgm:prSet presAssocID="{4A2B822F-7A5C-4F95-BD23-CB014DA30628}" presName="composite" presStyleCnt="0"/>
      <dgm:spPr/>
    </dgm:pt>
    <dgm:pt modelId="{C5693F82-2D1A-4D43-B9E6-6B377B763BF3}" type="pres">
      <dgm:prSet presAssocID="{4A2B822F-7A5C-4F95-BD23-CB014DA30628}" presName="parTx" presStyleLbl="alignNode1" presStyleIdx="0" presStyleCnt="2">
        <dgm:presLayoutVars>
          <dgm:chMax val="0"/>
          <dgm:chPref val="0"/>
          <dgm:bulletEnabled val="1"/>
        </dgm:presLayoutVars>
      </dgm:prSet>
      <dgm:spPr/>
    </dgm:pt>
    <dgm:pt modelId="{F31D1D09-68C4-4585-9C94-72B97514B72F}" type="pres">
      <dgm:prSet presAssocID="{4A2B822F-7A5C-4F95-BD23-CB014DA30628}" presName="desTx" presStyleLbl="alignAccFollowNode1" presStyleIdx="0" presStyleCnt="2">
        <dgm:presLayoutVars>
          <dgm:bulletEnabled val="1"/>
        </dgm:presLayoutVars>
      </dgm:prSet>
      <dgm:spPr/>
    </dgm:pt>
    <dgm:pt modelId="{2B44396C-79C3-4357-8A20-4B95E5F357AC}" type="pres">
      <dgm:prSet presAssocID="{BA601F54-B9C1-4E0E-9088-6FC1DB33DD70}" presName="space" presStyleCnt="0"/>
      <dgm:spPr/>
    </dgm:pt>
    <dgm:pt modelId="{64E872E6-45D5-4264-9EEB-55822EA982DD}" type="pres">
      <dgm:prSet presAssocID="{E233C00A-9D20-4632-BFBB-8C604856288A}" presName="composite" presStyleCnt="0"/>
      <dgm:spPr/>
    </dgm:pt>
    <dgm:pt modelId="{63FAAAB3-D56D-4A06-A54A-0942F9DA35B2}" type="pres">
      <dgm:prSet presAssocID="{E233C00A-9D20-4632-BFBB-8C604856288A}" presName="parTx" presStyleLbl="alignNode1" presStyleIdx="1" presStyleCnt="2">
        <dgm:presLayoutVars>
          <dgm:chMax val="0"/>
          <dgm:chPref val="0"/>
          <dgm:bulletEnabled val="1"/>
        </dgm:presLayoutVars>
      </dgm:prSet>
      <dgm:spPr/>
    </dgm:pt>
    <dgm:pt modelId="{AF0C274F-C542-4795-AAF5-EAB834A68A14}" type="pres">
      <dgm:prSet presAssocID="{E233C00A-9D20-4632-BFBB-8C604856288A}" presName="desTx" presStyleLbl="alignAccFollowNode1" presStyleIdx="1" presStyleCnt="2">
        <dgm:presLayoutVars>
          <dgm:bulletEnabled val="1"/>
        </dgm:presLayoutVars>
      </dgm:prSet>
      <dgm:spPr/>
    </dgm:pt>
  </dgm:ptLst>
  <dgm:cxnLst>
    <dgm:cxn modelId="{B2539E03-2982-4EDA-9011-B4A7DD44C08C}" type="presOf" srcId="{4A2B822F-7A5C-4F95-BD23-CB014DA30628}" destId="{C5693F82-2D1A-4D43-B9E6-6B377B763BF3}" srcOrd="0" destOrd="0" presId="urn:microsoft.com/office/officeart/2005/8/layout/hList1"/>
    <dgm:cxn modelId="{94460912-5408-4088-88EC-A44E251B8696}" srcId="{4A2B822F-7A5C-4F95-BD23-CB014DA30628}" destId="{86F411C2-B093-46BE-874D-7A1C18AA071E}" srcOrd="2" destOrd="0" parTransId="{F411748C-E831-4BC5-A2E2-DB1C01C9767B}" sibTransId="{2804F494-E4C1-4309-9D3A-BB207F4EB98E}"/>
    <dgm:cxn modelId="{E562CD2F-1235-4C87-8392-22AA0352B0E3}" type="presOf" srcId="{E69FE44B-0787-4E3C-B599-36730458427B}" destId="{F31D1D09-68C4-4585-9C94-72B97514B72F}" srcOrd="0" destOrd="0" presId="urn:microsoft.com/office/officeart/2005/8/layout/hList1"/>
    <dgm:cxn modelId="{0461C234-9E2F-4EA2-9B64-5EFEEBCA55FD}" type="presOf" srcId="{1EFCA181-C033-4E25-A20E-02B95D578305}" destId="{AF0C274F-C542-4795-AAF5-EAB834A68A14}" srcOrd="0" destOrd="1" presId="urn:microsoft.com/office/officeart/2005/8/layout/hList1"/>
    <dgm:cxn modelId="{0F732E35-7B38-476D-98F7-EAA1936C99E5}" srcId="{4A2B822F-7A5C-4F95-BD23-CB014DA30628}" destId="{80EFEFB4-BFE2-491D-B03E-C4C547D268F1}" srcOrd="3" destOrd="0" parTransId="{23D54A9D-D35A-4803-8B76-DAB4FD75A9C9}" sibTransId="{4BE2827C-DC34-487D-867F-646755964C95}"/>
    <dgm:cxn modelId="{35EBF163-2D00-4E83-8A8A-215AD7895176}" type="presOf" srcId="{86F411C2-B093-46BE-874D-7A1C18AA071E}" destId="{F31D1D09-68C4-4585-9C94-72B97514B72F}" srcOrd="0" destOrd="2" presId="urn:microsoft.com/office/officeart/2005/8/layout/hList1"/>
    <dgm:cxn modelId="{A652B968-206E-4B2E-A3F3-CFC03628EA97}" type="presOf" srcId="{0763B94C-F74B-4575-814A-68C25EB844FC}" destId="{AF0C274F-C542-4795-AAF5-EAB834A68A14}" srcOrd="0" destOrd="2" presId="urn:microsoft.com/office/officeart/2005/8/layout/hList1"/>
    <dgm:cxn modelId="{AEF2AD4D-1023-4E61-B87C-3FCAF6263652}" srcId="{4A2B822F-7A5C-4F95-BD23-CB014DA30628}" destId="{A9393A8A-2876-40A1-9BF8-0A73F275CE83}" srcOrd="1" destOrd="0" parTransId="{5F6B1E96-504F-4543-90D1-9F978EFE96EF}" sibTransId="{6632ED2E-9E36-443B-B265-A597199FFA41}"/>
    <dgm:cxn modelId="{E3D1C279-6D4B-476D-B8D7-57C3D483E10A}" srcId="{DE8CB968-1E11-41A8-B58C-CE8640D673D0}" destId="{E233C00A-9D20-4632-BFBB-8C604856288A}" srcOrd="1" destOrd="0" parTransId="{56E7929B-F3FE-4923-80F4-546E878AE614}" sibTransId="{24F12B7F-531A-4A50-B00D-423F6D0DEC76}"/>
    <dgm:cxn modelId="{0D32BD5A-8F2C-47DD-9E33-B6052DDCAD2F}" type="presOf" srcId="{AC83587E-88B6-493A-B91A-21104506DAC3}" destId="{AF0C274F-C542-4795-AAF5-EAB834A68A14}" srcOrd="0" destOrd="0" presId="urn:microsoft.com/office/officeart/2005/8/layout/hList1"/>
    <dgm:cxn modelId="{A54DE299-B305-49ED-A801-018465813D67}" type="presOf" srcId="{E233C00A-9D20-4632-BFBB-8C604856288A}" destId="{63FAAAB3-D56D-4A06-A54A-0942F9DA35B2}" srcOrd="0" destOrd="0" presId="urn:microsoft.com/office/officeart/2005/8/layout/hList1"/>
    <dgm:cxn modelId="{7A16CBA1-4C04-4B06-9EDB-7B0376F699D9}" srcId="{E233C00A-9D20-4632-BFBB-8C604856288A}" destId="{1EFCA181-C033-4E25-A20E-02B95D578305}" srcOrd="1" destOrd="0" parTransId="{E7DEE051-E359-4F5E-AB22-EC924CADB9B1}" sibTransId="{A66AA4CC-9C2B-40F6-9854-1818FCE6B6A8}"/>
    <dgm:cxn modelId="{C1A3F3A7-CB8D-43C5-AEA1-477CFC945337}" type="presOf" srcId="{80EFEFB4-BFE2-491D-B03E-C4C547D268F1}" destId="{F31D1D09-68C4-4585-9C94-72B97514B72F}" srcOrd="0" destOrd="3" presId="urn:microsoft.com/office/officeart/2005/8/layout/hList1"/>
    <dgm:cxn modelId="{39F034BB-C436-4E78-B076-FE5BE061BD80}" type="presOf" srcId="{A9393A8A-2876-40A1-9BF8-0A73F275CE83}" destId="{F31D1D09-68C4-4585-9C94-72B97514B72F}" srcOrd="0" destOrd="1" presId="urn:microsoft.com/office/officeart/2005/8/layout/hList1"/>
    <dgm:cxn modelId="{5DE216CE-987F-4ADE-A443-11087B387F1A}" srcId="{DE8CB968-1E11-41A8-B58C-CE8640D673D0}" destId="{4A2B822F-7A5C-4F95-BD23-CB014DA30628}" srcOrd="0" destOrd="0" parTransId="{4BA53376-4529-476B-A14D-D3CD445BF8F9}" sibTransId="{BA601F54-B9C1-4E0E-9088-6FC1DB33DD70}"/>
    <dgm:cxn modelId="{1D2825F1-B5DD-4119-923D-9AECD099E4C7}" type="presOf" srcId="{DE8CB968-1E11-41A8-B58C-CE8640D673D0}" destId="{CEE7006C-373B-49E6-82A1-65802EA6F525}" srcOrd="0" destOrd="0" presId="urn:microsoft.com/office/officeart/2005/8/layout/hList1"/>
    <dgm:cxn modelId="{3C68BEF6-19E9-4440-8F07-7BAF3375CA95}" srcId="{4A2B822F-7A5C-4F95-BD23-CB014DA30628}" destId="{E69FE44B-0787-4E3C-B599-36730458427B}" srcOrd="0" destOrd="0" parTransId="{7336EE0F-D371-45EF-B19E-B68F57FAAEEF}" sibTransId="{49166D67-67EE-4BB2-8B11-CB19CF9C2615}"/>
    <dgm:cxn modelId="{040710F7-F722-4025-AD13-FC70D19C56EC}" srcId="{E233C00A-9D20-4632-BFBB-8C604856288A}" destId="{AC83587E-88B6-493A-B91A-21104506DAC3}" srcOrd="0" destOrd="0" parTransId="{2D280084-5FEF-49AF-A635-4F65DD533670}" sibTransId="{802E83AC-6B49-4412-B836-40567128BF9F}"/>
    <dgm:cxn modelId="{FB2E48F7-D6FF-482C-8A2F-94D31ED2F910}" srcId="{E233C00A-9D20-4632-BFBB-8C604856288A}" destId="{0763B94C-F74B-4575-814A-68C25EB844FC}" srcOrd="2" destOrd="0" parTransId="{672F41A8-4F96-48B6-B0E7-14D26F3CE1ED}" sibTransId="{61943F02-743F-4BBC-8D1D-F3AF6D39B5DB}"/>
    <dgm:cxn modelId="{3679838D-E802-4B43-8BD3-B097A84BB4A0}" type="presParOf" srcId="{CEE7006C-373B-49E6-82A1-65802EA6F525}" destId="{CBBC936C-2FDE-42E7-9F0E-06687D3FCB78}" srcOrd="0" destOrd="0" presId="urn:microsoft.com/office/officeart/2005/8/layout/hList1"/>
    <dgm:cxn modelId="{9CE3A074-7D71-4460-9FD7-C6316C7B9C49}" type="presParOf" srcId="{CBBC936C-2FDE-42E7-9F0E-06687D3FCB78}" destId="{C5693F82-2D1A-4D43-B9E6-6B377B763BF3}" srcOrd="0" destOrd="0" presId="urn:microsoft.com/office/officeart/2005/8/layout/hList1"/>
    <dgm:cxn modelId="{C37DCB6F-43A5-42DC-AFEC-4B74FD793D00}" type="presParOf" srcId="{CBBC936C-2FDE-42E7-9F0E-06687D3FCB78}" destId="{F31D1D09-68C4-4585-9C94-72B97514B72F}" srcOrd="1" destOrd="0" presId="urn:microsoft.com/office/officeart/2005/8/layout/hList1"/>
    <dgm:cxn modelId="{03CBE666-02A5-403C-8687-B9CE29FAC6D8}" type="presParOf" srcId="{CEE7006C-373B-49E6-82A1-65802EA6F525}" destId="{2B44396C-79C3-4357-8A20-4B95E5F357AC}" srcOrd="1" destOrd="0" presId="urn:microsoft.com/office/officeart/2005/8/layout/hList1"/>
    <dgm:cxn modelId="{93E72F5C-940D-462A-86FC-DF1ED76F7613}" type="presParOf" srcId="{CEE7006C-373B-49E6-82A1-65802EA6F525}" destId="{64E872E6-45D5-4264-9EEB-55822EA982DD}" srcOrd="2" destOrd="0" presId="urn:microsoft.com/office/officeart/2005/8/layout/hList1"/>
    <dgm:cxn modelId="{2F26727B-3F87-4BB3-9860-149763EA45C1}" type="presParOf" srcId="{64E872E6-45D5-4264-9EEB-55822EA982DD}" destId="{63FAAAB3-D56D-4A06-A54A-0942F9DA35B2}" srcOrd="0" destOrd="0" presId="urn:microsoft.com/office/officeart/2005/8/layout/hList1"/>
    <dgm:cxn modelId="{0472A4E9-BA30-44C4-B503-D541DBCBE401}" type="presParOf" srcId="{64E872E6-45D5-4264-9EEB-55822EA982DD}" destId="{AF0C274F-C542-4795-AAF5-EAB834A68A1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126CA1-6C84-4C33-B311-61E786FFB8A4}">
      <dsp:nvSpPr>
        <dsp:cNvPr id="0" name=""/>
        <dsp:cNvSpPr/>
      </dsp:nvSpPr>
      <dsp:spPr>
        <a:xfrm>
          <a:off x="912616" y="346"/>
          <a:ext cx="2109620" cy="12657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TrackPageView</a:t>
          </a:r>
        </a:p>
      </dsp:txBody>
      <dsp:txXfrm>
        <a:off x="912616" y="346"/>
        <a:ext cx="2109620" cy="1265772"/>
      </dsp:txXfrm>
    </dsp:sp>
    <dsp:sp modelId="{73CDCFA3-F53B-4D04-804B-BF26BC63BF98}">
      <dsp:nvSpPr>
        <dsp:cNvPr id="0" name=""/>
        <dsp:cNvSpPr/>
      </dsp:nvSpPr>
      <dsp:spPr>
        <a:xfrm>
          <a:off x="3233198" y="346"/>
          <a:ext cx="2109620" cy="12657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TrackEvent</a:t>
          </a:r>
        </a:p>
      </dsp:txBody>
      <dsp:txXfrm>
        <a:off x="3233198" y="346"/>
        <a:ext cx="2109620" cy="1265772"/>
      </dsp:txXfrm>
    </dsp:sp>
    <dsp:sp modelId="{183FEB11-51AC-4DEC-8CD1-C9F5DB88831F}">
      <dsp:nvSpPr>
        <dsp:cNvPr id="0" name=""/>
        <dsp:cNvSpPr/>
      </dsp:nvSpPr>
      <dsp:spPr>
        <a:xfrm>
          <a:off x="5553781" y="346"/>
          <a:ext cx="2109620" cy="12657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TrackMetric</a:t>
          </a:r>
        </a:p>
      </dsp:txBody>
      <dsp:txXfrm>
        <a:off x="5553781" y="346"/>
        <a:ext cx="2109620" cy="1265772"/>
      </dsp:txXfrm>
    </dsp:sp>
    <dsp:sp modelId="{EA3FD69F-AAE5-472C-ACB2-68C47FFCAE24}">
      <dsp:nvSpPr>
        <dsp:cNvPr id="0" name=""/>
        <dsp:cNvSpPr/>
      </dsp:nvSpPr>
      <dsp:spPr>
        <a:xfrm>
          <a:off x="7874363" y="346"/>
          <a:ext cx="2109620" cy="12657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TrackException</a:t>
          </a:r>
        </a:p>
      </dsp:txBody>
      <dsp:txXfrm>
        <a:off x="7874363" y="346"/>
        <a:ext cx="2109620" cy="1265772"/>
      </dsp:txXfrm>
    </dsp:sp>
    <dsp:sp modelId="{255BA920-6CA2-42C2-A1AB-87187F19475C}">
      <dsp:nvSpPr>
        <dsp:cNvPr id="0" name=""/>
        <dsp:cNvSpPr/>
      </dsp:nvSpPr>
      <dsp:spPr>
        <a:xfrm>
          <a:off x="2072907" y="1477081"/>
          <a:ext cx="2109620" cy="12657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TrackRequest</a:t>
          </a:r>
        </a:p>
      </dsp:txBody>
      <dsp:txXfrm>
        <a:off x="2072907" y="1477081"/>
        <a:ext cx="2109620" cy="1265772"/>
      </dsp:txXfrm>
    </dsp:sp>
    <dsp:sp modelId="{13B012BF-49BA-4F3D-A33C-FF0146C65D1B}">
      <dsp:nvSpPr>
        <dsp:cNvPr id="0" name=""/>
        <dsp:cNvSpPr/>
      </dsp:nvSpPr>
      <dsp:spPr>
        <a:xfrm>
          <a:off x="4393489" y="1477081"/>
          <a:ext cx="2109620" cy="12657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TrackTrace</a:t>
          </a:r>
        </a:p>
      </dsp:txBody>
      <dsp:txXfrm>
        <a:off x="4393489" y="1477081"/>
        <a:ext cx="2109620" cy="1265772"/>
      </dsp:txXfrm>
    </dsp:sp>
    <dsp:sp modelId="{A722F6DC-48B9-4FA9-B87E-1CE11DDBA0C6}">
      <dsp:nvSpPr>
        <dsp:cNvPr id="0" name=""/>
        <dsp:cNvSpPr/>
      </dsp:nvSpPr>
      <dsp:spPr>
        <a:xfrm>
          <a:off x="6714072" y="1477081"/>
          <a:ext cx="2109620" cy="12657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TrackDependency</a:t>
          </a:r>
        </a:p>
      </dsp:txBody>
      <dsp:txXfrm>
        <a:off x="6714072" y="1477081"/>
        <a:ext cx="2109620" cy="12657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09DD1-822D-4E90-ADC3-AB80E7CBB714}">
      <dsp:nvSpPr>
        <dsp:cNvPr id="0" name=""/>
        <dsp:cNvSpPr/>
      </dsp:nvSpPr>
      <dsp:spPr>
        <a:xfrm>
          <a:off x="3268" y="99176"/>
          <a:ext cx="1769733" cy="1061840"/>
        </a:xfrm>
        <a:prstGeom prst="rect">
          <a:avLst/>
        </a:prstGeom>
        <a:solidFill>
          <a:schemeClr val="accent6">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Properties</a:t>
          </a:r>
        </a:p>
      </dsp:txBody>
      <dsp:txXfrm>
        <a:off x="3268" y="99176"/>
        <a:ext cx="1769733" cy="1061840"/>
      </dsp:txXfrm>
    </dsp:sp>
    <dsp:sp modelId="{448BC1B6-3B77-43B1-8317-1ECDF4C16EBB}">
      <dsp:nvSpPr>
        <dsp:cNvPr id="0" name=""/>
        <dsp:cNvSpPr/>
      </dsp:nvSpPr>
      <dsp:spPr>
        <a:xfrm>
          <a:off x="1949975" y="99176"/>
          <a:ext cx="1769733" cy="1061840"/>
        </a:xfrm>
        <a:prstGeom prst="rect">
          <a:avLst/>
        </a:prstGeom>
        <a:solidFill>
          <a:schemeClr val="accent6">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Metrics</a:t>
          </a:r>
        </a:p>
      </dsp:txBody>
      <dsp:txXfrm>
        <a:off x="1949975" y="99176"/>
        <a:ext cx="1769733" cy="1061840"/>
      </dsp:txXfrm>
    </dsp:sp>
    <dsp:sp modelId="{60ED6D07-FF23-45C3-A5E4-A5852688545E}">
      <dsp:nvSpPr>
        <dsp:cNvPr id="0" name=""/>
        <dsp:cNvSpPr/>
      </dsp:nvSpPr>
      <dsp:spPr>
        <a:xfrm>
          <a:off x="3896683" y="99176"/>
          <a:ext cx="1769733" cy="1061840"/>
        </a:xfrm>
        <a:prstGeom prst="rect">
          <a:avLst/>
        </a:prstGeom>
        <a:solidFill>
          <a:schemeClr val="accent6">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Perf Counters</a:t>
          </a:r>
        </a:p>
      </dsp:txBody>
      <dsp:txXfrm>
        <a:off x="3896683" y="99176"/>
        <a:ext cx="1769733" cy="1061840"/>
      </dsp:txXfrm>
    </dsp:sp>
    <dsp:sp modelId="{E38988B0-CEF7-4A46-84A1-2140774E3AEB}">
      <dsp:nvSpPr>
        <dsp:cNvPr id="0" name=""/>
        <dsp:cNvSpPr/>
      </dsp:nvSpPr>
      <dsp:spPr>
        <a:xfrm>
          <a:off x="5843390" y="99176"/>
          <a:ext cx="1769733" cy="1061840"/>
        </a:xfrm>
        <a:prstGeom prst="rect">
          <a:avLst/>
        </a:prstGeom>
        <a:solidFill>
          <a:schemeClr val="accent6">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Sampling</a:t>
          </a:r>
        </a:p>
      </dsp:txBody>
      <dsp:txXfrm>
        <a:off x="5843390" y="99176"/>
        <a:ext cx="1769733" cy="1061840"/>
      </dsp:txXfrm>
    </dsp:sp>
    <dsp:sp modelId="{8FA97C2C-94BC-49AB-9F2E-04441510791D}">
      <dsp:nvSpPr>
        <dsp:cNvPr id="0" name=""/>
        <dsp:cNvSpPr/>
      </dsp:nvSpPr>
      <dsp:spPr>
        <a:xfrm>
          <a:off x="7790097" y="99176"/>
          <a:ext cx="1769733" cy="1061840"/>
        </a:xfrm>
        <a:prstGeom prst="rect">
          <a:avLst/>
        </a:prstGeom>
        <a:solidFill>
          <a:schemeClr val="accent6">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Filtering</a:t>
          </a:r>
        </a:p>
      </dsp:txBody>
      <dsp:txXfrm>
        <a:off x="7790097" y="99176"/>
        <a:ext cx="1769733" cy="1061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693F82-2D1A-4D43-B9E6-6B377B763BF3}">
      <dsp:nvSpPr>
        <dsp:cNvPr id="0" name=""/>
        <dsp:cNvSpPr/>
      </dsp:nvSpPr>
      <dsp:spPr>
        <a:xfrm>
          <a:off x="48" y="215543"/>
          <a:ext cx="4599937" cy="1839974"/>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dirty="0"/>
            <a:t>Instrument &amp;   Re-Deploy</a:t>
          </a:r>
        </a:p>
      </dsp:txBody>
      <dsp:txXfrm>
        <a:off x="48" y="215543"/>
        <a:ext cx="4599937" cy="1839974"/>
      </dsp:txXfrm>
    </dsp:sp>
    <dsp:sp modelId="{F31D1D09-68C4-4585-9C94-72B97514B72F}">
      <dsp:nvSpPr>
        <dsp:cNvPr id="0" name=""/>
        <dsp:cNvSpPr/>
      </dsp:nvSpPr>
      <dsp:spPr>
        <a:xfrm>
          <a:off x="48" y="2055517"/>
          <a:ext cx="4599937" cy="2854800"/>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Visual Studio</a:t>
          </a:r>
        </a:p>
        <a:p>
          <a:pPr marL="285750" lvl="1" indent="-285750" algn="l" defTabSz="1422400">
            <a:lnSpc>
              <a:spcPct val="90000"/>
            </a:lnSpc>
            <a:spcBef>
              <a:spcPct val="0"/>
            </a:spcBef>
            <a:spcAft>
              <a:spcPct val="15000"/>
            </a:spcAft>
            <a:buChar char="•"/>
          </a:pPr>
          <a:r>
            <a:rPr lang="en-US" sz="3200" kern="1200" dirty="0"/>
            <a:t>Eclipse</a:t>
          </a:r>
        </a:p>
        <a:p>
          <a:pPr marL="285750" lvl="1" indent="-285750" algn="l" defTabSz="1422400">
            <a:lnSpc>
              <a:spcPct val="90000"/>
            </a:lnSpc>
            <a:spcBef>
              <a:spcPct val="0"/>
            </a:spcBef>
            <a:spcAft>
              <a:spcPct val="15000"/>
            </a:spcAft>
            <a:buChar char="•"/>
          </a:pPr>
          <a:r>
            <a:rPr lang="en-US" sz="3200" kern="1200" dirty="0"/>
            <a:t>JavaScript Snippet</a:t>
          </a:r>
        </a:p>
        <a:p>
          <a:pPr marL="285750" lvl="1" indent="-285750" algn="l" defTabSz="1422400">
            <a:lnSpc>
              <a:spcPct val="90000"/>
            </a:lnSpc>
            <a:spcBef>
              <a:spcPct val="0"/>
            </a:spcBef>
            <a:spcAft>
              <a:spcPct val="15000"/>
            </a:spcAft>
            <a:buChar char="•"/>
          </a:pPr>
          <a:r>
            <a:rPr lang="en-US" sz="3200" kern="1200" dirty="0"/>
            <a:t>Open Source SDKs</a:t>
          </a:r>
        </a:p>
      </dsp:txBody>
      <dsp:txXfrm>
        <a:off x="48" y="2055517"/>
        <a:ext cx="4599937" cy="2854800"/>
      </dsp:txXfrm>
    </dsp:sp>
    <dsp:sp modelId="{63FAAAB3-D56D-4A06-A54A-0942F9DA35B2}">
      <dsp:nvSpPr>
        <dsp:cNvPr id="0" name=""/>
        <dsp:cNvSpPr/>
      </dsp:nvSpPr>
      <dsp:spPr>
        <a:xfrm>
          <a:off x="5243976" y="215543"/>
          <a:ext cx="4599937" cy="1839974"/>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dirty="0"/>
            <a:t>Monitor without Re-Deployment</a:t>
          </a:r>
        </a:p>
      </dsp:txBody>
      <dsp:txXfrm>
        <a:off x="5243976" y="215543"/>
        <a:ext cx="4599937" cy="1839974"/>
      </dsp:txXfrm>
    </dsp:sp>
    <dsp:sp modelId="{AF0C274F-C542-4795-AAF5-EAB834A68A14}">
      <dsp:nvSpPr>
        <dsp:cNvPr id="0" name=""/>
        <dsp:cNvSpPr/>
      </dsp:nvSpPr>
      <dsp:spPr>
        <a:xfrm>
          <a:off x="5243976" y="2055517"/>
          <a:ext cx="4599937" cy="2854800"/>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Azure Extensions</a:t>
          </a:r>
        </a:p>
        <a:p>
          <a:pPr marL="285750" lvl="1" indent="-285750" algn="l" defTabSz="1422400">
            <a:lnSpc>
              <a:spcPct val="90000"/>
            </a:lnSpc>
            <a:spcBef>
              <a:spcPct val="0"/>
            </a:spcBef>
            <a:spcAft>
              <a:spcPct val="15000"/>
            </a:spcAft>
            <a:buChar char="•"/>
          </a:pPr>
          <a:r>
            <a:rPr lang="en-US" sz="3200" kern="1200" dirty="0"/>
            <a:t>Status Monitor Agent</a:t>
          </a:r>
        </a:p>
        <a:p>
          <a:pPr marL="285750" lvl="1" indent="-285750" algn="l" defTabSz="1422400">
            <a:lnSpc>
              <a:spcPct val="90000"/>
            </a:lnSpc>
            <a:spcBef>
              <a:spcPct val="0"/>
            </a:spcBef>
            <a:spcAft>
              <a:spcPct val="15000"/>
            </a:spcAft>
            <a:buChar char="•"/>
          </a:pPr>
          <a:r>
            <a:rPr lang="en-US" sz="3200" kern="1200" dirty="0"/>
            <a:t>Pipe Existing Data</a:t>
          </a:r>
        </a:p>
      </dsp:txBody>
      <dsp:txXfrm>
        <a:off x="5243976" y="2055517"/>
        <a:ext cx="4599937"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7/12/2017 3:37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‹Nr.›</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7/12/2017 3:37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‹Nr.›</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B9E68977-C62F-48C1-B8E5-A952982F1FDC}"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
        <p:nvSpPr>
          <p:cNvPr id="8" name="Footer Placeholder 7"/>
          <p:cNvSpPr>
            <a:spLocks noGrp="1"/>
          </p:cNvSpPr>
          <p:nvPr>
            <p:ph type="ftr" sz="quarter" idx="14"/>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Tree>
    <p:extLst>
      <p:ext uri="{BB962C8B-B14F-4D97-AF65-F5344CB8AC3E}">
        <p14:creationId xmlns:p14="http://schemas.microsoft.com/office/powerpoint/2010/main" val="286538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https://azure.microsoft.com/en-us/documentation/articles/monitoring-supported-metrics/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2439115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of all actions taken by the Azure control plane/fabric</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88573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t>
            </a:r>
            <a:r>
              <a:rPr lang="en-US" baseline="0" dirty="0"/>
              <a:t> azure portal</a:t>
            </a:r>
          </a:p>
          <a:p>
            <a:r>
              <a:rPr lang="en-US" baseline="0" dirty="0"/>
              <a:t>Show metrics</a:t>
            </a:r>
          </a:p>
          <a:p>
            <a:r>
              <a:rPr lang="en-US" baseline="0" dirty="0"/>
              <a:t>Show audit logs</a:t>
            </a:r>
          </a:p>
          <a:p>
            <a:r>
              <a:rPr lang="en-US" baseline="0" dirty="0"/>
              <a:t>Show export to storage, event hubs, web hooks</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275843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705200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https://azure.microsoft.com/en-us/documentation/articles/app-insights-sampling</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3332181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a:t>
            </a:r>
            <a:r>
              <a:rPr lang="en-US" baseline="0" dirty="0"/>
              <a:t> app insights resource</a:t>
            </a:r>
          </a:p>
          <a:p>
            <a:r>
              <a:rPr lang="en-US" baseline="0" dirty="0"/>
              <a:t>Show .NET with live site capabilities</a:t>
            </a:r>
          </a:p>
          <a:p>
            <a:r>
              <a:rPr lang="en-US" baseline="0" dirty="0"/>
              <a:t>Show  web test</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dirty="0"/>
          </a:p>
        </p:txBody>
      </p:sp>
    </p:spTree>
    <p:extLst>
      <p:ext uri="{BB962C8B-B14F-4D97-AF65-F5344CB8AC3E}">
        <p14:creationId xmlns:p14="http://schemas.microsoft.com/office/powerpoint/2010/main" val="2320199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Microsoft Ignite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46350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iOS and Android coming soon</a:t>
            </a:r>
          </a:p>
          <a:p>
            <a:endParaRPr lang="en-US" dirty="0"/>
          </a:p>
          <a:p>
            <a:r>
              <a:rPr lang="en-US" dirty="0"/>
              <a:t>TODO: Add to the diagram off the cloud service (collapse this slide into earlier diagram slide)</a:t>
            </a:r>
          </a:p>
        </p:txBody>
      </p:sp>
      <p:sp>
        <p:nvSpPr>
          <p:cNvPr id="4" name="Slide Number Placeholder 3"/>
          <p:cNvSpPr>
            <a:spLocks noGrp="1"/>
          </p:cNvSpPr>
          <p:nvPr>
            <p:ph type="sldNum" sz="quarter" idx="10"/>
          </p:nvPr>
        </p:nvSpPr>
        <p:spPr/>
        <p:txBody>
          <a:bodyPr/>
          <a:lstStyle/>
          <a:p>
            <a:fld id="{40B1AD7A-8DF3-4DCE-960D-1DF5B9856ADB}" type="slidenum">
              <a:rPr lang="en-US" smtClean="0"/>
              <a:t>32</a:t>
            </a:fld>
            <a:endParaRPr lang="en-US" dirty="0"/>
          </a:p>
        </p:txBody>
      </p:sp>
    </p:spTree>
    <p:extLst>
      <p:ext uri="{BB962C8B-B14F-4D97-AF65-F5344CB8AC3E}">
        <p14:creationId xmlns:p14="http://schemas.microsoft.com/office/powerpoint/2010/main" val="1314748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Prereq</a:t>
            </a:r>
            <a:endParaRPr lang="en-US" dirty="0"/>
          </a:p>
          <a:p>
            <a:r>
              <a:rPr lang="en-US" dirty="0"/>
              <a:t>	Create an</a:t>
            </a:r>
            <a:r>
              <a:rPr lang="en-US" baseline="0" dirty="0"/>
              <a:t> OMS portal</a:t>
            </a:r>
          </a:p>
          <a:p>
            <a:endParaRPr lang="en-US" dirty="0"/>
          </a:p>
          <a:p>
            <a:r>
              <a:rPr lang="en-US" dirty="0"/>
              <a:t>Open OMS</a:t>
            </a:r>
          </a:p>
          <a:p>
            <a:r>
              <a:rPr lang="en-US" dirty="0"/>
              <a:t>Show</a:t>
            </a:r>
            <a:r>
              <a:rPr lang="en-US" baseline="0" dirty="0"/>
              <a:t> dashboard</a:t>
            </a:r>
          </a:p>
          <a:p>
            <a:r>
              <a:rPr lang="en-US" baseline="0" dirty="0"/>
              <a:t>Add VM to OMS</a:t>
            </a:r>
          </a:p>
          <a:p>
            <a:r>
              <a:rPr lang="en-US" baseline="0" dirty="0"/>
              <a:t>Show the solution packs</a:t>
            </a:r>
          </a:p>
          <a:p>
            <a:r>
              <a:rPr lang="en-US" baseline="0" dirty="0"/>
              <a:t>Show the search experience</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3:37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33</a:t>
            </a:fld>
            <a:endParaRPr lang="en-US" dirty="0"/>
          </a:p>
        </p:txBody>
      </p:sp>
    </p:spTree>
    <p:extLst>
      <p:ext uri="{BB962C8B-B14F-4D97-AF65-F5344CB8AC3E}">
        <p14:creationId xmlns:p14="http://schemas.microsoft.com/office/powerpoint/2010/main" val="31266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D68436A8-437D-4255-9334-1742560317AD}" type="datetime8">
              <a:rPr lang="en-US" smtClean="0">
                <a:solidFill>
                  <a:prstClr val="black"/>
                </a:solidFill>
              </a:rPr>
              <a:t>7/12/2017 3:37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36</a:t>
            </a:fld>
            <a:endParaRPr lang="en-US" dirty="0">
              <a:solidFill>
                <a:prstClr val="black"/>
              </a:solidFill>
            </a:endParaRPr>
          </a:p>
        </p:txBody>
      </p:sp>
      <p:sp>
        <p:nvSpPr>
          <p:cNvPr id="8" name="Footer Placeholder 7"/>
          <p:cNvSpPr>
            <a:spLocks noGrp="1"/>
          </p:cNvSpPr>
          <p:nvPr>
            <p:ph type="ftr" sz="quarter" idx="14"/>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Tree>
    <p:extLst>
      <p:ext uri="{BB962C8B-B14F-4D97-AF65-F5344CB8AC3E}">
        <p14:creationId xmlns:p14="http://schemas.microsoft.com/office/powerpoint/2010/main" val="295923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14" name="Rectangle 13"/>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grpSp>
        <p:nvGrpSpPr>
          <p:cNvPr id="15" name="Group 14"/>
          <p:cNvGrpSpPr>
            <a:grpSpLocks noChangeAspect="1"/>
          </p:cNvGrpSpPr>
          <p:nvPr userDrawn="1"/>
        </p:nvGrpSpPr>
        <p:grpSpPr bwMode="gray">
          <a:xfrm>
            <a:off x="457518" y="6175813"/>
            <a:ext cx="1681413" cy="360979"/>
            <a:chOff x="457200" y="1643393"/>
            <a:chExt cx="4492753" cy="964540"/>
          </a:xfrm>
        </p:grpSpPr>
        <p:pic>
          <p:nvPicPr>
            <p:cNvPr id="16" name="Picture 15"/>
            <p:cNvPicPr>
              <a:picLocks noChangeAspect="1"/>
            </p:cNvPicPr>
            <p:nvPr/>
          </p:nvPicPr>
          <p:blipFill>
            <a:blip r:embed="rId3"/>
            <a:stretch>
              <a:fillRect/>
            </a:stretch>
          </p:blipFill>
          <p:spPr bwMode="gray">
            <a:xfrm>
              <a:off x="457200" y="1643393"/>
              <a:ext cx="964540" cy="964540"/>
            </a:xfrm>
            <a:prstGeom prst="rect">
              <a:avLst/>
            </a:prstGeom>
          </p:spPr>
        </p:pic>
        <p:sp>
          <p:nvSpPr>
            <p:cNvPr id="17"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1050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11" name="Picture 10"/>
            <p:cNvPicPr>
              <a:picLocks noChangeAspect="1"/>
            </p:cNvPicPr>
            <p:nvPr/>
          </p:nvPicPr>
          <p:blipFill>
            <a:blip r:embed="rId2"/>
            <a:stretch>
              <a:fillRect/>
            </a:stretch>
          </p:blipFill>
          <p:spPr bwMode="gray">
            <a:xfrm>
              <a:off x="457200" y="1643393"/>
              <a:ext cx="964540" cy="964540"/>
            </a:xfrm>
            <a:prstGeom prst="rect">
              <a:avLst/>
            </a:prstGeom>
          </p:spPr>
        </p:pic>
        <p:sp>
          <p:nvSpPr>
            <p:cNvPr id="12"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014093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466132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306473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357092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868677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761953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4073334"/>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169944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570430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144657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5178193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8440600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406128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1424401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196289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95323014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156136"/>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9117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49696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03674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046280535"/>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
        <p:nvSpPr>
          <p:cNvPr id="4"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1641292122"/>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207455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04954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9298468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1153966"/>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33556313"/>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5896847"/>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377661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92916882"/>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626026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8079462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2235360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893949936"/>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813083017"/>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89881557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13270923"/>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252119"/>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1186639"/>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879765"/>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503695"/>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7128249"/>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375903063"/>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5526622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image" Target="../media/image1.pn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1.pn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theme" Target="../theme/theme3.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image" Target="../media/image1.png"/><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5"/>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6"/>
          <a:stretch>
            <a:fillRect/>
          </a:stretch>
        </p:blipFill>
        <p:spPr>
          <a:xfrm rot="5400000">
            <a:off x="9393899" y="3050513"/>
            <a:ext cx="6995160" cy="894134"/>
          </a:xfrm>
          <a:prstGeom prst="rect">
            <a:avLst/>
          </a:prstGeom>
        </p:spPr>
      </p:pic>
      <p:pic>
        <p:nvPicPr>
          <p:cNvPr id="5" name="Picture 4"/>
          <p:cNvPicPr>
            <a:picLocks noChangeAspect="1"/>
          </p:cNvPicPr>
          <p:nvPr userDrawn="1"/>
        </p:nvPicPr>
        <p:blipFill>
          <a:blip r:embed="rId26"/>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161828544"/>
      </p:ext>
    </p:extLst>
  </p:cSld>
  <p:clrMap bg1="lt1" tx1="dk1" bg2="lt2" tx2="dk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77" r:id="rId10"/>
    <p:sldLayoutId id="2147484278" r:id="rId11"/>
    <p:sldLayoutId id="2147484279" r:id="rId12"/>
    <p:sldLayoutId id="2147484280" r:id="rId13"/>
    <p:sldLayoutId id="2147484281" r:id="rId14"/>
    <p:sldLayoutId id="2147484282" r:id="rId15"/>
    <p:sldLayoutId id="2147484283" r:id="rId16"/>
    <p:sldLayoutId id="2147484284" r:id="rId17"/>
    <p:sldLayoutId id="2147484285" r:id="rId18"/>
    <p:sldLayoutId id="2147484286" r:id="rId19"/>
    <p:sldLayoutId id="2147484287" r:id="rId20"/>
    <p:sldLayoutId id="2147484288" r:id="rId21"/>
    <p:sldLayoutId id="2147484289" r:id="rId22"/>
    <p:sldLayoutId id="2147484290" r:id="rId23"/>
    <p:sldLayoutId id="2147484291" r:id="rId24"/>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385073109"/>
      </p:ext>
    </p:extLst>
  </p:cSld>
  <p:clrMap bg1="dk1" tx1="lt1" bg2="dk2" tx2="lt2" accent1="accent1" accent2="accent2" accent3="accent3" accent4="accent4" accent5="accent5" accent6="accent6" hlink="hlink" folHlink="folHlink"/>
  <p:sldLayoutIdLst>
    <p:sldLayoutId id="2147484293" r:id="rId1"/>
    <p:sldLayoutId id="2147484294" r:id="rId2"/>
    <p:sldLayoutId id="2147484295" r:id="rId3"/>
    <p:sldLayoutId id="2147484296" r:id="rId4"/>
    <p:sldLayoutId id="2147484297" r:id="rId5"/>
    <p:sldLayoutId id="2147484298" r:id="rId6"/>
    <p:sldLayoutId id="2147484299" r:id="rId7"/>
    <p:sldLayoutId id="2147484300" r:id="rId8"/>
    <p:sldLayoutId id="2147484301" r:id="rId9"/>
    <p:sldLayoutId id="2147484302" r:id="rId10"/>
    <p:sldLayoutId id="2147484303" r:id="rId11"/>
    <p:sldLayoutId id="2147484304" r:id="rId12"/>
    <p:sldLayoutId id="2147484305" r:id="rId13"/>
    <p:sldLayoutId id="2147484306" r:id="rId14"/>
    <p:sldLayoutId id="2147484307" r:id="rId15"/>
    <p:sldLayoutId id="2147484308" r:id="rId16"/>
    <p:sldLayoutId id="2147484309" r:id="rId17"/>
    <p:sldLayoutId id="2147484310" r:id="rId18"/>
    <p:sldLayoutId id="2147484311" r:id="rId19"/>
    <p:sldLayoutId id="2147484312" r:id="rId20"/>
    <p:sldLayoutId id="214748431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5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wmf"/><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55.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50.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5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0.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7.xml"/></Relationships>
</file>

<file path=ppt/slides/_rels/slide37.xml.rels><?xml version="1.0" encoding="UTF-8" standalone="yes"?>
<Relationships xmlns="http://schemas.openxmlformats.org/package/2006/relationships"><Relationship Id="rId2" Type="http://schemas.openxmlformats.org/officeDocument/2006/relationships/hyperlink" Target="https://aka.ms/azmondocs" TargetMode="Externa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a:t>
            </a:r>
          </a:p>
        </p:txBody>
      </p:sp>
      <p:sp>
        <p:nvSpPr>
          <p:cNvPr id="3" name="Text Placeholder 2"/>
          <p:cNvSpPr>
            <a:spLocks noGrp="1"/>
          </p:cNvSpPr>
          <p:nvPr>
            <p:ph type="body" sz="quarter" idx="14"/>
          </p:nvPr>
        </p:nvSpPr>
        <p:spPr>
          <a:xfrm>
            <a:off x="274638" y="3344576"/>
            <a:ext cx="6400800" cy="1828800"/>
          </a:xfrm>
        </p:spPr>
        <p:txBody>
          <a:bodyPr/>
          <a:lstStyle/>
          <a:p>
            <a:pPr lvl="0"/>
            <a:r>
              <a:rPr lang="en-US" sz="2800" b="1" dirty="0"/>
              <a:t>Speaker Name</a:t>
            </a:r>
          </a:p>
          <a:p>
            <a:pPr lvl="0"/>
            <a:endParaRPr lang="en-US" sz="1600" dirty="0">
              <a:latin typeface="Segoe UI"/>
            </a:endParaRPr>
          </a:p>
        </p:txBody>
      </p:sp>
    </p:spTree>
    <p:extLst>
      <p:ext uri="{BB962C8B-B14F-4D97-AF65-F5344CB8AC3E}">
        <p14:creationId xmlns:p14="http://schemas.microsoft.com/office/powerpoint/2010/main" val="66586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4638" y="1212850"/>
            <a:ext cx="11887200" cy="2511457"/>
          </a:xfrm>
        </p:spPr>
        <p:txBody>
          <a:bodyPr/>
          <a:lstStyle/>
          <a:p>
            <a:r>
              <a:rPr lang="en-US" dirty="0"/>
              <a:t>Monitoring at the platform level</a:t>
            </a:r>
          </a:p>
          <a:p>
            <a:r>
              <a:rPr lang="en-US" dirty="0"/>
              <a:t>Monitoring at the application level</a:t>
            </a:r>
          </a:p>
          <a:p>
            <a:r>
              <a:rPr lang="en-US" dirty="0"/>
              <a:t>Integrating with the partner ecosystem</a:t>
            </a:r>
          </a:p>
          <a:p>
            <a:endParaRPr lang="en-US" dirty="0"/>
          </a:p>
        </p:txBody>
      </p:sp>
      <p:sp>
        <p:nvSpPr>
          <p:cNvPr id="4" name="Title 3"/>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84816097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Diagnostics for Modern Applications</a:t>
            </a:r>
          </a:p>
        </p:txBody>
      </p:sp>
      <p:grpSp>
        <p:nvGrpSpPr>
          <p:cNvPr id="5" name="Group 4"/>
          <p:cNvGrpSpPr/>
          <p:nvPr/>
        </p:nvGrpSpPr>
        <p:grpSpPr>
          <a:xfrm>
            <a:off x="2112040" y="1302726"/>
            <a:ext cx="8212395" cy="2704626"/>
            <a:chOff x="2486353" y="1500276"/>
            <a:chExt cx="7389444" cy="2433600"/>
          </a:xfrm>
        </p:grpSpPr>
        <p:grpSp>
          <p:nvGrpSpPr>
            <p:cNvPr id="19" name="Group 18"/>
            <p:cNvGrpSpPr/>
            <p:nvPr/>
          </p:nvGrpSpPr>
          <p:grpSpPr>
            <a:xfrm>
              <a:off x="7443492" y="1500276"/>
              <a:ext cx="2432305" cy="2433600"/>
              <a:chOff x="7517817" y="1485605"/>
              <a:chExt cx="2432305" cy="2433600"/>
            </a:xfrm>
          </p:grpSpPr>
          <p:sp>
            <p:nvSpPr>
              <p:cNvPr id="28" name="Rectangle 27"/>
              <p:cNvSpPr/>
              <p:nvPr/>
            </p:nvSpPr>
            <p:spPr bwMode="gray">
              <a:xfrm>
                <a:off x="7517818" y="1485605"/>
                <a:ext cx="2432304" cy="2433600"/>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82880" tIns="640080" rIns="182880" bIns="146304" numCol="1" spcCol="0" rtlCol="0" fromWordArt="0" anchor="t" anchorCtr="0" forceAA="0" compatLnSpc="1">
                <a:prstTxWarp prst="textNoShape">
                  <a:avLst/>
                </a:prstTxWarp>
                <a:noAutofit/>
              </a:bodyPr>
              <a:lstStyle/>
              <a:p>
                <a:pPr marL="0" marR="0" lvl="0" indent="0" defTabSz="932742" eaLnBrk="1" fontAlgn="auto" latinLnBrk="0" hangingPunct="1">
                  <a:lnSpc>
                    <a:spcPct val="90000"/>
                  </a:lnSpc>
                  <a:spcBef>
                    <a:spcPts val="0"/>
                  </a:spcBef>
                  <a:spcAft>
                    <a:spcPts val="0"/>
                  </a:spcAft>
                  <a:buClrTx/>
                  <a:buSzTx/>
                  <a:buFontTx/>
                  <a:buNone/>
                  <a:tabLst/>
                  <a:defRPr/>
                </a:pPr>
                <a:endParaRPr kumimoji="0" lang="en-US" sz="1600" b="0" i="0" u="none" strike="noStrike" kern="0" cap="none" spc="-50" normalizeH="0" baseline="0" noProof="0" dirty="0">
                  <a:ln>
                    <a:noFill/>
                  </a:ln>
                  <a:gradFill>
                    <a:gsLst>
                      <a:gs pos="75182">
                        <a:srgbClr val="FFFFFF"/>
                      </a:gs>
                      <a:gs pos="50000">
                        <a:srgbClr val="FFFFFF"/>
                      </a:gs>
                    </a:gsLst>
                    <a:lin ang="5400000" scaled="0"/>
                  </a:gradFill>
                  <a:effectLst/>
                  <a:uLnTx/>
                  <a:uFillTx/>
                  <a:latin typeface="Segoe UI"/>
                </a:endParaRPr>
              </a:p>
            </p:txBody>
          </p:sp>
          <p:sp>
            <p:nvSpPr>
              <p:cNvPr id="29" name="Rectangle 28"/>
              <p:cNvSpPr/>
              <p:nvPr/>
            </p:nvSpPr>
            <p:spPr>
              <a:xfrm>
                <a:off x="7518072" y="1590146"/>
                <a:ext cx="2432050" cy="646331"/>
              </a:xfrm>
              <a:prstGeom prst="rect">
                <a:avLst/>
              </a:prstGeom>
            </p:spPr>
            <p:txBody>
              <a:bodyPr wrap="square">
                <a:sp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rPr>
                  <a:t>Different clients</a:t>
                </a:r>
              </a:p>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rPr>
                  <a:t>and browsers</a:t>
                </a:r>
              </a:p>
            </p:txBody>
          </p:sp>
          <p:pic>
            <p:nvPicPr>
              <p:cNvPr id="30" name="Picture 29"/>
              <p:cNvPicPr>
                <a:picLocks noChangeAspect="1"/>
              </p:cNvPicPr>
              <p:nvPr/>
            </p:nvPicPr>
            <p:blipFill>
              <a:blip r:embed="rId2"/>
              <a:stretch>
                <a:fillRect/>
              </a:stretch>
            </p:blipFill>
            <p:spPr>
              <a:xfrm>
                <a:off x="7517817" y="2419792"/>
                <a:ext cx="2432305" cy="1260348"/>
              </a:xfrm>
              <a:prstGeom prst="rect">
                <a:avLst/>
              </a:prstGeom>
            </p:spPr>
          </p:pic>
        </p:grpSp>
        <p:grpSp>
          <p:nvGrpSpPr>
            <p:cNvPr id="20" name="Group 19"/>
            <p:cNvGrpSpPr/>
            <p:nvPr/>
          </p:nvGrpSpPr>
          <p:grpSpPr>
            <a:xfrm>
              <a:off x="4964817" y="1500276"/>
              <a:ext cx="2432515" cy="2433600"/>
              <a:chOff x="5001979" y="1485604"/>
              <a:chExt cx="2432515" cy="2433600"/>
            </a:xfrm>
          </p:grpSpPr>
          <p:sp>
            <p:nvSpPr>
              <p:cNvPr id="25" name="Rectangle 24"/>
              <p:cNvSpPr/>
              <p:nvPr/>
            </p:nvSpPr>
            <p:spPr bwMode="gray">
              <a:xfrm>
                <a:off x="5002085" y="1485604"/>
                <a:ext cx="2432304" cy="2433600"/>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82880" tIns="640080" rIns="182880" bIns="146304" numCol="1" spcCol="0" rtlCol="0" fromWordArt="0" anchor="t" anchorCtr="0" forceAA="0" compatLnSpc="1">
                <a:prstTxWarp prst="textNoShape">
                  <a:avLst/>
                </a:prstTxWarp>
                <a:noAutofit/>
              </a:bodyPr>
              <a:lstStyle/>
              <a:p>
                <a:pPr marL="0" marR="0" lvl="0" indent="0" defTabSz="932742" eaLnBrk="1" fontAlgn="auto" latinLnBrk="0" hangingPunct="1">
                  <a:lnSpc>
                    <a:spcPct val="90000"/>
                  </a:lnSpc>
                  <a:spcBef>
                    <a:spcPts val="0"/>
                  </a:spcBef>
                  <a:spcAft>
                    <a:spcPts val="0"/>
                  </a:spcAft>
                  <a:buClrTx/>
                  <a:buSzTx/>
                  <a:buFontTx/>
                  <a:buNone/>
                  <a:tabLst/>
                  <a:defRPr/>
                </a:pPr>
                <a:endParaRPr kumimoji="0" lang="en-US" sz="1600" b="0" i="0" u="none" strike="noStrike" kern="0" cap="none" spc="-50" normalizeH="0" baseline="0" noProof="0" dirty="0">
                  <a:ln>
                    <a:noFill/>
                  </a:ln>
                  <a:gradFill>
                    <a:gsLst>
                      <a:gs pos="75182">
                        <a:srgbClr val="FFFFFF"/>
                      </a:gs>
                      <a:gs pos="50000">
                        <a:srgbClr val="FFFFFF"/>
                      </a:gs>
                    </a:gsLst>
                    <a:lin ang="5400000" scaled="0"/>
                  </a:gradFill>
                  <a:effectLst/>
                  <a:uLnTx/>
                  <a:uFillTx/>
                  <a:latin typeface="Segoe UI"/>
                </a:endParaRPr>
              </a:p>
            </p:txBody>
          </p:sp>
          <p:sp>
            <p:nvSpPr>
              <p:cNvPr id="26" name="Rectangle 25"/>
              <p:cNvSpPr/>
              <p:nvPr/>
            </p:nvSpPr>
            <p:spPr>
              <a:xfrm>
                <a:off x="5002340" y="1590146"/>
                <a:ext cx="2432050" cy="369332"/>
              </a:xfrm>
              <a:prstGeom prst="rect">
                <a:avLst/>
              </a:prstGeom>
            </p:spPr>
            <p:txBody>
              <a:bodyPr wrap="square">
                <a:sp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6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rPr>
                  <a:t>Multiple data centers</a:t>
                </a:r>
              </a:p>
            </p:txBody>
          </p:sp>
          <p:pic>
            <p:nvPicPr>
              <p:cNvPr id="27" name="Picture 26"/>
              <p:cNvPicPr>
                <a:picLocks noChangeAspect="1"/>
              </p:cNvPicPr>
              <p:nvPr/>
            </p:nvPicPr>
            <p:blipFill>
              <a:blip r:embed="rId3"/>
              <a:stretch>
                <a:fillRect/>
              </a:stretch>
            </p:blipFill>
            <p:spPr>
              <a:xfrm>
                <a:off x="5001979" y="2468230"/>
                <a:ext cx="2432515" cy="1450974"/>
              </a:xfrm>
              <a:prstGeom prst="rect">
                <a:avLst/>
              </a:prstGeom>
            </p:spPr>
          </p:pic>
        </p:grpSp>
        <p:grpSp>
          <p:nvGrpSpPr>
            <p:cNvPr id="21" name="Group 20"/>
            <p:cNvGrpSpPr/>
            <p:nvPr/>
          </p:nvGrpSpPr>
          <p:grpSpPr>
            <a:xfrm>
              <a:off x="2486353" y="1500276"/>
              <a:ext cx="2432304" cy="2433600"/>
              <a:chOff x="2486353" y="1500276"/>
              <a:chExt cx="2432304" cy="2433600"/>
            </a:xfrm>
          </p:grpSpPr>
          <p:sp>
            <p:nvSpPr>
              <p:cNvPr id="22" name="Rectangle 21"/>
              <p:cNvSpPr/>
              <p:nvPr/>
            </p:nvSpPr>
            <p:spPr bwMode="gray">
              <a:xfrm>
                <a:off x="2486353" y="1500276"/>
                <a:ext cx="2432304" cy="2433600"/>
              </a:xfrm>
              <a:prstGeom prst="rect">
                <a:avLst/>
              </a:prstGeom>
              <a:solidFill>
                <a:srgbClr val="00BCF2"/>
              </a:solidFill>
              <a:ln w="9525" cap="flat" cmpd="sng" algn="ctr">
                <a:noFill/>
                <a:prstDash val="solid"/>
                <a:headEnd type="none" w="med" len="med"/>
                <a:tailEnd type="none" w="med" len="med"/>
              </a:ln>
              <a:effectLst/>
            </p:spPr>
            <p:txBody>
              <a:bodyPr rot="0" spcFirstLastPara="0" vertOverflow="overflow" horzOverflow="overflow" vert="horz" wrap="square" lIns="182880" tIns="640080" rIns="182880" bIns="146304" numCol="1" spcCol="0" rtlCol="0" fromWordArt="0" anchor="t" anchorCtr="0" forceAA="0" compatLnSpc="1">
                <a:prstTxWarp prst="textNoShape">
                  <a:avLst/>
                </a:prstTxWarp>
                <a:noAutofit/>
              </a:bodyPr>
              <a:lstStyle/>
              <a:p>
                <a:pPr marL="0" marR="0" lvl="0" indent="0" defTabSz="932742" eaLnBrk="1" fontAlgn="auto" latinLnBrk="0" hangingPunct="1">
                  <a:lnSpc>
                    <a:spcPct val="90000"/>
                  </a:lnSpc>
                  <a:spcBef>
                    <a:spcPts val="0"/>
                  </a:spcBef>
                  <a:spcAft>
                    <a:spcPts val="0"/>
                  </a:spcAft>
                  <a:buClrTx/>
                  <a:buSzTx/>
                  <a:buFontTx/>
                  <a:buNone/>
                  <a:tabLst/>
                  <a:defRPr/>
                </a:pPr>
                <a:endParaRPr kumimoji="0" lang="en-US" sz="1600" b="0" i="0" u="none" strike="noStrike" kern="0" cap="none" spc="-50" normalizeH="0" baseline="0" noProof="0" dirty="0">
                  <a:ln>
                    <a:noFill/>
                  </a:ln>
                  <a:gradFill>
                    <a:gsLst>
                      <a:gs pos="75182">
                        <a:srgbClr val="FFFFFF"/>
                      </a:gs>
                      <a:gs pos="50000">
                        <a:srgbClr val="FFFFFF"/>
                      </a:gs>
                    </a:gsLst>
                    <a:lin ang="5400000" scaled="0"/>
                  </a:gradFill>
                  <a:effectLst/>
                  <a:uLnTx/>
                  <a:uFillTx/>
                  <a:latin typeface="Segoe UI"/>
                </a:endParaRPr>
              </a:p>
            </p:txBody>
          </p:sp>
          <p:sp>
            <p:nvSpPr>
              <p:cNvPr id="23" name="Rectangle 22"/>
              <p:cNvSpPr/>
              <p:nvPr/>
            </p:nvSpPr>
            <p:spPr>
              <a:xfrm>
                <a:off x="2486353" y="1590146"/>
                <a:ext cx="2432050" cy="646331"/>
              </a:xfrm>
              <a:prstGeom prst="rect">
                <a:avLst/>
              </a:prstGeom>
            </p:spPr>
            <p:txBody>
              <a:bodyPr wrap="square">
                <a:sp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rPr>
                  <a:t>Multiple tiers and components</a:t>
                </a:r>
              </a:p>
            </p:txBody>
          </p:sp>
          <p:pic>
            <p:nvPicPr>
              <p:cNvPr id="24" name="Picture 23"/>
              <p:cNvPicPr>
                <a:picLocks noChangeAspect="1"/>
              </p:cNvPicPr>
              <p:nvPr/>
            </p:nvPicPr>
            <p:blipFill rotWithShape="1">
              <a:blip r:embed="rId4"/>
              <a:srcRect l="6368" t="33790" b="12962"/>
              <a:stretch/>
            </p:blipFill>
            <p:spPr>
              <a:xfrm>
                <a:off x="2486353" y="2236477"/>
                <a:ext cx="1855192" cy="1697399"/>
              </a:xfrm>
              <a:prstGeom prst="rect">
                <a:avLst/>
              </a:prstGeom>
            </p:spPr>
          </p:pic>
        </p:grpSp>
      </p:grpSp>
      <p:grpSp>
        <p:nvGrpSpPr>
          <p:cNvPr id="6" name="Group 5"/>
          <p:cNvGrpSpPr/>
          <p:nvPr/>
        </p:nvGrpSpPr>
        <p:grpSpPr>
          <a:xfrm>
            <a:off x="2112040" y="4069236"/>
            <a:ext cx="8212395" cy="2704626"/>
            <a:chOff x="2486353" y="3989710"/>
            <a:chExt cx="7389444" cy="2433600"/>
          </a:xfrm>
        </p:grpSpPr>
        <p:grpSp>
          <p:nvGrpSpPr>
            <p:cNvPr id="7" name="Group 6"/>
            <p:cNvGrpSpPr/>
            <p:nvPr/>
          </p:nvGrpSpPr>
          <p:grpSpPr>
            <a:xfrm>
              <a:off x="2486353" y="3989710"/>
              <a:ext cx="2432304" cy="2433600"/>
              <a:chOff x="2486353" y="3995627"/>
              <a:chExt cx="2432304" cy="2433600"/>
            </a:xfrm>
          </p:grpSpPr>
          <p:sp>
            <p:nvSpPr>
              <p:cNvPr id="16" name="Rectangle 15"/>
              <p:cNvSpPr/>
              <p:nvPr/>
            </p:nvSpPr>
            <p:spPr bwMode="gray">
              <a:xfrm>
                <a:off x="2486353" y="3995627"/>
                <a:ext cx="2432304" cy="2433600"/>
              </a:xfrm>
              <a:prstGeom prst="rect">
                <a:avLst/>
              </a:prstGeom>
              <a:solidFill>
                <a:srgbClr val="00BCF2"/>
              </a:solidFill>
              <a:ln w="9525" cap="flat" cmpd="sng" algn="ctr">
                <a:noFill/>
                <a:prstDash val="solid"/>
                <a:headEnd type="none" w="med" len="med"/>
                <a:tailEnd type="none" w="med" len="med"/>
              </a:ln>
              <a:effectLst/>
            </p:spPr>
            <p:txBody>
              <a:bodyPr rot="0" spcFirstLastPara="0" vertOverflow="overflow" horzOverflow="overflow" vert="horz" wrap="square" lIns="182880" tIns="640080" rIns="182880" bIns="146304" numCol="1" spcCol="0" rtlCol="0" fromWordArt="0" anchor="t" anchorCtr="0" forceAA="0" compatLnSpc="1">
                <a:prstTxWarp prst="textNoShape">
                  <a:avLst/>
                </a:prstTxWarp>
                <a:noAutofit/>
              </a:bodyPr>
              <a:lstStyle/>
              <a:p>
                <a:pPr marL="0" marR="0" lvl="0" indent="0" defTabSz="932742" eaLnBrk="1" fontAlgn="auto" latinLnBrk="0" hangingPunct="1">
                  <a:lnSpc>
                    <a:spcPct val="90000"/>
                  </a:lnSpc>
                  <a:spcBef>
                    <a:spcPts val="0"/>
                  </a:spcBef>
                  <a:spcAft>
                    <a:spcPts val="0"/>
                  </a:spcAft>
                  <a:buClrTx/>
                  <a:buSzTx/>
                  <a:buFontTx/>
                  <a:buNone/>
                  <a:tabLst/>
                  <a:defRPr/>
                </a:pPr>
                <a:endParaRPr kumimoji="0" lang="en-US" sz="1600" b="0" i="0" u="none" strike="noStrike" kern="0" cap="none" spc="-50" normalizeH="0" baseline="0" noProof="0" dirty="0">
                  <a:ln>
                    <a:noFill/>
                  </a:ln>
                  <a:gradFill>
                    <a:gsLst>
                      <a:gs pos="75182">
                        <a:srgbClr val="FFFFFF"/>
                      </a:gs>
                      <a:gs pos="50000">
                        <a:srgbClr val="FFFFFF"/>
                      </a:gs>
                    </a:gsLst>
                    <a:lin ang="5400000" scaled="0"/>
                  </a:gradFill>
                  <a:effectLst/>
                  <a:uLnTx/>
                  <a:uFillTx/>
                  <a:latin typeface="Segoe UI"/>
                </a:endParaRPr>
              </a:p>
            </p:txBody>
          </p:sp>
          <p:pic>
            <p:nvPicPr>
              <p:cNvPr id="17" name="Picture 16" descr="Illustrations-02.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279" y="4629124"/>
                <a:ext cx="2180453" cy="1684896"/>
              </a:xfrm>
              <a:prstGeom prst="rect">
                <a:avLst/>
              </a:prstGeom>
            </p:spPr>
          </p:pic>
          <p:sp>
            <p:nvSpPr>
              <p:cNvPr id="18" name="Rectangle 17"/>
              <p:cNvSpPr/>
              <p:nvPr/>
            </p:nvSpPr>
            <p:spPr>
              <a:xfrm>
                <a:off x="2486353" y="4132587"/>
                <a:ext cx="2432050" cy="369332"/>
              </a:xfrm>
              <a:prstGeom prst="rect">
                <a:avLst/>
              </a:prstGeom>
            </p:spPr>
            <p:txBody>
              <a:bodyPr wrap="square">
                <a:sp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rPr>
                  <a:t>Feature churn</a:t>
                </a:r>
              </a:p>
            </p:txBody>
          </p:sp>
        </p:grpSp>
        <p:grpSp>
          <p:nvGrpSpPr>
            <p:cNvPr id="8" name="Group 7"/>
            <p:cNvGrpSpPr/>
            <p:nvPr/>
          </p:nvGrpSpPr>
          <p:grpSpPr>
            <a:xfrm>
              <a:off x="4964923" y="3989710"/>
              <a:ext cx="2432304" cy="2433600"/>
              <a:chOff x="5002192" y="3995627"/>
              <a:chExt cx="2432304" cy="2433600"/>
            </a:xfrm>
          </p:grpSpPr>
          <p:sp>
            <p:nvSpPr>
              <p:cNvPr id="13" name="Rectangle 12"/>
              <p:cNvSpPr/>
              <p:nvPr/>
            </p:nvSpPr>
            <p:spPr bwMode="gray">
              <a:xfrm>
                <a:off x="5002192" y="3995627"/>
                <a:ext cx="2432304" cy="2433600"/>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82880" tIns="640080" rIns="182880" bIns="146304" numCol="1" spcCol="0" rtlCol="0" fromWordArt="0" anchor="t" anchorCtr="0" forceAA="0" compatLnSpc="1">
                <a:prstTxWarp prst="textNoShape">
                  <a:avLst/>
                </a:prstTxWarp>
                <a:noAutofit/>
              </a:bodyPr>
              <a:lstStyle/>
              <a:p>
                <a:pPr marL="0" marR="0" lvl="0" indent="0" defTabSz="932742" eaLnBrk="1" fontAlgn="auto" latinLnBrk="0" hangingPunct="1">
                  <a:lnSpc>
                    <a:spcPct val="90000"/>
                  </a:lnSpc>
                  <a:spcBef>
                    <a:spcPts val="0"/>
                  </a:spcBef>
                  <a:spcAft>
                    <a:spcPts val="0"/>
                  </a:spcAft>
                  <a:buClrTx/>
                  <a:buSzTx/>
                  <a:buFontTx/>
                  <a:buNone/>
                  <a:tabLst/>
                  <a:defRPr/>
                </a:pPr>
                <a:endParaRPr kumimoji="0" lang="en-US" sz="1600" b="0" i="0" u="none" strike="noStrike" kern="0" cap="none" spc="-50" normalizeH="0" baseline="0" noProof="0" dirty="0">
                  <a:ln>
                    <a:noFill/>
                  </a:ln>
                  <a:gradFill>
                    <a:gsLst>
                      <a:gs pos="75182">
                        <a:srgbClr val="FFFFFF"/>
                      </a:gs>
                      <a:gs pos="50000">
                        <a:srgbClr val="FFFFFF"/>
                      </a:gs>
                    </a:gsLst>
                    <a:lin ang="5400000" scaled="0"/>
                  </a:gradFill>
                  <a:effectLst/>
                  <a:uLnTx/>
                  <a:uFillTx/>
                  <a:latin typeface="Segoe UI"/>
                </a:endParaRPr>
              </a:p>
            </p:txBody>
          </p:sp>
          <p:sp>
            <p:nvSpPr>
              <p:cNvPr id="14" name="Rectangle 13"/>
              <p:cNvSpPr/>
              <p:nvPr/>
            </p:nvSpPr>
            <p:spPr>
              <a:xfrm>
                <a:off x="5002340" y="4132587"/>
                <a:ext cx="2432050" cy="369332"/>
              </a:xfrm>
              <a:prstGeom prst="rect">
                <a:avLst/>
              </a:prstGeom>
            </p:spPr>
            <p:txBody>
              <a:bodyPr wrap="square">
                <a:sp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2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rPr>
                  <a:t>Continuous Delivery</a:t>
                </a:r>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9045" y="4446518"/>
                <a:ext cx="1938382" cy="1938493"/>
              </a:xfrm>
              <a:prstGeom prst="rect">
                <a:avLst/>
              </a:prstGeom>
            </p:spPr>
          </p:pic>
        </p:grpSp>
        <p:grpSp>
          <p:nvGrpSpPr>
            <p:cNvPr id="9" name="Group 8"/>
            <p:cNvGrpSpPr/>
            <p:nvPr/>
          </p:nvGrpSpPr>
          <p:grpSpPr>
            <a:xfrm>
              <a:off x="7443493" y="3989710"/>
              <a:ext cx="2432304" cy="2433600"/>
              <a:chOff x="7517818" y="3995627"/>
              <a:chExt cx="2432304" cy="2433600"/>
            </a:xfrm>
          </p:grpSpPr>
          <p:sp>
            <p:nvSpPr>
              <p:cNvPr id="10" name="Rectangle 9"/>
              <p:cNvSpPr/>
              <p:nvPr/>
            </p:nvSpPr>
            <p:spPr bwMode="gray">
              <a:xfrm>
                <a:off x="7517818" y="3995627"/>
                <a:ext cx="2432304" cy="2433600"/>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82880" tIns="640080" rIns="182880" bIns="146304" numCol="1" spcCol="0" rtlCol="0" fromWordArt="0" anchor="t" anchorCtr="0" forceAA="0" compatLnSpc="1">
                <a:prstTxWarp prst="textNoShape">
                  <a:avLst/>
                </a:prstTxWarp>
                <a:noAutofit/>
              </a:bodyPr>
              <a:lstStyle/>
              <a:p>
                <a:pPr marL="0" marR="0" lvl="0" indent="0" defTabSz="932742" eaLnBrk="1" fontAlgn="auto" latinLnBrk="0" hangingPunct="1">
                  <a:lnSpc>
                    <a:spcPct val="90000"/>
                  </a:lnSpc>
                  <a:spcBef>
                    <a:spcPts val="0"/>
                  </a:spcBef>
                  <a:spcAft>
                    <a:spcPts val="0"/>
                  </a:spcAft>
                  <a:buClrTx/>
                  <a:buSzTx/>
                  <a:buFontTx/>
                  <a:buNone/>
                  <a:tabLst/>
                  <a:defRPr/>
                </a:pPr>
                <a:endParaRPr kumimoji="0" lang="en-US" sz="1600" b="0" i="0" u="none" strike="noStrike" kern="0" cap="none" spc="-50" normalizeH="0" baseline="0" noProof="0" dirty="0">
                  <a:ln>
                    <a:noFill/>
                  </a:ln>
                  <a:gradFill>
                    <a:gsLst>
                      <a:gs pos="75182">
                        <a:srgbClr val="FFFFFF"/>
                      </a:gs>
                      <a:gs pos="50000">
                        <a:srgbClr val="FFFFFF"/>
                      </a:gs>
                    </a:gsLst>
                    <a:lin ang="5400000" scaled="0"/>
                  </a:gradFill>
                  <a:effectLst/>
                  <a:uLnTx/>
                  <a:uFillTx/>
                  <a:latin typeface="Segoe UI"/>
                </a:endParaRPr>
              </a:p>
            </p:txBody>
          </p:sp>
          <p:sp>
            <p:nvSpPr>
              <p:cNvPr id="11" name="Rectangle 10"/>
              <p:cNvSpPr/>
              <p:nvPr/>
            </p:nvSpPr>
            <p:spPr>
              <a:xfrm>
                <a:off x="7518072" y="4132587"/>
                <a:ext cx="2432050" cy="332322"/>
              </a:xfrm>
              <a:prstGeom prst="rect">
                <a:avLst/>
              </a:prstGeom>
            </p:spPr>
            <p:txBody>
              <a:bodyPr wrap="square">
                <a:sp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4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rPr>
                  <a:t>Quickly find and fix</a:t>
                </a:r>
                <a:endPar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Semibold" panose="020B0702040204020203" pitchFamily="34" charset="0"/>
                </a:endParaRPr>
              </a:p>
            </p:txBody>
          </p:sp>
          <p:pic>
            <p:nvPicPr>
              <p:cNvPr id="12" name="Picture 11"/>
              <p:cNvPicPr>
                <a:picLocks noChangeAspect="1"/>
              </p:cNvPicPr>
              <p:nvPr/>
            </p:nvPicPr>
            <p:blipFill>
              <a:blip r:embed="rId7"/>
              <a:stretch>
                <a:fillRect/>
              </a:stretch>
            </p:blipFill>
            <p:spPr>
              <a:xfrm>
                <a:off x="7760572" y="4779533"/>
                <a:ext cx="1946793" cy="1460899"/>
              </a:xfrm>
              <a:prstGeom prst="rect">
                <a:avLst/>
              </a:prstGeom>
            </p:spPr>
          </p:pic>
        </p:grpSp>
      </p:grpSp>
    </p:spTree>
    <p:extLst>
      <p:ext uri="{BB962C8B-B14F-4D97-AF65-F5344CB8AC3E}">
        <p14:creationId xmlns:p14="http://schemas.microsoft.com/office/powerpoint/2010/main" val="14866149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Is my application up or down?</a:t>
            </a:r>
          </a:p>
          <a:p>
            <a:r>
              <a:rPr lang="en-US" dirty="0"/>
              <a:t>Is my application crashing? </a:t>
            </a:r>
          </a:p>
          <a:p>
            <a:r>
              <a:rPr lang="en-US" dirty="0"/>
              <a:t>What exactly happened?</a:t>
            </a:r>
          </a:p>
          <a:p>
            <a:r>
              <a:rPr lang="en-US" dirty="0"/>
              <a:t>Is my application fast enough? </a:t>
            </a:r>
          </a:p>
          <a:p>
            <a:r>
              <a:rPr lang="en-US" dirty="0"/>
              <a:t>Can my server handle the load?</a:t>
            </a:r>
          </a:p>
          <a:p>
            <a:r>
              <a:rPr lang="en-US" dirty="0"/>
              <a:t>What is the root cause?</a:t>
            </a:r>
          </a:p>
          <a:p>
            <a:r>
              <a:rPr lang="en-US" dirty="0"/>
              <a:t>Am I meeting my SLA?</a:t>
            </a:r>
          </a:p>
          <a:p>
            <a:r>
              <a:rPr lang="en-US" dirty="0"/>
              <a:t>How many people are impacted?</a:t>
            </a:r>
          </a:p>
        </p:txBody>
      </p:sp>
      <p:sp>
        <p:nvSpPr>
          <p:cNvPr id="3" name="Title 2"/>
          <p:cNvSpPr>
            <a:spLocks noGrp="1"/>
          </p:cNvSpPr>
          <p:nvPr>
            <p:ph type="title"/>
          </p:nvPr>
        </p:nvSpPr>
        <p:spPr/>
        <p:txBody>
          <a:bodyPr/>
          <a:lstStyle/>
          <a:p>
            <a:r>
              <a:rPr lang="en-US" dirty="0"/>
              <a:t>Monitoring Answers Questions</a:t>
            </a:r>
          </a:p>
        </p:txBody>
      </p:sp>
    </p:spTree>
    <p:extLst>
      <p:ext uri="{BB962C8B-B14F-4D97-AF65-F5344CB8AC3E}">
        <p14:creationId xmlns:p14="http://schemas.microsoft.com/office/powerpoint/2010/main" val="218737442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Managing Monitoring Data</a:t>
            </a:r>
          </a:p>
        </p:txBody>
      </p:sp>
      <p:sp>
        <p:nvSpPr>
          <p:cNvPr id="4" name="Rectangle 3"/>
          <p:cNvSpPr/>
          <p:nvPr/>
        </p:nvSpPr>
        <p:spPr bwMode="auto">
          <a:xfrm>
            <a:off x="457200" y="1665291"/>
            <a:ext cx="3475038"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800" dirty="0">
                <a:gradFill>
                  <a:gsLst>
                    <a:gs pos="0">
                      <a:srgbClr val="FFFFFF"/>
                    </a:gs>
                    <a:gs pos="100000">
                      <a:srgbClr val="FFFFFF"/>
                    </a:gs>
                  </a:gsLst>
                  <a:lin ang="5400000" scaled="0"/>
                </a:gradFill>
                <a:ea typeface="Segoe UI" pitchFamily="34" charset="0"/>
                <a:cs typeface="Segoe UI" pitchFamily="34" charset="0"/>
              </a:rPr>
              <a:t>Detect</a:t>
            </a:r>
          </a:p>
        </p:txBody>
      </p:sp>
      <p:sp>
        <p:nvSpPr>
          <p:cNvPr id="5" name="Rectangle 4"/>
          <p:cNvSpPr/>
          <p:nvPr/>
        </p:nvSpPr>
        <p:spPr bwMode="auto">
          <a:xfrm>
            <a:off x="457200" y="2977094"/>
            <a:ext cx="3475038"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800" dirty="0">
                <a:gradFill>
                  <a:gsLst>
                    <a:gs pos="0">
                      <a:srgbClr val="FFFFFF"/>
                    </a:gs>
                    <a:gs pos="100000">
                      <a:srgbClr val="FFFFFF"/>
                    </a:gs>
                  </a:gsLst>
                  <a:lin ang="5400000" scaled="0"/>
                </a:gradFill>
                <a:ea typeface="Segoe UI" pitchFamily="34" charset="0"/>
                <a:cs typeface="Segoe UI" pitchFamily="34" charset="0"/>
              </a:rPr>
              <a:t>Triage</a:t>
            </a:r>
          </a:p>
        </p:txBody>
      </p:sp>
      <p:sp>
        <p:nvSpPr>
          <p:cNvPr id="6" name="Rectangle 5"/>
          <p:cNvSpPr/>
          <p:nvPr/>
        </p:nvSpPr>
        <p:spPr bwMode="auto">
          <a:xfrm>
            <a:off x="457200" y="4288897"/>
            <a:ext cx="3475038"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800" dirty="0">
                <a:gradFill>
                  <a:gsLst>
                    <a:gs pos="0">
                      <a:srgbClr val="FFFFFF"/>
                    </a:gs>
                    <a:gs pos="100000">
                      <a:srgbClr val="FFFFFF"/>
                    </a:gs>
                  </a:gsLst>
                  <a:lin ang="5400000" scaled="0"/>
                </a:gradFill>
                <a:ea typeface="Segoe UI" pitchFamily="34" charset="0"/>
                <a:cs typeface="Segoe UI" pitchFamily="34" charset="0"/>
              </a:rPr>
              <a:t>Diagnose</a:t>
            </a:r>
          </a:p>
        </p:txBody>
      </p:sp>
      <p:sp>
        <p:nvSpPr>
          <p:cNvPr id="7" name="Rectangle 6"/>
          <p:cNvSpPr/>
          <p:nvPr/>
        </p:nvSpPr>
        <p:spPr bwMode="auto">
          <a:xfrm>
            <a:off x="457200" y="5600700"/>
            <a:ext cx="3475038"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800" dirty="0">
                <a:gradFill>
                  <a:gsLst>
                    <a:gs pos="0">
                      <a:srgbClr val="FFFFFF"/>
                    </a:gs>
                    <a:gs pos="100000">
                      <a:srgbClr val="FFFFFF"/>
                    </a:gs>
                  </a:gsLst>
                  <a:lin ang="5400000" scaled="0"/>
                </a:gradFill>
                <a:ea typeface="Segoe UI" pitchFamily="34" charset="0"/>
                <a:cs typeface="Segoe UI" pitchFamily="34" charset="0"/>
              </a:rPr>
              <a:t>Operationalize</a:t>
            </a:r>
          </a:p>
        </p:txBody>
      </p:sp>
      <p:sp>
        <p:nvSpPr>
          <p:cNvPr id="8" name="Rectangle 7"/>
          <p:cNvSpPr/>
          <p:nvPr/>
        </p:nvSpPr>
        <p:spPr bwMode="auto">
          <a:xfrm>
            <a:off x="4023519" y="1665291"/>
            <a:ext cx="7955756" cy="9144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a:gradFill>
                  <a:gsLst>
                    <a:gs pos="0">
                      <a:srgbClr val="FFFFFF"/>
                    </a:gs>
                    <a:gs pos="100000">
                      <a:srgbClr val="FFFFFF"/>
                    </a:gs>
                  </a:gsLst>
                  <a:lin ang="5400000" scaled="0"/>
                </a:gradFill>
                <a:ea typeface="Segoe UI" pitchFamily="34" charset="0"/>
                <a:cs typeface="Segoe UI" pitchFamily="34" charset="0"/>
              </a:rPr>
              <a:t>Proactive alerts, synthetic tests and real time metrics	</a:t>
            </a:r>
          </a:p>
        </p:txBody>
      </p:sp>
      <p:sp>
        <p:nvSpPr>
          <p:cNvPr id="9" name="Rectangle 8"/>
          <p:cNvSpPr/>
          <p:nvPr/>
        </p:nvSpPr>
        <p:spPr bwMode="auto">
          <a:xfrm>
            <a:off x="4023519" y="2977094"/>
            <a:ext cx="7955756" cy="9144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a:gradFill>
                  <a:gsLst>
                    <a:gs pos="0">
                      <a:srgbClr val="FFFFFF"/>
                    </a:gs>
                    <a:gs pos="100000">
                      <a:srgbClr val="FFFFFF"/>
                    </a:gs>
                  </a:gsLst>
                  <a:lin ang="5400000" scaled="0"/>
                </a:gradFill>
                <a:ea typeface="Segoe UI" pitchFamily="34" charset="0"/>
                <a:cs typeface="Segoe UI" pitchFamily="34" charset="0"/>
              </a:rPr>
              <a:t>Application dependencies analysis and real user impact investigations</a:t>
            </a:r>
          </a:p>
        </p:txBody>
      </p:sp>
      <p:sp>
        <p:nvSpPr>
          <p:cNvPr id="10" name="Rectangle 9"/>
          <p:cNvSpPr/>
          <p:nvPr/>
        </p:nvSpPr>
        <p:spPr bwMode="auto">
          <a:xfrm>
            <a:off x="4023519" y="4288897"/>
            <a:ext cx="7955756" cy="9144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a:gradFill>
                  <a:gsLst>
                    <a:gs pos="0">
                      <a:srgbClr val="FFFFFF"/>
                    </a:gs>
                    <a:gs pos="100000">
                      <a:srgbClr val="FFFFFF"/>
                    </a:gs>
                  </a:gsLst>
                  <a:lin ang="5400000" scaled="0"/>
                </a:gradFill>
                <a:ea typeface="Segoe UI" pitchFamily="34" charset="0"/>
                <a:cs typeface="Segoe UI" pitchFamily="34" charset="0"/>
              </a:rPr>
              <a:t>Failures and performance issues diagnostics, log analytics</a:t>
            </a:r>
          </a:p>
        </p:txBody>
      </p:sp>
      <p:sp>
        <p:nvSpPr>
          <p:cNvPr id="11" name="Rectangle 10"/>
          <p:cNvSpPr/>
          <p:nvPr/>
        </p:nvSpPr>
        <p:spPr bwMode="auto">
          <a:xfrm>
            <a:off x="4023519" y="5600700"/>
            <a:ext cx="7955756" cy="9144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a:gradFill>
                  <a:gsLst>
                    <a:gs pos="0">
                      <a:srgbClr val="FFFFFF"/>
                    </a:gs>
                    <a:gs pos="100000">
                      <a:srgbClr val="FFFFFF"/>
                    </a:gs>
                  </a:gsLst>
                  <a:lin ang="5400000" scaled="0"/>
                </a:gradFill>
                <a:ea typeface="Segoe UI" pitchFamily="34" charset="0"/>
                <a:cs typeface="Segoe UI" pitchFamily="34" charset="0"/>
              </a:rPr>
              <a:t>Alerts, dashboards and  ALM integration</a:t>
            </a:r>
          </a:p>
        </p:txBody>
      </p:sp>
    </p:spTree>
    <p:extLst>
      <p:ext uri="{BB962C8B-B14F-4D97-AF65-F5344CB8AC3E}">
        <p14:creationId xmlns:p14="http://schemas.microsoft.com/office/powerpoint/2010/main" val="270832571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Metrics Beyond Virtual Machines</a:t>
            </a:r>
          </a:p>
        </p:txBody>
      </p:sp>
      <p:sp>
        <p:nvSpPr>
          <p:cNvPr id="5" name="Rectangle 4"/>
          <p:cNvSpPr/>
          <p:nvPr/>
        </p:nvSpPr>
        <p:spPr bwMode="auto">
          <a:xfrm>
            <a:off x="0" y="1378858"/>
            <a:ext cx="12436475" cy="3931678"/>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Text Placeholder 5"/>
          <p:cNvSpPr txBox="1">
            <a:spLocks/>
          </p:cNvSpPr>
          <p:nvPr/>
        </p:nvSpPr>
        <p:spPr>
          <a:xfrm>
            <a:off x="274638" y="1627304"/>
            <a:ext cx="11887200" cy="3434786"/>
          </a:xfrm>
          <a:prstGeom prst="rect">
            <a:avLst/>
          </a:prstGeom>
        </p:spPr>
        <p:txBody>
          <a:bodyPr numCol="2"/>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lang="en-US" sz="2400" dirty="0">
                <a:solidFill>
                  <a:schemeClr val="bg1"/>
                </a:solidFill>
                <a:latin typeface="+mn-lt"/>
              </a:rPr>
              <a:t>VMs (host-level metrics)</a:t>
            </a:r>
          </a:p>
          <a:p>
            <a:pPr marL="0" indent="0">
              <a:spcBef>
                <a:spcPts val="1200"/>
              </a:spcBef>
              <a:buNone/>
            </a:pPr>
            <a:r>
              <a:rPr lang="en-US" sz="2400" dirty="0">
                <a:solidFill>
                  <a:schemeClr val="bg1"/>
                </a:solidFill>
                <a:latin typeface="+mn-lt"/>
              </a:rPr>
              <a:t>VM Scale Sets (host-level metrics)</a:t>
            </a:r>
          </a:p>
          <a:p>
            <a:pPr marL="0" indent="0">
              <a:spcBef>
                <a:spcPts val="1200"/>
              </a:spcBef>
              <a:buNone/>
            </a:pPr>
            <a:r>
              <a:rPr lang="en-US" sz="2400" dirty="0">
                <a:solidFill>
                  <a:schemeClr val="bg1"/>
                </a:solidFill>
                <a:latin typeface="+mn-lt"/>
              </a:rPr>
              <a:t>Batch</a:t>
            </a:r>
          </a:p>
          <a:p>
            <a:pPr marL="0" indent="0">
              <a:spcBef>
                <a:spcPts val="1200"/>
              </a:spcBef>
              <a:buNone/>
            </a:pPr>
            <a:r>
              <a:rPr lang="en-US" sz="2400" dirty="0">
                <a:solidFill>
                  <a:schemeClr val="bg1"/>
                </a:solidFill>
                <a:latin typeface="+mn-lt"/>
              </a:rPr>
              <a:t>App service - Sites</a:t>
            </a:r>
          </a:p>
          <a:p>
            <a:pPr marL="0" indent="0">
              <a:spcBef>
                <a:spcPts val="1200"/>
              </a:spcBef>
              <a:buNone/>
            </a:pPr>
            <a:r>
              <a:rPr lang="en-US" sz="2400" dirty="0">
                <a:solidFill>
                  <a:schemeClr val="bg1"/>
                </a:solidFill>
                <a:latin typeface="+mn-lt"/>
              </a:rPr>
              <a:t>App service - Server farms</a:t>
            </a:r>
          </a:p>
          <a:p>
            <a:pPr marL="0" indent="0">
              <a:spcBef>
                <a:spcPts val="1200"/>
              </a:spcBef>
              <a:buNone/>
            </a:pPr>
            <a:r>
              <a:rPr lang="en-US" sz="2400" dirty="0">
                <a:solidFill>
                  <a:schemeClr val="bg1"/>
                </a:solidFill>
                <a:latin typeface="+mn-lt"/>
              </a:rPr>
              <a:t>SQL DB (v12)</a:t>
            </a:r>
          </a:p>
          <a:p>
            <a:pPr marL="0" indent="0">
              <a:spcBef>
                <a:spcPts val="1200"/>
              </a:spcBef>
              <a:buNone/>
            </a:pPr>
            <a:r>
              <a:rPr lang="en-US" sz="2400" dirty="0">
                <a:solidFill>
                  <a:schemeClr val="bg1"/>
                </a:solidFill>
                <a:latin typeface="+mn-lt"/>
              </a:rPr>
              <a:t>Elastic SQL Pool</a:t>
            </a:r>
          </a:p>
          <a:p>
            <a:pPr marL="0" indent="0">
              <a:spcBef>
                <a:spcPts val="1200"/>
              </a:spcBef>
              <a:buNone/>
            </a:pPr>
            <a:r>
              <a:rPr lang="en-US" sz="2400" dirty="0">
                <a:solidFill>
                  <a:schemeClr val="bg1"/>
                </a:solidFill>
                <a:latin typeface="+mn-lt"/>
              </a:rPr>
              <a:t>Redis Cache</a:t>
            </a:r>
          </a:p>
          <a:p>
            <a:pPr marL="0" indent="0">
              <a:spcBef>
                <a:spcPts val="1200"/>
              </a:spcBef>
              <a:buNone/>
            </a:pPr>
            <a:r>
              <a:rPr lang="en-US" sz="2400" dirty="0">
                <a:solidFill>
                  <a:schemeClr val="bg1"/>
                </a:solidFill>
                <a:latin typeface="+mn-lt"/>
              </a:rPr>
              <a:t>Logic Apps</a:t>
            </a:r>
          </a:p>
          <a:p>
            <a:pPr marL="0" indent="0">
              <a:spcBef>
                <a:spcPts val="1200"/>
              </a:spcBef>
              <a:buNone/>
            </a:pPr>
            <a:r>
              <a:rPr lang="en-US" sz="2400" dirty="0">
                <a:solidFill>
                  <a:schemeClr val="bg1"/>
                </a:solidFill>
                <a:latin typeface="+mn-lt"/>
              </a:rPr>
              <a:t>Service Bus namespace (Premium SKU) </a:t>
            </a:r>
          </a:p>
          <a:p>
            <a:pPr marL="0" indent="0">
              <a:spcBef>
                <a:spcPts val="1200"/>
              </a:spcBef>
              <a:buNone/>
            </a:pPr>
            <a:r>
              <a:rPr lang="en-US" sz="2400" dirty="0">
                <a:solidFill>
                  <a:schemeClr val="bg1"/>
                </a:solidFill>
                <a:latin typeface="+mn-lt"/>
              </a:rPr>
              <a:t>Event Hub namespace</a:t>
            </a:r>
          </a:p>
          <a:p>
            <a:pPr marL="0" indent="0">
              <a:spcBef>
                <a:spcPts val="1200"/>
              </a:spcBef>
              <a:buNone/>
            </a:pPr>
            <a:r>
              <a:rPr lang="en-US" sz="2400" dirty="0">
                <a:solidFill>
                  <a:schemeClr val="bg1"/>
                </a:solidFill>
                <a:latin typeface="+mn-lt"/>
              </a:rPr>
              <a:t>IoT Hub</a:t>
            </a:r>
          </a:p>
          <a:p>
            <a:pPr marL="0" indent="0">
              <a:spcBef>
                <a:spcPts val="1200"/>
              </a:spcBef>
              <a:buNone/>
            </a:pPr>
            <a:r>
              <a:rPr lang="en-US" sz="2400" dirty="0">
                <a:solidFill>
                  <a:schemeClr val="bg1"/>
                </a:solidFill>
                <a:latin typeface="+mn-lt"/>
              </a:rPr>
              <a:t>Networking - Application Gateway</a:t>
            </a:r>
          </a:p>
          <a:p>
            <a:pPr marL="0" indent="0">
              <a:spcBef>
                <a:spcPts val="1200"/>
              </a:spcBef>
              <a:buNone/>
            </a:pPr>
            <a:r>
              <a:rPr lang="en-US" sz="2400" dirty="0">
                <a:solidFill>
                  <a:schemeClr val="bg1"/>
                </a:solidFill>
                <a:latin typeface="+mn-lt"/>
              </a:rPr>
              <a:t>Search</a:t>
            </a:r>
          </a:p>
        </p:txBody>
      </p:sp>
    </p:spTree>
    <p:extLst>
      <p:ext uri="{BB962C8B-B14F-4D97-AF65-F5344CB8AC3E}">
        <p14:creationId xmlns:p14="http://schemas.microsoft.com/office/powerpoint/2010/main" val="17214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Monitoring Experience On Azure</a:t>
            </a:r>
          </a:p>
        </p:txBody>
      </p:sp>
      <p:sp>
        <p:nvSpPr>
          <p:cNvPr id="5" name="Rectangle 4"/>
          <p:cNvSpPr/>
          <p:nvPr/>
        </p:nvSpPr>
        <p:spPr bwMode="auto">
          <a:xfrm>
            <a:off x="2587051" y="4713436"/>
            <a:ext cx="7059306" cy="897553"/>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6" name="Rectangle 5"/>
          <p:cNvSpPr/>
          <p:nvPr/>
        </p:nvSpPr>
        <p:spPr bwMode="auto">
          <a:xfrm>
            <a:off x="2587051" y="2305748"/>
            <a:ext cx="2087418" cy="2407686"/>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Azure Monitor</a:t>
            </a:r>
          </a:p>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(platform monitoring)</a:t>
            </a:r>
          </a:p>
        </p:txBody>
      </p:sp>
      <p:sp>
        <p:nvSpPr>
          <p:cNvPr id="7" name="Rectangle 6"/>
          <p:cNvSpPr/>
          <p:nvPr/>
        </p:nvSpPr>
        <p:spPr bwMode="auto">
          <a:xfrm>
            <a:off x="7381412" y="2305748"/>
            <a:ext cx="2290490" cy="2291755"/>
          </a:xfrm>
          <a:prstGeom prst="rect">
            <a:avLst/>
          </a:prstGeom>
          <a:solidFill>
            <a:srgbClr val="107C10"/>
          </a:solidFill>
          <a:ln>
            <a:solidFill>
              <a:schemeClr val="accent5">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Log Analytics, Automation, Solutions</a:t>
            </a:r>
            <a:b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br>
            <a: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(OMS)</a:t>
            </a:r>
          </a:p>
        </p:txBody>
      </p:sp>
      <p:sp>
        <p:nvSpPr>
          <p:cNvPr id="8" name="Rectangle 7"/>
          <p:cNvSpPr/>
          <p:nvPr/>
        </p:nvSpPr>
        <p:spPr bwMode="auto">
          <a:xfrm>
            <a:off x="4786892" y="2310748"/>
            <a:ext cx="2447197" cy="2286755"/>
          </a:xfrm>
          <a:prstGeom prst="rect">
            <a:avLst/>
          </a:prstGeom>
          <a:solidFill>
            <a:srgbClr val="7030A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Application Monitoring (Application Insights)</a:t>
            </a:r>
          </a:p>
        </p:txBody>
      </p:sp>
      <p:sp>
        <p:nvSpPr>
          <p:cNvPr id="9" name="Rectangle 8"/>
          <p:cNvSpPr/>
          <p:nvPr/>
        </p:nvSpPr>
        <p:spPr bwMode="auto">
          <a:xfrm>
            <a:off x="2587051" y="1530839"/>
            <a:ext cx="7059306" cy="668746"/>
          </a:xfrm>
          <a:prstGeom prst="rect">
            <a:avLst/>
          </a:prstGeom>
          <a:solidFill>
            <a:srgbClr val="00BB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Azure Portal</a:t>
            </a:r>
          </a:p>
        </p:txBody>
      </p:sp>
      <p:sp>
        <p:nvSpPr>
          <p:cNvPr id="10" name="Down Arrow 12"/>
          <p:cNvSpPr/>
          <p:nvPr/>
        </p:nvSpPr>
        <p:spPr bwMode="auto">
          <a:xfrm rot="10800000">
            <a:off x="5733077" y="4171471"/>
            <a:ext cx="550284" cy="815732"/>
          </a:xfrm>
          <a:prstGeom prst="downArrow">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1" name="Right Arrow 13"/>
          <p:cNvSpPr/>
          <p:nvPr/>
        </p:nvSpPr>
        <p:spPr bwMode="auto">
          <a:xfrm>
            <a:off x="6988585" y="3703027"/>
            <a:ext cx="774487" cy="594130"/>
          </a:xfrm>
          <a:prstGeom prst="rightArrow">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nvGrpSpPr>
          <p:cNvPr id="12" name="Group 11"/>
          <p:cNvGrpSpPr/>
          <p:nvPr/>
        </p:nvGrpSpPr>
        <p:grpSpPr>
          <a:xfrm>
            <a:off x="9528817" y="2282498"/>
            <a:ext cx="1977859" cy="1618905"/>
            <a:chOff x="9474272" y="2318937"/>
            <a:chExt cx="1977859" cy="1618905"/>
          </a:xfrm>
        </p:grpSpPr>
        <p:sp>
          <p:nvSpPr>
            <p:cNvPr id="13" name="Down Arrow 14"/>
            <p:cNvSpPr/>
            <p:nvPr/>
          </p:nvSpPr>
          <p:spPr bwMode="auto">
            <a:xfrm rot="5400000">
              <a:off x="9371902" y="3234816"/>
              <a:ext cx="669823" cy="465083"/>
            </a:xfrm>
            <a:prstGeom prst="downArrow">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4" name="TextBox 13"/>
            <p:cNvSpPr txBox="1"/>
            <p:nvPr/>
          </p:nvSpPr>
          <p:spPr>
            <a:xfrm>
              <a:off x="9983827" y="2318937"/>
              <a:ext cx="1468304" cy="1618905"/>
            </a:xfrm>
            <a:prstGeom prst="rect">
              <a:avLst/>
            </a:prstGeom>
            <a:noFill/>
            <a:ln>
              <a:solidFill>
                <a:schemeClr val="accent1"/>
              </a:solidFill>
            </a:ln>
          </p:spPr>
          <p:txBody>
            <a:bodyPr wrap="squar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endParaRPr kumimoji="0" lang="en-US" sz="1800" b="0" i="0" u="none" strike="noStrike" kern="0" cap="none" spc="0" normalizeH="0" baseline="0" noProof="0" dirty="0">
                <a:ln>
                  <a:noFill/>
                </a:ln>
                <a:gradFill>
                  <a:gsLst>
                    <a:gs pos="2917">
                      <a:schemeClr val="tx1"/>
                    </a:gs>
                    <a:gs pos="30000">
                      <a:schemeClr val="tx1"/>
                    </a:gs>
                  </a:gsLst>
                  <a:lin ang="5400000" scaled="0"/>
                </a:gradFill>
                <a:effectLst/>
                <a:uLnTx/>
                <a:uFillTx/>
              </a:endParaRPr>
            </a:p>
            <a:p>
              <a:pPr marL="0" marR="0" lvl="0" indent="0" defTabSz="914400" eaLnBrk="1" fontAlgn="auto" latinLnBrk="0" hangingPunct="1">
                <a:lnSpc>
                  <a:spcPct val="90000"/>
                </a:lnSpc>
                <a:spcBef>
                  <a:spcPts val="0"/>
                </a:spcBef>
                <a:spcAft>
                  <a:spcPts val="600"/>
                </a:spcAft>
                <a:buClrTx/>
                <a:buSzTx/>
                <a:buFontTx/>
                <a:buNone/>
                <a:tabLst/>
                <a:defRPr/>
              </a:pPr>
              <a:r>
                <a:rPr kumimoji="0" lang="en-US" sz="1800" b="0" i="0" u="none" strike="noStrike" kern="0" cap="none" spc="0" normalizeH="0" baseline="0" noProof="0" dirty="0">
                  <a:ln>
                    <a:noFill/>
                  </a:ln>
                  <a:gradFill>
                    <a:gsLst>
                      <a:gs pos="2917">
                        <a:schemeClr val="tx1"/>
                      </a:gs>
                      <a:gs pos="30000">
                        <a:schemeClr val="tx1"/>
                      </a:gs>
                    </a:gsLst>
                    <a:lin ang="5400000" scaled="0"/>
                  </a:gradFill>
                  <a:effectLst/>
                  <a:uLnTx/>
                  <a:uFillTx/>
                </a:rPr>
                <a:t>On-prem, hybrid/ external cloud data</a:t>
              </a:r>
            </a:p>
          </p:txBody>
        </p:sp>
      </p:grpSp>
      <p:sp>
        <p:nvSpPr>
          <p:cNvPr id="15" name="Down Arrow 16"/>
          <p:cNvSpPr/>
          <p:nvPr/>
        </p:nvSpPr>
        <p:spPr bwMode="auto">
          <a:xfrm rot="10800000">
            <a:off x="8172551" y="4171471"/>
            <a:ext cx="565127" cy="815732"/>
          </a:xfrm>
          <a:prstGeom prst="downArrow">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6" name="Rectangle 15"/>
          <p:cNvSpPr/>
          <p:nvPr/>
        </p:nvSpPr>
        <p:spPr bwMode="auto">
          <a:xfrm>
            <a:off x="2565280" y="5726922"/>
            <a:ext cx="7081077" cy="595356"/>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Azure services</a:t>
            </a:r>
          </a:p>
        </p:txBody>
      </p:sp>
      <p:grpSp>
        <p:nvGrpSpPr>
          <p:cNvPr id="17" name="Group 16"/>
          <p:cNvGrpSpPr/>
          <p:nvPr/>
        </p:nvGrpSpPr>
        <p:grpSpPr>
          <a:xfrm>
            <a:off x="269240" y="2322903"/>
            <a:ext cx="2449259" cy="2366802"/>
            <a:chOff x="344947" y="2346632"/>
            <a:chExt cx="2449259" cy="2366802"/>
          </a:xfrm>
        </p:grpSpPr>
        <p:sp>
          <p:nvSpPr>
            <p:cNvPr id="18" name="TextBox 17"/>
            <p:cNvSpPr txBox="1"/>
            <p:nvPr/>
          </p:nvSpPr>
          <p:spPr>
            <a:xfrm>
              <a:off x="344947" y="2346632"/>
              <a:ext cx="1673432" cy="2366802"/>
            </a:xfrm>
            <a:prstGeom prst="rect">
              <a:avLst/>
            </a:prstGeom>
            <a:noFill/>
            <a:ln>
              <a:solidFill>
                <a:schemeClr val="tx2">
                  <a:lumMod val="60000"/>
                  <a:lumOff val="40000"/>
                </a:schemeClr>
              </a:solidFill>
            </a:ln>
          </p:spPr>
          <p:txBody>
            <a:bodyPr wrap="squar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800" b="0" i="0" u="none" strike="noStrike" kern="0" cap="none" spc="0" normalizeH="0" baseline="0" noProof="0" dirty="0">
                  <a:ln>
                    <a:noFill/>
                  </a:ln>
                  <a:gradFill>
                    <a:gsLst>
                      <a:gs pos="2917">
                        <a:schemeClr val="tx1"/>
                      </a:gs>
                      <a:gs pos="30000">
                        <a:schemeClr val="tx1"/>
                      </a:gs>
                    </a:gsLst>
                    <a:lin ang="5400000" scaled="0"/>
                  </a:gradFill>
                  <a:effectLst/>
                  <a:uLnTx/>
                  <a:uFillTx/>
                </a:rPr>
                <a:t>3</a:t>
              </a:r>
              <a:r>
                <a:rPr kumimoji="0" lang="en-US" sz="1800" b="0" i="0" u="none" strike="noStrike" kern="0" cap="none" spc="0" normalizeH="0" baseline="30000" noProof="0" dirty="0">
                  <a:ln>
                    <a:noFill/>
                  </a:ln>
                  <a:gradFill>
                    <a:gsLst>
                      <a:gs pos="2917">
                        <a:schemeClr val="tx1"/>
                      </a:gs>
                      <a:gs pos="30000">
                        <a:schemeClr val="tx1"/>
                      </a:gs>
                    </a:gsLst>
                    <a:lin ang="5400000" scaled="0"/>
                  </a:gradFill>
                  <a:effectLst/>
                  <a:uLnTx/>
                  <a:uFillTx/>
                </a:rPr>
                <a:t>rd</a:t>
              </a:r>
              <a:r>
                <a:rPr kumimoji="0" lang="en-US" sz="1800" b="0" i="0" u="none" strike="noStrike" kern="0" cap="none" spc="0" normalizeH="0" baseline="0" noProof="0" dirty="0">
                  <a:ln>
                    <a:noFill/>
                  </a:ln>
                  <a:gradFill>
                    <a:gsLst>
                      <a:gs pos="2917">
                        <a:schemeClr val="tx1"/>
                      </a:gs>
                      <a:gs pos="30000">
                        <a:schemeClr val="tx1"/>
                      </a:gs>
                    </a:gsLst>
                    <a:lin ang="5400000" scaled="0"/>
                  </a:gradFill>
                  <a:effectLst/>
                  <a:uLnTx/>
                  <a:uFillTx/>
                </a:rPr>
                <a:t> party products, integrate via REST API, Event Hub, Storage log files</a:t>
              </a:r>
            </a:p>
            <a:p>
              <a:pPr marL="0" marR="0" lvl="0" indent="0" defTabSz="914400" eaLnBrk="1" fontAlgn="auto" latinLnBrk="0" hangingPunct="1">
                <a:lnSpc>
                  <a:spcPct val="90000"/>
                </a:lnSpc>
                <a:spcBef>
                  <a:spcPts val="0"/>
                </a:spcBef>
                <a:spcAft>
                  <a:spcPts val="600"/>
                </a:spcAft>
                <a:buClrTx/>
                <a:buSzTx/>
                <a:buFontTx/>
                <a:buNone/>
                <a:tabLst/>
                <a:defRPr/>
              </a:pPr>
              <a:endParaRPr kumimoji="0" lang="en-US" sz="1800" b="0" i="0" u="none" strike="noStrike" kern="0" cap="none" spc="0" normalizeH="0" baseline="0" noProof="0" dirty="0">
                <a:ln>
                  <a:noFill/>
                </a:ln>
                <a:gradFill>
                  <a:gsLst>
                    <a:gs pos="2917">
                      <a:schemeClr val="tx1"/>
                    </a:gs>
                    <a:gs pos="30000">
                      <a:schemeClr val="tx1"/>
                    </a:gs>
                  </a:gsLst>
                  <a:lin ang="5400000" scaled="0"/>
                </a:gradFill>
                <a:effectLst/>
                <a:uLnTx/>
                <a:uFillTx/>
              </a:endParaRPr>
            </a:p>
          </p:txBody>
        </p:sp>
        <p:sp>
          <p:nvSpPr>
            <p:cNvPr id="19" name="Plus 4"/>
            <p:cNvSpPr/>
            <p:nvPr/>
          </p:nvSpPr>
          <p:spPr bwMode="auto">
            <a:xfrm>
              <a:off x="1709869" y="2941966"/>
              <a:ext cx="1084337" cy="1074254"/>
            </a:xfrm>
            <a:prstGeom prst="mathPlus">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spTree>
    <p:extLst>
      <p:ext uri="{BB962C8B-B14F-4D97-AF65-F5344CB8AC3E}">
        <p14:creationId xmlns:p14="http://schemas.microsoft.com/office/powerpoint/2010/main" val="10107099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8" y="2125662"/>
            <a:ext cx="11887200" cy="2179058"/>
          </a:xfrm>
        </p:spPr>
        <p:txBody>
          <a:bodyPr/>
          <a:lstStyle/>
          <a:p>
            <a:r>
              <a:rPr lang="en-US" dirty="0"/>
              <a:t>Monitoring begins at the platform level</a:t>
            </a:r>
          </a:p>
        </p:txBody>
      </p:sp>
    </p:spTree>
    <p:extLst>
      <p:ext uri="{BB962C8B-B14F-4D97-AF65-F5344CB8AC3E}">
        <p14:creationId xmlns:p14="http://schemas.microsoft.com/office/powerpoint/2010/main" val="267375763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120854"/>
          </a:xfrm>
        </p:spPr>
        <p:txBody>
          <a:bodyPr/>
          <a:lstStyle/>
          <a:p>
            <a:r>
              <a:rPr lang="en-US" dirty="0"/>
              <a:t>Built-In monitoring support for Azure resources</a:t>
            </a:r>
          </a:p>
          <a:p>
            <a:r>
              <a:rPr lang="en-US" dirty="0"/>
              <a:t>Out-of-box metrics and logs</a:t>
            </a:r>
          </a:p>
          <a:p>
            <a:r>
              <a:rPr lang="en-US" dirty="0"/>
              <a:t>Alert rules to get notified &amp; take automated actions</a:t>
            </a:r>
          </a:p>
          <a:p>
            <a:r>
              <a:rPr lang="en-US" dirty="0"/>
              <a:t>APIs for 3</a:t>
            </a:r>
            <a:r>
              <a:rPr lang="en-US" baseline="30000" dirty="0"/>
              <a:t>rd</a:t>
            </a:r>
            <a:r>
              <a:rPr lang="en-US" dirty="0"/>
              <a:t> party integration</a:t>
            </a:r>
          </a:p>
          <a:p>
            <a:r>
              <a:rPr lang="en-US" dirty="0"/>
              <a:t>Enable advanced monitoring and analytics experiences</a:t>
            </a:r>
          </a:p>
        </p:txBody>
      </p:sp>
      <p:sp>
        <p:nvSpPr>
          <p:cNvPr id="3" name="Title 2"/>
          <p:cNvSpPr>
            <a:spLocks noGrp="1"/>
          </p:cNvSpPr>
          <p:nvPr>
            <p:ph type="title"/>
          </p:nvPr>
        </p:nvSpPr>
        <p:spPr/>
        <p:txBody>
          <a:bodyPr/>
          <a:lstStyle/>
          <a:p>
            <a:r>
              <a:rPr lang="en-US" dirty="0"/>
              <a:t>Azure Monitor </a:t>
            </a:r>
          </a:p>
        </p:txBody>
      </p:sp>
    </p:spTree>
    <p:extLst>
      <p:ext uri="{BB962C8B-B14F-4D97-AF65-F5344CB8AC3E}">
        <p14:creationId xmlns:p14="http://schemas.microsoft.com/office/powerpoint/2010/main" val="203082409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120854"/>
          </a:xfrm>
        </p:spPr>
        <p:txBody>
          <a:bodyPr/>
          <a:lstStyle/>
          <a:p>
            <a:r>
              <a:rPr lang="en-US" dirty="0"/>
              <a:t>Contains log of management operations on resources</a:t>
            </a:r>
          </a:p>
          <a:p>
            <a:r>
              <a:rPr lang="en-US" dirty="0"/>
              <a:t>Consume via portal or REST API</a:t>
            </a:r>
          </a:p>
          <a:p>
            <a:r>
              <a:rPr lang="en-US" dirty="0"/>
              <a:t>90-day data retention</a:t>
            </a:r>
          </a:p>
          <a:p>
            <a:r>
              <a:rPr lang="en-US" dirty="0"/>
              <a:t>Export to Blob storage or stream to Event Hub</a:t>
            </a:r>
          </a:p>
          <a:p>
            <a:r>
              <a:rPr lang="en-US" dirty="0"/>
              <a:t>Built-in analytics via Log Analytics</a:t>
            </a:r>
          </a:p>
        </p:txBody>
      </p:sp>
      <p:sp>
        <p:nvSpPr>
          <p:cNvPr id="3" name="Title 2"/>
          <p:cNvSpPr>
            <a:spLocks noGrp="1"/>
          </p:cNvSpPr>
          <p:nvPr>
            <p:ph type="title"/>
          </p:nvPr>
        </p:nvSpPr>
        <p:spPr>
          <a:xfrm>
            <a:off x="274638" y="296863"/>
            <a:ext cx="11889564" cy="917575"/>
          </a:xfrm>
        </p:spPr>
        <p:txBody>
          <a:bodyPr/>
          <a:lstStyle/>
          <a:p>
            <a:r>
              <a:rPr lang="en-US" dirty="0"/>
              <a:t>Activity Log</a:t>
            </a:r>
          </a:p>
        </p:txBody>
      </p:sp>
    </p:spTree>
    <p:extLst>
      <p:ext uri="{BB962C8B-B14F-4D97-AF65-F5344CB8AC3E}">
        <p14:creationId xmlns:p14="http://schemas.microsoft.com/office/powerpoint/2010/main" val="176104952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730252"/>
          </a:xfrm>
        </p:spPr>
        <p:txBody>
          <a:bodyPr/>
          <a:lstStyle/>
          <a:p>
            <a:r>
              <a:rPr lang="en-US" dirty="0"/>
              <a:t>Azure resources provide metrics</a:t>
            </a:r>
          </a:p>
          <a:p>
            <a:r>
              <a:rPr lang="en-US" dirty="0"/>
              <a:t>1-minute granularity</a:t>
            </a:r>
          </a:p>
          <a:p>
            <a:r>
              <a:rPr lang="en-US" dirty="0"/>
              <a:t>30-day data retention </a:t>
            </a:r>
          </a:p>
          <a:p>
            <a:r>
              <a:rPr lang="en-US" dirty="0"/>
              <a:t>No diagnostics setup (or storage account) required</a:t>
            </a:r>
          </a:p>
          <a:p>
            <a:r>
              <a:rPr lang="en-US" dirty="0"/>
              <a:t>Consume via Portal or REST API</a:t>
            </a:r>
          </a:p>
          <a:p>
            <a:r>
              <a:rPr lang="en-US" dirty="0"/>
              <a:t>Opt-in to detailed monitoring on VMs</a:t>
            </a:r>
          </a:p>
        </p:txBody>
      </p:sp>
      <p:sp>
        <p:nvSpPr>
          <p:cNvPr id="3" name="Title 2"/>
          <p:cNvSpPr>
            <a:spLocks noGrp="1"/>
          </p:cNvSpPr>
          <p:nvPr>
            <p:ph type="title"/>
          </p:nvPr>
        </p:nvSpPr>
        <p:spPr/>
        <p:txBody>
          <a:bodyPr/>
          <a:lstStyle/>
          <a:p>
            <a:r>
              <a:rPr lang="en-US" dirty="0"/>
              <a:t>Metrics</a:t>
            </a:r>
          </a:p>
        </p:txBody>
      </p:sp>
    </p:spTree>
    <p:extLst>
      <p:ext uri="{BB962C8B-B14F-4D97-AF65-F5344CB8AC3E}">
        <p14:creationId xmlns:p14="http://schemas.microsoft.com/office/powerpoint/2010/main" val="6076409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010055"/>
          </a:xfrm>
        </p:spPr>
        <p:txBody>
          <a:bodyPr/>
          <a:lstStyle/>
          <a:p>
            <a:r>
              <a:rPr lang="en-US" dirty="0"/>
              <a:t>Manage alerts all in one place</a:t>
            </a:r>
          </a:p>
          <a:p>
            <a:r>
              <a:rPr lang="en-US" dirty="0"/>
              <a:t>Alert on platform, app, and custom metrics with email and webhook notifications</a:t>
            </a:r>
          </a:p>
          <a:p>
            <a:r>
              <a:rPr lang="en-US" dirty="0"/>
              <a:t>Alerts on Activity Log and Service Health notifications</a:t>
            </a:r>
          </a:p>
          <a:p>
            <a:r>
              <a:rPr lang="en-US" dirty="0"/>
              <a:t>Manage alerts easily using Notification Groups</a:t>
            </a:r>
          </a:p>
        </p:txBody>
      </p:sp>
      <p:sp>
        <p:nvSpPr>
          <p:cNvPr id="3" name="Title 2"/>
          <p:cNvSpPr>
            <a:spLocks noGrp="1"/>
          </p:cNvSpPr>
          <p:nvPr>
            <p:ph type="title"/>
          </p:nvPr>
        </p:nvSpPr>
        <p:spPr/>
        <p:txBody>
          <a:bodyPr/>
          <a:lstStyle/>
          <a:p>
            <a:r>
              <a:rPr lang="en-US" dirty="0"/>
              <a:t>Alert Rules</a:t>
            </a:r>
          </a:p>
        </p:txBody>
      </p:sp>
    </p:spTree>
    <p:extLst>
      <p:ext uri="{BB962C8B-B14F-4D97-AF65-F5344CB8AC3E}">
        <p14:creationId xmlns:p14="http://schemas.microsoft.com/office/powerpoint/2010/main" val="5697783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010055"/>
          </a:xfrm>
        </p:spPr>
        <p:txBody>
          <a:bodyPr/>
          <a:lstStyle/>
          <a:p>
            <a:r>
              <a:rPr lang="en-US" dirty="0"/>
              <a:t>Manage diagnostics settings in one place</a:t>
            </a:r>
          </a:p>
          <a:p>
            <a:r>
              <a:rPr lang="en-US" dirty="0"/>
              <a:t>Blob storage for archival or offline reporting</a:t>
            </a:r>
          </a:p>
          <a:p>
            <a:r>
              <a:rPr lang="en-US" dirty="0"/>
              <a:t>Stream to Event Hub for custom app or 3</a:t>
            </a:r>
            <a:r>
              <a:rPr lang="en-US" baseline="30000" dirty="0"/>
              <a:t>rd</a:t>
            </a:r>
            <a:r>
              <a:rPr lang="en-US" dirty="0"/>
              <a:t> party integration</a:t>
            </a:r>
          </a:p>
          <a:p>
            <a:r>
              <a:rPr lang="en-US" dirty="0"/>
              <a:t>Route to OMS Log Analytics for advanced analysis</a:t>
            </a:r>
          </a:p>
        </p:txBody>
      </p:sp>
      <p:sp>
        <p:nvSpPr>
          <p:cNvPr id="3" name="Title 2"/>
          <p:cNvSpPr>
            <a:spLocks noGrp="1"/>
          </p:cNvSpPr>
          <p:nvPr>
            <p:ph type="title"/>
          </p:nvPr>
        </p:nvSpPr>
        <p:spPr/>
        <p:txBody>
          <a:bodyPr/>
          <a:lstStyle/>
          <a:p>
            <a:r>
              <a:rPr lang="en-US" dirty="0"/>
              <a:t>Diagnostic Logs</a:t>
            </a:r>
          </a:p>
        </p:txBody>
      </p:sp>
    </p:spTree>
    <p:extLst>
      <p:ext uri="{BB962C8B-B14F-4D97-AF65-F5344CB8AC3E}">
        <p14:creationId xmlns:p14="http://schemas.microsoft.com/office/powerpoint/2010/main" val="199116907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896" y="1451543"/>
            <a:ext cx="2109730" cy="210973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5789" y="5472660"/>
            <a:ext cx="2878054" cy="75548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3363" y="1912673"/>
            <a:ext cx="2545084" cy="52106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5634" y="4130581"/>
            <a:ext cx="2935941" cy="518683"/>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098" y="5478646"/>
            <a:ext cx="2285633" cy="1142816"/>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18237" y="1840008"/>
            <a:ext cx="2966168" cy="666399"/>
          </a:xfrm>
          <a:prstGeom prst="rect">
            <a:avLst/>
          </a:prstGeom>
        </p:spPr>
      </p:pic>
      <p:pic>
        <p:nvPicPr>
          <p:cNvPr id="1026" name="Picture 2" descr="https://newrelic.com/assets/newrelic/source/NewRelic-logo-squar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24005" y="3531077"/>
            <a:ext cx="1695162" cy="137452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11343" y="4100346"/>
            <a:ext cx="2847498" cy="289576"/>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20242" y="5022761"/>
            <a:ext cx="1911325" cy="1297995"/>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6422" y="1620296"/>
            <a:ext cx="1722143" cy="1722143"/>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9099" y="4075488"/>
            <a:ext cx="2263879" cy="670109"/>
          </a:xfrm>
          <a:prstGeom prst="rect">
            <a:avLst/>
          </a:prstGeom>
        </p:spPr>
      </p:pic>
      <p:pic>
        <p:nvPicPr>
          <p:cNvPr id="18" name="Content Placeholder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97222" y="5671759"/>
            <a:ext cx="3079641" cy="565648"/>
          </a:xfrm>
          <a:prstGeom prst="rect">
            <a:avLst/>
          </a:prstGeom>
        </p:spPr>
      </p:pic>
      <p:sp>
        <p:nvSpPr>
          <p:cNvPr id="2" name="Title 1"/>
          <p:cNvSpPr>
            <a:spLocks noGrp="1"/>
          </p:cNvSpPr>
          <p:nvPr>
            <p:ph type="title"/>
          </p:nvPr>
        </p:nvSpPr>
        <p:spPr/>
        <p:txBody>
          <a:bodyPr/>
          <a:lstStyle/>
          <a:p>
            <a:r>
              <a:rPr lang="en-US" dirty="0"/>
              <a:t>3</a:t>
            </a:r>
            <a:r>
              <a:rPr lang="en-US" baseline="30000" dirty="0"/>
              <a:t>rd</a:t>
            </a:r>
            <a:r>
              <a:rPr lang="en-US" dirty="0"/>
              <a:t> Party Integrations</a:t>
            </a:r>
          </a:p>
        </p:txBody>
      </p:sp>
    </p:spTree>
    <p:extLst>
      <p:ext uri="{BB962C8B-B14F-4D97-AF65-F5344CB8AC3E}">
        <p14:creationId xmlns:p14="http://schemas.microsoft.com/office/powerpoint/2010/main" val="32181932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75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75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750"/>
                                        <p:tgtEl>
                                          <p:spTgt spid="1026"/>
                                        </p:tgtEl>
                                      </p:cBhvr>
                                    </p:animEffect>
                                  </p:childTnLst>
                                </p:cTn>
                              </p:par>
                              <p:par>
                                <p:cTn id="26" presetID="10"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750"/>
                                        <p:tgtEl>
                                          <p:spTgt spid="13"/>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75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750"/>
                                        <p:tgtEl>
                                          <p:spTgt spid="15"/>
                                        </p:tgtEl>
                                      </p:cBhvr>
                                    </p:animEffect>
                                  </p:childTnLst>
                                </p:cTn>
                              </p:par>
                              <p:par>
                                <p:cTn id="35" presetID="10"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Azure Monitor</a:t>
            </a:r>
          </a:p>
        </p:txBody>
      </p:sp>
    </p:spTree>
    <p:extLst>
      <p:ext uri="{BB962C8B-B14F-4D97-AF65-F5344CB8AC3E}">
        <p14:creationId xmlns:p14="http://schemas.microsoft.com/office/powerpoint/2010/main" val="6025879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Monitoring from the inside out</a:t>
            </a:r>
          </a:p>
        </p:txBody>
      </p:sp>
    </p:spTree>
    <p:extLst>
      <p:ext uri="{BB962C8B-B14F-4D97-AF65-F5344CB8AC3E}">
        <p14:creationId xmlns:p14="http://schemas.microsoft.com/office/powerpoint/2010/main" val="134534025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730252"/>
          </a:xfrm>
        </p:spPr>
        <p:txBody>
          <a:bodyPr/>
          <a:lstStyle/>
          <a:p>
            <a:r>
              <a:rPr lang="en-US" dirty="0"/>
              <a:t>Consolidated analytics across server and client</a:t>
            </a:r>
          </a:p>
          <a:p>
            <a:r>
              <a:rPr lang="en-US" dirty="0"/>
              <a:t>Analyzes usage patterns</a:t>
            </a:r>
          </a:p>
          <a:p>
            <a:r>
              <a:rPr lang="en-US" dirty="0"/>
              <a:t>Detect, triage, and diagnose performance issues</a:t>
            </a:r>
          </a:p>
          <a:p>
            <a:r>
              <a:rPr lang="en-US" dirty="0"/>
              <a:t>Support for mobile and web applications</a:t>
            </a:r>
          </a:p>
          <a:p>
            <a:r>
              <a:rPr lang="en-US" dirty="0"/>
              <a:t>Built-in tooling for a variety of IDE’s and frameworks</a:t>
            </a:r>
          </a:p>
          <a:p>
            <a:endParaRPr lang="en-US" dirty="0"/>
          </a:p>
        </p:txBody>
      </p:sp>
      <p:sp>
        <p:nvSpPr>
          <p:cNvPr id="3" name="Title 2"/>
          <p:cNvSpPr>
            <a:spLocks noGrp="1"/>
          </p:cNvSpPr>
          <p:nvPr>
            <p:ph type="title"/>
          </p:nvPr>
        </p:nvSpPr>
        <p:spPr>
          <a:xfrm>
            <a:off x="274639" y="284054"/>
            <a:ext cx="11889564" cy="917575"/>
          </a:xfrm>
        </p:spPr>
        <p:txBody>
          <a:bodyPr/>
          <a:lstStyle/>
          <a:p>
            <a:r>
              <a:rPr lang="en-US" dirty="0"/>
              <a:t>Application Insights</a:t>
            </a:r>
          </a:p>
        </p:txBody>
      </p:sp>
    </p:spTree>
    <p:extLst>
      <p:ext uri="{BB962C8B-B14F-4D97-AF65-F5344CB8AC3E}">
        <p14:creationId xmlns:p14="http://schemas.microsoft.com/office/powerpoint/2010/main" val="273678489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Sources of Telemetry Data</a:t>
            </a:r>
          </a:p>
        </p:txBody>
      </p:sp>
      <p:grpSp>
        <p:nvGrpSpPr>
          <p:cNvPr id="5" name="Group 4"/>
          <p:cNvGrpSpPr/>
          <p:nvPr/>
        </p:nvGrpSpPr>
        <p:grpSpPr>
          <a:xfrm>
            <a:off x="1353498" y="1405874"/>
            <a:ext cx="3425082" cy="1147154"/>
            <a:chOff x="7590294" y="801789"/>
            <a:chExt cx="3358228" cy="1124763"/>
          </a:xfrm>
        </p:grpSpPr>
        <p:sp>
          <p:nvSpPr>
            <p:cNvPr id="7" name="TextBox 6"/>
            <p:cNvSpPr txBox="1"/>
            <p:nvPr/>
          </p:nvSpPr>
          <p:spPr>
            <a:xfrm>
              <a:off x="7590294" y="801789"/>
              <a:ext cx="3290945" cy="640416"/>
            </a:xfrm>
            <a:prstGeom prst="rect">
              <a:avLst/>
            </a:prstGeom>
            <a:noFill/>
          </p:spPr>
          <p:txBody>
            <a:bodyPr wrap="none" lIns="190234" tIns="152188" rIns="190234" bIns="152188" rtlCol="0">
              <a:spAutoFit/>
            </a:bodyPr>
            <a:lstStyle/>
            <a:p>
              <a:pPr defTabSz="951304">
                <a:lnSpc>
                  <a:spcPct val="90000"/>
                </a:lnSpc>
                <a:defRPr/>
              </a:pPr>
              <a:r>
                <a:rPr lang="en-US" sz="2448" b="1" kern="0" dirty="0">
                  <a:solidFill>
                    <a:schemeClr val="accent2"/>
                  </a:solidFill>
                  <a:latin typeface="+mj-lt"/>
                </a:rPr>
                <a:t>Outside-in monitoring</a:t>
              </a:r>
            </a:p>
          </p:txBody>
        </p:sp>
        <p:sp>
          <p:nvSpPr>
            <p:cNvPr id="8" name="TextBox 7"/>
            <p:cNvSpPr txBox="1"/>
            <p:nvPr/>
          </p:nvSpPr>
          <p:spPr>
            <a:xfrm>
              <a:off x="7590294" y="1181979"/>
              <a:ext cx="3358228" cy="744573"/>
            </a:xfrm>
            <a:prstGeom prst="rect">
              <a:avLst/>
            </a:prstGeom>
            <a:noFill/>
          </p:spPr>
          <p:txBody>
            <a:bodyPr wrap="none" lIns="190234" tIns="152188" rIns="190234" bIns="152188" rtlCol="0">
              <a:spAutoFit/>
            </a:bodyPr>
            <a:lstStyle/>
            <a:p>
              <a:pPr defTabSz="951304">
                <a:lnSpc>
                  <a:spcPct val="90000"/>
                </a:lnSpc>
                <a:defRPr/>
              </a:pPr>
              <a:r>
                <a:rPr lang="en-US" sz="1632" kern="0" dirty="0"/>
                <a:t>URL pings and web tests from 16</a:t>
              </a:r>
              <a:br>
                <a:rPr lang="en-US" sz="1632" kern="0" dirty="0"/>
              </a:br>
              <a:r>
                <a:rPr lang="en-US" sz="1632" kern="0" dirty="0"/>
                <a:t>global points of presence</a:t>
              </a:r>
            </a:p>
          </p:txBody>
        </p:sp>
      </p:grpSp>
      <p:sp>
        <p:nvSpPr>
          <p:cNvPr id="6" name="Oval 5"/>
          <p:cNvSpPr/>
          <p:nvPr/>
        </p:nvSpPr>
        <p:spPr bwMode="auto">
          <a:xfrm>
            <a:off x="452068" y="1578574"/>
            <a:ext cx="810491" cy="81049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1</a:t>
            </a:r>
          </a:p>
        </p:txBody>
      </p:sp>
      <p:grpSp>
        <p:nvGrpSpPr>
          <p:cNvPr id="10" name="Group 9"/>
          <p:cNvGrpSpPr/>
          <p:nvPr/>
        </p:nvGrpSpPr>
        <p:grpSpPr>
          <a:xfrm>
            <a:off x="1353498" y="3135105"/>
            <a:ext cx="4483739" cy="1147154"/>
            <a:chOff x="7590294" y="2161552"/>
            <a:chExt cx="4396224" cy="1124763"/>
          </a:xfrm>
        </p:grpSpPr>
        <p:sp>
          <p:nvSpPr>
            <p:cNvPr id="12" name="TextBox 11"/>
            <p:cNvSpPr txBox="1"/>
            <p:nvPr/>
          </p:nvSpPr>
          <p:spPr>
            <a:xfrm>
              <a:off x="7590294" y="2161552"/>
              <a:ext cx="3526586" cy="640416"/>
            </a:xfrm>
            <a:prstGeom prst="rect">
              <a:avLst/>
            </a:prstGeom>
            <a:noFill/>
          </p:spPr>
          <p:txBody>
            <a:bodyPr wrap="none" lIns="190234" tIns="152188" rIns="190234" bIns="152188" rtlCol="0">
              <a:spAutoFit/>
            </a:bodyPr>
            <a:lstStyle/>
            <a:p>
              <a:pPr defTabSz="951304">
                <a:lnSpc>
                  <a:spcPct val="90000"/>
                </a:lnSpc>
                <a:defRPr/>
              </a:pPr>
              <a:r>
                <a:rPr lang="en-US" sz="2448" b="1" kern="0" dirty="0">
                  <a:solidFill>
                    <a:schemeClr val="accent2"/>
                  </a:solidFill>
                  <a:latin typeface="+mj-lt"/>
                </a:rPr>
                <a:t>Observed user behavior</a:t>
              </a:r>
            </a:p>
          </p:txBody>
        </p:sp>
        <p:sp>
          <p:nvSpPr>
            <p:cNvPr id="13" name="TextBox 12"/>
            <p:cNvSpPr txBox="1"/>
            <p:nvPr/>
          </p:nvSpPr>
          <p:spPr>
            <a:xfrm>
              <a:off x="7590294" y="2541742"/>
              <a:ext cx="4396224" cy="744573"/>
            </a:xfrm>
            <a:prstGeom prst="rect">
              <a:avLst/>
            </a:prstGeom>
            <a:noFill/>
          </p:spPr>
          <p:txBody>
            <a:bodyPr wrap="square" lIns="190234" tIns="152188" rIns="190234" bIns="152188" rtlCol="0">
              <a:spAutoFit/>
            </a:bodyPr>
            <a:lstStyle/>
            <a:p>
              <a:pPr defTabSz="951304">
                <a:lnSpc>
                  <a:spcPct val="90000"/>
                </a:lnSpc>
              </a:pPr>
              <a:r>
                <a:rPr lang="en-US" sz="1632" kern="0" dirty="0"/>
                <a:t>Real user monitoring for deeper diagnostic insights</a:t>
              </a:r>
            </a:p>
          </p:txBody>
        </p:sp>
      </p:grpSp>
      <p:sp>
        <p:nvSpPr>
          <p:cNvPr id="11" name="Oval 10"/>
          <p:cNvSpPr/>
          <p:nvPr/>
        </p:nvSpPr>
        <p:spPr bwMode="auto">
          <a:xfrm>
            <a:off x="452068" y="3301505"/>
            <a:ext cx="810491" cy="81049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2</a:t>
            </a:r>
          </a:p>
        </p:txBody>
      </p:sp>
      <p:grpSp>
        <p:nvGrpSpPr>
          <p:cNvPr id="15" name="Group 14"/>
          <p:cNvGrpSpPr/>
          <p:nvPr/>
        </p:nvGrpSpPr>
        <p:grpSpPr>
          <a:xfrm>
            <a:off x="1353498" y="4864336"/>
            <a:ext cx="4185361" cy="1156152"/>
            <a:chOff x="7590294" y="2161552"/>
            <a:chExt cx="4103667" cy="1133585"/>
          </a:xfrm>
        </p:grpSpPr>
        <p:sp>
          <p:nvSpPr>
            <p:cNvPr id="17" name="TextBox 16"/>
            <p:cNvSpPr txBox="1"/>
            <p:nvPr/>
          </p:nvSpPr>
          <p:spPr>
            <a:xfrm>
              <a:off x="7590294" y="2161552"/>
              <a:ext cx="4103667" cy="640416"/>
            </a:xfrm>
            <a:prstGeom prst="rect">
              <a:avLst/>
            </a:prstGeom>
            <a:noFill/>
          </p:spPr>
          <p:txBody>
            <a:bodyPr wrap="none" lIns="190234" tIns="152188" rIns="190234" bIns="152188" rtlCol="0">
              <a:spAutoFit/>
            </a:bodyPr>
            <a:lstStyle/>
            <a:p>
              <a:pPr defTabSz="951304">
                <a:lnSpc>
                  <a:spcPct val="90000"/>
                </a:lnSpc>
                <a:defRPr/>
              </a:pPr>
              <a:r>
                <a:rPr lang="en-US" sz="2448" b="1" kern="0" dirty="0">
                  <a:solidFill>
                    <a:schemeClr val="accent2"/>
                  </a:solidFill>
                  <a:latin typeface="+mj-lt"/>
                </a:rPr>
                <a:t>Developer traces and events</a:t>
              </a:r>
            </a:p>
          </p:txBody>
        </p:sp>
        <p:sp>
          <p:nvSpPr>
            <p:cNvPr id="18" name="TextBox 17"/>
            <p:cNvSpPr txBox="1"/>
            <p:nvPr/>
          </p:nvSpPr>
          <p:spPr>
            <a:xfrm>
              <a:off x="7590294" y="2541742"/>
              <a:ext cx="3843981" cy="753395"/>
            </a:xfrm>
            <a:prstGeom prst="rect">
              <a:avLst/>
            </a:prstGeom>
            <a:noFill/>
          </p:spPr>
          <p:txBody>
            <a:bodyPr wrap="none" lIns="190234" tIns="152188" rIns="190234" bIns="152188" rtlCol="0">
              <a:spAutoFit/>
            </a:bodyPr>
            <a:lstStyle/>
            <a:p>
              <a:pPr defTabSz="951304">
                <a:lnSpc>
                  <a:spcPct val="90000"/>
                </a:lnSpc>
              </a:pPr>
              <a:r>
                <a:rPr lang="en-US" sz="1632" kern="0" dirty="0"/>
                <a:t>Whatever the developer would like to</a:t>
              </a:r>
              <a:br>
                <a:rPr lang="en-US" sz="1632" kern="0" dirty="0"/>
              </a:br>
              <a:r>
                <a:rPr lang="en-US" sz="1632" kern="0" dirty="0"/>
                <a:t>send to Application Insights</a:t>
              </a:r>
            </a:p>
          </p:txBody>
        </p:sp>
      </p:grpSp>
      <p:sp>
        <p:nvSpPr>
          <p:cNvPr id="16" name="Oval 15"/>
          <p:cNvSpPr/>
          <p:nvPr/>
        </p:nvSpPr>
        <p:spPr bwMode="auto">
          <a:xfrm>
            <a:off x="452068" y="5035793"/>
            <a:ext cx="810491" cy="81049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3</a:t>
            </a:r>
          </a:p>
        </p:txBody>
      </p:sp>
      <p:grpSp>
        <p:nvGrpSpPr>
          <p:cNvPr id="20" name="Group 19"/>
          <p:cNvGrpSpPr/>
          <p:nvPr/>
        </p:nvGrpSpPr>
        <p:grpSpPr>
          <a:xfrm>
            <a:off x="7198321" y="2059039"/>
            <a:ext cx="4540136" cy="1156152"/>
            <a:chOff x="7590294" y="2161552"/>
            <a:chExt cx="4451518" cy="1133585"/>
          </a:xfrm>
        </p:grpSpPr>
        <p:sp>
          <p:nvSpPr>
            <p:cNvPr id="22" name="TextBox 21"/>
            <p:cNvSpPr txBox="1"/>
            <p:nvPr/>
          </p:nvSpPr>
          <p:spPr>
            <a:xfrm>
              <a:off x="7590294" y="2161552"/>
              <a:ext cx="4406634" cy="640416"/>
            </a:xfrm>
            <a:prstGeom prst="rect">
              <a:avLst/>
            </a:prstGeom>
            <a:noFill/>
          </p:spPr>
          <p:txBody>
            <a:bodyPr wrap="none" lIns="190234" tIns="152188" rIns="190234" bIns="152188" rtlCol="0">
              <a:spAutoFit/>
            </a:bodyPr>
            <a:lstStyle/>
            <a:p>
              <a:pPr defTabSz="951304">
                <a:lnSpc>
                  <a:spcPct val="90000"/>
                </a:lnSpc>
                <a:defRPr/>
              </a:pPr>
              <a:r>
                <a:rPr lang="en-US" sz="2448" b="1" kern="0" dirty="0">
                  <a:solidFill>
                    <a:schemeClr val="accent2"/>
                  </a:solidFill>
                  <a:latin typeface="+mj-lt"/>
                </a:rPr>
                <a:t>Observed application behavior</a:t>
              </a:r>
            </a:p>
          </p:txBody>
        </p:sp>
        <p:sp>
          <p:nvSpPr>
            <p:cNvPr id="23" name="TextBox 22"/>
            <p:cNvSpPr txBox="1"/>
            <p:nvPr/>
          </p:nvSpPr>
          <p:spPr>
            <a:xfrm>
              <a:off x="7590294" y="2541742"/>
              <a:ext cx="4451518" cy="753395"/>
            </a:xfrm>
            <a:prstGeom prst="rect">
              <a:avLst/>
            </a:prstGeom>
            <a:noFill/>
          </p:spPr>
          <p:txBody>
            <a:bodyPr wrap="none" lIns="190234" tIns="152188" rIns="190234" bIns="152188" rtlCol="0">
              <a:spAutoFit/>
            </a:bodyPr>
            <a:lstStyle/>
            <a:p>
              <a:pPr defTabSz="951304">
                <a:lnSpc>
                  <a:spcPct val="90000"/>
                </a:lnSpc>
              </a:pPr>
              <a:r>
                <a:rPr lang="en-US" sz="1632" kern="0" dirty="0"/>
                <a:t>No coding required – service dependencies,</a:t>
              </a:r>
              <a:br>
                <a:rPr lang="en-US" sz="1632" kern="0" dirty="0"/>
              </a:br>
              <a:r>
                <a:rPr lang="en-US" sz="1632" kern="0" dirty="0"/>
                <a:t>queries, response time, exceptions, logs, etc.</a:t>
              </a:r>
            </a:p>
          </p:txBody>
        </p:sp>
      </p:grpSp>
      <p:sp>
        <p:nvSpPr>
          <p:cNvPr id="21" name="Oval 20"/>
          <p:cNvSpPr/>
          <p:nvPr/>
        </p:nvSpPr>
        <p:spPr bwMode="auto">
          <a:xfrm>
            <a:off x="6296891" y="2231870"/>
            <a:ext cx="810491" cy="81049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4</a:t>
            </a:r>
          </a:p>
        </p:txBody>
      </p:sp>
      <p:grpSp>
        <p:nvGrpSpPr>
          <p:cNvPr id="25" name="Group 24"/>
          <p:cNvGrpSpPr/>
          <p:nvPr/>
        </p:nvGrpSpPr>
        <p:grpSpPr>
          <a:xfrm>
            <a:off x="7198321" y="4008408"/>
            <a:ext cx="3964646" cy="925627"/>
            <a:chOff x="7590294" y="2161552"/>
            <a:chExt cx="3887261" cy="907560"/>
          </a:xfrm>
        </p:grpSpPr>
        <p:sp>
          <p:nvSpPr>
            <p:cNvPr id="27" name="TextBox 26"/>
            <p:cNvSpPr txBox="1"/>
            <p:nvPr/>
          </p:nvSpPr>
          <p:spPr>
            <a:xfrm>
              <a:off x="7590294" y="2161552"/>
              <a:ext cx="3887261" cy="640416"/>
            </a:xfrm>
            <a:prstGeom prst="rect">
              <a:avLst/>
            </a:prstGeom>
            <a:noFill/>
          </p:spPr>
          <p:txBody>
            <a:bodyPr wrap="none" lIns="190234" tIns="152188" rIns="190234" bIns="152188" rtlCol="0">
              <a:spAutoFit/>
            </a:bodyPr>
            <a:lstStyle/>
            <a:p>
              <a:pPr defTabSz="951304">
                <a:lnSpc>
                  <a:spcPct val="90000"/>
                </a:lnSpc>
                <a:defRPr/>
              </a:pPr>
              <a:r>
                <a:rPr lang="en-US" sz="2448" b="1" kern="0" dirty="0">
                  <a:solidFill>
                    <a:schemeClr val="accent2"/>
                  </a:solidFill>
                  <a:latin typeface="+mj-lt"/>
                </a:rPr>
                <a:t>Infrastructure performance</a:t>
              </a:r>
            </a:p>
          </p:txBody>
        </p:sp>
        <p:sp>
          <p:nvSpPr>
            <p:cNvPr id="28" name="TextBox 27"/>
            <p:cNvSpPr txBox="1"/>
            <p:nvPr/>
          </p:nvSpPr>
          <p:spPr>
            <a:xfrm>
              <a:off x="7590294" y="2541741"/>
              <a:ext cx="3122630" cy="527371"/>
            </a:xfrm>
            <a:prstGeom prst="rect">
              <a:avLst/>
            </a:prstGeom>
            <a:noFill/>
          </p:spPr>
          <p:txBody>
            <a:bodyPr wrap="none" lIns="190234" tIns="152188" rIns="190234" bIns="152188" rtlCol="0">
              <a:spAutoFit/>
            </a:bodyPr>
            <a:lstStyle/>
            <a:p>
              <a:pPr defTabSz="951304">
                <a:lnSpc>
                  <a:spcPct val="90000"/>
                </a:lnSpc>
              </a:pPr>
              <a:r>
                <a:rPr lang="en-US" sz="1632" kern="0" dirty="0"/>
                <a:t>System performance counters</a:t>
              </a:r>
            </a:p>
          </p:txBody>
        </p:sp>
      </p:grpSp>
      <p:sp>
        <p:nvSpPr>
          <p:cNvPr id="26" name="Oval 25"/>
          <p:cNvSpPr/>
          <p:nvPr/>
        </p:nvSpPr>
        <p:spPr bwMode="auto">
          <a:xfrm>
            <a:off x="6296891" y="4065976"/>
            <a:ext cx="810491" cy="81049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5</a:t>
            </a:r>
          </a:p>
        </p:txBody>
      </p:sp>
    </p:spTree>
    <p:extLst>
      <p:ext uri="{BB962C8B-B14F-4D97-AF65-F5344CB8AC3E}">
        <p14:creationId xmlns:p14="http://schemas.microsoft.com/office/powerpoint/2010/main" val="266481511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619452"/>
          </a:xfrm>
        </p:spPr>
        <p:txBody>
          <a:bodyPr/>
          <a:lstStyle/>
          <a:p>
            <a:r>
              <a:rPr lang="en-US" dirty="0"/>
              <a:t>Analyzes and detects potential problems based on historical telemetry data</a:t>
            </a:r>
          </a:p>
          <a:p>
            <a:r>
              <a:rPr lang="en-US" dirty="0"/>
              <a:t>Looks for abnormal patterns such as a rise in failures</a:t>
            </a:r>
          </a:p>
          <a:p>
            <a:r>
              <a:rPr lang="en-US" dirty="0"/>
              <a:t>Ping and multi-step web tests from 16 locations worldwide</a:t>
            </a:r>
          </a:p>
          <a:p>
            <a:endParaRPr lang="en-US" dirty="0"/>
          </a:p>
          <a:p>
            <a:endParaRPr lang="en-US" dirty="0"/>
          </a:p>
        </p:txBody>
      </p:sp>
      <p:sp>
        <p:nvSpPr>
          <p:cNvPr id="3" name="Title 2"/>
          <p:cNvSpPr>
            <a:spLocks noGrp="1"/>
          </p:cNvSpPr>
          <p:nvPr>
            <p:ph type="title"/>
          </p:nvPr>
        </p:nvSpPr>
        <p:spPr/>
        <p:txBody>
          <a:bodyPr/>
          <a:lstStyle/>
          <a:p>
            <a:r>
              <a:rPr lang="en-US" dirty="0"/>
              <a:t>Proactive Monitoring</a:t>
            </a:r>
          </a:p>
        </p:txBody>
      </p:sp>
    </p:spTree>
    <p:extLst>
      <p:ext uri="{BB962C8B-B14F-4D97-AF65-F5344CB8AC3E}">
        <p14:creationId xmlns:p14="http://schemas.microsoft.com/office/powerpoint/2010/main" val="83578994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Managing Dependencies</a:t>
            </a:r>
          </a:p>
        </p:txBody>
      </p:sp>
      <p:sp>
        <p:nvSpPr>
          <p:cNvPr id="2" name="Text Placeholder 1"/>
          <p:cNvSpPr>
            <a:spLocks noGrp="1"/>
          </p:cNvSpPr>
          <p:nvPr>
            <p:ph type="body" sz="quarter" idx="10"/>
          </p:nvPr>
        </p:nvSpPr>
        <p:spPr>
          <a:xfrm>
            <a:off x="274639" y="1212849"/>
            <a:ext cx="5486399" cy="4173450"/>
          </a:xfrm>
        </p:spPr>
        <p:txBody>
          <a:bodyPr/>
          <a:lstStyle/>
          <a:p>
            <a:pPr marL="0" indent="0">
              <a:buNone/>
            </a:pPr>
            <a:r>
              <a:rPr lang="en-US" dirty="0"/>
              <a:t>Application Map is a </a:t>
            </a:r>
            <a:br>
              <a:rPr lang="en-US" dirty="0"/>
            </a:br>
            <a:r>
              <a:rPr lang="en-US" dirty="0"/>
              <a:t>visual depiction of app</a:t>
            </a:r>
            <a:br>
              <a:rPr lang="en-US" dirty="0"/>
            </a:br>
            <a:r>
              <a:rPr lang="en-US" dirty="0"/>
              <a:t>components</a:t>
            </a:r>
            <a:br>
              <a:rPr lang="en-US" dirty="0"/>
            </a:br>
            <a:br>
              <a:rPr lang="en-US" dirty="0"/>
            </a:br>
            <a:r>
              <a:rPr lang="en-US" dirty="0"/>
              <a:t>Highlights potential</a:t>
            </a:r>
            <a:br>
              <a:rPr lang="en-US" dirty="0"/>
            </a:br>
            <a:r>
              <a:rPr lang="en-US" dirty="0"/>
              <a:t>problems regarding</a:t>
            </a:r>
            <a:br>
              <a:rPr lang="en-US" dirty="0"/>
            </a:br>
            <a:r>
              <a:rPr lang="en-US" dirty="0"/>
              <a:t>performance and</a:t>
            </a:r>
            <a:br>
              <a:rPr lang="en-US" dirty="0"/>
            </a:br>
            <a:r>
              <a:rPr lang="en-US" dirty="0"/>
              <a:t>failure rate</a:t>
            </a:r>
          </a:p>
        </p:txBody>
      </p:sp>
      <p:pic>
        <p:nvPicPr>
          <p:cNvPr id="1028" name="Picture 4" descr="app map"/>
          <p:cNvPicPr>
            <a:picLocks noChangeAspect="1" noChangeArrowheads="1"/>
          </p:cNvPicPr>
          <p:nvPr/>
        </p:nvPicPr>
        <p:blipFill rotWithShape="1">
          <a:blip r:embed="rId3">
            <a:extLst>
              <a:ext uri="{28A0092B-C50C-407E-A947-70E740481C1C}">
                <a14:useLocalDpi xmlns:a14="http://schemas.microsoft.com/office/drawing/2010/main" val="0"/>
              </a:ext>
            </a:extLst>
          </a:blip>
          <a:srcRect l="1223" t="18865"/>
          <a:stretch/>
        </p:blipFill>
        <p:spPr bwMode="auto">
          <a:xfrm>
            <a:off x="5510327" y="1058862"/>
            <a:ext cx="6904588" cy="524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00332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Managing Data Flow</a:t>
            </a:r>
          </a:p>
        </p:txBody>
      </p:sp>
      <p:pic>
        <p:nvPicPr>
          <p:cNvPr id="5" name="Picture 4"/>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899085" y="2302830"/>
            <a:ext cx="2252340" cy="2252340"/>
          </a:xfrm>
          <a:prstGeom prst="rect">
            <a:avLst/>
          </a:prstGeom>
        </p:spPr>
      </p:pic>
      <p:grpSp>
        <p:nvGrpSpPr>
          <p:cNvPr id="6" name="Group 5"/>
          <p:cNvGrpSpPr/>
          <p:nvPr/>
        </p:nvGrpSpPr>
        <p:grpSpPr>
          <a:xfrm>
            <a:off x="59896" y="1416058"/>
            <a:ext cx="1916230" cy="1641497"/>
            <a:chOff x="59896" y="1416058"/>
            <a:chExt cx="1916230" cy="1641497"/>
          </a:xfrm>
        </p:grpSpPr>
        <p:pic>
          <p:nvPicPr>
            <p:cNvPr id="7" name="Picture 6"/>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11195" y="1416058"/>
              <a:ext cx="1013633" cy="1013633"/>
            </a:xfrm>
            <a:prstGeom prst="rect">
              <a:avLst/>
            </a:prstGeom>
          </p:spPr>
        </p:pic>
        <p:sp>
          <p:nvSpPr>
            <p:cNvPr id="8" name="TextBox 7"/>
            <p:cNvSpPr txBox="1"/>
            <p:nvPr/>
          </p:nvSpPr>
          <p:spPr>
            <a:xfrm>
              <a:off x="59896" y="2429691"/>
              <a:ext cx="1916230"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Application</a:t>
              </a:r>
            </a:p>
          </p:txBody>
        </p:sp>
      </p:grpSp>
      <p:sp>
        <p:nvSpPr>
          <p:cNvPr id="9" name="TextBox 8"/>
          <p:cNvSpPr txBox="1"/>
          <p:nvPr/>
        </p:nvSpPr>
        <p:spPr>
          <a:xfrm>
            <a:off x="10067141" y="365440"/>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Application</a:t>
            </a:r>
          </a:p>
          <a:p>
            <a:pPr algn="ctr">
              <a:lnSpc>
                <a:spcPct val="90000"/>
              </a:lnSpc>
              <a:spcAft>
                <a:spcPts val="600"/>
              </a:spcAft>
            </a:pPr>
            <a:r>
              <a:rPr lang="en-US" sz="2400" dirty="0">
                <a:gradFill>
                  <a:gsLst>
                    <a:gs pos="2917">
                      <a:schemeClr val="tx1"/>
                    </a:gs>
                    <a:gs pos="30000">
                      <a:schemeClr val="tx1"/>
                    </a:gs>
                  </a:gsLst>
                  <a:lin ang="5400000" scaled="0"/>
                </a:gradFill>
              </a:rPr>
              <a:t>Insights</a:t>
            </a:r>
          </a:p>
        </p:txBody>
      </p:sp>
      <p:cxnSp>
        <p:nvCxnSpPr>
          <p:cNvPr id="10" name="Straight Connector 9"/>
          <p:cNvCxnSpPr/>
          <p:nvPr/>
        </p:nvCxnSpPr>
        <p:spPr>
          <a:xfrm>
            <a:off x="9535092" y="-124691"/>
            <a:ext cx="0" cy="7058891"/>
          </a:xfrm>
          <a:prstGeom prst="line">
            <a:avLst/>
          </a:prstGeom>
          <a:ln w="539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820091" y="2236806"/>
            <a:ext cx="8395062" cy="0"/>
          </a:xfrm>
          <a:prstGeom prst="straightConnector1">
            <a:avLst/>
          </a:prstGeom>
          <a:ln w="1365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59896" y="2909250"/>
            <a:ext cx="10007244" cy="1920319"/>
            <a:chOff x="59896" y="2909250"/>
            <a:chExt cx="10007244" cy="1920319"/>
          </a:xfrm>
        </p:grpSpPr>
        <p:grpSp>
          <p:nvGrpSpPr>
            <p:cNvPr id="13" name="Group 12"/>
            <p:cNvGrpSpPr/>
            <p:nvPr/>
          </p:nvGrpSpPr>
          <p:grpSpPr>
            <a:xfrm>
              <a:off x="4011241" y="2909250"/>
              <a:ext cx="3620991" cy="1824693"/>
              <a:chOff x="4011241" y="2909250"/>
              <a:chExt cx="3620991" cy="1824693"/>
            </a:xfrm>
          </p:grpSpPr>
          <p:sp>
            <p:nvSpPr>
              <p:cNvPr id="19" name="TextBox 18"/>
              <p:cNvSpPr txBox="1"/>
              <p:nvPr/>
            </p:nvSpPr>
            <p:spPr>
              <a:xfrm>
                <a:off x="4011241" y="4050679"/>
                <a:ext cx="1650516" cy="683264"/>
              </a:xfrm>
              <a:prstGeom prst="rect">
                <a:avLst/>
              </a:prstGeom>
              <a:noFill/>
            </p:spPr>
            <p:txBody>
              <a:bodyPr wrap="none" lIns="182880" tIns="146304" rIns="182880" bIns="146304" rtlCol="0">
                <a:spAutoFit/>
              </a:bodyPr>
              <a:lstStyle/>
              <a:p>
                <a:pPr>
                  <a:lnSpc>
                    <a:spcPct val="90000"/>
                  </a:lnSpc>
                  <a:spcAft>
                    <a:spcPts val="600"/>
                  </a:spcAft>
                </a:pPr>
                <a:r>
                  <a:rPr lang="en-US" sz="2800" dirty="0">
                    <a:gradFill>
                      <a:gsLst>
                        <a:gs pos="2917">
                          <a:schemeClr val="tx1"/>
                        </a:gs>
                        <a:gs pos="30000">
                          <a:schemeClr val="tx1"/>
                        </a:gs>
                      </a:gsLst>
                      <a:lin ang="5400000" scaled="0"/>
                    </a:gradFill>
                  </a:rPr>
                  <a:t>Filtering</a:t>
                </a:r>
              </a:p>
            </p:txBody>
          </p:sp>
          <p:sp>
            <p:nvSpPr>
              <p:cNvPr id="20" name="TextBox 19"/>
              <p:cNvSpPr txBox="1"/>
              <p:nvPr/>
            </p:nvSpPr>
            <p:spPr>
              <a:xfrm>
                <a:off x="4011241" y="3479964"/>
                <a:ext cx="3620991" cy="683264"/>
              </a:xfrm>
              <a:prstGeom prst="rect">
                <a:avLst/>
              </a:prstGeom>
              <a:noFill/>
            </p:spPr>
            <p:txBody>
              <a:bodyPr wrap="none" lIns="182880" tIns="146304" rIns="182880" bIns="146304" rtlCol="0">
                <a:spAutoFit/>
              </a:bodyPr>
              <a:lstStyle>
                <a:defPPr>
                  <a:defRPr lang="en-US"/>
                </a:defPPr>
                <a:lvl1pPr>
                  <a:lnSpc>
                    <a:spcPct val="90000"/>
                  </a:lnSpc>
                  <a:spcAft>
                    <a:spcPts val="600"/>
                  </a:spcAft>
                  <a:defRPr sz="2800">
                    <a:gradFill>
                      <a:gsLst>
                        <a:gs pos="2917">
                          <a:schemeClr val="tx1"/>
                        </a:gs>
                        <a:gs pos="30000">
                          <a:schemeClr val="tx1"/>
                        </a:gs>
                      </a:gsLst>
                      <a:lin ang="5400000" scaled="0"/>
                    </a:gradFill>
                  </a:defRPr>
                </a:lvl1pPr>
              </a:lstStyle>
              <a:p>
                <a:r>
                  <a:rPr lang="en-US" dirty="0"/>
                  <a:t>Fixed-Rate Sampling</a:t>
                </a:r>
              </a:p>
            </p:txBody>
          </p:sp>
          <p:sp>
            <p:nvSpPr>
              <p:cNvPr id="21" name="TextBox 20"/>
              <p:cNvSpPr txBox="1"/>
              <p:nvPr/>
            </p:nvSpPr>
            <p:spPr>
              <a:xfrm>
                <a:off x="4011241" y="2909250"/>
                <a:ext cx="3352008" cy="683264"/>
              </a:xfrm>
              <a:prstGeom prst="rect">
                <a:avLst/>
              </a:prstGeom>
              <a:noFill/>
            </p:spPr>
            <p:txBody>
              <a:bodyPr wrap="none" lIns="182880" tIns="146304" rIns="182880" bIns="146304" rtlCol="0">
                <a:spAutoFit/>
              </a:bodyPr>
              <a:lstStyle/>
              <a:p>
                <a:pPr>
                  <a:lnSpc>
                    <a:spcPct val="90000"/>
                  </a:lnSpc>
                  <a:spcAft>
                    <a:spcPts val="600"/>
                  </a:spcAft>
                </a:pPr>
                <a:r>
                  <a:rPr lang="en-US" sz="2800" dirty="0">
                    <a:gradFill>
                      <a:gsLst>
                        <a:gs pos="2917">
                          <a:schemeClr val="tx1"/>
                        </a:gs>
                        <a:gs pos="30000">
                          <a:schemeClr val="tx1"/>
                        </a:gs>
                      </a:gsLst>
                      <a:lin ang="5400000" scaled="0"/>
                    </a:gradFill>
                  </a:rPr>
                  <a:t>Adaptive Sampling</a:t>
                </a:r>
              </a:p>
            </p:txBody>
          </p:sp>
        </p:grpSp>
        <p:grpSp>
          <p:nvGrpSpPr>
            <p:cNvPr id="14" name="Group 13"/>
            <p:cNvGrpSpPr/>
            <p:nvPr/>
          </p:nvGrpSpPr>
          <p:grpSpPr>
            <a:xfrm>
              <a:off x="59896" y="3188072"/>
              <a:ext cx="1916230" cy="1641497"/>
              <a:chOff x="59896" y="3188072"/>
              <a:chExt cx="1916230" cy="1641497"/>
            </a:xfrm>
          </p:grpSpPr>
          <p:pic>
            <p:nvPicPr>
              <p:cNvPr id="17" name="Picture 16"/>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11195" y="3188072"/>
                <a:ext cx="1013633" cy="1013633"/>
              </a:xfrm>
              <a:prstGeom prst="rect">
                <a:avLst/>
              </a:prstGeom>
            </p:spPr>
          </p:pic>
          <p:sp>
            <p:nvSpPr>
              <p:cNvPr id="18" name="TextBox 17"/>
              <p:cNvSpPr txBox="1"/>
              <p:nvPr/>
            </p:nvSpPr>
            <p:spPr>
              <a:xfrm>
                <a:off x="59896" y="4201705"/>
                <a:ext cx="1916230"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Application</a:t>
                </a:r>
              </a:p>
            </p:txBody>
          </p:sp>
        </p:grpSp>
        <p:cxnSp>
          <p:nvCxnSpPr>
            <p:cNvPr id="15" name="Straight Arrow Connector 14"/>
            <p:cNvCxnSpPr/>
            <p:nvPr/>
          </p:nvCxnSpPr>
          <p:spPr>
            <a:xfrm>
              <a:off x="1820091" y="3865574"/>
              <a:ext cx="2116183" cy="0"/>
            </a:xfrm>
            <a:prstGeom prst="straightConnector1">
              <a:avLst/>
            </a:prstGeom>
            <a:ln w="1365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632232" y="3865574"/>
              <a:ext cx="2434908" cy="0"/>
            </a:xfrm>
            <a:prstGeom prst="straightConnector1">
              <a:avLst/>
            </a:prstGeom>
            <a:ln w="444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59896" y="4797534"/>
            <a:ext cx="12058117" cy="1804049"/>
            <a:chOff x="59896" y="4797534"/>
            <a:chExt cx="12058117" cy="1804049"/>
          </a:xfrm>
        </p:grpSpPr>
        <p:cxnSp>
          <p:nvCxnSpPr>
            <p:cNvPr id="23" name="Straight Arrow Connector 22"/>
            <p:cNvCxnSpPr/>
            <p:nvPr/>
          </p:nvCxnSpPr>
          <p:spPr>
            <a:xfrm>
              <a:off x="9535092" y="5526769"/>
              <a:ext cx="680061" cy="0"/>
            </a:xfrm>
            <a:prstGeom prst="straightConnector1">
              <a:avLst/>
            </a:prstGeom>
            <a:ln w="444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59896" y="4960086"/>
              <a:ext cx="1916230" cy="1641497"/>
              <a:chOff x="59896" y="4960086"/>
              <a:chExt cx="1916230" cy="1641497"/>
            </a:xfrm>
          </p:grpSpPr>
          <p:pic>
            <p:nvPicPr>
              <p:cNvPr id="28" name="Picture 2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11195" y="4960086"/>
                <a:ext cx="1013633" cy="1013633"/>
              </a:xfrm>
              <a:prstGeom prst="rect">
                <a:avLst/>
              </a:prstGeom>
            </p:spPr>
          </p:pic>
          <p:sp>
            <p:nvSpPr>
              <p:cNvPr id="29" name="TextBox 28"/>
              <p:cNvSpPr txBox="1"/>
              <p:nvPr/>
            </p:nvSpPr>
            <p:spPr>
              <a:xfrm>
                <a:off x="59896" y="5973719"/>
                <a:ext cx="1916230"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Application</a:t>
                </a:r>
              </a:p>
            </p:txBody>
          </p:sp>
        </p:grpSp>
        <p:cxnSp>
          <p:nvCxnSpPr>
            <p:cNvPr id="25" name="Straight Arrow Connector 24"/>
            <p:cNvCxnSpPr/>
            <p:nvPr/>
          </p:nvCxnSpPr>
          <p:spPr>
            <a:xfrm>
              <a:off x="1820091" y="5526769"/>
              <a:ext cx="7376160" cy="0"/>
            </a:xfrm>
            <a:prstGeom prst="straightConnector1">
              <a:avLst/>
            </a:prstGeom>
            <a:ln w="1365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auto">
            <a:xfrm>
              <a:off x="9335587" y="4797534"/>
              <a:ext cx="435429" cy="15684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27" name="TextBox 26"/>
            <p:cNvSpPr txBox="1"/>
            <p:nvPr/>
          </p:nvSpPr>
          <p:spPr>
            <a:xfrm>
              <a:off x="10177738" y="5007746"/>
              <a:ext cx="1940275" cy="1148007"/>
            </a:xfrm>
            <a:prstGeom prst="rect">
              <a:avLst/>
            </a:prstGeom>
            <a:noFill/>
          </p:spPr>
          <p:txBody>
            <a:bodyPr wrap="none" lIns="182880" tIns="146304" rIns="182880" bIns="146304" rtlCol="0">
              <a:spAutoFit/>
            </a:bodyPr>
            <a:lstStyle/>
            <a:p>
              <a:pPr>
                <a:lnSpc>
                  <a:spcPct val="90000"/>
                </a:lnSpc>
                <a:spcAft>
                  <a:spcPts val="600"/>
                </a:spcAft>
              </a:pPr>
              <a:r>
                <a:rPr lang="en-US" sz="2800" dirty="0">
                  <a:gradFill>
                    <a:gsLst>
                      <a:gs pos="2917">
                        <a:schemeClr val="tx1"/>
                      </a:gs>
                      <a:gs pos="30000">
                        <a:schemeClr val="tx1"/>
                      </a:gs>
                    </a:gsLst>
                    <a:lin ang="5400000" scaled="0"/>
                  </a:gradFill>
                </a:rPr>
                <a:t>Ingestion </a:t>
              </a:r>
            </a:p>
            <a:p>
              <a:pPr>
                <a:lnSpc>
                  <a:spcPct val="90000"/>
                </a:lnSpc>
                <a:spcAft>
                  <a:spcPts val="600"/>
                </a:spcAft>
              </a:pPr>
              <a:r>
                <a:rPr lang="en-US" sz="2800" dirty="0">
                  <a:gradFill>
                    <a:gsLst>
                      <a:gs pos="2917">
                        <a:schemeClr val="tx1"/>
                      </a:gs>
                      <a:gs pos="30000">
                        <a:schemeClr val="tx1"/>
                      </a:gs>
                    </a:gsLst>
                    <a:lin ang="5400000" scaled="0"/>
                  </a:gradFill>
                </a:rPr>
                <a:t>Sampling</a:t>
              </a:r>
            </a:p>
          </p:txBody>
        </p:sp>
      </p:grpSp>
    </p:spTree>
    <p:extLst>
      <p:ext uri="{BB962C8B-B14F-4D97-AF65-F5344CB8AC3E}">
        <p14:creationId xmlns:p14="http://schemas.microsoft.com/office/powerpoint/2010/main" val="21996682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511457"/>
          </a:xfrm>
        </p:spPr>
        <p:txBody>
          <a:bodyPr/>
          <a:lstStyle/>
          <a:p>
            <a:r>
              <a:rPr lang="en-US" dirty="0"/>
              <a:t>Open source SDKs to power insights for any web app</a:t>
            </a:r>
          </a:p>
          <a:p>
            <a:r>
              <a:rPr lang="en-US" dirty="0"/>
              <a:t>Continuously export data to Azure Blob Storage or SQL</a:t>
            </a:r>
          </a:p>
          <a:p>
            <a:r>
              <a:rPr lang="en-US" dirty="0"/>
              <a:t>Visualize data with PowerBI content pack</a:t>
            </a:r>
          </a:p>
          <a:p>
            <a:r>
              <a:rPr lang="en-US" dirty="0"/>
              <a:t>Data access via REST APIs</a:t>
            </a:r>
          </a:p>
        </p:txBody>
      </p:sp>
      <p:sp>
        <p:nvSpPr>
          <p:cNvPr id="3" name="Title 2"/>
          <p:cNvSpPr>
            <a:spLocks noGrp="1"/>
          </p:cNvSpPr>
          <p:nvPr>
            <p:ph type="title"/>
          </p:nvPr>
        </p:nvSpPr>
        <p:spPr/>
        <p:txBody>
          <a:bodyPr/>
          <a:lstStyle/>
          <a:p>
            <a:r>
              <a:rPr lang="en-US" dirty="0"/>
              <a:t>Extending Application Insights</a:t>
            </a:r>
          </a:p>
        </p:txBody>
      </p:sp>
    </p:spTree>
    <p:extLst>
      <p:ext uri="{BB962C8B-B14F-4D97-AF65-F5344CB8AC3E}">
        <p14:creationId xmlns:p14="http://schemas.microsoft.com/office/powerpoint/2010/main" val="333678098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Custom Instrumentation</a:t>
            </a:r>
          </a:p>
        </p:txBody>
      </p:sp>
      <p:graphicFrame>
        <p:nvGraphicFramePr>
          <p:cNvPr id="4" name="Diagram 3"/>
          <p:cNvGraphicFramePr/>
          <p:nvPr>
            <p:extLst>
              <p:ext uri="{D42A27DB-BD31-4B8C-83A1-F6EECF244321}">
                <p14:modId xmlns:p14="http://schemas.microsoft.com/office/powerpoint/2010/main" val="2675683453"/>
              </p:ext>
            </p:extLst>
          </p:nvPr>
        </p:nvGraphicFramePr>
        <p:xfrm>
          <a:off x="731837" y="1592262"/>
          <a:ext cx="10896600"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nvPr>
        </p:nvGraphicFramePr>
        <p:xfrm>
          <a:off x="1398587" y="4945062"/>
          <a:ext cx="9563100" cy="126019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028084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Application Insights</a:t>
            </a:r>
          </a:p>
        </p:txBody>
      </p:sp>
    </p:spTree>
    <p:extLst>
      <p:ext uri="{BB962C8B-B14F-4D97-AF65-F5344CB8AC3E}">
        <p14:creationId xmlns:p14="http://schemas.microsoft.com/office/powerpoint/2010/main" val="24450226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Getting Started</a:t>
            </a:r>
            <a:endParaRPr lang="en-US" dirty="0"/>
          </a:p>
        </p:txBody>
      </p:sp>
      <p:graphicFrame>
        <p:nvGraphicFramePr>
          <p:cNvPr id="5" name="Diagram 4"/>
          <p:cNvGraphicFramePr/>
          <p:nvPr>
            <p:extLst>
              <p:ext uri="{D42A27DB-BD31-4B8C-83A1-F6EECF244321}">
                <p14:modId xmlns:p14="http://schemas.microsoft.com/office/powerpoint/2010/main" val="4293041122"/>
              </p:ext>
            </p:extLst>
          </p:nvPr>
        </p:nvGraphicFramePr>
        <p:xfrm>
          <a:off x="1189037" y="1212850"/>
          <a:ext cx="9843962" cy="5125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027237" y="6314560"/>
            <a:ext cx="8475910"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ASP.NET, Java, HTML/JS, Ruby, PHP, Node.JS, Python, etc. etc.</a:t>
            </a:r>
          </a:p>
        </p:txBody>
      </p:sp>
    </p:spTree>
    <p:extLst>
      <p:ext uri="{BB962C8B-B14F-4D97-AF65-F5344CB8AC3E}">
        <p14:creationId xmlns:p14="http://schemas.microsoft.com/office/powerpoint/2010/main" val="410124194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from the outside in</a:t>
            </a:r>
          </a:p>
        </p:txBody>
      </p:sp>
    </p:spTree>
    <p:extLst>
      <p:ext uri="{BB962C8B-B14F-4D97-AF65-F5344CB8AC3E}">
        <p14:creationId xmlns:p14="http://schemas.microsoft.com/office/powerpoint/2010/main" val="3539660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120854"/>
          </a:xfrm>
        </p:spPr>
        <p:txBody>
          <a:bodyPr/>
          <a:lstStyle/>
          <a:p>
            <a:r>
              <a:rPr lang="en-US" dirty="0"/>
              <a:t>Single pane of glass for monitoring VMs</a:t>
            </a:r>
          </a:p>
          <a:p>
            <a:r>
              <a:rPr lang="en-US" dirty="0"/>
              <a:t>Big data solution for logs</a:t>
            </a:r>
          </a:p>
          <a:p>
            <a:r>
              <a:rPr lang="en-US" dirty="0"/>
              <a:t>Interact with log data via Search and Solutions</a:t>
            </a:r>
          </a:p>
          <a:p>
            <a:r>
              <a:rPr lang="en-US" dirty="0"/>
              <a:t>Customizable dashboards </a:t>
            </a:r>
          </a:p>
          <a:p>
            <a:r>
              <a:rPr lang="en-US" dirty="0"/>
              <a:t>Near real time log monitoring</a:t>
            </a:r>
          </a:p>
        </p:txBody>
      </p:sp>
      <p:sp>
        <p:nvSpPr>
          <p:cNvPr id="3" name="Title 2"/>
          <p:cNvSpPr>
            <a:spLocks noGrp="1"/>
          </p:cNvSpPr>
          <p:nvPr>
            <p:ph type="title"/>
          </p:nvPr>
        </p:nvSpPr>
        <p:spPr/>
        <p:txBody>
          <a:bodyPr/>
          <a:lstStyle/>
          <a:p>
            <a:r>
              <a:rPr lang="en-US" dirty="0"/>
              <a:t>Operations Management Suite (OMS)</a:t>
            </a:r>
          </a:p>
        </p:txBody>
      </p:sp>
    </p:spTree>
    <p:extLst>
      <p:ext uri="{BB962C8B-B14F-4D97-AF65-F5344CB8AC3E}">
        <p14:creationId xmlns:p14="http://schemas.microsoft.com/office/powerpoint/2010/main" val="255688963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OMS Architecture</a:t>
            </a:r>
          </a:p>
        </p:txBody>
      </p:sp>
      <p:sp>
        <p:nvSpPr>
          <p:cNvPr id="5" name="Rectangle 4"/>
          <p:cNvSpPr/>
          <p:nvPr/>
        </p:nvSpPr>
        <p:spPr bwMode="auto">
          <a:xfrm>
            <a:off x="564112" y="1599566"/>
            <a:ext cx="3368125" cy="144049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589163" y="3954464"/>
            <a:ext cx="3343074" cy="223532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4846637" y="1599566"/>
            <a:ext cx="5486401" cy="45902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877591" y="1897549"/>
            <a:ext cx="577249" cy="577249"/>
          </a:xfrm>
          <a:prstGeom prst="rect">
            <a:avLst/>
          </a:prstGeom>
        </p:spPr>
      </p:pic>
      <p:pic>
        <p:nvPicPr>
          <p:cNvPr id="9" name="Picture 8"/>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268928" y="5670722"/>
            <a:ext cx="780290" cy="780290"/>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408748" y="2546593"/>
            <a:ext cx="780290" cy="780290"/>
          </a:xfrm>
          <a:prstGeom prst="rect">
            <a:avLst/>
          </a:prstGeom>
        </p:spPr>
      </p:pic>
      <p:sp>
        <p:nvSpPr>
          <p:cNvPr id="11" name="TextBox 10"/>
          <p:cNvSpPr txBox="1"/>
          <p:nvPr/>
        </p:nvSpPr>
        <p:spPr>
          <a:xfrm>
            <a:off x="90846" y="3082200"/>
            <a:ext cx="1416093" cy="489365"/>
          </a:xfrm>
          <a:prstGeom prst="rect">
            <a:avLst/>
          </a:prstGeom>
          <a:noFill/>
        </p:spPr>
        <p:txBody>
          <a:bodyPr wrap="non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Other Clouds</a:t>
            </a:r>
          </a:p>
        </p:txBody>
      </p:sp>
      <p:sp>
        <p:nvSpPr>
          <p:cNvPr id="12" name="TextBox 11"/>
          <p:cNvSpPr txBox="1"/>
          <p:nvPr/>
        </p:nvSpPr>
        <p:spPr>
          <a:xfrm>
            <a:off x="794020" y="6123780"/>
            <a:ext cx="1356012" cy="489365"/>
          </a:xfrm>
          <a:prstGeom prst="rect">
            <a:avLst/>
          </a:prstGeom>
          <a:noFill/>
        </p:spPr>
        <p:txBody>
          <a:bodyPr wrap="non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On Premises</a:t>
            </a:r>
          </a:p>
        </p:txBody>
      </p:sp>
      <p:sp>
        <p:nvSpPr>
          <p:cNvPr id="13" name="TextBox 12"/>
          <p:cNvSpPr txBox="1"/>
          <p:nvPr/>
        </p:nvSpPr>
        <p:spPr>
          <a:xfrm>
            <a:off x="1253200" y="2391101"/>
            <a:ext cx="1826029"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VM with Agent</a:t>
            </a:r>
          </a:p>
        </p:txBody>
      </p:sp>
      <p:pic>
        <p:nvPicPr>
          <p:cNvPr id="14" name="Picture 13"/>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062136" y="4081868"/>
            <a:ext cx="577249" cy="577249"/>
          </a:xfrm>
          <a:prstGeom prst="rect">
            <a:avLst/>
          </a:prstGeom>
        </p:spPr>
      </p:pic>
      <p:sp>
        <p:nvSpPr>
          <p:cNvPr id="15" name="TextBox 14"/>
          <p:cNvSpPr txBox="1"/>
          <p:nvPr/>
        </p:nvSpPr>
        <p:spPr>
          <a:xfrm>
            <a:off x="437745" y="4575420"/>
            <a:ext cx="1826029"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VM with Agent</a:t>
            </a:r>
          </a:p>
        </p:txBody>
      </p:sp>
      <p:pic>
        <p:nvPicPr>
          <p:cNvPr id="16" name="Picture 15"/>
          <p:cNvPicPr>
            <a:picLocks noChangeAspect="1"/>
          </p:cNvPicPr>
          <p:nvPr/>
        </p:nvPicPr>
        <p:blipFill>
          <a:blip r:embed="rId5"/>
          <a:stretch>
            <a:fillRect/>
          </a:stretch>
        </p:blipFill>
        <p:spPr>
          <a:xfrm>
            <a:off x="2860376" y="4109293"/>
            <a:ext cx="549824" cy="549824"/>
          </a:xfrm>
          <a:prstGeom prst="rect">
            <a:avLst/>
          </a:prstGeom>
        </p:spPr>
      </p:pic>
      <p:sp>
        <p:nvSpPr>
          <p:cNvPr id="17" name="TextBox 16"/>
          <p:cNvSpPr txBox="1"/>
          <p:nvPr/>
        </p:nvSpPr>
        <p:spPr>
          <a:xfrm>
            <a:off x="2018715" y="4580293"/>
            <a:ext cx="2029588" cy="683264"/>
          </a:xfrm>
          <a:prstGeom prst="rect">
            <a:avLst/>
          </a:prstGeom>
          <a:noFill/>
        </p:spPr>
        <p:txBody>
          <a:bodyPr wrap="squar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SCOM Management Server</a:t>
            </a:r>
          </a:p>
        </p:txBody>
      </p:sp>
      <p:pic>
        <p:nvPicPr>
          <p:cNvPr id="18" name="Picture 17"/>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847588" y="5238813"/>
            <a:ext cx="577249" cy="577249"/>
          </a:xfrm>
          <a:prstGeom prst="rect">
            <a:avLst/>
          </a:prstGeom>
        </p:spPr>
      </p:pic>
      <p:sp>
        <p:nvSpPr>
          <p:cNvPr id="19" name="TextBox 18"/>
          <p:cNvSpPr txBox="1"/>
          <p:nvPr/>
        </p:nvSpPr>
        <p:spPr>
          <a:xfrm>
            <a:off x="1223197" y="5732365"/>
            <a:ext cx="1826029"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VM with Agent</a:t>
            </a:r>
          </a:p>
        </p:txBody>
      </p:sp>
      <p:cxnSp>
        <p:nvCxnSpPr>
          <p:cNvPr id="20" name="Straight Arrow Connector 19"/>
          <p:cNvCxnSpPr/>
          <p:nvPr/>
        </p:nvCxnSpPr>
        <p:spPr>
          <a:xfrm>
            <a:off x="1751230" y="4380457"/>
            <a:ext cx="1036289"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561084" y="2175532"/>
            <a:ext cx="1873351" cy="0"/>
          </a:xfrm>
          <a:prstGeom prst="straightConnector1">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531081" y="5511993"/>
            <a:ext cx="1903354" cy="0"/>
          </a:xfrm>
          <a:prstGeom prst="straightConnector1">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bwMode="auto">
          <a:xfrm>
            <a:off x="5292191" y="1998733"/>
            <a:ext cx="2896949" cy="3784530"/>
          </a:xfrm>
          <a:prstGeom prst="rect">
            <a:avLst/>
          </a:prstGeom>
          <a:solidFill>
            <a:schemeClr val="bg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24" name="Picture 23"/>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292359" y="2618243"/>
            <a:ext cx="979576" cy="979576"/>
          </a:xfrm>
          <a:prstGeom prst="rect">
            <a:avLst/>
          </a:prstGeom>
        </p:spPr>
      </p:pic>
      <p:pic>
        <p:nvPicPr>
          <p:cNvPr id="25" name="Picture 24"/>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4471180" y="5624635"/>
            <a:ext cx="780290" cy="780290"/>
          </a:xfrm>
          <a:prstGeom prst="rect">
            <a:avLst/>
          </a:prstGeom>
        </p:spPr>
      </p:pic>
      <p:sp>
        <p:nvSpPr>
          <p:cNvPr id="26" name="TextBox 25"/>
          <p:cNvSpPr txBox="1"/>
          <p:nvPr/>
        </p:nvSpPr>
        <p:spPr>
          <a:xfrm>
            <a:off x="4450218" y="6160242"/>
            <a:ext cx="822213" cy="489365"/>
          </a:xfrm>
          <a:prstGeom prst="rect">
            <a:avLst/>
          </a:prstGeom>
          <a:noFill/>
        </p:spPr>
        <p:txBody>
          <a:bodyPr wrap="non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Azure</a:t>
            </a:r>
          </a:p>
        </p:txBody>
      </p:sp>
      <p:sp>
        <p:nvSpPr>
          <p:cNvPr id="27" name="TextBox 26"/>
          <p:cNvSpPr txBox="1"/>
          <p:nvPr/>
        </p:nvSpPr>
        <p:spPr>
          <a:xfrm>
            <a:off x="5218360" y="1972055"/>
            <a:ext cx="2053575" cy="544765"/>
          </a:xfrm>
          <a:prstGeom prst="rect">
            <a:avLst/>
          </a:prstGeom>
          <a:noFill/>
        </p:spPr>
        <p:txBody>
          <a:bodyPr wrap="non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OMS Workspace</a:t>
            </a:r>
          </a:p>
        </p:txBody>
      </p:sp>
      <p:pic>
        <p:nvPicPr>
          <p:cNvPr id="28" name="Picture 27"/>
          <p:cNvPicPr>
            <a:picLocks noChangeAspect="1"/>
          </p:cNvPicPr>
          <p:nvPr/>
        </p:nvPicPr>
        <p:blipFill>
          <a:blip r:embed="rId7"/>
          <a:stretch>
            <a:fillRect/>
          </a:stretch>
        </p:blipFill>
        <p:spPr>
          <a:xfrm>
            <a:off x="6303472" y="4398609"/>
            <a:ext cx="874387" cy="874387"/>
          </a:xfrm>
          <a:prstGeom prst="rect">
            <a:avLst/>
          </a:prstGeom>
        </p:spPr>
      </p:pic>
      <p:sp>
        <p:nvSpPr>
          <p:cNvPr id="29" name="TextBox 28"/>
          <p:cNvSpPr txBox="1"/>
          <p:nvPr/>
        </p:nvSpPr>
        <p:spPr>
          <a:xfrm>
            <a:off x="5917010" y="5261271"/>
            <a:ext cx="1662122" cy="489365"/>
          </a:xfrm>
          <a:prstGeom prst="rect">
            <a:avLst/>
          </a:prstGeom>
          <a:noFill/>
        </p:spPr>
        <p:txBody>
          <a:bodyPr wrap="non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OMS Repository</a:t>
            </a:r>
          </a:p>
        </p:txBody>
      </p:sp>
      <p:sp>
        <p:nvSpPr>
          <p:cNvPr id="30" name="TextBox 29"/>
          <p:cNvSpPr txBox="1"/>
          <p:nvPr/>
        </p:nvSpPr>
        <p:spPr>
          <a:xfrm>
            <a:off x="6034740" y="3537926"/>
            <a:ext cx="1439305" cy="489365"/>
          </a:xfrm>
          <a:prstGeom prst="rect">
            <a:avLst/>
          </a:prstGeom>
          <a:noFill/>
        </p:spPr>
        <p:txBody>
          <a:bodyPr wrap="none" lIns="182880" tIns="146304" rIns="182880" bIns="146304" rtlCol="0">
            <a:spAutoFit/>
          </a:bodyPr>
          <a:lstStyle/>
          <a:p>
            <a:pPr algn="ctr">
              <a:lnSpc>
                <a:spcPct val="90000"/>
              </a:lnSpc>
              <a:spcAft>
                <a:spcPts val="600"/>
              </a:spcAft>
            </a:pPr>
            <a:r>
              <a:rPr lang="en-US" sz="1400" b="1" dirty="0">
                <a:gradFill>
                  <a:gsLst>
                    <a:gs pos="2917">
                      <a:schemeClr val="tx1"/>
                    </a:gs>
                    <a:gs pos="30000">
                      <a:schemeClr val="tx1"/>
                    </a:gs>
                  </a:gsLst>
                  <a:lin ang="5400000" scaled="0"/>
                </a:gradFill>
              </a:rPr>
              <a:t>OMS Service</a:t>
            </a:r>
          </a:p>
        </p:txBody>
      </p:sp>
      <p:pic>
        <p:nvPicPr>
          <p:cNvPr id="31" name="Picture 30"/>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8957557" y="2010846"/>
            <a:ext cx="577249" cy="577249"/>
          </a:xfrm>
          <a:prstGeom prst="rect">
            <a:avLst/>
          </a:prstGeom>
        </p:spPr>
      </p:pic>
      <p:sp>
        <p:nvSpPr>
          <p:cNvPr id="32" name="TextBox 31"/>
          <p:cNvSpPr txBox="1"/>
          <p:nvPr/>
        </p:nvSpPr>
        <p:spPr>
          <a:xfrm>
            <a:off x="8198254" y="2506552"/>
            <a:ext cx="2095854"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Azure VM with Agent</a:t>
            </a:r>
          </a:p>
        </p:txBody>
      </p:sp>
      <p:cxnSp>
        <p:nvCxnSpPr>
          <p:cNvPr id="33" name="Straight Arrow Connector 32"/>
          <p:cNvCxnSpPr/>
          <p:nvPr/>
        </p:nvCxnSpPr>
        <p:spPr>
          <a:xfrm>
            <a:off x="6740665" y="3954463"/>
            <a:ext cx="0" cy="399845"/>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8886542" y="4398609"/>
            <a:ext cx="780290" cy="780290"/>
          </a:xfrm>
          <a:prstGeom prst="rect">
            <a:avLst/>
          </a:prstGeom>
        </p:spPr>
      </p:pic>
      <p:cxnSp>
        <p:nvCxnSpPr>
          <p:cNvPr id="35" name="Straight Arrow Connector 34"/>
          <p:cNvCxnSpPr/>
          <p:nvPr/>
        </p:nvCxnSpPr>
        <p:spPr>
          <a:xfrm>
            <a:off x="4387883" y="3234240"/>
            <a:ext cx="1770156"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410159" y="2166123"/>
            <a:ext cx="0" cy="3345870"/>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511944" y="4380457"/>
            <a:ext cx="916935" cy="0"/>
          </a:xfrm>
          <a:prstGeom prst="straightConnector1">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8228760" y="5056558"/>
            <a:ext cx="2095854"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Blob Storage</a:t>
            </a:r>
          </a:p>
        </p:txBody>
      </p:sp>
      <p:cxnSp>
        <p:nvCxnSpPr>
          <p:cNvPr id="39" name="Straight Connector 38"/>
          <p:cNvCxnSpPr/>
          <p:nvPr/>
        </p:nvCxnSpPr>
        <p:spPr>
          <a:xfrm>
            <a:off x="9246181" y="2913502"/>
            <a:ext cx="0" cy="330115"/>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7474045" y="3243617"/>
            <a:ext cx="1796414"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7474045" y="3771029"/>
            <a:ext cx="1796414" cy="0"/>
          </a:xfrm>
          <a:prstGeom prst="straightConnector1">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9258002" y="3745636"/>
            <a:ext cx="0" cy="597411"/>
          </a:xfrm>
          <a:prstGeom prst="line">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43" name="Picture 42"/>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10946201" y="5169989"/>
            <a:ext cx="635824" cy="635824"/>
          </a:xfrm>
          <a:prstGeom prst="rect">
            <a:avLst/>
          </a:prstGeom>
        </p:spPr>
      </p:pic>
      <p:pic>
        <p:nvPicPr>
          <p:cNvPr id="44" name="Picture 43"/>
          <p:cNvPicPr>
            <a:picLocks noChangeAspect="1"/>
          </p:cNvPicPr>
          <p:nvPr/>
        </p:nvPicPr>
        <p:blipFill>
          <a:blip r:embed="rId10"/>
          <a:stretch>
            <a:fillRect/>
          </a:stretch>
        </p:blipFill>
        <p:spPr>
          <a:xfrm>
            <a:off x="10828194" y="3863032"/>
            <a:ext cx="871838" cy="871838"/>
          </a:xfrm>
          <a:prstGeom prst="rect">
            <a:avLst/>
          </a:prstGeom>
        </p:spPr>
      </p:pic>
      <p:sp>
        <p:nvSpPr>
          <p:cNvPr id="45" name="TextBox 44"/>
          <p:cNvSpPr txBox="1"/>
          <p:nvPr/>
        </p:nvSpPr>
        <p:spPr>
          <a:xfrm>
            <a:off x="10216186" y="5773062"/>
            <a:ext cx="2095854"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a:gradFill>
                  <a:gsLst>
                    <a:gs pos="2917">
                      <a:schemeClr val="tx1"/>
                    </a:gs>
                    <a:gs pos="30000">
                      <a:schemeClr val="tx1"/>
                    </a:gs>
                  </a:gsLst>
                  <a:lin ang="5400000" scaled="0"/>
                </a:gradFill>
              </a:rPr>
              <a:t>Clients</a:t>
            </a:r>
          </a:p>
        </p:txBody>
      </p:sp>
      <p:cxnSp>
        <p:nvCxnSpPr>
          <p:cNvPr id="46" name="Straight Arrow Connector 45"/>
          <p:cNvCxnSpPr/>
          <p:nvPr/>
        </p:nvCxnSpPr>
        <p:spPr>
          <a:xfrm flipH="1">
            <a:off x="10395586" y="4868862"/>
            <a:ext cx="868527"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1264113" y="4703805"/>
            <a:ext cx="0" cy="330115"/>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14079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11887200" cy="2289858"/>
          </a:xfrm>
        </p:spPr>
        <p:txBody>
          <a:bodyPr/>
          <a:lstStyle/>
          <a:p>
            <a:pPr marL="0" indent="0">
              <a:buNone/>
            </a:pPr>
            <a:r>
              <a:rPr lang="en-US" dirty="0"/>
              <a:t>Solutions are a set of data acquisition rules coupled with analytics logic and visualization that address key challenges for customers. </a:t>
            </a:r>
          </a:p>
          <a:p>
            <a:endParaRPr lang="en-US" dirty="0"/>
          </a:p>
        </p:txBody>
      </p:sp>
      <p:sp>
        <p:nvSpPr>
          <p:cNvPr id="5" name="Title 4"/>
          <p:cNvSpPr>
            <a:spLocks noGrp="1"/>
          </p:cNvSpPr>
          <p:nvPr>
            <p:ph type="title"/>
          </p:nvPr>
        </p:nvSpPr>
        <p:spPr/>
        <p:txBody>
          <a:bodyPr/>
          <a:lstStyle/>
          <a:p>
            <a:r>
              <a:rPr lang="en-US" dirty="0"/>
              <a:t>Solution Packs</a:t>
            </a:r>
          </a:p>
        </p:txBody>
      </p:sp>
    </p:spTree>
    <p:extLst>
      <p:ext uri="{BB962C8B-B14F-4D97-AF65-F5344CB8AC3E}">
        <p14:creationId xmlns:p14="http://schemas.microsoft.com/office/powerpoint/2010/main" val="13960346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Solution Packs</a:t>
            </a:r>
          </a:p>
        </p:txBody>
      </p:sp>
      <p:pic>
        <p:nvPicPr>
          <p:cNvPr id="5" name="Picture 4"/>
          <p:cNvPicPr>
            <a:picLocks noChangeAspect="1"/>
          </p:cNvPicPr>
          <p:nvPr/>
        </p:nvPicPr>
        <p:blipFill>
          <a:blip r:embed="rId2"/>
          <a:stretch>
            <a:fillRect/>
          </a:stretch>
        </p:blipFill>
        <p:spPr>
          <a:xfrm>
            <a:off x="0" y="1489853"/>
            <a:ext cx="12436475" cy="4014819"/>
          </a:xfrm>
          <a:prstGeom prst="rect">
            <a:avLst/>
          </a:prstGeom>
        </p:spPr>
      </p:pic>
    </p:spTree>
    <p:extLst>
      <p:ext uri="{BB962C8B-B14F-4D97-AF65-F5344CB8AC3E}">
        <p14:creationId xmlns:p14="http://schemas.microsoft.com/office/powerpoint/2010/main" val="32038937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2289858"/>
          </a:xfrm>
        </p:spPr>
        <p:txBody>
          <a:bodyPr/>
          <a:lstStyle/>
          <a:p>
            <a:pPr marL="0" indent="0">
              <a:buNone/>
            </a:pPr>
            <a:r>
              <a:rPr lang="en-US" dirty="0"/>
              <a:t>Pin commonly used search queries and reports to your dashboard for a tailored experience that saves time and enhances focus</a:t>
            </a:r>
          </a:p>
          <a:p>
            <a:endParaRPr lang="en-US" dirty="0"/>
          </a:p>
        </p:txBody>
      </p:sp>
      <p:sp>
        <p:nvSpPr>
          <p:cNvPr id="2" name="Title 1"/>
          <p:cNvSpPr>
            <a:spLocks noGrp="1"/>
          </p:cNvSpPr>
          <p:nvPr>
            <p:ph type="title"/>
          </p:nvPr>
        </p:nvSpPr>
        <p:spPr/>
        <p:txBody>
          <a:bodyPr/>
          <a:lstStyle/>
          <a:p>
            <a:r>
              <a:rPr lang="en-US" dirty="0"/>
              <a:t>Search</a:t>
            </a:r>
          </a:p>
        </p:txBody>
      </p:sp>
    </p:spTree>
    <p:extLst>
      <p:ext uri="{BB962C8B-B14F-4D97-AF65-F5344CB8AC3E}">
        <p14:creationId xmlns:p14="http://schemas.microsoft.com/office/powerpoint/2010/main" val="158310726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882" y="1519241"/>
            <a:ext cx="12434711" cy="547528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3" name="Title 2"/>
          <p:cNvSpPr>
            <a:spLocks noGrp="1"/>
          </p:cNvSpPr>
          <p:nvPr>
            <p:ph type="title"/>
          </p:nvPr>
        </p:nvSpPr>
        <p:spPr/>
        <p:txBody>
          <a:bodyPr/>
          <a:lstStyle/>
          <a:p>
            <a:r>
              <a:rPr lang="en-US" dirty="0"/>
              <a:t>Monitoring on the go</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428" y="2095950"/>
            <a:ext cx="6829618" cy="4585717"/>
          </a:xfrm>
          <a:prstGeom prst="rect">
            <a:avLst/>
          </a:prstGeom>
        </p:spPr>
      </p:pic>
    </p:spTree>
    <p:extLst>
      <p:ext uri="{BB962C8B-B14F-4D97-AF65-F5344CB8AC3E}">
        <p14:creationId xmlns:p14="http://schemas.microsoft.com/office/powerpoint/2010/main" val="427625113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Operations Management Suite</a:t>
            </a:r>
          </a:p>
        </p:txBody>
      </p:sp>
    </p:spTree>
    <p:extLst>
      <p:ext uri="{BB962C8B-B14F-4D97-AF65-F5344CB8AC3E}">
        <p14:creationId xmlns:p14="http://schemas.microsoft.com/office/powerpoint/2010/main" val="41073185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Questions?</a:t>
            </a:r>
          </a:p>
        </p:txBody>
      </p:sp>
      <p:sp>
        <p:nvSpPr>
          <p:cNvPr id="9" name="Picture Placeholder 8"/>
          <p:cNvSpPr>
            <a:spLocks noGrp="1"/>
          </p:cNvSpPr>
          <p:nvPr>
            <p:ph type="pic" sz="quarter" idx="10"/>
          </p:nvPr>
        </p:nvSpPr>
        <p:spPr/>
      </p:sp>
    </p:spTree>
    <p:extLst>
      <p:ext uri="{BB962C8B-B14F-4D97-AF65-F5344CB8AC3E}">
        <p14:creationId xmlns:p14="http://schemas.microsoft.com/office/powerpoint/2010/main" val="12611949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4007251"/>
          </a:xfrm>
        </p:spPr>
        <p:txBody>
          <a:bodyPr/>
          <a:lstStyle/>
          <a:p>
            <a:r>
              <a:rPr lang="en-US" dirty="0"/>
              <a:t>Azure gives you a complete toolset to monitor the status and performance of your applications. It also allows you to run automated performance tests to easily find weaknesses before you go live with your app.</a:t>
            </a:r>
          </a:p>
          <a:p>
            <a:r>
              <a:rPr lang="en-US" dirty="0"/>
              <a:t>Created an Application Insights instance.</a:t>
            </a:r>
          </a:p>
          <a:p>
            <a:r>
              <a:rPr lang="en-US" dirty="0"/>
              <a:t>Used SDKs to add telemetry to an application.</a:t>
            </a:r>
          </a:p>
          <a:p>
            <a:r>
              <a:rPr lang="en-US" dirty="0"/>
              <a:t>Viewed performance metrics in the Azure Portal.</a:t>
            </a:r>
          </a:p>
        </p:txBody>
      </p:sp>
      <p:sp>
        <p:nvSpPr>
          <p:cNvPr id="2" name="Title 1"/>
          <p:cNvSpPr>
            <a:spLocks noGrp="1"/>
          </p:cNvSpPr>
          <p:nvPr>
            <p:ph type="title"/>
          </p:nvPr>
        </p:nvSpPr>
        <p:spPr/>
        <p:txBody>
          <a:bodyPr/>
          <a:lstStyle/>
          <a:p>
            <a:r>
              <a:rPr lang="en-US" dirty="0"/>
              <a:t>HOL Summary</a:t>
            </a:r>
          </a:p>
        </p:txBody>
      </p:sp>
    </p:spTree>
    <p:extLst>
      <p:ext uri="{BB962C8B-B14F-4D97-AF65-F5344CB8AC3E}">
        <p14:creationId xmlns:p14="http://schemas.microsoft.com/office/powerpoint/2010/main" val="397486077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3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1495794"/>
          </a:xfrm>
        </p:spPr>
        <p:txBody>
          <a:bodyPr/>
          <a:lstStyle/>
          <a:p>
            <a:r>
              <a:rPr lang="en-US" dirty="0"/>
              <a:t>Azure Monitor Documentation</a:t>
            </a:r>
          </a:p>
          <a:p>
            <a:pPr lvl="1"/>
            <a:r>
              <a:rPr lang="en-US" kern="0" dirty="0">
                <a:solidFill>
                  <a:sysClr val="windowText" lastClr="000000"/>
                </a:solidFill>
                <a:hlinkClick r:id="rId2"/>
              </a:rPr>
              <a:t>https://aka.ms/azmondocs</a:t>
            </a:r>
            <a:r>
              <a:rPr lang="en-US" kern="0" dirty="0">
                <a:solidFill>
                  <a:sysClr val="windowText" lastClr="000000"/>
                </a:solidFill>
              </a:rPr>
              <a:t> </a:t>
            </a:r>
          </a:p>
          <a:p>
            <a:pPr lvl="1"/>
            <a:endParaRPr lang="en-US" dirty="0"/>
          </a:p>
        </p:txBody>
      </p:sp>
      <p:sp>
        <p:nvSpPr>
          <p:cNvPr id="2" name="Title 1"/>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4188657257"/>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1ca10da1bd7e258cc37d2c1b21da91b34070f4"/>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1_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4.xml><?xml version="1.0" encoding="utf-8"?>
<a:theme xmlns:a="http://schemas.openxmlformats.org/drawingml/2006/main" name="1_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553072-E538-48C4-90FC-3653F32D6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90F116-B58F-4255-B05B-DA3808E0E5C6}">
  <ds:schemaRefs>
    <ds:schemaRef ds:uri="http://schemas.microsoft.com/office/2006/metadata/properties"/>
    <ds:schemaRef ds:uri="http://purl.org/dc/terms/"/>
    <ds:schemaRef ds:uri="http://schemas.openxmlformats.org/package/2006/metadata/core-properties"/>
    <ds:schemaRef ds:uri="630a2e83-186a-4a0f-ab27-bee8a8096abc"/>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1076</Words>
  <Application>Microsoft Office PowerPoint</Application>
  <PresentationFormat>Benutzerdefiniert</PresentationFormat>
  <Paragraphs>252</Paragraphs>
  <Slides>37</Slides>
  <Notes>11</Notes>
  <HiddenSlides>0</HiddenSlides>
  <MMClips>0</MMClips>
  <ScaleCrop>false</ScaleCrop>
  <HeadingPairs>
    <vt:vector size="6" baseType="variant">
      <vt:variant>
        <vt:lpstr>Verwendete Schriftarten</vt:lpstr>
      </vt:variant>
      <vt:variant>
        <vt:i4>6</vt:i4>
      </vt:variant>
      <vt:variant>
        <vt:lpstr>Design</vt:lpstr>
      </vt:variant>
      <vt:variant>
        <vt:i4>4</vt:i4>
      </vt:variant>
      <vt:variant>
        <vt:lpstr>Folientitel</vt:lpstr>
      </vt:variant>
      <vt:variant>
        <vt:i4>37</vt:i4>
      </vt:variant>
    </vt:vector>
  </HeadingPairs>
  <TitlesOfParts>
    <vt:vector size="47" baseType="lpstr">
      <vt:lpstr>Arial</vt:lpstr>
      <vt:lpstr>Consolas</vt:lpstr>
      <vt:lpstr>Segoe UI</vt:lpstr>
      <vt:lpstr>Segoe UI Light</vt:lpstr>
      <vt:lpstr>Segoe UI Semibold</vt:lpstr>
      <vt:lpstr>Wingdings</vt:lpstr>
      <vt:lpstr>WHITE TEMPLATE</vt:lpstr>
      <vt:lpstr>COLOR TEMPLATE</vt:lpstr>
      <vt:lpstr>1_WHITE TEMPLATE</vt:lpstr>
      <vt:lpstr>1_COLOR TEMPLATE</vt:lpstr>
      <vt:lpstr>Monitoring</vt:lpstr>
      <vt:lpstr>Agenda</vt:lpstr>
      <vt:lpstr>Diagnostics for Modern Applications</vt:lpstr>
      <vt:lpstr>Monitoring Answers Questions</vt:lpstr>
      <vt:lpstr>Managing Monitoring Data</vt:lpstr>
      <vt:lpstr>Metrics Beyond Virtual Machines</vt:lpstr>
      <vt:lpstr>Monitoring Experience On Azure</vt:lpstr>
      <vt:lpstr>Monitoring begins at the platform level</vt:lpstr>
      <vt:lpstr>Azure Monitor </vt:lpstr>
      <vt:lpstr>Activity Log</vt:lpstr>
      <vt:lpstr>Metrics</vt:lpstr>
      <vt:lpstr>Alert Rules</vt:lpstr>
      <vt:lpstr>Diagnostic Logs</vt:lpstr>
      <vt:lpstr>3rd Party Integrations</vt:lpstr>
      <vt:lpstr>Demo</vt:lpstr>
      <vt:lpstr>Monitoring from the inside out</vt:lpstr>
      <vt:lpstr>Application Insights</vt:lpstr>
      <vt:lpstr>Sources of Telemetry Data</vt:lpstr>
      <vt:lpstr>Proactive Monitoring</vt:lpstr>
      <vt:lpstr>Managing Dependencies</vt:lpstr>
      <vt:lpstr>Managing Data Flow</vt:lpstr>
      <vt:lpstr>Extending Application Insights</vt:lpstr>
      <vt:lpstr>Custom Instrumentation</vt:lpstr>
      <vt:lpstr>Demo</vt:lpstr>
      <vt:lpstr>Getting Started</vt:lpstr>
      <vt:lpstr>Monitoring from the outside in</vt:lpstr>
      <vt:lpstr>Operations Management Suite (OMS)</vt:lpstr>
      <vt:lpstr>OMS Architecture</vt:lpstr>
      <vt:lpstr>Solution Packs</vt:lpstr>
      <vt:lpstr>Solution Packs</vt:lpstr>
      <vt:lpstr>Search</vt:lpstr>
      <vt:lpstr>Monitoring on the go</vt:lpstr>
      <vt:lpstr>Demo</vt:lpstr>
      <vt:lpstr>Questions?</vt:lpstr>
      <vt:lpstr>HOL Summary</vt:lpstr>
      <vt:lpstr>PowerPoint-Präsentation</vt:lpstr>
      <vt:lpstr>Resources</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Senaj Lelic</cp:lastModifiedBy>
  <cp:revision>66</cp:revision>
  <dcterms:created xsi:type="dcterms:W3CDTF">2016-10-03T23:39:44Z</dcterms:created>
  <dcterms:modified xsi:type="dcterms:W3CDTF">2017-07-12T13:37:19Z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ies>
</file>