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xml" ContentType="application/vnd.openxmlformats-officedocument.presentationml.tags+xml"/>
  <Override PartName="/ppt/notesSlides/notesSlide29.xml" ContentType="application/vnd.openxmlformats-officedocument.presentationml.notesSlide+xml"/>
  <Override PartName="/ppt/tags/tag3.xml" ContentType="application/vnd.openxmlformats-officedocument.presentationml.tags+xml"/>
  <Override PartName="/ppt/notesSlides/notesSlide30.xml" ContentType="application/vnd.openxmlformats-officedocument.presentationml.notesSlide+xml"/>
  <Override PartName="/ppt/tags/tag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tags/tag6.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Lst>
  <p:notesMasterIdLst>
    <p:notesMasterId r:id="rId120"/>
  </p:notesMasterIdLst>
  <p:handoutMasterIdLst>
    <p:handoutMasterId r:id="rId121"/>
  </p:handoutMasterIdLst>
  <p:sldIdLst>
    <p:sldId id="1309" r:id="rId6"/>
    <p:sldId id="1342" r:id="rId7"/>
    <p:sldId id="1505" r:id="rId8"/>
    <p:sldId id="1506" r:id="rId9"/>
    <p:sldId id="1507" r:id="rId10"/>
    <p:sldId id="1508" r:id="rId11"/>
    <p:sldId id="1509" r:id="rId12"/>
    <p:sldId id="1510" r:id="rId13"/>
    <p:sldId id="1511" r:id="rId14"/>
    <p:sldId id="1512" r:id="rId15"/>
    <p:sldId id="1513" r:id="rId16"/>
    <p:sldId id="1514" r:id="rId17"/>
    <p:sldId id="1515" r:id="rId18"/>
    <p:sldId id="1516" r:id="rId19"/>
    <p:sldId id="1517" r:id="rId20"/>
    <p:sldId id="1518" r:id="rId21"/>
    <p:sldId id="1519" r:id="rId22"/>
    <p:sldId id="1520" r:id="rId23"/>
    <p:sldId id="1521" r:id="rId24"/>
    <p:sldId id="1522" r:id="rId25"/>
    <p:sldId id="1523" r:id="rId26"/>
    <p:sldId id="1524" r:id="rId27"/>
    <p:sldId id="1421" r:id="rId28"/>
    <p:sldId id="1422" r:id="rId29"/>
    <p:sldId id="1423" r:id="rId30"/>
    <p:sldId id="1424" r:id="rId31"/>
    <p:sldId id="1425" r:id="rId32"/>
    <p:sldId id="1426" r:id="rId33"/>
    <p:sldId id="1427" r:id="rId34"/>
    <p:sldId id="1428" r:id="rId35"/>
    <p:sldId id="1429" r:id="rId36"/>
    <p:sldId id="1430" r:id="rId37"/>
    <p:sldId id="1431" r:id="rId38"/>
    <p:sldId id="1432" r:id="rId39"/>
    <p:sldId id="1433" r:id="rId40"/>
    <p:sldId id="1434" r:id="rId41"/>
    <p:sldId id="1435" r:id="rId42"/>
    <p:sldId id="1437" r:id="rId43"/>
    <p:sldId id="1438" r:id="rId44"/>
    <p:sldId id="1439" r:id="rId45"/>
    <p:sldId id="1441" r:id="rId46"/>
    <p:sldId id="1442" r:id="rId47"/>
    <p:sldId id="1443" r:id="rId48"/>
    <p:sldId id="1444" r:id="rId49"/>
    <p:sldId id="1445" r:id="rId50"/>
    <p:sldId id="1446" r:id="rId51"/>
    <p:sldId id="1447" r:id="rId52"/>
    <p:sldId id="1448" r:id="rId53"/>
    <p:sldId id="1449" r:id="rId54"/>
    <p:sldId id="1450" r:id="rId55"/>
    <p:sldId id="1451" r:id="rId56"/>
    <p:sldId id="1452" r:id="rId57"/>
    <p:sldId id="1453" r:id="rId58"/>
    <p:sldId id="1454" r:id="rId59"/>
    <p:sldId id="1455" r:id="rId60"/>
    <p:sldId id="1456" r:id="rId61"/>
    <p:sldId id="1457" r:id="rId62"/>
    <p:sldId id="1458" r:id="rId63"/>
    <p:sldId id="1459" r:id="rId64"/>
    <p:sldId id="1460" r:id="rId65"/>
    <p:sldId id="1461" r:id="rId66"/>
    <p:sldId id="1462" r:id="rId67"/>
    <p:sldId id="1463" r:id="rId68"/>
    <p:sldId id="1464" r:id="rId69"/>
    <p:sldId id="1465" r:id="rId70"/>
    <p:sldId id="1466" r:id="rId71"/>
    <p:sldId id="1467" r:id="rId72"/>
    <p:sldId id="1468" r:id="rId73"/>
    <p:sldId id="1469" r:id="rId74"/>
    <p:sldId id="1470" r:id="rId75"/>
    <p:sldId id="1471" r:id="rId76"/>
    <p:sldId id="1472" r:id="rId77"/>
    <p:sldId id="1473" r:id="rId78"/>
    <p:sldId id="1474" r:id="rId79"/>
    <p:sldId id="1475" r:id="rId80"/>
    <p:sldId id="1476" r:id="rId81"/>
    <p:sldId id="1477" r:id="rId82"/>
    <p:sldId id="1478" r:id="rId83"/>
    <p:sldId id="1479" r:id="rId84"/>
    <p:sldId id="1480" r:id="rId85"/>
    <p:sldId id="1481" r:id="rId86"/>
    <p:sldId id="1482" r:id="rId87"/>
    <p:sldId id="1483" r:id="rId88"/>
    <p:sldId id="1484" r:id="rId89"/>
    <p:sldId id="1485" r:id="rId90"/>
    <p:sldId id="1486" r:id="rId91"/>
    <p:sldId id="1487" r:id="rId92"/>
    <p:sldId id="1488" r:id="rId93"/>
    <p:sldId id="1489" r:id="rId94"/>
    <p:sldId id="1490" r:id="rId95"/>
    <p:sldId id="1491" r:id="rId96"/>
    <p:sldId id="1492" r:id="rId97"/>
    <p:sldId id="1493" r:id="rId98"/>
    <p:sldId id="1502" r:id="rId99"/>
    <p:sldId id="1496" r:id="rId100"/>
    <p:sldId id="1497" r:id="rId101"/>
    <p:sldId id="1498" r:id="rId102"/>
    <p:sldId id="1499" r:id="rId103"/>
    <p:sldId id="1500" r:id="rId104"/>
    <p:sldId id="1526" r:id="rId105"/>
    <p:sldId id="1527" r:id="rId106"/>
    <p:sldId id="1528" r:id="rId107"/>
    <p:sldId id="1529" r:id="rId108"/>
    <p:sldId id="1530" r:id="rId109"/>
    <p:sldId id="1531" r:id="rId110"/>
    <p:sldId id="1501" r:id="rId111"/>
    <p:sldId id="1436" r:id="rId112"/>
    <p:sldId id="1532" r:id="rId113"/>
    <p:sldId id="1533" r:id="rId114"/>
    <p:sldId id="1494" r:id="rId115"/>
    <p:sldId id="1495" r:id="rId116"/>
    <p:sldId id="1503" r:id="rId117"/>
    <p:sldId id="1420" r:id="rId118"/>
    <p:sldId id="1353" r:id="rId119"/>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 X minutes" id="{CA7C21A0-12E4-48D2-88AE-BA1EA86ED90D}">
          <p14:sldIdLst>
            <p14:sldId id="1309"/>
            <p14:sldId id="1342"/>
            <p14:sldId id="1505"/>
            <p14:sldId id="1506"/>
            <p14:sldId id="1507"/>
            <p14:sldId id="1508"/>
            <p14:sldId id="1509"/>
            <p14:sldId id="1510"/>
            <p14:sldId id="1511"/>
            <p14:sldId id="1512"/>
            <p14:sldId id="1513"/>
            <p14:sldId id="1514"/>
            <p14:sldId id="1515"/>
            <p14:sldId id="1516"/>
            <p14:sldId id="1517"/>
            <p14:sldId id="1518"/>
            <p14:sldId id="1519"/>
            <p14:sldId id="1520"/>
            <p14:sldId id="1521"/>
            <p14:sldId id="1522"/>
            <p14:sldId id="1523"/>
            <p14:sldId id="1524"/>
            <p14:sldId id="1421"/>
            <p14:sldId id="1422"/>
            <p14:sldId id="1423"/>
            <p14:sldId id="1424"/>
            <p14:sldId id="1425"/>
            <p14:sldId id="1426"/>
            <p14:sldId id="1427"/>
            <p14:sldId id="1428"/>
            <p14:sldId id="1429"/>
            <p14:sldId id="1430"/>
            <p14:sldId id="1431"/>
            <p14:sldId id="1432"/>
            <p14:sldId id="1433"/>
            <p14:sldId id="1434"/>
            <p14:sldId id="1435"/>
            <p14:sldId id="1437"/>
            <p14:sldId id="1438"/>
            <p14:sldId id="1439"/>
            <p14:sldId id="1441"/>
            <p14:sldId id="1442"/>
            <p14:sldId id="1443"/>
            <p14:sldId id="1444"/>
            <p14:sldId id="1445"/>
            <p14:sldId id="1446"/>
            <p14:sldId id="1447"/>
            <p14:sldId id="1448"/>
            <p14:sldId id="1449"/>
            <p14:sldId id="1450"/>
            <p14:sldId id="1451"/>
            <p14:sldId id="1452"/>
            <p14:sldId id="1453"/>
            <p14:sldId id="1454"/>
            <p14:sldId id="1455"/>
            <p14:sldId id="1456"/>
            <p14:sldId id="1457"/>
            <p14:sldId id="1458"/>
            <p14:sldId id="1459"/>
            <p14:sldId id="1460"/>
            <p14:sldId id="1461"/>
            <p14:sldId id="1462"/>
            <p14:sldId id="1463"/>
            <p14:sldId id="1464"/>
            <p14:sldId id="1465"/>
            <p14:sldId id="1466"/>
            <p14:sldId id="1467"/>
            <p14:sldId id="1468"/>
            <p14:sldId id="1469"/>
            <p14:sldId id="1470"/>
            <p14:sldId id="1471"/>
            <p14:sldId id="1472"/>
            <p14:sldId id="1473"/>
            <p14:sldId id="1474"/>
            <p14:sldId id="1475"/>
            <p14:sldId id="1476"/>
            <p14:sldId id="1477"/>
            <p14:sldId id="1478"/>
            <p14:sldId id="1479"/>
            <p14:sldId id="1480"/>
            <p14:sldId id="1481"/>
            <p14:sldId id="1482"/>
            <p14:sldId id="1483"/>
            <p14:sldId id="1484"/>
            <p14:sldId id="1485"/>
            <p14:sldId id="1486"/>
            <p14:sldId id="1487"/>
            <p14:sldId id="1488"/>
            <p14:sldId id="1489"/>
            <p14:sldId id="1490"/>
            <p14:sldId id="1491"/>
            <p14:sldId id="1492"/>
            <p14:sldId id="1493"/>
            <p14:sldId id="1502"/>
            <p14:sldId id="1496"/>
            <p14:sldId id="1497"/>
            <p14:sldId id="1498"/>
            <p14:sldId id="1499"/>
            <p14:sldId id="1500"/>
            <p14:sldId id="1526"/>
            <p14:sldId id="1527"/>
            <p14:sldId id="1528"/>
            <p14:sldId id="1529"/>
            <p14:sldId id="1530"/>
            <p14:sldId id="1531"/>
            <p14:sldId id="1501"/>
            <p14:sldId id="1436"/>
            <p14:sldId id="1532"/>
            <p14:sldId id="1533"/>
            <p14:sldId id="1494"/>
            <p14:sldId id="1495"/>
            <p14:sldId id="1503"/>
          </p14:sldIdLst>
        </p14:section>
        <p14:section name="HOL" id="{262DF92D-807A-457B-83EF-C53B8BA76377}">
          <p14:sldIdLst>
            <p14:sldId id="1420"/>
          </p14:sldIdLst>
        </p14:section>
        <p14:section name="End" id="{2F881FF2-773A-4FA9-8076-D4A28DB643D9}">
          <p14:sldIdLst>
            <p14:sldId id="135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252"/>
    <a:srgbClr val="BAD80A"/>
    <a:srgbClr val="737373"/>
    <a:srgbClr val="FFFFFF"/>
    <a:srgbClr val="767676"/>
    <a:srgbClr val="32145A"/>
    <a:srgbClr val="002050"/>
    <a:srgbClr val="0078D7"/>
    <a:srgbClr val="00188F"/>
    <a:srgbClr val="107C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69" autoAdjust="0"/>
    <p:restoredTop sz="86432" autoAdjust="0"/>
  </p:normalViewPr>
  <p:slideViewPr>
    <p:cSldViewPr>
      <p:cViewPr varScale="1">
        <p:scale>
          <a:sx n="138" d="100"/>
          <a:sy n="138" d="100"/>
        </p:scale>
        <p:origin x="138" y="120"/>
      </p:cViewPr>
      <p:guideLst/>
    </p:cSldViewPr>
  </p:slideViewPr>
  <p:outlineViewPr>
    <p:cViewPr>
      <p:scale>
        <a:sx n="33" d="100"/>
        <a:sy n="33" d="100"/>
      </p:scale>
      <p:origin x="0" y="-11196"/>
    </p:cViewPr>
  </p:outlineViewPr>
  <p:notesTextViewPr>
    <p:cViewPr>
      <p:scale>
        <a:sx n="100" d="100"/>
        <a:sy n="100" d="100"/>
      </p:scale>
      <p:origin x="0" y="0"/>
    </p:cViewPr>
  </p:notesTextViewPr>
  <p:sorterViewPr>
    <p:cViewPr varScale="1">
      <p:scale>
        <a:sx n="1" d="1"/>
        <a:sy n="1" d="1"/>
      </p:scale>
      <p:origin x="0" y="-25152"/>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slide" Target="slides/slide113.xml"/><Relationship Id="rId12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notesMaster" Target="notesMasters/notesMaster1.xml"/><Relationship Id="rId125"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s>
</file>

<file path=ppt/diagrams/_rels/data1.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png"/><Relationship Id="rId1" Type="http://schemas.openxmlformats.org/officeDocument/2006/relationships/image" Target="../media/image169.png"/></Relationships>
</file>

<file path=ppt/diagrams/_rels/data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image" Target="../media/image17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png"/><Relationship Id="rId1" Type="http://schemas.openxmlformats.org/officeDocument/2006/relationships/image" Target="../media/image16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image" Target="../media/image17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C0272F-6EFD-4009-A6A8-6F3AA8D82A6C}"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94A21196-FDA3-4CC7-90A7-885D5B0DAD01}">
      <dgm:prSet phldrT="[Text]" custT="1"/>
      <dgm:spPr/>
      <dgm:t>
        <a:bodyPr/>
        <a:lstStyle/>
        <a:p>
          <a:r>
            <a:rPr lang="en-US" sz="1600" dirty="0">
              <a:latin typeface="Segoe UI Semibold" panose="020B0702040204020203" pitchFamily="34" charset="0"/>
              <a:cs typeface="Segoe UI Semibold" panose="020B0702040204020203" pitchFamily="34" charset="0"/>
            </a:rPr>
            <a:t>Real-world Context </a:t>
          </a:r>
        </a:p>
      </dgm:t>
    </dgm:pt>
    <dgm:pt modelId="{EEBEADD4-20DB-4C11-87AB-C4E863000A73}" type="parTrans" cxnId="{37860C0D-F2C2-410F-A8BA-781A0F85571A}">
      <dgm:prSet/>
      <dgm:spPr/>
      <dgm:t>
        <a:bodyPr/>
        <a:lstStyle/>
        <a:p>
          <a:endParaRPr lang="en-US"/>
        </a:p>
      </dgm:t>
    </dgm:pt>
    <dgm:pt modelId="{4D64B551-245E-485F-B055-DDEDED88FDA5}" type="sibTrans" cxnId="{37860C0D-F2C2-410F-A8BA-781A0F85571A}">
      <dgm:prSet/>
      <dgm:spPr/>
      <dgm:t>
        <a:bodyPr/>
        <a:lstStyle/>
        <a:p>
          <a:endParaRPr lang="en-US"/>
        </a:p>
      </dgm:t>
    </dgm:pt>
    <dgm:pt modelId="{1A9A5485-D9A6-4938-81F9-A908D0233825}">
      <dgm:prSet phldrT="[Text]" custT="1"/>
      <dgm:spPr/>
      <dgm:t>
        <a:bodyPr/>
        <a:lstStyle/>
        <a:p>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Interconnections </a:t>
          </a:r>
        </a:p>
      </dgm:t>
    </dgm:pt>
    <dgm:pt modelId="{5A689305-EA8A-431D-B4BC-60A8AA76713E}" type="parTrans" cxnId="{64E72D2F-7CDF-4258-BF9E-CC42AE1496F2}">
      <dgm:prSet/>
      <dgm:spPr/>
      <dgm:t>
        <a:bodyPr/>
        <a:lstStyle/>
        <a:p>
          <a:endParaRPr lang="en-US"/>
        </a:p>
      </dgm:t>
    </dgm:pt>
    <dgm:pt modelId="{7305E687-8849-4EDB-90C9-4A658F70E41B}" type="sibTrans" cxnId="{64E72D2F-7CDF-4258-BF9E-CC42AE1496F2}">
      <dgm:prSet/>
      <dgm:spPr/>
      <dgm:t>
        <a:bodyPr/>
        <a:lstStyle/>
        <a:p>
          <a:endParaRPr lang="en-US"/>
        </a:p>
      </dgm:t>
    </dgm:pt>
    <dgm:pt modelId="{C811D49D-0AC9-4E1E-8AA0-10AAD12893B9}">
      <dgm:prSet phldrT="[Text]" custT="1"/>
      <dgm:spPr/>
      <dgm:t>
        <a:bodyPr/>
        <a:lstStyle/>
        <a:p>
          <a:r>
            <a:rPr lang="en-US" sz="1600" dirty="0">
              <a:latin typeface="Segoe UI Semibold" panose="020B0702040204020203" pitchFamily="34" charset="0"/>
              <a:cs typeface="Segoe UI Semibold" panose="020B0702040204020203" pitchFamily="34" charset="0"/>
            </a:rPr>
            <a:t>Sequence </a:t>
          </a:r>
        </a:p>
      </dgm:t>
    </dgm:pt>
    <dgm:pt modelId="{895A884E-1D0A-48DA-9652-B42B1BAE77B6}" type="parTrans" cxnId="{9BBC866E-D6F9-451C-BF77-DD68FF3F4EDE}">
      <dgm:prSet/>
      <dgm:spPr/>
      <dgm:t>
        <a:bodyPr/>
        <a:lstStyle/>
        <a:p>
          <a:endParaRPr lang="en-US"/>
        </a:p>
      </dgm:t>
    </dgm:pt>
    <dgm:pt modelId="{3B9B290B-BCD7-488E-A511-31DB1A86E0D1}" type="sibTrans" cxnId="{9BBC866E-D6F9-451C-BF77-DD68FF3F4EDE}">
      <dgm:prSet/>
      <dgm:spPr/>
      <dgm:t>
        <a:bodyPr/>
        <a:lstStyle/>
        <a:p>
          <a:endParaRPr lang="en-US"/>
        </a:p>
      </dgm:t>
    </dgm:pt>
    <dgm:pt modelId="{548514E2-E9C6-49CE-BBDE-419FD5E087C1}">
      <dgm:prSet phldrT="[Text]"/>
      <dgm:spPr>
        <a:solidFill>
          <a:schemeClr val="bg1"/>
        </a:solidFill>
      </dgm:spPr>
      <dgm:t>
        <a:bodyPr/>
        <a:lstStyle/>
        <a:p>
          <a:r>
            <a:rPr lang="en-US"/>
            <a:t>Real world Visualization </a:t>
          </a:r>
        </a:p>
      </dgm:t>
    </dgm:pt>
    <dgm:pt modelId="{35DBAA3B-7A3A-46EF-B85D-CC18A765DB70}" type="sibTrans" cxnId="{87539688-14DA-4BBF-BA8B-3737D8D51F34}">
      <dgm:prSet/>
      <dgm:spPr/>
      <dgm:t>
        <a:bodyPr/>
        <a:lstStyle/>
        <a:p>
          <a:endParaRPr lang="en-US"/>
        </a:p>
      </dgm:t>
    </dgm:pt>
    <dgm:pt modelId="{5DEEE76A-3C15-4311-8B43-B355E5D8A079}" type="parTrans" cxnId="{87539688-14DA-4BBF-BA8B-3737D8D51F34}">
      <dgm:prSet/>
      <dgm:spPr/>
      <dgm:t>
        <a:bodyPr/>
        <a:lstStyle/>
        <a:p>
          <a:endParaRPr lang="en-US"/>
        </a:p>
      </dgm:t>
    </dgm:pt>
    <dgm:pt modelId="{FCB20054-5588-48EE-AA95-5969AF76D6DF}" type="pres">
      <dgm:prSet presAssocID="{0CC0272F-6EFD-4009-A6A8-6F3AA8D82A6C}" presName="Name0" presStyleCnt="0">
        <dgm:presLayoutVars>
          <dgm:chMax val="1"/>
          <dgm:chPref val="1"/>
          <dgm:dir val="rev"/>
          <dgm:resizeHandles/>
        </dgm:presLayoutVars>
      </dgm:prSet>
      <dgm:spPr/>
    </dgm:pt>
    <dgm:pt modelId="{6ADDED57-BB7A-4F6F-8FA9-23F50048411F}" type="pres">
      <dgm:prSet presAssocID="{548514E2-E9C6-49CE-BBDE-419FD5E087C1}" presName="Parent" presStyleLbl="node1" presStyleIdx="0" presStyleCnt="2">
        <dgm:presLayoutVars>
          <dgm:chMax val="4"/>
          <dgm:chPref val="3"/>
        </dgm:presLayoutVars>
      </dgm:prSet>
      <dgm:spPr/>
    </dgm:pt>
    <dgm:pt modelId="{879877D4-284E-4A41-B406-7D24906F0DED}" type="pres">
      <dgm:prSet presAssocID="{94A21196-FDA3-4CC7-90A7-885D5B0DAD01}" presName="Accent" presStyleLbl="node1" presStyleIdx="1" presStyleCnt="2"/>
      <dgm:spPr>
        <a:solidFill>
          <a:srgbClr val="4668C5"/>
        </a:solidFill>
      </dgm:spPr>
    </dgm:pt>
    <dgm:pt modelId="{FAEBE9C5-2D5A-40D6-8FCE-13663FF91528}" type="pres">
      <dgm:prSet presAssocID="{94A21196-FDA3-4CC7-90A7-885D5B0DAD01}" presName="Image1"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0" r="-40000"/>
          </a:stretch>
        </a:blipFill>
        <a:ln>
          <a:solidFill>
            <a:srgbClr val="4668C5"/>
          </a:solidFill>
        </a:ln>
      </dgm:spPr>
    </dgm:pt>
    <dgm:pt modelId="{AFD48973-3E5C-4258-BB75-042964B1B00D}" type="pres">
      <dgm:prSet presAssocID="{94A21196-FDA3-4CC7-90A7-885D5B0DAD01}" presName="Child1" presStyleLbl="revTx" presStyleIdx="0" presStyleCnt="3">
        <dgm:presLayoutVars>
          <dgm:chMax val="0"/>
          <dgm:chPref val="0"/>
          <dgm:bulletEnabled val="1"/>
        </dgm:presLayoutVars>
      </dgm:prSet>
      <dgm:spPr/>
    </dgm:pt>
    <dgm:pt modelId="{C133CC8A-9004-4700-9A62-3BE4CDE36B95}" type="pres">
      <dgm:prSet presAssocID="{1A9A5485-D9A6-4938-81F9-A908D0233825}" presName="Image2" presStyleCnt="0"/>
      <dgm:spPr/>
    </dgm:pt>
    <dgm:pt modelId="{345A5D85-AA1E-47F7-B39E-E199AA9F2120}" type="pres">
      <dgm:prSet presAssocID="{1A9A5485-D9A6-4938-81F9-A908D0233825}" presName="Image" presStyleLbl="fgImgPlace1" presStyleIdx="1" presStyleCnt="3"/>
      <dgm:spPr>
        <a:blipFill>
          <a:blip xmlns:r="http://schemas.openxmlformats.org/officeDocument/2006/relationships" r:embed="rId2"/>
          <a:srcRect/>
          <a:stretch>
            <a:fillRect l="-37000" r="-37000"/>
          </a:stretch>
        </a:blipFill>
        <a:ln>
          <a:solidFill>
            <a:srgbClr val="4668C5"/>
          </a:solidFill>
        </a:ln>
      </dgm:spPr>
    </dgm:pt>
    <dgm:pt modelId="{469F6EDC-B181-4924-A2C7-C2B093DB734D}" type="pres">
      <dgm:prSet presAssocID="{1A9A5485-D9A6-4938-81F9-A908D0233825}" presName="Child2" presStyleLbl="revTx" presStyleIdx="1" presStyleCnt="3">
        <dgm:presLayoutVars>
          <dgm:chMax val="0"/>
          <dgm:chPref val="0"/>
          <dgm:bulletEnabled val="1"/>
        </dgm:presLayoutVars>
      </dgm:prSet>
      <dgm:spPr/>
    </dgm:pt>
    <dgm:pt modelId="{6D108E9F-80CA-46CE-9FE0-E429DF0A5C84}" type="pres">
      <dgm:prSet presAssocID="{C811D49D-0AC9-4E1E-8AA0-10AAD12893B9}" presName="Image3" presStyleCnt="0"/>
      <dgm:spPr/>
    </dgm:pt>
    <dgm:pt modelId="{CC5F69B1-10B4-4534-B21F-982D0D1D92BD}" type="pres">
      <dgm:prSet presAssocID="{C811D49D-0AC9-4E1E-8AA0-10AAD12893B9}"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3000" b="-13000"/>
          </a:stretch>
        </a:blipFill>
        <a:ln>
          <a:solidFill>
            <a:srgbClr val="4668C5"/>
          </a:solidFill>
        </a:ln>
      </dgm:spPr>
    </dgm:pt>
    <dgm:pt modelId="{3E4770B9-F0C4-4DAB-BEE7-036CB60CA029}" type="pres">
      <dgm:prSet presAssocID="{C811D49D-0AC9-4E1E-8AA0-10AAD12893B9}" presName="Child3" presStyleLbl="revTx" presStyleIdx="2" presStyleCnt="3">
        <dgm:presLayoutVars>
          <dgm:chMax val="0"/>
          <dgm:chPref val="0"/>
          <dgm:bulletEnabled val="1"/>
        </dgm:presLayoutVars>
      </dgm:prSet>
      <dgm:spPr/>
    </dgm:pt>
  </dgm:ptLst>
  <dgm:cxnLst>
    <dgm:cxn modelId="{37860C0D-F2C2-410F-A8BA-781A0F85571A}" srcId="{548514E2-E9C6-49CE-BBDE-419FD5E087C1}" destId="{94A21196-FDA3-4CC7-90A7-885D5B0DAD01}" srcOrd="0" destOrd="0" parTransId="{EEBEADD4-20DB-4C11-87AB-C4E863000A73}" sibTransId="{4D64B551-245E-485F-B055-DDEDED88FDA5}"/>
    <dgm:cxn modelId="{DCFDA521-7E62-4F39-8846-BD07703480B7}" type="presOf" srcId="{0CC0272F-6EFD-4009-A6A8-6F3AA8D82A6C}" destId="{FCB20054-5588-48EE-AA95-5969AF76D6DF}" srcOrd="0" destOrd="0" presId="urn:microsoft.com/office/officeart/2011/layout/RadialPictureList"/>
    <dgm:cxn modelId="{64E72D2F-7CDF-4258-BF9E-CC42AE1496F2}" srcId="{548514E2-E9C6-49CE-BBDE-419FD5E087C1}" destId="{1A9A5485-D9A6-4938-81F9-A908D0233825}" srcOrd="1" destOrd="0" parTransId="{5A689305-EA8A-431D-B4BC-60A8AA76713E}" sibTransId="{7305E687-8849-4EDB-90C9-4A658F70E41B}"/>
    <dgm:cxn modelId="{CA079940-28FE-4844-976C-3F834BBA87E0}" type="presOf" srcId="{1A9A5485-D9A6-4938-81F9-A908D0233825}" destId="{469F6EDC-B181-4924-A2C7-C2B093DB734D}" srcOrd="0" destOrd="0" presId="urn:microsoft.com/office/officeart/2011/layout/RadialPictureList"/>
    <dgm:cxn modelId="{B443EB4B-6AC9-49E0-995F-5F25ADD1F7A8}" type="presOf" srcId="{94A21196-FDA3-4CC7-90A7-885D5B0DAD01}" destId="{AFD48973-3E5C-4258-BB75-042964B1B00D}" srcOrd="0" destOrd="0" presId="urn:microsoft.com/office/officeart/2011/layout/RadialPictureList"/>
    <dgm:cxn modelId="{9BBC866E-D6F9-451C-BF77-DD68FF3F4EDE}" srcId="{548514E2-E9C6-49CE-BBDE-419FD5E087C1}" destId="{C811D49D-0AC9-4E1E-8AA0-10AAD12893B9}" srcOrd="2" destOrd="0" parTransId="{895A884E-1D0A-48DA-9652-B42B1BAE77B6}" sibTransId="{3B9B290B-BCD7-488E-A511-31DB1A86E0D1}"/>
    <dgm:cxn modelId="{87539688-14DA-4BBF-BA8B-3737D8D51F34}" srcId="{0CC0272F-6EFD-4009-A6A8-6F3AA8D82A6C}" destId="{548514E2-E9C6-49CE-BBDE-419FD5E087C1}" srcOrd="0" destOrd="0" parTransId="{5DEEE76A-3C15-4311-8B43-B355E5D8A079}" sibTransId="{35DBAA3B-7A3A-46EF-B85D-CC18A765DB70}"/>
    <dgm:cxn modelId="{C07375C8-0A10-4833-A88A-220B27C7D73D}" type="presOf" srcId="{C811D49D-0AC9-4E1E-8AA0-10AAD12893B9}" destId="{3E4770B9-F0C4-4DAB-BEE7-036CB60CA029}" srcOrd="0" destOrd="0" presId="urn:microsoft.com/office/officeart/2011/layout/RadialPictureList"/>
    <dgm:cxn modelId="{8562E1D7-E607-4203-84C6-2C99AE86FF80}" type="presOf" srcId="{548514E2-E9C6-49CE-BBDE-419FD5E087C1}" destId="{6ADDED57-BB7A-4F6F-8FA9-23F50048411F}" srcOrd="0" destOrd="0" presId="urn:microsoft.com/office/officeart/2011/layout/RadialPictureList"/>
    <dgm:cxn modelId="{BD82EC52-3B4E-47D8-9E04-160800A140BA}" type="presParOf" srcId="{FCB20054-5588-48EE-AA95-5969AF76D6DF}" destId="{6ADDED57-BB7A-4F6F-8FA9-23F50048411F}" srcOrd="0" destOrd="0" presId="urn:microsoft.com/office/officeart/2011/layout/RadialPictureList"/>
    <dgm:cxn modelId="{F1FCDFA5-A7A0-41AC-8A65-2BC72F6E08E1}" type="presParOf" srcId="{FCB20054-5588-48EE-AA95-5969AF76D6DF}" destId="{879877D4-284E-4A41-B406-7D24906F0DED}" srcOrd="1" destOrd="0" presId="urn:microsoft.com/office/officeart/2011/layout/RadialPictureList"/>
    <dgm:cxn modelId="{C7D527B1-5E90-40F3-B002-EDFB5B506394}" type="presParOf" srcId="{FCB20054-5588-48EE-AA95-5969AF76D6DF}" destId="{FAEBE9C5-2D5A-40D6-8FCE-13663FF91528}" srcOrd="2" destOrd="0" presId="urn:microsoft.com/office/officeart/2011/layout/RadialPictureList"/>
    <dgm:cxn modelId="{ACF00AF7-D709-4CF8-BDFB-D0149CF1040D}" type="presParOf" srcId="{FCB20054-5588-48EE-AA95-5969AF76D6DF}" destId="{AFD48973-3E5C-4258-BB75-042964B1B00D}" srcOrd="3" destOrd="0" presId="urn:microsoft.com/office/officeart/2011/layout/RadialPictureList"/>
    <dgm:cxn modelId="{E2FF28CD-D571-4778-B5F7-82C80E90146A}" type="presParOf" srcId="{FCB20054-5588-48EE-AA95-5969AF76D6DF}" destId="{C133CC8A-9004-4700-9A62-3BE4CDE36B95}" srcOrd="4" destOrd="0" presId="urn:microsoft.com/office/officeart/2011/layout/RadialPictureList"/>
    <dgm:cxn modelId="{25A3A1BA-27DD-4471-BDBD-5AF16B03EBC0}" type="presParOf" srcId="{C133CC8A-9004-4700-9A62-3BE4CDE36B95}" destId="{345A5D85-AA1E-47F7-B39E-E199AA9F2120}" srcOrd="0" destOrd="0" presId="urn:microsoft.com/office/officeart/2011/layout/RadialPictureList"/>
    <dgm:cxn modelId="{6CBFFCE6-B824-4723-A97A-A80E797A85C2}" type="presParOf" srcId="{FCB20054-5588-48EE-AA95-5969AF76D6DF}" destId="{469F6EDC-B181-4924-A2C7-C2B093DB734D}" srcOrd="5" destOrd="0" presId="urn:microsoft.com/office/officeart/2011/layout/RadialPictureList"/>
    <dgm:cxn modelId="{684F6171-B5B7-43E0-B547-A87FEDA3E542}" type="presParOf" srcId="{FCB20054-5588-48EE-AA95-5969AF76D6DF}" destId="{6D108E9F-80CA-46CE-9FE0-E429DF0A5C84}" srcOrd="6" destOrd="0" presId="urn:microsoft.com/office/officeart/2011/layout/RadialPictureList"/>
    <dgm:cxn modelId="{09628E09-A531-414C-B57D-D1790A2D773C}" type="presParOf" srcId="{6D108E9F-80CA-46CE-9FE0-E429DF0A5C84}" destId="{CC5F69B1-10B4-4534-B21F-982D0D1D92BD}" srcOrd="0" destOrd="0" presId="urn:microsoft.com/office/officeart/2011/layout/RadialPictureList"/>
    <dgm:cxn modelId="{13B26AE8-CF1D-473A-A303-0AA6FCE6D3A7}" type="presParOf" srcId="{FCB20054-5588-48EE-AA95-5969AF76D6DF}" destId="{3E4770B9-F0C4-4DAB-BEE7-036CB60CA029}" srcOrd="7"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0272F-6EFD-4009-A6A8-6F3AA8D82A6C}"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548514E2-E9C6-49CE-BBDE-419FD5E087C1}">
      <dgm:prSet phldrT="[Text]" custT="1"/>
      <dgm:spPr>
        <a:solidFill>
          <a:srgbClr val="4668C5"/>
        </a:solidFill>
      </dgm:spPr>
      <dgm:t>
        <a:bodyPr/>
        <a:lstStyle/>
        <a:p>
          <a:r>
            <a:rPr lang="en-US" sz="1800"/>
            <a:t>See the full picture with </a:t>
          </a:r>
          <a:r>
            <a:rPr lang="en-IN" sz="1800"/>
            <a:t>Unified Dashboards</a:t>
          </a:r>
          <a:endParaRPr lang="en-US" sz="1800"/>
        </a:p>
      </dgm:t>
    </dgm:pt>
    <dgm:pt modelId="{5DEEE76A-3C15-4311-8B43-B355E5D8A079}" type="parTrans" cxnId="{87539688-14DA-4BBF-BA8B-3737D8D51F34}">
      <dgm:prSet/>
      <dgm:spPr/>
      <dgm:t>
        <a:bodyPr/>
        <a:lstStyle/>
        <a:p>
          <a:endParaRPr lang="en-US" sz="2400"/>
        </a:p>
      </dgm:t>
    </dgm:pt>
    <dgm:pt modelId="{35DBAA3B-7A3A-46EF-B85D-CC18A765DB70}" type="sibTrans" cxnId="{87539688-14DA-4BBF-BA8B-3737D8D51F34}">
      <dgm:prSet/>
      <dgm:spPr/>
      <dgm:t>
        <a:bodyPr/>
        <a:lstStyle/>
        <a:p>
          <a:endParaRPr lang="en-US" sz="2400"/>
        </a:p>
      </dgm:t>
    </dgm:pt>
    <dgm:pt modelId="{94A21196-FDA3-4CC7-90A7-885D5B0DAD01}">
      <dgm:prSet phldrT="[Text]" custT="1"/>
      <dgm:spPr/>
      <dgm:t>
        <a:bodyPr/>
        <a:lstStyle/>
        <a:p>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KPI</a:t>
          </a:r>
          <a:r>
            <a:rPr lang="en-US" sz="1600" kern="1200" dirty="0"/>
            <a:t> </a:t>
          </a:r>
        </a:p>
      </dgm:t>
    </dgm:pt>
    <dgm:pt modelId="{EEBEADD4-20DB-4C11-87AB-C4E863000A73}" type="parTrans" cxnId="{37860C0D-F2C2-410F-A8BA-781A0F85571A}">
      <dgm:prSet/>
      <dgm:spPr/>
      <dgm:t>
        <a:bodyPr/>
        <a:lstStyle/>
        <a:p>
          <a:endParaRPr lang="en-US" sz="2400"/>
        </a:p>
      </dgm:t>
    </dgm:pt>
    <dgm:pt modelId="{4D64B551-245E-485F-B055-DDEDED88FDA5}" type="sibTrans" cxnId="{37860C0D-F2C2-410F-A8BA-781A0F85571A}">
      <dgm:prSet/>
      <dgm:spPr/>
      <dgm:t>
        <a:bodyPr/>
        <a:lstStyle/>
        <a:p>
          <a:endParaRPr lang="en-US" sz="2400"/>
        </a:p>
      </dgm:t>
    </dgm:pt>
    <dgm:pt modelId="{1A9A5485-D9A6-4938-81F9-A908D0233825}">
      <dgm:prSet phldrT="[Text]" custT="1"/>
      <dgm:spPr/>
      <dgm:t>
        <a:bodyPr/>
        <a:lstStyle/>
        <a:p>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Analysis</a:t>
          </a:r>
          <a:r>
            <a:rPr lang="en-US" sz="1600" kern="1200" dirty="0"/>
            <a:t>  </a:t>
          </a:r>
        </a:p>
      </dgm:t>
    </dgm:pt>
    <dgm:pt modelId="{5A689305-EA8A-431D-B4BC-60A8AA76713E}" type="parTrans" cxnId="{64E72D2F-7CDF-4258-BF9E-CC42AE1496F2}">
      <dgm:prSet/>
      <dgm:spPr/>
      <dgm:t>
        <a:bodyPr/>
        <a:lstStyle/>
        <a:p>
          <a:endParaRPr lang="en-US" sz="2400"/>
        </a:p>
      </dgm:t>
    </dgm:pt>
    <dgm:pt modelId="{7305E687-8849-4EDB-90C9-4A658F70E41B}" type="sibTrans" cxnId="{64E72D2F-7CDF-4258-BF9E-CC42AE1496F2}">
      <dgm:prSet/>
      <dgm:spPr/>
      <dgm:t>
        <a:bodyPr/>
        <a:lstStyle/>
        <a:p>
          <a:endParaRPr lang="en-US" sz="2400"/>
        </a:p>
      </dgm:t>
    </dgm:pt>
    <dgm:pt modelId="{C811D49D-0AC9-4E1E-8AA0-10AAD12893B9}">
      <dgm:prSet phldrT="[Text]" custT="1"/>
      <dgm:spPr/>
      <dgm:t>
        <a:bodyPr/>
        <a:lstStyle/>
        <a:p>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Goal</a:t>
          </a:r>
        </a:p>
      </dgm:t>
    </dgm:pt>
    <dgm:pt modelId="{895A884E-1D0A-48DA-9652-B42B1BAE77B6}" type="parTrans" cxnId="{9BBC866E-D6F9-451C-BF77-DD68FF3F4EDE}">
      <dgm:prSet/>
      <dgm:spPr/>
      <dgm:t>
        <a:bodyPr/>
        <a:lstStyle/>
        <a:p>
          <a:endParaRPr lang="en-US" sz="2400"/>
        </a:p>
      </dgm:t>
    </dgm:pt>
    <dgm:pt modelId="{3B9B290B-BCD7-488E-A511-31DB1A86E0D1}" type="sibTrans" cxnId="{9BBC866E-D6F9-451C-BF77-DD68FF3F4EDE}">
      <dgm:prSet/>
      <dgm:spPr/>
      <dgm:t>
        <a:bodyPr/>
        <a:lstStyle/>
        <a:p>
          <a:endParaRPr lang="en-US" sz="2400"/>
        </a:p>
      </dgm:t>
    </dgm:pt>
    <dgm:pt modelId="{FCB20054-5588-48EE-AA95-5969AF76D6DF}" type="pres">
      <dgm:prSet presAssocID="{0CC0272F-6EFD-4009-A6A8-6F3AA8D82A6C}" presName="Name0" presStyleCnt="0">
        <dgm:presLayoutVars>
          <dgm:chMax val="1"/>
          <dgm:chPref val="1"/>
          <dgm:dir/>
          <dgm:resizeHandles/>
        </dgm:presLayoutVars>
      </dgm:prSet>
      <dgm:spPr/>
    </dgm:pt>
    <dgm:pt modelId="{6ADDED57-BB7A-4F6F-8FA9-23F50048411F}" type="pres">
      <dgm:prSet presAssocID="{548514E2-E9C6-49CE-BBDE-419FD5E087C1}" presName="Parent" presStyleLbl="node1" presStyleIdx="0" presStyleCnt="2" custLinFactNeighborX="1303" custLinFactNeighborY="479">
        <dgm:presLayoutVars>
          <dgm:chMax val="4"/>
          <dgm:chPref val="3"/>
        </dgm:presLayoutVars>
      </dgm:prSet>
      <dgm:spPr/>
    </dgm:pt>
    <dgm:pt modelId="{879877D4-284E-4A41-B406-7D24906F0DED}" type="pres">
      <dgm:prSet presAssocID="{94A21196-FDA3-4CC7-90A7-885D5B0DAD01}" presName="Accent" presStyleLbl="node1" presStyleIdx="1" presStyleCnt="2"/>
      <dgm:spPr>
        <a:solidFill>
          <a:srgbClr val="4668C5"/>
        </a:solidFill>
      </dgm:spPr>
    </dgm:pt>
    <dgm:pt modelId="{FAEBE9C5-2D5A-40D6-8FCE-13663FF91528}" type="pres">
      <dgm:prSet presAssocID="{94A21196-FDA3-4CC7-90A7-885D5B0DAD01}" presName="Image1" presStyleLbl="fgImgPlace1" presStyleIdx="0" presStyleCnt="3"/>
      <dgm:spPr>
        <a:blipFill rotWithShape="1">
          <a:blip xmlns:r="http://schemas.openxmlformats.org/officeDocument/2006/relationships" r:embed="rId1"/>
          <a:stretch>
            <a:fillRect/>
          </a:stretch>
        </a:blipFill>
        <a:ln>
          <a:solidFill>
            <a:srgbClr val="4668C5"/>
          </a:solidFill>
        </a:ln>
      </dgm:spPr>
    </dgm:pt>
    <dgm:pt modelId="{AFD48973-3E5C-4258-BB75-042964B1B00D}" type="pres">
      <dgm:prSet presAssocID="{94A21196-FDA3-4CC7-90A7-885D5B0DAD01}" presName="Child1" presStyleLbl="revTx" presStyleIdx="0" presStyleCnt="3">
        <dgm:presLayoutVars>
          <dgm:chMax val="0"/>
          <dgm:chPref val="0"/>
          <dgm:bulletEnabled val="1"/>
        </dgm:presLayoutVars>
      </dgm:prSet>
      <dgm:spPr/>
    </dgm:pt>
    <dgm:pt modelId="{C133CC8A-9004-4700-9A62-3BE4CDE36B95}" type="pres">
      <dgm:prSet presAssocID="{1A9A5485-D9A6-4938-81F9-A908D0233825}" presName="Image2" presStyleCnt="0"/>
      <dgm:spPr/>
    </dgm:pt>
    <dgm:pt modelId="{345A5D85-AA1E-47F7-B39E-E199AA9F2120}" type="pres">
      <dgm:prSet presAssocID="{1A9A5485-D9A6-4938-81F9-A908D0233825}" presName="Image" presStyleLbl="fgImgPlace1" presStyleIdx="1" presStyleCnt="3"/>
      <dgm:spPr>
        <a:blipFill rotWithShape="1">
          <a:blip xmlns:r="http://schemas.openxmlformats.org/officeDocument/2006/relationships" r:embed="rId2"/>
          <a:stretch>
            <a:fillRect/>
          </a:stretch>
        </a:blipFill>
        <a:ln>
          <a:solidFill>
            <a:srgbClr val="4668C5"/>
          </a:solidFill>
        </a:ln>
      </dgm:spPr>
    </dgm:pt>
    <dgm:pt modelId="{469F6EDC-B181-4924-A2C7-C2B093DB734D}" type="pres">
      <dgm:prSet presAssocID="{1A9A5485-D9A6-4938-81F9-A908D0233825}" presName="Child2" presStyleLbl="revTx" presStyleIdx="1" presStyleCnt="3">
        <dgm:presLayoutVars>
          <dgm:chMax val="0"/>
          <dgm:chPref val="0"/>
          <dgm:bulletEnabled val="1"/>
        </dgm:presLayoutVars>
      </dgm:prSet>
      <dgm:spPr/>
    </dgm:pt>
    <dgm:pt modelId="{6D108E9F-80CA-46CE-9FE0-E429DF0A5C84}" type="pres">
      <dgm:prSet presAssocID="{C811D49D-0AC9-4E1E-8AA0-10AAD12893B9}" presName="Image3" presStyleCnt="0"/>
      <dgm:spPr/>
    </dgm:pt>
    <dgm:pt modelId="{CC5F69B1-10B4-4534-B21F-982D0D1D92BD}" type="pres">
      <dgm:prSet presAssocID="{C811D49D-0AC9-4E1E-8AA0-10AAD12893B9}" presName="Image" presStyleLbl="fgImgPlace1" presStyleIdx="2" presStyleCnt="3" custLinFactNeighborX="-19193" custLinFactNeighborY="14182"/>
      <dgm:spPr>
        <a:blipFill rotWithShape="1">
          <a:blip xmlns:r="http://schemas.openxmlformats.org/officeDocument/2006/relationships" r:embed="rId3"/>
          <a:stretch>
            <a:fillRect/>
          </a:stretch>
        </a:blipFill>
        <a:ln>
          <a:solidFill>
            <a:srgbClr val="4668C5"/>
          </a:solidFill>
        </a:ln>
      </dgm:spPr>
    </dgm:pt>
    <dgm:pt modelId="{3E4770B9-F0C4-4DAB-BEE7-036CB60CA029}" type="pres">
      <dgm:prSet presAssocID="{C811D49D-0AC9-4E1E-8AA0-10AAD12893B9}" presName="Child3" presStyleLbl="revTx" presStyleIdx="2" presStyleCnt="3" custLinFactNeighborX="-12087" custLinFactNeighborY="20050">
        <dgm:presLayoutVars>
          <dgm:chMax val="0"/>
          <dgm:chPref val="0"/>
          <dgm:bulletEnabled val="1"/>
        </dgm:presLayoutVars>
      </dgm:prSet>
      <dgm:spPr/>
    </dgm:pt>
  </dgm:ptLst>
  <dgm:cxnLst>
    <dgm:cxn modelId="{37860C0D-F2C2-410F-A8BA-781A0F85571A}" srcId="{548514E2-E9C6-49CE-BBDE-419FD5E087C1}" destId="{94A21196-FDA3-4CC7-90A7-885D5B0DAD01}" srcOrd="0" destOrd="0" parTransId="{EEBEADD4-20DB-4C11-87AB-C4E863000A73}" sibTransId="{4D64B551-245E-485F-B055-DDEDED88FDA5}"/>
    <dgm:cxn modelId="{DCFDA521-7E62-4F39-8846-BD07703480B7}" type="presOf" srcId="{0CC0272F-6EFD-4009-A6A8-6F3AA8D82A6C}" destId="{FCB20054-5588-48EE-AA95-5969AF76D6DF}" srcOrd="0" destOrd="0" presId="urn:microsoft.com/office/officeart/2011/layout/RadialPictureList"/>
    <dgm:cxn modelId="{64E72D2F-7CDF-4258-BF9E-CC42AE1496F2}" srcId="{548514E2-E9C6-49CE-BBDE-419FD5E087C1}" destId="{1A9A5485-D9A6-4938-81F9-A908D0233825}" srcOrd="1" destOrd="0" parTransId="{5A689305-EA8A-431D-B4BC-60A8AA76713E}" sibTransId="{7305E687-8849-4EDB-90C9-4A658F70E41B}"/>
    <dgm:cxn modelId="{CA079940-28FE-4844-976C-3F834BBA87E0}" type="presOf" srcId="{1A9A5485-D9A6-4938-81F9-A908D0233825}" destId="{469F6EDC-B181-4924-A2C7-C2B093DB734D}" srcOrd="0" destOrd="0" presId="urn:microsoft.com/office/officeart/2011/layout/RadialPictureList"/>
    <dgm:cxn modelId="{B443EB4B-6AC9-49E0-995F-5F25ADD1F7A8}" type="presOf" srcId="{94A21196-FDA3-4CC7-90A7-885D5B0DAD01}" destId="{AFD48973-3E5C-4258-BB75-042964B1B00D}" srcOrd="0" destOrd="0" presId="urn:microsoft.com/office/officeart/2011/layout/RadialPictureList"/>
    <dgm:cxn modelId="{9BBC866E-D6F9-451C-BF77-DD68FF3F4EDE}" srcId="{548514E2-E9C6-49CE-BBDE-419FD5E087C1}" destId="{C811D49D-0AC9-4E1E-8AA0-10AAD12893B9}" srcOrd="2" destOrd="0" parTransId="{895A884E-1D0A-48DA-9652-B42B1BAE77B6}" sibTransId="{3B9B290B-BCD7-488E-A511-31DB1A86E0D1}"/>
    <dgm:cxn modelId="{87539688-14DA-4BBF-BA8B-3737D8D51F34}" srcId="{0CC0272F-6EFD-4009-A6A8-6F3AA8D82A6C}" destId="{548514E2-E9C6-49CE-BBDE-419FD5E087C1}" srcOrd="0" destOrd="0" parTransId="{5DEEE76A-3C15-4311-8B43-B355E5D8A079}" sibTransId="{35DBAA3B-7A3A-46EF-B85D-CC18A765DB70}"/>
    <dgm:cxn modelId="{C07375C8-0A10-4833-A88A-220B27C7D73D}" type="presOf" srcId="{C811D49D-0AC9-4E1E-8AA0-10AAD12893B9}" destId="{3E4770B9-F0C4-4DAB-BEE7-036CB60CA029}" srcOrd="0" destOrd="0" presId="urn:microsoft.com/office/officeart/2011/layout/RadialPictureList"/>
    <dgm:cxn modelId="{8562E1D7-E607-4203-84C6-2C99AE86FF80}" type="presOf" srcId="{548514E2-E9C6-49CE-BBDE-419FD5E087C1}" destId="{6ADDED57-BB7A-4F6F-8FA9-23F50048411F}" srcOrd="0" destOrd="0" presId="urn:microsoft.com/office/officeart/2011/layout/RadialPictureList"/>
    <dgm:cxn modelId="{BD82EC52-3B4E-47D8-9E04-160800A140BA}" type="presParOf" srcId="{FCB20054-5588-48EE-AA95-5969AF76D6DF}" destId="{6ADDED57-BB7A-4F6F-8FA9-23F50048411F}" srcOrd="0" destOrd="0" presId="urn:microsoft.com/office/officeart/2011/layout/RadialPictureList"/>
    <dgm:cxn modelId="{F1FCDFA5-A7A0-41AC-8A65-2BC72F6E08E1}" type="presParOf" srcId="{FCB20054-5588-48EE-AA95-5969AF76D6DF}" destId="{879877D4-284E-4A41-B406-7D24906F0DED}" srcOrd="1" destOrd="0" presId="urn:microsoft.com/office/officeart/2011/layout/RadialPictureList"/>
    <dgm:cxn modelId="{C7D527B1-5E90-40F3-B002-EDFB5B506394}" type="presParOf" srcId="{FCB20054-5588-48EE-AA95-5969AF76D6DF}" destId="{FAEBE9C5-2D5A-40D6-8FCE-13663FF91528}" srcOrd="2" destOrd="0" presId="urn:microsoft.com/office/officeart/2011/layout/RadialPictureList"/>
    <dgm:cxn modelId="{ACF00AF7-D709-4CF8-BDFB-D0149CF1040D}" type="presParOf" srcId="{FCB20054-5588-48EE-AA95-5969AF76D6DF}" destId="{AFD48973-3E5C-4258-BB75-042964B1B00D}" srcOrd="3" destOrd="0" presId="urn:microsoft.com/office/officeart/2011/layout/RadialPictureList"/>
    <dgm:cxn modelId="{E2FF28CD-D571-4778-B5F7-82C80E90146A}" type="presParOf" srcId="{FCB20054-5588-48EE-AA95-5969AF76D6DF}" destId="{C133CC8A-9004-4700-9A62-3BE4CDE36B95}" srcOrd="4" destOrd="0" presId="urn:microsoft.com/office/officeart/2011/layout/RadialPictureList"/>
    <dgm:cxn modelId="{25A3A1BA-27DD-4471-BDBD-5AF16B03EBC0}" type="presParOf" srcId="{C133CC8A-9004-4700-9A62-3BE4CDE36B95}" destId="{345A5D85-AA1E-47F7-B39E-E199AA9F2120}" srcOrd="0" destOrd="0" presId="urn:microsoft.com/office/officeart/2011/layout/RadialPictureList"/>
    <dgm:cxn modelId="{6CBFFCE6-B824-4723-A97A-A80E797A85C2}" type="presParOf" srcId="{FCB20054-5588-48EE-AA95-5969AF76D6DF}" destId="{469F6EDC-B181-4924-A2C7-C2B093DB734D}" srcOrd="5" destOrd="0" presId="urn:microsoft.com/office/officeart/2011/layout/RadialPictureList"/>
    <dgm:cxn modelId="{684F6171-B5B7-43E0-B547-A87FEDA3E542}" type="presParOf" srcId="{FCB20054-5588-48EE-AA95-5969AF76D6DF}" destId="{6D108E9F-80CA-46CE-9FE0-E429DF0A5C84}" srcOrd="6" destOrd="0" presId="urn:microsoft.com/office/officeart/2011/layout/RadialPictureList"/>
    <dgm:cxn modelId="{09628E09-A531-414C-B57D-D1790A2D773C}" type="presParOf" srcId="{6D108E9F-80CA-46CE-9FE0-E429DF0A5C84}" destId="{CC5F69B1-10B4-4534-B21F-982D0D1D92BD}" srcOrd="0" destOrd="0" presId="urn:microsoft.com/office/officeart/2011/layout/RadialPictureList"/>
    <dgm:cxn modelId="{13B26AE8-CF1D-473A-A303-0AA6FCE6D3A7}" type="presParOf" srcId="{FCB20054-5588-48EE-AA95-5969AF76D6DF}" destId="{3E4770B9-F0C4-4DAB-BEE7-036CB60CA029}" srcOrd="7" destOrd="0" presId="urn:microsoft.com/office/officeart/2011/layout/RadialPicture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DDED57-BB7A-4F6F-8FA9-23F50048411F}">
      <dsp:nvSpPr>
        <dsp:cNvPr id="0" name=""/>
        <dsp:cNvSpPr/>
      </dsp:nvSpPr>
      <dsp:spPr>
        <a:xfrm>
          <a:off x="4671574" y="1438977"/>
          <a:ext cx="2587964" cy="2588092"/>
        </a:xfrm>
        <a:prstGeom prst="ellipse">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a:t>Real world Visualization </a:t>
          </a:r>
        </a:p>
      </dsp:txBody>
      <dsp:txXfrm>
        <a:off x="5050573" y="1817994"/>
        <a:ext cx="1829966" cy="1830058"/>
      </dsp:txXfrm>
    </dsp:sp>
    <dsp:sp modelId="{879877D4-284E-4A41-B406-7D24906F0DED}">
      <dsp:nvSpPr>
        <dsp:cNvPr id="0" name=""/>
        <dsp:cNvSpPr/>
      </dsp:nvSpPr>
      <dsp:spPr>
        <a:xfrm rot="10800000">
          <a:off x="3377205" y="0"/>
          <a:ext cx="5216908" cy="5438311"/>
        </a:xfrm>
        <a:prstGeom prst="blockArc">
          <a:avLst>
            <a:gd name="adj1" fmla="val 17527788"/>
            <a:gd name="adj2" fmla="val 4119114"/>
            <a:gd name="adj3" fmla="val 5750"/>
          </a:avLst>
        </a:prstGeom>
        <a:solidFill>
          <a:srgbClr val="4668C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EBE9C5-2D5A-40D6-8FCE-13663FF91528}">
      <dsp:nvSpPr>
        <dsp:cNvPr id="0" name=""/>
        <dsp:cNvSpPr/>
      </dsp:nvSpPr>
      <dsp:spPr>
        <a:xfrm>
          <a:off x="3366380" y="458449"/>
          <a:ext cx="1386381" cy="138676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0" r="-40000"/>
          </a:stretch>
        </a:blipFill>
        <a:ln w="10795" cap="flat" cmpd="sng" algn="ctr">
          <a:solidFill>
            <a:srgbClr val="4668C5"/>
          </a:solidFill>
          <a:prstDash val="solid"/>
        </a:ln>
        <a:effectLst/>
      </dsp:spPr>
      <dsp:style>
        <a:lnRef idx="2">
          <a:scrgbClr r="0" g="0" b="0"/>
        </a:lnRef>
        <a:fillRef idx="1">
          <a:scrgbClr r="0" g="0" b="0"/>
        </a:fillRef>
        <a:effectRef idx="0">
          <a:scrgbClr r="0" g="0" b="0"/>
        </a:effectRef>
        <a:fontRef idx="minor"/>
      </dsp:style>
    </dsp:sp>
    <dsp:sp modelId="{AFD48973-3E5C-4258-BB75-042964B1B00D}">
      <dsp:nvSpPr>
        <dsp:cNvPr id="0" name=""/>
        <dsp:cNvSpPr/>
      </dsp:nvSpPr>
      <dsp:spPr>
        <a:xfrm>
          <a:off x="1405496" y="480746"/>
          <a:ext cx="1855725" cy="1342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r" defTabSz="711200">
            <a:lnSpc>
              <a:spcPct val="90000"/>
            </a:lnSpc>
            <a:spcBef>
              <a:spcPct val="0"/>
            </a:spcBef>
            <a:spcAft>
              <a:spcPct val="10000"/>
            </a:spcAft>
            <a:buNone/>
          </a:pPr>
          <a:r>
            <a:rPr lang="en-US" sz="1600" kern="1200" dirty="0">
              <a:latin typeface="Segoe UI Semibold" panose="020B0702040204020203" pitchFamily="34" charset="0"/>
              <a:cs typeface="Segoe UI Semibold" panose="020B0702040204020203" pitchFamily="34" charset="0"/>
            </a:rPr>
            <a:t>Real-world Context </a:t>
          </a:r>
        </a:p>
      </dsp:txBody>
      <dsp:txXfrm>
        <a:off x="1405496" y="480746"/>
        <a:ext cx="1855725" cy="1342175"/>
      </dsp:txXfrm>
    </dsp:sp>
    <dsp:sp modelId="{345A5D85-AA1E-47F7-B39E-E199AA9F2120}">
      <dsp:nvSpPr>
        <dsp:cNvPr id="0" name=""/>
        <dsp:cNvSpPr/>
      </dsp:nvSpPr>
      <dsp:spPr>
        <a:xfrm>
          <a:off x="2830539" y="2036103"/>
          <a:ext cx="1386381" cy="1386769"/>
        </a:xfrm>
        <a:prstGeom prst="ellipse">
          <a:avLst/>
        </a:prstGeom>
        <a:blipFill>
          <a:blip xmlns:r="http://schemas.openxmlformats.org/officeDocument/2006/relationships" r:embed="rId2"/>
          <a:srcRect/>
          <a:stretch>
            <a:fillRect l="-37000" r="-37000"/>
          </a:stretch>
        </a:blipFill>
        <a:ln w="10795" cap="flat" cmpd="sng" algn="ctr">
          <a:solidFill>
            <a:srgbClr val="4668C5"/>
          </a:solidFill>
          <a:prstDash val="solid"/>
        </a:ln>
        <a:effectLst/>
      </dsp:spPr>
      <dsp:style>
        <a:lnRef idx="2">
          <a:scrgbClr r="0" g="0" b="0"/>
        </a:lnRef>
        <a:fillRef idx="1">
          <a:scrgbClr r="0" g="0" b="0"/>
        </a:fillRef>
        <a:effectRef idx="0">
          <a:scrgbClr r="0" g="0" b="0"/>
        </a:effectRef>
        <a:fontRef idx="minor"/>
      </dsp:style>
    </dsp:sp>
    <dsp:sp modelId="{469F6EDC-B181-4924-A2C7-C2B093DB734D}">
      <dsp:nvSpPr>
        <dsp:cNvPr id="0" name=""/>
        <dsp:cNvSpPr/>
      </dsp:nvSpPr>
      <dsp:spPr>
        <a:xfrm>
          <a:off x="861923" y="2055681"/>
          <a:ext cx="1855725" cy="1342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r" defTabSz="711200">
            <a:lnSpc>
              <a:spcPct val="90000"/>
            </a:lnSpc>
            <a:spcBef>
              <a:spcPct val="0"/>
            </a:spcBef>
            <a:spcAft>
              <a:spcPct val="10000"/>
            </a:spcAft>
            <a:buNone/>
          </a:pPr>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Interconnections </a:t>
          </a:r>
        </a:p>
      </dsp:txBody>
      <dsp:txXfrm>
        <a:off x="861923" y="2055681"/>
        <a:ext cx="1855725" cy="1342175"/>
      </dsp:txXfrm>
    </dsp:sp>
    <dsp:sp modelId="{CC5F69B1-10B4-4534-B21F-982D0D1D92BD}">
      <dsp:nvSpPr>
        <dsp:cNvPr id="0" name=""/>
        <dsp:cNvSpPr/>
      </dsp:nvSpPr>
      <dsp:spPr>
        <a:xfrm>
          <a:off x="3366380" y="3636054"/>
          <a:ext cx="1386381" cy="138676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3000" b="-13000"/>
          </a:stretch>
        </a:blipFill>
        <a:ln w="10795" cap="flat" cmpd="sng" algn="ctr">
          <a:solidFill>
            <a:srgbClr val="4668C5"/>
          </a:solidFill>
          <a:prstDash val="solid"/>
        </a:ln>
        <a:effectLst/>
      </dsp:spPr>
      <dsp:style>
        <a:lnRef idx="2">
          <a:scrgbClr r="0" g="0" b="0"/>
        </a:lnRef>
        <a:fillRef idx="1">
          <a:scrgbClr r="0" g="0" b="0"/>
        </a:fillRef>
        <a:effectRef idx="0">
          <a:scrgbClr r="0" g="0" b="0"/>
        </a:effectRef>
        <a:fontRef idx="minor"/>
      </dsp:style>
    </dsp:sp>
    <dsp:sp modelId="{3E4770B9-F0C4-4DAB-BEE7-036CB60CA029}">
      <dsp:nvSpPr>
        <dsp:cNvPr id="0" name=""/>
        <dsp:cNvSpPr/>
      </dsp:nvSpPr>
      <dsp:spPr>
        <a:xfrm>
          <a:off x="1405496" y="3664333"/>
          <a:ext cx="1855725" cy="1342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r" defTabSz="711200">
            <a:lnSpc>
              <a:spcPct val="90000"/>
            </a:lnSpc>
            <a:spcBef>
              <a:spcPct val="0"/>
            </a:spcBef>
            <a:spcAft>
              <a:spcPct val="10000"/>
            </a:spcAft>
            <a:buNone/>
          </a:pPr>
          <a:r>
            <a:rPr lang="en-US" sz="1600" kern="1200" dirty="0">
              <a:latin typeface="Segoe UI Semibold" panose="020B0702040204020203" pitchFamily="34" charset="0"/>
              <a:cs typeface="Segoe UI Semibold" panose="020B0702040204020203" pitchFamily="34" charset="0"/>
            </a:rPr>
            <a:t>Sequence </a:t>
          </a:r>
        </a:p>
      </dsp:txBody>
      <dsp:txXfrm>
        <a:off x="1405496" y="3664333"/>
        <a:ext cx="1855725" cy="13421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DDED57-BB7A-4F6F-8FA9-23F50048411F}">
      <dsp:nvSpPr>
        <dsp:cNvPr id="0" name=""/>
        <dsp:cNvSpPr/>
      </dsp:nvSpPr>
      <dsp:spPr>
        <a:xfrm>
          <a:off x="1618028" y="1450426"/>
          <a:ext cx="2586275" cy="2586403"/>
        </a:xfrm>
        <a:prstGeom prst="ellipse">
          <a:avLst/>
        </a:prstGeom>
        <a:solidFill>
          <a:srgbClr val="4668C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See the full picture with </a:t>
          </a:r>
          <a:r>
            <a:rPr lang="en-IN" sz="1800" kern="1200"/>
            <a:t>Unified Dashboards</a:t>
          </a:r>
          <a:endParaRPr lang="en-US" sz="1800" kern="1200"/>
        </a:p>
      </dsp:txBody>
      <dsp:txXfrm>
        <a:off x="1996779" y="1829196"/>
        <a:ext cx="1828773" cy="1828863"/>
      </dsp:txXfrm>
    </dsp:sp>
    <dsp:sp modelId="{879877D4-284E-4A41-B406-7D24906F0DED}">
      <dsp:nvSpPr>
        <dsp:cNvPr id="0" name=""/>
        <dsp:cNvSpPr/>
      </dsp:nvSpPr>
      <dsp:spPr>
        <a:xfrm>
          <a:off x="250623" y="0"/>
          <a:ext cx="5213504" cy="5434762"/>
        </a:xfrm>
        <a:prstGeom prst="blockArc">
          <a:avLst>
            <a:gd name="adj1" fmla="val 17527788"/>
            <a:gd name="adj2" fmla="val 4119114"/>
            <a:gd name="adj3" fmla="val 5750"/>
          </a:avLst>
        </a:prstGeom>
        <a:solidFill>
          <a:srgbClr val="4668C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EBE9C5-2D5A-40D6-8FCE-13663FF91528}">
      <dsp:nvSpPr>
        <dsp:cNvPr id="0" name=""/>
        <dsp:cNvSpPr/>
      </dsp:nvSpPr>
      <dsp:spPr>
        <a:xfrm>
          <a:off x="4089469" y="458150"/>
          <a:ext cx="1385477" cy="1385864"/>
        </a:xfrm>
        <a:prstGeom prst="ellipse">
          <a:avLst/>
        </a:prstGeom>
        <a:blipFill rotWithShape="1">
          <a:blip xmlns:r="http://schemas.openxmlformats.org/officeDocument/2006/relationships" r:embed="rId1"/>
          <a:stretch>
            <a:fillRect/>
          </a:stretch>
        </a:blipFill>
        <a:ln w="10795" cap="flat" cmpd="sng" algn="ctr">
          <a:solidFill>
            <a:srgbClr val="4668C5"/>
          </a:solidFill>
          <a:prstDash val="solid"/>
        </a:ln>
        <a:effectLst/>
      </dsp:spPr>
      <dsp:style>
        <a:lnRef idx="2">
          <a:scrgbClr r="0" g="0" b="0"/>
        </a:lnRef>
        <a:fillRef idx="1">
          <a:scrgbClr r="0" g="0" b="0"/>
        </a:fillRef>
        <a:effectRef idx="0">
          <a:scrgbClr r="0" g="0" b="0"/>
        </a:effectRef>
        <a:fontRef idx="minor"/>
      </dsp:style>
    </dsp:sp>
    <dsp:sp modelId="{AFD48973-3E5C-4258-BB75-042964B1B00D}">
      <dsp:nvSpPr>
        <dsp:cNvPr id="0" name=""/>
        <dsp:cNvSpPr/>
      </dsp:nvSpPr>
      <dsp:spPr>
        <a:xfrm>
          <a:off x="5580035" y="480432"/>
          <a:ext cx="1854514" cy="1341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10000"/>
            </a:spcAft>
            <a:buNone/>
          </a:pPr>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KPI</a:t>
          </a:r>
          <a:r>
            <a:rPr lang="en-US" sz="1600" kern="1200" dirty="0"/>
            <a:t> </a:t>
          </a:r>
        </a:p>
      </dsp:txBody>
      <dsp:txXfrm>
        <a:off x="5580035" y="480432"/>
        <a:ext cx="1854514" cy="1341299"/>
      </dsp:txXfrm>
    </dsp:sp>
    <dsp:sp modelId="{345A5D85-AA1E-47F7-B39E-E199AA9F2120}">
      <dsp:nvSpPr>
        <dsp:cNvPr id="0" name=""/>
        <dsp:cNvSpPr/>
      </dsp:nvSpPr>
      <dsp:spPr>
        <a:xfrm>
          <a:off x="4624960" y="2034774"/>
          <a:ext cx="1385477" cy="1385864"/>
        </a:xfrm>
        <a:prstGeom prst="ellipse">
          <a:avLst/>
        </a:prstGeom>
        <a:blipFill rotWithShape="1">
          <a:blip xmlns:r="http://schemas.openxmlformats.org/officeDocument/2006/relationships" r:embed="rId2"/>
          <a:stretch>
            <a:fillRect/>
          </a:stretch>
        </a:blipFill>
        <a:ln w="10795" cap="flat" cmpd="sng" algn="ctr">
          <a:solidFill>
            <a:srgbClr val="4668C5"/>
          </a:solidFill>
          <a:prstDash val="solid"/>
        </a:ln>
        <a:effectLst/>
      </dsp:spPr>
      <dsp:style>
        <a:lnRef idx="2">
          <a:scrgbClr r="0" g="0" b="0"/>
        </a:lnRef>
        <a:fillRef idx="1">
          <a:scrgbClr r="0" g="0" b="0"/>
        </a:fillRef>
        <a:effectRef idx="0">
          <a:scrgbClr r="0" g="0" b="0"/>
        </a:effectRef>
        <a:fontRef idx="minor"/>
      </dsp:style>
    </dsp:sp>
    <dsp:sp modelId="{469F6EDC-B181-4924-A2C7-C2B093DB734D}">
      <dsp:nvSpPr>
        <dsp:cNvPr id="0" name=""/>
        <dsp:cNvSpPr/>
      </dsp:nvSpPr>
      <dsp:spPr>
        <a:xfrm>
          <a:off x="6123253" y="2054340"/>
          <a:ext cx="1854514" cy="1341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10000"/>
            </a:spcAft>
            <a:buNone/>
          </a:pPr>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Analysis</a:t>
          </a:r>
          <a:r>
            <a:rPr lang="en-US" sz="1600" kern="1200" dirty="0"/>
            <a:t>  </a:t>
          </a:r>
        </a:p>
      </dsp:txBody>
      <dsp:txXfrm>
        <a:off x="6123253" y="2054340"/>
        <a:ext cx="1854514" cy="1341299"/>
      </dsp:txXfrm>
    </dsp:sp>
    <dsp:sp modelId="{CC5F69B1-10B4-4534-B21F-982D0D1D92BD}">
      <dsp:nvSpPr>
        <dsp:cNvPr id="0" name=""/>
        <dsp:cNvSpPr/>
      </dsp:nvSpPr>
      <dsp:spPr>
        <a:xfrm>
          <a:off x="3823554" y="3830225"/>
          <a:ext cx="1385477" cy="1385864"/>
        </a:xfrm>
        <a:prstGeom prst="ellipse">
          <a:avLst/>
        </a:prstGeom>
        <a:blipFill rotWithShape="1">
          <a:blip xmlns:r="http://schemas.openxmlformats.org/officeDocument/2006/relationships" r:embed="rId3"/>
          <a:stretch>
            <a:fillRect/>
          </a:stretch>
        </a:blipFill>
        <a:ln w="10795" cap="flat" cmpd="sng" algn="ctr">
          <a:solidFill>
            <a:srgbClr val="4668C5"/>
          </a:solidFill>
          <a:prstDash val="solid"/>
        </a:ln>
        <a:effectLst/>
      </dsp:spPr>
      <dsp:style>
        <a:lnRef idx="2">
          <a:scrgbClr r="0" g="0" b="0"/>
        </a:lnRef>
        <a:fillRef idx="1">
          <a:scrgbClr r="0" g="0" b="0"/>
        </a:fillRef>
        <a:effectRef idx="0">
          <a:scrgbClr r="0" g="0" b="0"/>
        </a:effectRef>
        <a:fontRef idx="minor"/>
      </dsp:style>
    </dsp:sp>
    <dsp:sp modelId="{3E4770B9-F0C4-4DAB-BEE7-036CB60CA029}">
      <dsp:nvSpPr>
        <dsp:cNvPr id="0" name=""/>
        <dsp:cNvSpPr/>
      </dsp:nvSpPr>
      <dsp:spPr>
        <a:xfrm>
          <a:off x="5355880" y="3930873"/>
          <a:ext cx="1854514" cy="1341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10000"/>
            </a:spcAft>
            <a:buNone/>
          </a:pPr>
          <a:r>
            <a:rPr lang="en-US" sz="1600" kern="1200" dirty="0">
              <a:solidFill>
                <a:srgbClr val="353535">
                  <a:hueOff val="0"/>
                  <a:satOff val="0"/>
                  <a:lumOff val="0"/>
                  <a:alphaOff val="0"/>
                </a:srgbClr>
              </a:solidFill>
              <a:latin typeface="Segoe UI Semibold" panose="020B0702040204020203" pitchFamily="34" charset="0"/>
              <a:ea typeface="+mn-ea"/>
              <a:cs typeface="Segoe UI Semibold" panose="020B0702040204020203" pitchFamily="34" charset="0"/>
            </a:rPr>
            <a:t>Goal</a:t>
          </a:r>
        </a:p>
      </dsp:txBody>
      <dsp:txXfrm>
        <a:off x="5355880" y="3930873"/>
        <a:ext cx="1854514" cy="1341299"/>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9/7/2017 12:25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9/7/2017 12:24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upport.powerbi.com/knowledgebase/articles/505323-why-you-need-dirsync-to-connect-to-on-premises-ana"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customers.microsoft.com/Pages/CustomerStory.aspx?recid=2546"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azure.microsoft.com/en-us/documentation/services/service-bus/"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3" Type="http://schemas.openxmlformats.org/officeDocument/2006/relationships/hyperlink" Target="http://aka.ms/BI" TargetMode="External"/><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we are going to talk about is of top</a:t>
            </a:r>
            <a:r>
              <a:rPr lang="en-US" baseline="0" dirty="0"/>
              <a:t> of mind as it focuses on student lifecycle and success management. Students are at the core of every institution. In this presentation, we’re going to answer 2 questions- </a:t>
            </a:r>
          </a:p>
          <a:p>
            <a:pPr marL="228600" indent="-228600">
              <a:buAutoNum type="arabicParenR"/>
            </a:pPr>
            <a:r>
              <a:rPr lang="en-US" baseline="0" dirty="0"/>
              <a:t>How should an educational institute manage its students lifecycle from prospecting to current students to alumni management. What does Microsoft offer in this space?</a:t>
            </a:r>
          </a:p>
          <a:p>
            <a:pPr marL="228600" indent="-228600">
              <a:buAutoNum type="arabicParenR"/>
            </a:pPr>
            <a:r>
              <a:rPr lang="en-US" baseline="0" dirty="0"/>
              <a:t>And secondly, what key metrics should be analyzed and shared to manage the success of students and institutions. What Microsoft technologies can help?</a:t>
            </a:r>
            <a:endParaRPr lang="en-US" dirty="0"/>
          </a:p>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4</a:t>
            </a:fld>
            <a:endParaRPr lang="en-US"/>
          </a:p>
        </p:txBody>
      </p:sp>
    </p:spTree>
    <p:extLst>
      <p:ext uri="{BB962C8B-B14F-4D97-AF65-F5344CB8AC3E}">
        <p14:creationId xmlns:p14="http://schemas.microsoft.com/office/powerpoint/2010/main" val="3405064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w="3175">
                  <a:noFill/>
                </a:ln>
                <a:solidFill>
                  <a:srgbClr val="FFFEFE"/>
                </a:solidFill>
                <a:cs typeface="Segoe UI Semibold" panose="020B0702040204020203" pitchFamily="34" charset="0"/>
              </a:rPr>
              <a:t>Imagine if you could resolve critical education challenges </a:t>
            </a:r>
            <a:r>
              <a:rPr lang="en-US" sz="1200" dirty="0">
                <a:ln w="3175">
                  <a:noFill/>
                </a:ln>
                <a:solidFill>
                  <a:srgbClr val="FFFEFE"/>
                </a:solidFill>
                <a:latin typeface="Segoe UI Light"/>
                <a:cs typeface="Segoe UI Semibold" panose="020B0702040204020203" pitchFamily="34" charset="0"/>
              </a:rPr>
              <a:t>by arming stakeholders with the data they needed to generate insights, predict</a:t>
            </a:r>
            <a:r>
              <a:rPr lang="en-US" sz="1200" baseline="0" dirty="0">
                <a:ln w="3175">
                  <a:noFill/>
                </a:ln>
                <a:solidFill>
                  <a:srgbClr val="FFFEFE"/>
                </a:solidFill>
                <a:latin typeface="Segoe UI Light"/>
                <a:cs typeface="Segoe UI Semibold" panose="020B0702040204020203" pitchFamily="34" charset="0"/>
              </a:rPr>
              <a:t> future trends and behaviors, and </a:t>
            </a:r>
            <a:r>
              <a:rPr lang="en-US" sz="1200" dirty="0">
                <a:ln w="3175">
                  <a:noFill/>
                </a:ln>
                <a:solidFill>
                  <a:srgbClr val="FFFEFE"/>
                </a:solidFill>
                <a:latin typeface="Segoe UI Light"/>
                <a:cs typeface="Segoe UI Semibold" panose="020B0702040204020203" pitchFamily="34" charset="0"/>
              </a:rPr>
              <a:t>take proactive</a:t>
            </a:r>
            <a:r>
              <a:rPr lang="en-US" sz="1200" baseline="0" dirty="0">
                <a:ln w="3175">
                  <a:noFill/>
                </a:ln>
                <a:solidFill>
                  <a:srgbClr val="FFFEFE"/>
                </a:solidFill>
                <a:latin typeface="Segoe UI Light"/>
                <a:cs typeface="Segoe UI Semibold" panose="020B0702040204020203" pitchFamily="34" charset="0"/>
              </a:rPr>
              <a:t> </a:t>
            </a:r>
            <a:r>
              <a:rPr lang="en-US" sz="1200" dirty="0">
                <a:ln w="3175">
                  <a:noFill/>
                </a:ln>
                <a:solidFill>
                  <a:srgbClr val="FFFEFE"/>
                </a:solidFill>
                <a:latin typeface="Segoe UI Light"/>
                <a:cs typeface="Segoe UI Semibold" panose="020B0702040204020203" pitchFamily="34" charset="0"/>
              </a:rPr>
              <a:t>actions</a:t>
            </a:r>
            <a:r>
              <a:rPr lang="en-US" sz="1200" baseline="0" dirty="0">
                <a:ln w="3175">
                  <a:noFill/>
                </a:ln>
                <a:solidFill>
                  <a:srgbClr val="FFFEFE"/>
                </a:solidFill>
                <a:latin typeface="Segoe UI Light"/>
                <a:cs typeface="Segoe UI Semibold" panose="020B0702040204020203" pitchFamily="34" charset="0"/>
              </a:rPr>
              <a:t> that </a:t>
            </a:r>
            <a:r>
              <a:rPr lang="en-US" sz="1200" dirty="0">
                <a:ln w="3175">
                  <a:noFill/>
                </a:ln>
                <a:solidFill>
                  <a:srgbClr val="FFFEFE"/>
                </a:solidFill>
                <a:latin typeface="Segoe UI Light"/>
                <a:cs typeface="Segoe UI Semibold" panose="020B0702040204020203" pitchFamily="34" charset="0"/>
              </a:rPr>
              <a:t>improve outcomes.</a:t>
            </a:r>
          </a:p>
          <a:p>
            <a:endParaRPr lang="en-US" dirty="0"/>
          </a:p>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5</a:t>
            </a:fld>
            <a:endParaRPr lang="en-US"/>
          </a:p>
        </p:txBody>
      </p:sp>
    </p:spTree>
    <p:extLst>
      <p:ext uri="{BB962C8B-B14F-4D97-AF65-F5344CB8AC3E}">
        <p14:creationId xmlns:p14="http://schemas.microsoft.com/office/powerpoint/2010/main" val="2785918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ea typeface="MS PGothic" panose="020B0600070205080204" pitchFamily="34" charset="-128"/>
                <a:cs typeface="ＭＳ Ｐゴシック" charset="0"/>
              </a:rPr>
              <a:t>Education is a complex</a:t>
            </a:r>
            <a:r>
              <a:rPr lang="en-US" b="0" baseline="0" dirty="0">
                <a:ea typeface="MS PGothic" panose="020B0600070205080204" pitchFamily="34" charset="-128"/>
                <a:cs typeface="ＭＳ Ｐゴシック" charset="0"/>
              </a:rPr>
              <a:t> business. </a:t>
            </a:r>
            <a:r>
              <a:rPr lang="en-US" b="0" dirty="0">
                <a:ea typeface="MS PGothic" panose="020B0600070205080204" pitchFamily="34" charset="-128"/>
                <a:cs typeface="ＭＳ Ｐゴシック" charset="0"/>
              </a:rPr>
              <a:t>Stakeholders</a:t>
            </a:r>
            <a:r>
              <a:rPr lang="en-US" b="0" baseline="0" dirty="0">
                <a:ea typeface="MS PGothic" panose="020B0600070205080204" pitchFamily="34" charset="-128"/>
                <a:cs typeface="ＭＳ Ｐゴシック" charset="0"/>
              </a:rPr>
              <a:t> in </a:t>
            </a:r>
            <a:r>
              <a:rPr lang="en-US" b="0" dirty="0">
                <a:ea typeface="MS PGothic" panose="020B0600070205080204" pitchFamily="34" charset="-128"/>
                <a:cs typeface="ＭＳ Ｐゴシック" charset="0"/>
              </a:rPr>
              <a:t>K12 and higher </a:t>
            </a:r>
            <a:r>
              <a:rPr lang="en-US" b="0" dirty="0" err="1">
                <a:ea typeface="MS PGothic" panose="020B0600070205080204" pitchFamily="34" charset="-128"/>
                <a:cs typeface="ＭＳ Ｐゴシック" charset="0"/>
              </a:rPr>
              <a:t>ed</a:t>
            </a:r>
            <a:r>
              <a:rPr lang="en-US" b="0" baseline="0" dirty="0">
                <a:latin typeface="Segoe UI Symbol"/>
                <a:ea typeface="MS PGothic" panose="020B0600070205080204" pitchFamily="34" charset="-128"/>
                <a:cs typeface="ＭＳ Ｐゴシック" charset="0"/>
              </a:rPr>
              <a:t>—</a:t>
            </a:r>
            <a:r>
              <a:rPr lang="en-US" b="0" baseline="0" dirty="0">
                <a:ea typeface="MS PGothic" panose="020B0600070205080204" pitchFamily="34" charset="-128"/>
                <a:cs typeface="ＭＳ Ｐゴシック" charset="0"/>
              </a:rPr>
              <a:t>from provosts, superintendents, and principals to teachers, administrative staff, and policy makers</a:t>
            </a:r>
            <a:r>
              <a:rPr lang="en-US" b="0" baseline="0" dirty="0">
                <a:latin typeface="Segoe UI Symbol"/>
                <a:ea typeface="MS PGothic" panose="020B0600070205080204" pitchFamily="34" charset="-128"/>
                <a:cs typeface="ＭＳ Ｐゴシック" charset="0"/>
              </a:rPr>
              <a:t>—</a:t>
            </a:r>
            <a:r>
              <a:rPr lang="en-US" b="0" baseline="0" dirty="0">
                <a:ea typeface="MS PGothic" panose="020B0600070205080204" pitchFamily="34" charset="-128"/>
                <a:cs typeface="ＭＳ Ｐゴシック" charset="0"/>
              </a:rPr>
              <a:t>face a myriad of challenges spanning different areas. </a:t>
            </a:r>
          </a:p>
          <a:p>
            <a:pPr marL="228600" indent="-228600">
              <a:buAutoNum type="arabicParenR"/>
            </a:pPr>
            <a:r>
              <a:rPr lang="en-US" b="0" baseline="0" dirty="0">
                <a:ea typeface="MS PGothic" panose="020B0600070205080204" pitchFamily="34" charset="-128"/>
                <a:cs typeface="ＭＳ Ｐゴシック" charset="0"/>
              </a:rPr>
              <a:t>Are you identifying the best students? </a:t>
            </a:r>
          </a:p>
          <a:p>
            <a:pPr marL="228600" indent="-228600">
              <a:buAutoNum type="arabicParenR"/>
            </a:pPr>
            <a:r>
              <a:rPr lang="en-US" b="0" baseline="0" dirty="0">
                <a:ea typeface="MS PGothic" panose="020B0600070205080204" pitchFamily="34" charset="-128"/>
                <a:cs typeface="ＭＳ Ｐゴシック" charset="0"/>
              </a:rPr>
              <a:t>Do you have the latest technology available to your staff and students? </a:t>
            </a:r>
          </a:p>
          <a:p>
            <a:pPr marL="228600" indent="-228600">
              <a:buAutoNum type="arabicParenR"/>
            </a:pPr>
            <a:r>
              <a:rPr lang="en-US" b="0" baseline="0" dirty="0">
                <a:ea typeface="MS PGothic" panose="020B0600070205080204" pitchFamily="34" charset="-128"/>
                <a:cs typeface="ＭＳ Ｐゴシック" charset="0"/>
              </a:rPr>
              <a:t>Are you creating the best results for your current students and alumni success? </a:t>
            </a:r>
          </a:p>
          <a:p>
            <a:pPr marL="228600" indent="-228600">
              <a:buAutoNum type="arabicParenR"/>
            </a:pPr>
            <a:r>
              <a:rPr lang="en-US" b="0" baseline="0" dirty="0">
                <a:ea typeface="MS PGothic" panose="020B0600070205080204" pitchFamily="34" charset="-128"/>
                <a:cs typeface="ＭＳ Ｐゴシック" charset="0"/>
              </a:rPr>
              <a:t>Do you have the right analytical tools and data for your educators and staff to drive results?</a:t>
            </a:r>
          </a:p>
          <a:p>
            <a:pPr marL="228600" indent="-228600">
              <a:buAutoNum type="arabicParenR"/>
            </a:pPr>
            <a:r>
              <a:rPr lang="en-US" b="0" baseline="0" dirty="0">
                <a:ea typeface="MS PGothic" panose="020B0600070205080204" pitchFamily="34" charset="-128"/>
                <a:cs typeface="ＭＳ Ｐゴシック" charset="0"/>
              </a:rPr>
              <a:t>Can you elevate your institution’s performance by making smart, data-driven decisions?</a:t>
            </a:r>
          </a:p>
          <a:p>
            <a:pPr marL="228600" indent="-228600">
              <a:buAutoNum type="arabicParenR"/>
            </a:pPr>
            <a:endParaRPr lang="en-US" b="0" baseline="0" dirty="0">
              <a:ea typeface="MS PGothic" panose="020B0600070205080204" pitchFamily="34" charset="-128"/>
              <a:cs typeface="ＭＳ Ｐゴシック" charset="0"/>
            </a:endParaRPr>
          </a:p>
          <a:p>
            <a:pPr marL="0" indent="0">
              <a:buNone/>
            </a:pPr>
            <a:endParaRPr lang="en-US" b="0" baseline="0" dirty="0">
              <a:ea typeface="MS PGothic" panose="020B0600070205080204" pitchFamily="34" charset="-128"/>
              <a:cs typeface="ＭＳ Ｐゴシック" charset="0"/>
            </a:endParaRPr>
          </a:p>
        </p:txBody>
      </p:sp>
      <p:sp>
        <p:nvSpPr>
          <p:cNvPr id="4" name="Slide Number Placeholder 3"/>
          <p:cNvSpPr>
            <a:spLocks noGrp="1"/>
          </p:cNvSpPr>
          <p:nvPr>
            <p:ph type="sldNum" sz="quarter" idx="10"/>
          </p:nvPr>
        </p:nvSpPr>
        <p:spPr/>
        <p:txBody>
          <a:bodyPr/>
          <a:lstStyle/>
          <a:p>
            <a:fld id="{56EA04D0-5311-E34A-BE67-DCA403943D88}" type="slidenum">
              <a:rPr lang="en-US" smtClean="0"/>
              <a:t>6</a:t>
            </a:fld>
            <a:endParaRPr lang="en-US"/>
          </a:p>
        </p:txBody>
      </p:sp>
    </p:spTree>
    <p:extLst>
      <p:ext uri="{BB962C8B-B14F-4D97-AF65-F5344CB8AC3E}">
        <p14:creationId xmlns:p14="http://schemas.microsoft.com/office/powerpoint/2010/main" val="1754020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Let us show you how </a:t>
            </a:r>
            <a:r>
              <a:rPr lang="en-US" sz="1200" b="0" baseline="0" dirty="0">
                <a:solidFill>
                  <a:schemeClr val="bg1"/>
                </a:solidFill>
                <a:latin typeface="Segoe UI Light" charset="0"/>
                <a:cs typeface="Segoe UI Light" charset="0"/>
              </a:rPr>
              <a:t>t</a:t>
            </a:r>
            <a:r>
              <a:rPr lang="en-US" sz="1200" dirty="0">
                <a:solidFill>
                  <a:schemeClr val="bg1"/>
                </a:solidFill>
                <a:latin typeface="Segoe UI Light" charset="0"/>
                <a:ea typeface="Segoe UI Light" charset="0"/>
                <a:cs typeface="Segoe UI Light" charset="0"/>
              </a:rPr>
              <a:t>he Microsoft platforms can open up new possibilities to help your institutions attract the best students, create optimum student outcomes - on both learning and career paths - and elevate your institutional performance. </a:t>
            </a:r>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910A01-D1C0-F242-9158-349EE9C87A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347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910A01-D1C0-F242-9158-349EE9C87A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0306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Today’s students are evolving quickly, their way of finding information about universities and colleges is changing rapidly with vast information available at their fingertips on the internet and social media forums.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910A01-D1C0-F242-9158-349EE9C87A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251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rPr>
              <a:t>There is</a:t>
            </a:r>
            <a:r>
              <a:rPr lang="en-US" sz="1200" kern="1200" baseline="0" dirty="0">
                <a:solidFill>
                  <a:schemeClr val="tx1"/>
                </a:solidFill>
                <a:effectLst/>
                <a:ea typeface="+mn-ea"/>
              </a:rPr>
              <a:t> a greater need today to attract more prospective students and recruit the brightest. Higher competition and options for your prospective students will require a greater effort on your institutions part. Converting those prospects to students, retaining them as alumni and future donors will create long term value for your institution.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And therefore, institutions must learn to adapt to the new student journey to attract the right students and effectively manage the admissions process. For that, y</a:t>
            </a:r>
            <a:r>
              <a:rPr lang="en-US" dirty="0"/>
              <a:t>ou need to give your </a:t>
            </a:r>
            <a:r>
              <a:rPr lang="en-US" sz="1200" dirty="0">
                <a:solidFill>
                  <a:srgbClr val="FFFFFF"/>
                </a:solidFill>
              </a:rPr>
              <a:t>team tools to process applications efficiently, make vital business decisions and deliver seamless experience to the applicant. </a:t>
            </a:r>
            <a:endParaRPr lang="en-US" baseline="0" dirty="0"/>
          </a:p>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10</a:t>
            </a:fld>
            <a:endParaRPr lang="en-US"/>
          </a:p>
        </p:txBody>
      </p:sp>
    </p:spTree>
    <p:extLst>
      <p:ext uri="{BB962C8B-B14F-4D97-AF65-F5344CB8AC3E}">
        <p14:creationId xmlns:p14="http://schemas.microsoft.com/office/powerpoint/2010/main" val="2006946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85574" fontAlgn="base">
              <a:lnSpc>
                <a:spcPct val="90000"/>
              </a:lnSpc>
              <a:spcBef>
                <a:spcPct val="0"/>
              </a:spcBef>
              <a:spcAft>
                <a:spcPct val="0"/>
              </a:spcAft>
            </a:pPr>
            <a:r>
              <a:rPr lang="en-US" sz="2400" dirty="0">
                <a:solidFill>
                  <a:srgbClr val="FFFFFF"/>
                </a:solidFill>
                <a:cs typeface="Segoe UI Light"/>
              </a:rPr>
              <a:t>What is interesting is prospective</a:t>
            </a:r>
            <a:r>
              <a:rPr lang="en-US" sz="2400" baseline="0" dirty="0">
                <a:solidFill>
                  <a:srgbClr val="FFFFFF"/>
                </a:solidFill>
                <a:cs typeface="Segoe UI Light"/>
              </a:rPr>
              <a:t> customers are 70% through the buying process before they even speak with the institution. In order to reach this audience, you have to be where they are by m</a:t>
            </a:r>
            <a:r>
              <a:rPr lang="en-US" sz="1200" dirty="0">
                <a:solidFill>
                  <a:srgbClr val="FFFFFF"/>
                </a:solidFill>
                <a:cs typeface="Segoe UI Light"/>
              </a:rPr>
              <a:t>arketing</a:t>
            </a:r>
            <a:r>
              <a:rPr lang="en-US" sz="1200" baseline="0" dirty="0">
                <a:solidFill>
                  <a:srgbClr val="FFFFFF"/>
                </a:solidFill>
                <a:cs typeface="Segoe UI Light"/>
              </a:rPr>
              <a:t> relevant</a:t>
            </a:r>
            <a:r>
              <a:rPr lang="en-US" sz="1200" dirty="0">
                <a:solidFill>
                  <a:srgbClr val="FFFFFF"/>
                </a:solidFill>
                <a:cs typeface="Segoe UI Light"/>
              </a:rPr>
              <a:t> and engaging campaigns, events and information across both traditional and social channels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910A01-D1C0-F242-9158-349EE9C87A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933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a:t>
            </a:r>
            <a:r>
              <a:rPr lang="en-US" baseline="0" dirty="0"/>
              <a:t> can help you understand what these students are saying. </a:t>
            </a:r>
            <a:r>
              <a:rPr lang="en-US" sz="1200" dirty="0">
                <a:solidFill>
                  <a:srgbClr val="FFFFFF"/>
                </a:solidFill>
              </a:rPr>
              <a:t>You can do this with</a:t>
            </a:r>
            <a:r>
              <a:rPr lang="en-US" sz="1200" baseline="0" dirty="0">
                <a:solidFill>
                  <a:srgbClr val="FFFFFF"/>
                </a:solidFill>
              </a:rPr>
              <a:t> Dynamics 365 with campaign monitoring, brand sentiment analysis, and competitive intelligence. </a:t>
            </a:r>
          </a:p>
          <a:p>
            <a:endParaRPr lang="en-US" dirty="0"/>
          </a:p>
          <a:p>
            <a:pPr defTabSz="685574" fontAlgn="base">
              <a:lnSpc>
                <a:spcPct val="90000"/>
              </a:lnSpc>
              <a:spcBef>
                <a:spcPct val="0"/>
              </a:spcBef>
              <a:spcAft>
                <a:spcPct val="0"/>
              </a:spcAft>
            </a:pPr>
            <a:r>
              <a:rPr lang="en-US" dirty="0"/>
              <a:t>With actionable and easy access</a:t>
            </a:r>
            <a:r>
              <a:rPr lang="en-US" baseline="0" dirty="0"/>
              <a:t> to </a:t>
            </a:r>
            <a:r>
              <a:rPr lang="en-US" dirty="0"/>
              <a:t>data, you can</a:t>
            </a:r>
            <a:r>
              <a:rPr lang="en-US" baseline="0" dirty="0"/>
              <a:t> </a:t>
            </a:r>
            <a:r>
              <a:rPr lang="en-US" sz="2400" baseline="0" dirty="0">
                <a:solidFill>
                  <a:srgbClr val="FFFFFF"/>
                </a:solidFill>
                <a:cs typeface="Segoe UI Light"/>
              </a:rPr>
              <a:t>d</a:t>
            </a:r>
            <a:r>
              <a:rPr lang="en-US" sz="1200" dirty="0">
                <a:solidFill>
                  <a:srgbClr val="FFFFFF"/>
                </a:solidFill>
              </a:rPr>
              <a:t>eliver a rich experience throughout the student journey. Your current students will be future advocates and generate a source of revenue</a:t>
            </a:r>
            <a:r>
              <a:rPr lang="en-US" sz="1200" dirty="0">
                <a:solidFill>
                  <a:schemeClr val="tx1"/>
                </a:solidFill>
              </a:rPr>
              <a:t>,</a:t>
            </a:r>
            <a:r>
              <a:rPr lang="en-US" sz="1200" baseline="0" dirty="0">
                <a:solidFill>
                  <a:schemeClr val="tx1"/>
                </a:solidFill>
              </a:rPr>
              <a:t> so invest in them from the start.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D20BC-8ADE-4EBF-9DD6-5992F62E471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871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student</a:t>
            </a:r>
            <a:r>
              <a:rPr lang="en-US" baseline="0" dirty="0"/>
              <a:t> engagement model begins with students researching online and visiting the school’s website. This follows request for more information and/or a school visit. Based on their research thus far, prospective students then decides to apply. At that point, a school has had various touch points and should track this information.   </a:t>
            </a:r>
          </a:p>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13</a:t>
            </a:fld>
            <a:endParaRPr lang="en-US"/>
          </a:p>
        </p:txBody>
      </p:sp>
    </p:spTree>
    <p:extLst>
      <p:ext uri="{BB962C8B-B14F-4D97-AF65-F5344CB8AC3E}">
        <p14:creationId xmlns:p14="http://schemas.microsoft.com/office/powerpoint/2010/main" val="2418161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Microsoft can help you with tracking</a:t>
            </a:r>
            <a:r>
              <a:rPr lang="en-US" sz="1200" baseline="0" dirty="0"/>
              <a:t> this data all in one place using Dynamics CRM. A simple process flow would look like this  - </a:t>
            </a:r>
          </a:p>
          <a:p>
            <a:r>
              <a:rPr lang="en-US" sz="1200" dirty="0"/>
              <a:t>You receive the application, check whether it meets requirements, route</a:t>
            </a:r>
            <a:r>
              <a:rPr lang="en-US" sz="1200" baseline="0" dirty="0"/>
              <a:t> it</a:t>
            </a:r>
            <a:r>
              <a:rPr lang="en-US" sz="1200" dirty="0"/>
              <a:t> to the approval board,</a:t>
            </a:r>
            <a:r>
              <a:rPr lang="en-US" sz="1200" baseline="0" dirty="0"/>
              <a:t> and then </a:t>
            </a:r>
            <a:r>
              <a:rPr lang="en-US" sz="1200" dirty="0"/>
              <a:t>approve</a:t>
            </a:r>
            <a:r>
              <a:rPr lang="en-US" sz="1200" baseline="0" dirty="0"/>
              <a:t> or deny it. Apart from providing a simple process for students and administration, the information can benefit the school in pro-actively making changes and evolving with their customers. </a:t>
            </a:r>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14</a:t>
            </a:fld>
            <a:endParaRPr lang="en-US"/>
          </a:p>
        </p:txBody>
      </p:sp>
    </p:spTree>
    <p:extLst>
      <p:ext uri="{BB962C8B-B14F-4D97-AF65-F5344CB8AC3E}">
        <p14:creationId xmlns:p14="http://schemas.microsoft.com/office/powerpoint/2010/main" val="890380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the Grand Canyon</a:t>
            </a:r>
            <a:r>
              <a:rPr lang="en-US" baseline="0" dirty="0"/>
              <a:t> University. Given </a:t>
            </a:r>
            <a:r>
              <a:rPr lang="en-US" baseline="0" dirty="0" err="1"/>
              <a:t>universitites</a:t>
            </a:r>
            <a:r>
              <a:rPr lang="en-US" baseline="0" dirty="0"/>
              <a:t> now are engaging students both in classroom and online, Grand Canyon University had a new level of complexity for their students and educators. </a:t>
            </a:r>
          </a:p>
          <a:p>
            <a:r>
              <a:rPr lang="en-US" baseline="0" dirty="0"/>
              <a:t>The school utilized Microsoft’s Dynamics CRM platform to better capture student information, regardless of whether the learning was taking place online or in-person. This flexibility allowed the university to make quicker changes over time while still using expanded formats of teaching. </a:t>
            </a:r>
          </a:p>
          <a:p>
            <a:endParaRPr lang="en-US" baseline="0" dirty="0"/>
          </a:p>
          <a:p>
            <a:r>
              <a:rPr lang="en-US" dirty="0"/>
              <a:t>https://customers.microsoft.com/Pages/CustomerStory.aspx?recid=21108</a:t>
            </a:r>
          </a:p>
        </p:txBody>
      </p:sp>
      <p:sp>
        <p:nvSpPr>
          <p:cNvPr id="4" name="Slide Number Placeholder 3"/>
          <p:cNvSpPr>
            <a:spLocks noGrp="1"/>
          </p:cNvSpPr>
          <p:nvPr>
            <p:ph type="sldNum" sz="quarter" idx="10"/>
          </p:nvPr>
        </p:nvSpPr>
        <p:spPr/>
        <p:txBody>
          <a:bodyPr/>
          <a:lstStyle/>
          <a:p>
            <a:fld id="{56EA04D0-5311-E34A-BE67-DCA403943D88}" type="slidenum">
              <a:rPr lang="en-US" smtClean="0"/>
              <a:t>15</a:t>
            </a:fld>
            <a:endParaRPr lang="en-US"/>
          </a:p>
        </p:txBody>
      </p:sp>
    </p:spTree>
    <p:extLst>
      <p:ext uri="{BB962C8B-B14F-4D97-AF65-F5344CB8AC3E}">
        <p14:creationId xmlns:p14="http://schemas.microsoft.com/office/powerpoint/2010/main" val="3735219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EA04D0-5311-E34A-BE67-DCA403943D88}" type="slidenum">
              <a:rPr lang="en-US" smtClean="0"/>
              <a:t>16</a:t>
            </a:fld>
            <a:endParaRPr lang="en-US"/>
          </a:p>
        </p:txBody>
      </p:sp>
    </p:spTree>
    <p:extLst>
      <p:ext uri="{BB962C8B-B14F-4D97-AF65-F5344CB8AC3E}">
        <p14:creationId xmlns:p14="http://schemas.microsoft.com/office/powerpoint/2010/main" val="1991645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17</a:t>
            </a:fld>
            <a:endParaRPr lang="en-US"/>
          </a:p>
        </p:txBody>
      </p:sp>
    </p:spTree>
    <p:extLst>
      <p:ext uri="{BB962C8B-B14F-4D97-AF65-F5344CB8AC3E}">
        <p14:creationId xmlns:p14="http://schemas.microsoft.com/office/powerpoint/2010/main" val="2145878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baseline="0" dirty="0"/>
              <a:t>&lt;Start with the text on slide&gt; </a:t>
            </a:r>
          </a:p>
          <a:p>
            <a:endParaRPr lang="en-US" sz="1100" b="1" baseline="0" dirty="0"/>
          </a:p>
          <a:p>
            <a:r>
              <a:rPr lang="en-US" sz="1100" b="1" baseline="0" dirty="0"/>
              <a:t>At Microsoft, we believe everyone should have easy access to the data they need to make informed decisions and take proactive actions. Currently, only about 10% of an institution’s stakeholders have access or can make use of available data. </a:t>
            </a:r>
          </a:p>
          <a:p>
            <a:endParaRPr lang="en-US" sz="1100" b="1" baseline="0" dirty="0"/>
          </a:p>
          <a:p>
            <a:r>
              <a:rPr lang="en-US" sz="1100" b="0" baseline="0" dirty="0"/>
              <a:t>The challenge is that accessing and analyzing data can be very complex and daunting. </a:t>
            </a:r>
          </a:p>
          <a:p>
            <a:endParaRPr lang="en-US" sz="1100" b="0" baseline="0" dirty="0"/>
          </a:p>
          <a:p>
            <a:r>
              <a:rPr lang="en-US" sz="1100" b="0" baseline="0" dirty="0"/>
              <a:t>Each audience needs varying degrees and types of insights and analytics, and there are different ways that they would use that data. For example, teachers for improving student learning and teaching tactics; superintendents to make program decisions, EDU policy makers to make budgetary and other policy-level decisions.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100" b="0" baseline="0" dirty="0"/>
              <a:t>However, how can your teachers, superintendents, provosts, line-of-business managers, and other stakeholders easily access the data they need and get it into the right format so that they can analyze and act on it?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B258F2-B2E5-4175-B339-81AEE5988F5F}" type="slidenum">
              <a:rPr kumimoji="0" lang="en-US" sz="1200" b="0" i="0" u="none" strike="noStrike" kern="1200" cap="none" spc="0" normalizeH="0" baseline="0" noProof="0" smtClean="0">
                <a:ln>
                  <a:noFill/>
                </a:ln>
                <a:solidFill>
                  <a:srgbClr val="50505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930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a:r>
            <a:r>
              <a:rPr lang="en-US" baseline="0" dirty="0"/>
              <a:t>ower of analytics can help with: </a:t>
            </a:r>
          </a:p>
          <a:p>
            <a:pPr marL="228600" indent="-228600">
              <a:buAutoNum type="arabicParenR"/>
            </a:pPr>
            <a:r>
              <a:rPr lang="en-US" dirty="0"/>
              <a:t>Personalizing</a:t>
            </a:r>
            <a:r>
              <a:rPr lang="en-US" baseline="0" dirty="0"/>
              <a:t> learning based on student performance by providing data to educators to intervene on a regular and timely basis.</a:t>
            </a:r>
          </a:p>
          <a:p>
            <a:pPr marL="228600" indent="-228600">
              <a:buAutoNum type="arabicParenR"/>
            </a:pPr>
            <a:r>
              <a:rPr lang="en-US" baseline="0" dirty="0"/>
              <a:t>Tracking students performance to make sure they graduate on time</a:t>
            </a:r>
          </a:p>
          <a:p>
            <a:pPr marL="228600" indent="-228600">
              <a:buAutoNum type="arabicParenR"/>
            </a:pPr>
            <a:r>
              <a:rPr lang="en-US" baseline="0" dirty="0"/>
              <a:t>Use information about alumni to maintain the relationship over long term to build loyalty and professional engagement </a:t>
            </a:r>
          </a:p>
          <a:p>
            <a:pPr marL="228600" indent="-228600">
              <a:buAutoNum type="arabicParenR"/>
            </a:pPr>
            <a:endParaRPr lang="en-US" baseline="0" dirty="0"/>
          </a:p>
        </p:txBody>
      </p:sp>
      <p:sp>
        <p:nvSpPr>
          <p:cNvPr id="4" name="Slide Number Placeholder 3"/>
          <p:cNvSpPr>
            <a:spLocks noGrp="1"/>
          </p:cNvSpPr>
          <p:nvPr>
            <p:ph type="sldNum" sz="quarter" idx="10"/>
          </p:nvPr>
        </p:nvSpPr>
        <p:spPr/>
        <p:txBody>
          <a:bodyPr/>
          <a:lstStyle/>
          <a:p>
            <a:fld id="{56EA04D0-5311-E34A-BE67-DCA403943D88}" type="slidenum">
              <a:rPr lang="en-US" smtClean="0"/>
              <a:t>19</a:t>
            </a:fld>
            <a:endParaRPr lang="en-US"/>
          </a:p>
        </p:txBody>
      </p:sp>
    </p:spTree>
    <p:extLst>
      <p:ext uri="{BB962C8B-B14F-4D97-AF65-F5344CB8AC3E}">
        <p14:creationId xmlns:p14="http://schemas.microsoft.com/office/powerpoint/2010/main" val="1966142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baseline="0" dirty="0">
                <a:solidFill>
                  <a:schemeClr val="tx1"/>
                </a:solidFill>
                <a:effectLst/>
                <a:latin typeface="+mn-lt"/>
                <a:ea typeface="+mn-ea"/>
                <a:cs typeface="+mn-cs"/>
              </a:rPr>
              <a:t>By providing the tools to make data collection, predictive analysis, reporting, and sharing easily and readily available to you and your stakeholders, we help your provosts, superintendents, teachers, and others gain insights, understand future trends, make proactive adjustments, put new ideas into action, and get the outcomes you want. As you can see on this slide, with analytics, students get feedback on their pattern of performance and instructors are able to better engage by using detailed reports on all their students. </a:t>
            </a:r>
          </a:p>
          <a:p>
            <a:r>
              <a:rPr lang="en-US" sz="1200" b="0" i="0" kern="1200" baseline="0" dirty="0">
                <a:solidFill>
                  <a:schemeClr val="tx1"/>
                </a:solidFill>
                <a:effectLst/>
                <a:latin typeface="+mn-lt"/>
                <a:ea typeface="+mn-ea"/>
                <a:cs typeface="+mn-cs"/>
              </a:rPr>
              <a:t>A difficult area in the past has been getting feedback on class content, and analytics allows you to do that with access to data on content usage and understanding the relationship between content and learning. </a:t>
            </a:r>
          </a:p>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20</a:t>
            </a:fld>
            <a:endParaRPr lang="en-US"/>
          </a:p>
        </p:txBody>
      </p:sp>
    </p:spTree>
    <p:extLst>
      <p:ext uri="{BB962C8B-B14F-4D97-AF65-F5344CB8AC3E}">
        <p14:creationId xmlns:p14="http://schemas.microsoft.com/office/powerpoint/2010/main" val="3617023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baseline="0" dirty="0">
                <a:solidFill>
                  <a:schemeClr val="tx1"/>
                </a:solidFill>
                <a:effectLst/>
                <a:latin typeface="+mn-lt"/>
                <a:ea typeface="+mn-ea"/>
                <a:cs typeface="+mn-cs"/>
              </a:rPr>
              <a:t>How does it work? </a:t>
            </a:r>
          </a:p>
          <a:p>
            <a:endParaRPr lang="en-US" sz="1200" b="0" i="0" kern="1200" baseline="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We help you by ensuring that your customers can discover the right information, analyze it using the right tools, and share it with the right people to make the right strategic decisions.</a:t>
            </a:r>
          </a:p>
          <a:p>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Identify</a:t>
            </a:r>
            <a:r>
              <a:rPr lang="en-US" sz="1200" kern="1200" dirty="0">
                <a:solidFill>
                  <a:schemeClr val="tx1"/>
                </a:solidFill>
                <a:effectLst/>
                <a:latin typeface="+mn-lt"/>
                <a:ea typeface="+mn-ea"/>
                <a:cs typeface="+mn-cs"/>
              </a:rPr>
              <a:t>: Education institution identifies what are their complex challenges and key questions they would like to answer, such as how to lower dropout rates, measure teacher performance, etc. </a:t>
            </a:r>
          </a:p>
          <a:p>
            <a:pPr lvl="0"/>
            <a:r>
              <a:rPr lang="en-US" sz="1200" b="1" kern="1200" dirty="0">
                <a:solidFill>
                  <a:schemeClr val="tx1"/>
                </a:solidFill>
                <a:effectLst/>
                <a:latin typeface="+mn-lt"/>
                <a:ea typeface="+mn-ea"/>
                <a:cs typeface="+mn-cs"/>
              </a:rPr>
              <a:t>Inventory</a:t>
            </a:r>
            <a:r>
              <a:rPr lang="en-US" sz="1200" kern="1200" dirty="0">
                <a:solidFill>
                  <a:schemeClr val="tx1"/>
                </a:solidFill>
                <a:effectLst/>
                <a:latin typeface="+mn-lt"/>
                <a:ea typeface="+mn-ea"/>
                <a:cs typeface="+mn-cs"/>
              </a:rPr>
              <a:t>: Take inventory of the current data to figure out what the education institution currently tracks and what systems are used. This might require database experts to clean and compile the data into an appropriate format.  </a:t>
            </a:r>
          </a:p>
          <a:p>
            <a:pPr lvl="0"/>
            <a:r>
              <a:rPr lang="en-US" sz="1200" b="1" kern="1200" dirty="0">
                <a:solidFill>
                  <a:schemeClr val="tx1"/>
                </a:solidFill>
                <a:effectLst/>
                <a:latin typeface="+mn-lt"/>
                <a:ea typeface="+mn-ea"/>
                <a:cs typeface="+mn-cs"/>
              </a:rPr>
              <a:t>Analyze</a:t>
            </a:r>
            <a:r>
              <a:rPr lang="en-US" sz="1200" kern="1200" dirty="0">
                <a:solidFill>
                  <a:schemeClr val="tx1"/>
                </a:solidFill>
                <a:effectLst/>
                <a:latin typeface="+mn-lt"/>
                <a:ea typeface="+mn-ea"/>
                <a:cs typeface="+mn-cs"/>
              </a:rPr>
              <a:t>: Involve a data scientist in-house or with a Microsoft Partner to identify what queries need to be set up to update the data and what algorithm should be used with Advanced Analytics tools such as Azure Machine Learning. Usually a one-time task for the initial set up that is refreshed daily and can be iterated to improve data outcomes over time. </a:t>
            </a:r>
          </a:p>
          <a:p>
            <a:r>
              <a:rPr lang="en-US" sz="1200" b="1" kern="1200" dirty="0">
                <a:solidFill>
                  <a:schemeClr val="tx1"/>
                </a:solidFill>
                <a:effectLst/>
                <a:latin typeface="+mn-lt"/>
                <a:ea typeface="+mn-ea"/>
                <a:cs typeface="+mn-cs"/>
              </a:rPr>
              <a:t>Solve: </a:t>
            </a:r>
            <a:r>
              <a:rPr lang="en-US" sz="1200" kern="1200" dirty="0">
                <a:solidFill>
                  <a:schemeClr val="tx1"/>
                </a:solidFill>
                <a:effectLst/>
                <a:latin typeface="+mn-lt"/>
                <a:ea typeface="+mn-ea"/>
                <a:cs typeface="+mn-cs"/>
              </a:rPr>
              <a:t>Create a visual dashboard in </a:t>
            </a:r>
            <a:r>
              <a:rPr lang="en-US" sz="1200" kern="1200" dirty="0" err="1">
                <a:solidFill>
                  <a:schemeClr val="tx1"/>
                </a:solidFill>
                <a:effectLst/>
                <a:latin typeface="+mn-lt"/>
                <a:ea typeface="+mn-ea"/>
                <a:cs typeface="+mn-cs"/>
              </a:rPr>
              <a:t>PowerBI</a:t>
            </a:r>
            <a:r>
              <a:rPr lang="en-US" sz="1200" kern="1200" dirty="0">
                <a:solidFill>
                  <a:schemeClr val="tx1"/>
                </a:solidFill>
                <a:effectLst/>
                <a:latin typeface="+mn-lt"/>
                <a:ea typeface="+mn-ea"/>
                <a:cs typeface="+mn-cs"/>
              </a:rPr>
              <a:t> that provides results on the key questions and can be personalized in different ways according to the stakeholders accessing it. Getting insights isn’t just for the skilled analyst. BI analysis is simply another routine aspect of the job for all professionals. Microsoft provides the powerful visualization tools with the intuitive interface to get the right information, analyze data, and visualize it to find the trends</a:t>
            </a:r>
            <a:r>
              <a:rPr lang="en-US" sz="1200" kern="1200" baseline="0" dirty="0">
                <a:solidFill>
                  <a:schemeClr val="tx1"/>
                </a:solidFill>
                <a:effectLst/>
                <a:latin typeface="+mn-lt"/>
                <a:ea typeface="+mn-ea"/>
                <a:cs typeface="+mn-cs"/>
              </a:rPr>
              <a:t> and </a:t>
            </a:r>
            <a:r>
              <a:rPr lang="en-US" sz="1200" kern="1200" dirty="0">
                <a:solidFill>
                  <a:schemeClr val="tx1"/>
                </a:solidFill>
                <a:effectLst/>
                <a:latin typeface="+mn-lt"/>
                <a:ea typeface="+mn-ea"/>
                <a:cs typeface="+mn-cs"/>
              </a:rPr>
              <a:t>insights to drive your business. With personalized insights, your users can mine and examine data through </a:t>
            </a:r>
            <a:r>
              <a:rPr lang="en-US" sz="1200" b="1" kern="1200" dirty="0">
                <a:solidFill>
                  <a:schemeClr val="tx1"/>
                </a:solidFill>
                <a:effectLst/>
                <a:latin typeface="+mn-lt"/>
                <a:ea typeface="+mn-ea"/>
                <a:cs typeface="+mn-cs"/>
              </a:rPr>
              <a:t>advanced analysis </a:t>
            </a:r>
            <a:r>
              <a:rPr lang="en-US" sz="1200" kern="1200" dirty="0">
                <a:solidFill>
                  <a:schemeClr val="tx1"/>
                </a:solidFill>
                <a:effectLst/>
                <a:latin typeface="+mn-lt"/>
                <a:ea typeface="+mn-ea"/>
                <a:cs typeface="+mn-cs"/>
              </a:rPr>
              <a:t>tools that they are already familiar and comfortable with. And business professionals should be able to visually display the data in a way that is relevant to their jobs. This makes getting insights </a:t>
            </a:r>
            <a:r>
              <a:rPr lang="en-US" sz="1200" b="1" kern="1200" dirty="0">
                <a:solidFill>
                  <a:schemeClr val="tx1"/>
                </a:solidFill>
                <a:effectLst/>
                <a:latin typeface="+mn-lt"/>
                <a:ea typeface="+mn-ea"/>
                <a:cs typeface="+mn-cs"/>
              </a:rPr>
              <a:t>fast and easy </a:t>
            </a:r>
            <a:r>
              <a:rPr lang="en-US" sz="1200" kern="1200" dirty="0">
                <a:solidFill>
                  <a:schemeClr val="tx1"/>
                </a:solidFill>
                <a:effectLst/>
                <a:latin typeface="+mn-lt"/>
                <a:ea typeface="+mn-ea"/>
                <a:cs typeface="+mn-cs"/>
              </a:rPr>
              <a:t>with a self-service approach to insights. This allows your end users to </a:t>
            </a:r>
            <a:r>
              <a:rPr lang="en-US" sz="1200" b="1" kern="1200" dirty="0">
                <a:solidFill>
                  <a:schemeClr val="tx1"/>
                </a:solidFill>
                <a:effectLst/>
                <a:latin typeface="+mn-lt"/>
                <a:ea typeface="+mn-ea"/>
                <a:cs typeface="+mn-cs"/>
              </a:rPr>
              <a:t>form theories, analyze information, and refine </a:t>
            </a:r>
            <a:r>
              <a:rPr lang="en-US" sz="1200" kern="1200" dirty="0">
                <a:solidFill>
                  <a:schemeClr val="tx1"/>
                </a:solidFill>
                <a:effectLst/>
                <a:latin typeface="+mn-lt"/>
                <a:ea typeface="+mn-ea"/>
                <a:cs typeface="+mn-cs"/>
              </a:rPr>
              <a:t>them as they visualize the information.</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Action:</a:t>
            </a:r>
            <a:r>
              <a:rPr lang="en-US" sz="1200" b="1"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Finally, when you </a:t>
            </a:r>
            <a:r>
              <a:rPr lang="en-US" sz="1200" b="1" kern="1200" dirty="0">
                <a:solidFill>
                  <a:schemeClr val="tx1"/>
                </a:solidFill>
                <a:effectLst/>
                <a:latin typeface="Segoe UI Light" pitchFamily="34" charset="0"/>
                <a:ea typeface="+mn-ea"/>
                <a:cs typeface="+mn-cs"/>
              </a:rPr>
              <a:t>take action and operationalize </a:t>
            </a:r>
            <a:r>
              <a:rPr lang="en-US" sz="1200" kern="1200" dirty="0">
                <a:solidFill>
                  <a:schemeClr val="tx1"/>
                </a:solidFill>
                <a:effectLst/>
                <a:latin typeface="Segoe UI Light" pitchFamily="34" charset="0"/>
                <a:ea typeface="+mn-ea"/>
                <a:cs typeface="+mn-cs"/>
              </a:rPr>
              <a:t>the insights that you have uncovered, you </a:t>
            </a:r>
            <a:r>
              <a:rPr lang="en-US" sz="1200" kern="1200" dirty="0">
                <a:solidFill>
                  <a:schemeClr val="tx1"/>
                </a:solidFill>
                <a:effectLst/>
                <a:latin typeface="+mn-lt"/>
                <a:ea typeface="+mn-ea"/>
                <a:cs typeface="+mn-cs"/>
              </a:rPr>
              <a:t>address the </a:t>
            </a:r>
            <a:r>
              <a:rPr lang="en-US" sz="1200" b="1" kern="1200" dirty="0">
                <a:solidFill>
                  <a:schemeClr val="tx1"/>
                </a:solidFill>
                <a:effectLst/>
                <a:latin typeface="+mn-lt"/>
                <a:ea typeface="+mn-ea"/>
                <a:cs typeface="+mn-cs"/>
              </a:rPr>
              <a:t>collaborative</a:t>
            </a:r>
            <a:r>
              <a:rPr lang="en-US" sz="1200" kern="1200" dirty="0">
                <a:solidFill>
                  <a:schemeClr val="tx1"/>
                </a:solidFill>
                <a:effectLst/>
                <a:latin typeface="+mn-lt"/>
                <a:ea typeface="+mn-ea"/>
                <a:cs typeface="+mn-cs"/>
              </a:rPr>
              <a:t> needs of an insights solution. Critical business decisions involve multiple stakeholders. Teams, not just individuals, assess situations</a:t>
            </a:r>
            <a:r>
              <a:rPr lang="en-US" sz="1200" kern="1200" dirty="0">
                <a:solidFill>
                  <a:schemeClr val="tx1"/>
                </a:solidFill>
                <a:effectLst/>
                <a:latin typeface="Segoe UI Symbol"/>
                <a:ea typeface="Segoe UI Symbol"/>
                <a:cs typeface="+mn-cs"/>
              </a:rPr>
              <a:t>—</a:t>
            </a:r>
            <a:r>
              <a:rPr lang="en-US" sz="1200" kern="1200" dirty="0">
                <a:solidFill>
                  <a:schemeClr val="tx1"/>
                </a:solidFill>
                <a:effectLst/>
                <a:latin typeface="+mn-lt"/>
                <a:ea typeface="+mn-ea"/>
                <a:cs typeface="+mn-cs"/>
              </a:rPr>
              <a:t>so give your workforce the ability to make team-based decisions easily. Workers can share information about why events are unfolding the way they are. This helps provide a business context for their findings. Business professionals share their findings and discuss the meaning and possible options for improving business performance. Business executives and everyone else can access information from any device, which allows them to drill into data and make "in-the-moment" business decisions. With these capabilities, you can take advantage of the collective intelligence of the organization to adjust strategy</a:t>
            </a:r>
            <a:r>
              <a:rPr lang="en-US" sz="1200" kern="1200" baseline="0" dirty="0">
                <a:solidFill>
                  <a:schemeClr val="tx1"/>
                </a:solidFill>
                <a:effectLst/>
                <a:latin typeface="+mn-lt"/>
                <a:ea typeface="+mn-ea"/>
                <a:cs typeface="+mn-cs"/>
              </a:rPr>
              <a:t> and programs, and to improve results</a:t>
            </a:r>
            <a:r>
              <a:rPr lang="en-US" sz="1200" kern="1200" dirty="0">
                <a:solidFill>
                  <a:schemeClr val="tx1"/>
                </a:solidFill>
                <a:effectLst/>
                <a:latin typeface="+mn-lt"/>
                <a:ea typeface="+mn-ea"/>
                <a:cs typeface="+mn-cs"/>
              </a:rPr>
              <a:t>.</a:t>
            </a:r>
          </a:p>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Build 2015</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 12:24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7715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https://customers.microsoft.com/Pages/CustomerStory.aspx?recid=20703</a:t>
            </a:r>
          </a:p>
          <a:p>
            <a:endParaRPr lang="en-US" dirty="0"/>
          </a:p>
          <a:p>
            <a:endParaRPr lang="en-US" dirty="0"/>
          </a:p>
        </p:txBody>
      </p:sp>
      <p:sp>
        <p:nvSpPr>
          <p:cNvPr id="4" name="Slide Number Placeholder 3"/>
          <p:cNvSpPr>
            <a:spLocks noGrp="1"/>
          </p:cNvSpPr>
          <p:nvPr>
            <p:ph type="sldNum" sz="quarter" idx="10"/>
          </p:nvPr>
        </p:nvSpPr>
        <p:spPr/>
        <p:txBody>
          <a:bodyPr/>
          <a:lstStyle/>
          <a:p>
            <a:fld id="{56EA04D0-5311-E34A-BE67-DCA403943D88}" type="slidenum">
              <a:rPr lang="en-US" smtClean="0"/>
              <a:t>22</a:t>
            </a:fld>
            <a:endParaRPr lang="en-US"/>
          </a:p>
        </p:txBody>
      </p:sp>
    </p:spTree>
    <p:extLst>
      <p:ext uri="{BB962C8B-B14F-4D97-AF65-F5344CB8AC3E}">
        <p14:creationId xmlns:p14="http://schemas.microsoft.com/office/powerpoint/2010/main" val="570499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632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a:solidFill>
                  <a:schemeClr val="tx1"/>
                </a:solidFill>
                <a:effectLst/>
                <a:latin typeface="+mn-lt"/>
                <a:ea typeface="MS PGothic" panose="020B0600070205080204" pitchFamily="34" charset="-128"/>
                <a:cs typeface="ＭＳ Ｐゴシック" charset="0"/>
              </a:rPr>
              <a:t>Key Points:</a:t>
            </a:r>
            <a:endParaRPr lang="en-US" sz="1800" kern="1200" dirty="0">
              <a:solidFill>
                <a:schemeClr val="tx1"/>
              </a:solidFill>
              <a:effectLst/>
              <a:latin typeface="+mn-lt"/>
              <a:ea typeface="MS PGothic" panose="020B0600070205080204" pitchFamily="34" charset="-128"/>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Companies that make best use of data and analytics investments stand to capture more value compared to companies that do not</a:t>
            </a:r>
            <a:endParaRPr lang="en-US" sz="1800" kern="1200" dirty="0">
              <a:solidFill>
                <a:schemeClr val="tx1"/>
              </a:solidFill>
              <a:effectLst/>
              <a:latin typeface="+mn-lt"/>
              <a:ea typeface="MS PGothic" panose="020B0600070205080204" pitchFamily="34" charset="-128"/>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Data is the new currency—the formula is relatively simple as to how we get our returns on data</a:t>
            </a:r>
            <a:endParaRPr lang="en-US" sz="1800" kern="1200" dirty="0">
              <a:solidFill>
                <a:schemeClr val="tx1"/>
              </a:solidFill>
              <a:effectLst/>
              <a:latin typeface="+mn-lt"/>
              <a:ea typeface="MS PGothic" panose="020B0600070205080204" pitchFamily="34" charset="-128"/>
              <a:cs typeface="ＭＳ Ｐゴシック" charset="0"/>
            </a:endParaRPr>
          </a:p>
          <a:p>
            <a:r>
              <a:rPr lang="en-US" sz="1200" b="1" kern="1200" dirty="0">
                <a:solidFill>
                  <a:schemeClr val="tx1"/>
                </a:solidFill>
                <a:effectLst/>
                <a:latin typeface="+mn-lt"/>
                <a:ea typeface="MS PGothic" panose="020B0600070205080204" pitchFamily="34" charset="-128"/>
                <a:cs typeface="ＭＳ Ｐゴシック" charset="0"/>
              </a:rPr>
              <a:t>Talk Track:</a:t>
            </a:r>
            <a:endParaRPr lang="en-US" sz="1800" kern="1200" dirty="0">
              <a:solidFill>
                <a:schemeClr val="tx1"/>
              </a:solidFill>
              <a:effectLst/>
              <a:latin typeface="+mn-lt"/>
              <a:ea typeface="MS PGothic" panose="020B0600070205080204" pitchFamily="34" charset="-128"/>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If data is the new competitive advantage for business, we want to get granular and specific on how companies can derive business value. </a:t>
            </a:r>
            <a:endParaRPr lang="en-US" sz="1800" kern="1200" dirty="0">
              <a:solidFill>
                <a:schemeClr val="tx1"/>
              </a:solidFill>
              <a:effectLst/>
              <a:latin typeface="+mn-lt"/>
              <a:ea typeface="MS PGothic" panose="020B0600070205080204" pitchFamily="34" charset="-128"/>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IDC explored the impact of data on business. After surveying more than 2,000 companies, IDC found that there are two categories of businesses: organizations that have taken a leadership position when it comes to data; and those that are not making best use of data. We learned that the leaders—those companies that embraced data—derived significantly more dividends from those investments in data—from increased revenue, improved productivity, and reduced costs. </a:t>
            </a:r>
            <a:endParaRPr lang="en-US" sz="1800" kern="1200" dirty="0">
              <a:solidFill>
                <a:schemeClr val="tx1"/>
              </a:solidFill>
              <a:effectLst/>
              <a:latin typeface="+mn-lt"/>
              <a:ea typeface="MS PGothic" panose="020B0600070205080204" pitchFamily="34" charset="-128"/>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There is a unique formula that drives this notion of data dividends, or return on data. Data-driven companies focus on several areas:</a:t>
            </a:r>
            <a:endParaRPr lang="en-US" sz="1800" kern="1200" dirty="0">
              <a:solidFill>
                <a:schemeClr val="tx1"/>
              </a:solidFill>
              <a:effectLst/>
              <a:latin typeface="+mn-lt"/>
              <a:ea typeface="MS PGothic" panose="020B0600070205080204" pitchFamily="34" charset="-128"/>
              <a:cs typeface="ＭＳ Ｐゴシック" charset="0"/>
            </a:endParaRPr>
          </a:p>
          <a:p>
            <a:pPr marL="636588" lvl="1"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mn-cs"/>
              </a:rPr>
              <a:t>Capturing diverse data: You can no longer just think about what to do with traditional data types. You need to be open to and capable of collecting a wide array of data—including new data types.</a:t>
            </a:r>
            <a:endParaRPr lang="en-US" sz="1800" kern="1200" dirty="0">
              <a:solidFill>
                <a:schemeClr val="tx1"/>
              </a:solidFill>
              <a:effectLst/>
              <a:latin typeface="+mn-lt"/>
              <a:ea typeface="MS PGothic" panose="020B0600070205080204" pitchFamily="34" charset="-128"/>
              <a:cs typeface="+mn-cs"/>
            </a:endParaRPr>
          </a:p>
          <a:p>
            <a:pPr marL="636588" lvl="1"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mn-cs"/>
              </a:rPr>
              <a:t>Utilize new analytics: Logical data warehouses are no longer going to extract and transform new data types. You need to explore new analytical capabilities that are suited to new data types and real-time decision making needs.</a:t>
            </a:r>
            <a:endParaRPr lang="en-US" sz="1800" kern="1200" dirty="0">
              <a:solidFill>
                <a:schemeClr val="tx1"/>
              </a:solidFill>
              <a:effectLst/>
              <a:latin typeface="+mn-lt"/>
              <a:ea typeface="MS PGothic" panose="020B0600070205080204" pitchFamily="34" charset="-128"/>
              <a:cs typeface="+mn-cs"/>
            </a:endParaRPr>
          </a:p>
          <a:p>
            <a:pPr marL="636588" lvl="1"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mn-cs"/>
              </a:rPr>
              <a:t>Deliver to more people: To unlock insights, you need to democratize your data across the organization. </a:t>
            </a:r>
            <a:endParaRPr lang="en-US" sz="1800" kern="1200" dirty="0">
              <a:solidFill>
                <a:schemeClr val="tx1"/>
              </a:solidFill>
              <a:effectLst/>
              <a:latin typeface="+mn-lt"/>
              <a:ea typeface="MS PGothic" panose="020B0600070205080204" pitchFamily="34" charset="-128"/>
              <a:cs typeface="+mn-cs"/>
            </a:endParaRPr>
          </a:p>
          <a:p>
            <a:pPr marL="636588" lvl="1"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mn-cs"/>
              </a:rPr>
              <a:t>Uncover real-time insights: With the rise of the Internet of Things, and the instrumentation of just about everything, the ability to provide real-time visibility across lines of business represents a big value opportunity.</a:t>
            </a:r>
            <a:endParaRPr lang="en-US" sz="1800" kern="1200" dirty="0">
              <a:solidFill>
                <a:schemeClr val="tx1"/>
              </a:solidFill>
              <a:effectLst/>
              <a:latin typeface="+mn-lt"/>
              <a:ea typeface="MS PGothic" panose="020B0600070205080204" pitchFamily="34" charset="-128"/>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At the worldwide level, leaders will capture $1.6 trillion more in value from their data and analytics investments over the next four years compared to companies that don’t. This represents a 6 percent higher data dividend for leaders—an opportunity that exists for any individual organization looking to maximize its return on data assets and reap ongoing data dividends.</a:t>
            </a:r>
            <a:endParaRPr lang="en-US" sz="1800" kern="1200" dirty="0">
              <a:solidFill>
                <a:schemeClr val="tx1"/>
              </a:solidFill>
              <a:effectLst/>
              <a:latin typeface="+mn-lt"/>
              <a:ea typeface="MS PGothic" panose="020B0600070205080204" pitchFamily="34" charset="-128"/>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This means that data really is a new currency of the twenty-first century business economy. </a:t>
            </a:r>
            <a:endParaRPr lang="en-US" sz="1800" kern="1200" dirty="0">
              <a:solidFill>
                <a:schemeClr val="tx1"/>
              </a:solidFill>
              <a:effectLst/>
              <a:latin typeface="+mn-lt"/>
              <a:ea typeface="MS PGothic" panose="020B0600070205080204" pitchFamily="34" charset="-128"/>
              <a:cs typeface="ＭＳ Ｐゴシック" charset="0"/>
            </a:endParaRPr>
          </a:p>
        </p:txBody>
      </p:sp>
      <p:sp>
        <p:nvSpPr>
          <p:cNvPr id="5632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egoe UI" charset="0"/>
                <a:ea typeface="MS PGothic" charset="0"/>
                <a:cs typeface="MS PGothic" charset="0"/>
              </a:defRPr>
            </a:lvl1pPr>
            <a:lvl2pPr marL="742950" indent="-285750" eaLnBrk="0" hangingPunct="0">
              <a:defRPr sz="2400">
                <a:solidFill>
                  <a:schemeClr val="tx1"/>
                </a:solidFill>
                <a:latin typeface="Segoe UI" charset="0"/>
                <a:ea typeface="MS PGothic" charset="0"/>
                <a:cs typeface="MS PGothic" charset="0"/>
              </a:defRPr>
            </a:lvl2pPr>
            <a:lvl3pPr marL="1143000" indent="-228600" eaLnBrk="0" hangingPunct="0">
              <a:defRPr sz="2400">
                <a:solidFill>
                  <a:schemeClr val="tx1"/>
                </a:solidFill>
                <a:latin typeface="Segoe UI" charset="0"/>
                <a:ea typeface="MS PGothic" charset="0"/>
                <a:cs typeface="MS PGothic" charset="0"/>
              </a:defRPr>
            </a:lvl3pPr>
            <a:lvl4pPr marL="1600200" indent="-228600" eaLnBrk="0" hangingPunct="0">
              <a:defRPr sz="2400">
                <a:solidFill>
                  <a:schemeClr val="tx1"/>
                </a:solidFill>
                <a:latin typeface="Segoe UI" charset="0"/>
                <a:ea typeface="MS PGothic" charset="0"/>
                <a:cs typeface="MS PGothic" charset="0"/>
              </a:defRPr>
            </a:lvl4pPr>
            <a:lvl5pPr marL="2057400" indent="-228600" eaLnBrk="0" hangingPunct="0">
              <a:defRPr sz="2400">
                <a:solidFill>
                  <a:schemeClr val="tx1"/>
                </a:solidFill>
                <a:latin typeface="Segoe UI"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9pPr>
          </a:lstStyle>
          <a:p>
            <a:pPr eaLnBrk="1" hangingPunct="1"/>
            <a:fld id="{5B890FDF-60E2-B145-B5D7-0FE7E8EC781D}" type="slidenum">
              <a:rPr lang="en-US" sz="1200">
                <a:solidFill>
                  <a:prstClr val="black"/>
                </a:solidFill>
                <a:latin typeface="Calibri" charset="0"/>
              </a:rPr>
              <a:pPr eaLnBrk="1" hangingPunct="1"/>
              <a:t>23</a:t>
            </a:fld>
            <a:endParaRPr lang="en-US" sz="1200" dirty="0">
              <a:solidFill>
                <a:prstClr val="black"/>
              </a:solidFill>
              <a:latin typeface="Calibri" charset="0"/>
            </a:endParaRPr>
          </a:p>
        </p:txBody>
      </p:sp>
    </p:spTree>
    <p:extLst>
      <p:ext uri="{BB962C8B-B14F-4D97-AF65-F5344CB8AC3E}">
        <p14:creationId xmlns:p14="http://schemas.microsoft.com/office/powerpoint/2010/main" val="36260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kern="1200" baseline="0" dirty="0">
                <a:solidFill>
                  <a:schemeClr val="tx1"/>
                </a:solidFill>
                <a:effectLst/>
                <a:latin typeface="Segoe UI Light" pitchFamily="34" charset="0"/>
                <a:ea typeface="+mn-ea"/>
                <a:cs typeface="+mn-cs"/>
              </a:rPr>
              <a:t>Power BI is a cloud-based business analytics service that enables anyone to visualize and analyze data with greater speed, efficiency, and understanding. It connects users to a broad range of live data through easy-to-use dashboards, provides interactive reports, and delivers compelling visualizations that bring data to life.</a:t>
            </a:r>
          </a:p>
          <a:p>
            <a:pPr rtl="0" fontAlgn="ctr"/>
            <a:endParaRPr lang="en-US" sz="900" kern="1200" dirty="0">
              <a:solidFill>
                <a:schemeClr val="tx1"/>
              </a:solidFill>
              <a:effectLst/>
              <a:latin typeface="Segoe UI Light" pitchFamily="34" charset="0"/>
              <a:ea typeface="+mn-ea"/>
              <a:cs typeface="+mn-cs"/>
            </a:endParaRPr>
          </a:p>
          <a:p>
            <a:pPr rtl="0" fontAlgn="ctr"/>
            <a:r>
              <a:rPr lang="en-US" sz="900" kern="1200" dirty="0">
                <a:solidFill>
                  <a:schemeClr val="tx1"/>
                </a:solidFill>
                <a:effectLst/>
                <a:latin typeface="Segoe UI Light" pitchFamily="34" charset="0"/>
                <a:ea typeface="+mn-ea"/>
                <a:cs typeface="+mn-cs"/>
              </a:rPr>
              <a:t>Through of the course of the preview over 90,000 companies, cross 185 countries have used Power BI. That is a decade's worth of growth in last generation business intelligence where I have to go get software, install software, get servers, get analysts involved, get all sorts of people involved before anyone got any value, that's a long road from "I want to do it" to "I've done it". With Power BI, this is an enormous user population of people that are now connected with data in a way that was either previously very difficult or for many impossible. </a:t>
            </a:r>
          </a:p>
          <a:p>
            <a:pPr rtl="0" fontAlgn="ctr"/>
            <a:endParaRPr lang="en-US" sz="900" kern="1200" dirty="0">
              <a:solidFill>
                <a:schemeClr val="tx1"/>
              </a:solidFill>
              <a:effectLst/>
              <a:latin typeface="Segoe UI Light" pitchFamily="34" charset="0"/>
              <a:ea typeface="+mn-ea"/>
              <a:cs typeface="+mn-cs"/>
            </a:endParaRPr>
          </a:p>
          <a:p>
            <a:pPr rtl="0" fontAlgn="ctr"/>
            <a:r>
              <a:rPr lang="en-US" sz="900" kern="1200" dirty="0">
                <a:solidFill>
                  <a:schemeClr val="tx1"/>
                </a:solidFill>
                <a:effectLst/>
                <a:latin typeface="Segoe UI Light" pitchFamily="34" charset="0"/>
                <a:ea typeface="+mn-ea"/>
                <a:cs typeface="+mn-cs"/>
              </a:rPr>
              <a:t>Power BI in many ways is a connector between people and the power of the Microsoft Data Platform including data that lives in our cloud, other peoples clouds, or your </a:t>
            </a:r>
            <a:r>
              <a:rPr lang="en-US" sz="900" kern="1200" dirty="0" err="1">
                <a:solidFill>
                  <a:schemeClr val="tx1"/>
                </a:solidFill>
                <a:effectLst/>
                <a:latin typeface="Segoe UI Light" pitchFamily="34" charset="0"/>
                <a:ea typeface="+mn-ea"/>
                <a:cs typeface="+mn-cs"/>
              </a:rPr>
              <a:t>on-premise</a:t>
            </a:r>
            <a:r>
              <a:rPr lang="en-US" sz="900" kern="1200" dirty="0">
                <a:solidFill>
                  <a:schemeClr val="tx1"/>
                </a:solidFill>
                <a:effectLst/>
                <a:latin typeface="Segoe UI Light" pitchFamily="34" charset="0"/>
                <a:ea typeface="+mn-ea"/>
                <a:cs typeface="+mn-cs"/>
              </a:rPr>
              <a:t> systems and also processed by this wide variety of intelligence analytical capabilities that we have - statistical analysis, machine learning, building custom application - all of this technology and the value of converting data into intelligence flows through Power BI. </a:t>
            </a:r>
            <a:endParaRPr lang="en-US" dirty="0"/>
          </a:p>
        </p:txBody>
      </p:sp>
      <p:sp>
        <p:nvSpPr>
          <p:cNvPr id="4" name="Header Placeholder 3"/>
          <p:cNvSpPr>
            <a:spLocks noGrp="1"/>
          </p:cNvSpPr>
          <p:nvPr>
            <p:ph type="hdr" sz="quarter" idx="10"/>
          </p:nvPr>
        </p:nvSpPr>
        <p:spPr/>
        <p:txBody>
          <a:bodyPr/>
          <a:lstStyle/>
          <a:p>
            <a:r>
              <a:rPr lang="en-US">
                <a:solidFill>
                  <a:prstClr val="black"/>
                </a:solidFill>
              </a:rPr>
              <a:t>Worldwide Partner Conference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9/7/2017 12:24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700154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Power BI dashboards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With updates to Power BI customers can now see all their data through a single pane of glass. Live Power BI dashboards show visualizations and KPIs from data that reside both on-premises and in the cloud, providing a consolidated view across their business regardless of where their data lives.  </a:t>
            </a:r>
          </a:p>
          <a:p>
            <a:pPr marL="0" marR="0">
              <a:lnSpc>
                <a:spcPct val="107000"/>
              </a:lnSpc>
              <a:spcBef>
                <a:spcPts val="0"/>
              </a:spcBef>
              <a:spcAft>
                <a:spcPts val="80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You can then explore their data further by drilling through the dashboard into the underlying reports, discovering new insights that they can pin back to the dashboard to monitor performance going forward. </a:t>
            </a:r>
            <a:endParaRPr lang="en-US" sz="1200" dirty="0">
              <a:solidFill>
                <a:schemeClr val="tx1"/>
              </a:solidFill>
            </a:endParaRPr>
          </a:p>
        </p:txBody>
      </p:sp>
      <p:sp>
        <p:nvSpPr>
          <p:cNvPr id="4" name="Header Placeholder 3"/>
          <p:cNvSpPr>
            <a:spLocks noGrp="1"/>
          </p:cNvSpPr>
          <p:nvPr>
            <p:ph type="hdr" sz="quarter" idx="10"/>
          </p:nvPr>
        </p:nvSpPr>
        <p:spPr/>
        <p:txBody>
          <a:bodyPr/>
          <a:lstStyle/>
          <a:p>
            <a:r>
              <a:rPr lang="en-US" dirty="0">
                <a:solidFill>
                  <a:prstClr val="black"/>
                </a:solidFill>
              </a:rPr>
              <a:t>Server &amp; Tools Business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A171B3BB-DFF4-43DF-B887-7B1543BC1A74}"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4178482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1" kern="1200" dirty="0">
                <a:solidFill>
                  <a:schemeClr val="tx1"/>
                </a:solidFill>
                <a:effectLst/>
                <a:latin typeface="Segoe UI Light" pitchFamily="34" charset="0"/>
                <a:ea typeface="+mn-ea"/>
                <a:cs typeface="+mn-cs"/>
              </a:rPr>
              <a:t>Cross-platform, native mobile apps. </a:t>
            </a:r>
            <a:r>
              <a:rPr lang="en-US" sz="900" kern="1200" dirty="0">
                <a:solidFill>
                  <a:schemeClr val="tx1"/>
                </a:solidFill>
                <a:effectLst/>
                <a:latin typeface="Segoe UI Light" pitchFamily="34" charset="0"/>
                <a:ea typeface="+mn-ea"/>
                <a:cs typeface="+mn-cs"/>
              </a:rPr>
              <a:t>In addition to its rich Web client, there are native Windows, iPhone, iPad and Android apps that keep mobile users connected with their data, wherever they may be. </a:t>
            </a:r>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2278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2278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A66FE32E-4D27-4B29-B8FB-FE12313DAC5D}"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228645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b="1" kern="1200" dirty="0">
                <a:solidFill>
                  <a:schemeClr val="tx1"/>
                </a:solidFill>
                <a:effectLst/>
                <a:latin typeface="Segoe UI Light" pitchFamily="34" charset="0"/>
                <a:ea typeface="+mn-ea"/>
                <a:cs typeface="+mn-cs"/>
              </a:rPr>
              <a:t>Get started quickly</a:t>
            </a:r>
            <a:r>
              <a:rPr lang="en-US" sz="900" kern="1200" dirty="0">
                <a:solidFill>
                  <a:schemeClr val="tx1"/>
                </a:solidFill>
                <a:effectLst/>
                <a:latin typeface="Segoe UI Light" pitchFamily="34" charset="0"/>
                <a:ea typeface="+mn-ea"/>
                <a:cs typeface="+mn-cs"/>
              </a:rPr>
              <a:t>. While even some legacy business intelligence solutions provided “connectors” for SaaS services, Power BI takes it a few steps further by providing complete, “out of the box” content packs for Power BI for these services. When a Power BI user connects to their Google Analytics data, for example, they get a curated collection of dashboards and reports that continuously update with the latest data from the user’s Google Analytics account. We are effectively acting as a team of IT, BI and business analysis professionals on behalf of the user. The result is that more people can connect with and gain insight from their data, faster and more simply than ever before. What used to take days, weeks, months or even years of complex coordinated work now happens quickly.</a:t>
            </a:r>
          </a:p>
        </p:txBody>
      </p:sp>
      <p:sp>
        <p:nvSpPr>
          <p:cNvPr id="4" name="Slide Number Placeholder 3"/>
          <p:cNvSpPr>
            <a:spLocks noGrp="1"/>
          </p:cNvSpPr>
          <p:nvPr>
            <p:ph type="sldNum" sz="quarter" idx="10"/>
          </p:nvPr>
        </p:nvSpPr>
        <p:spPr/>
        <p:txBody>
          <a:bodyPr/>
          <a:lstStyle/>
          <a:p>
            <a:fld id="{CAAA0F1D-C59B-4743-B694-C6783FAD58C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277557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Natural Language</a:t>
            </a:r>
            <a:r>
              <a:rPr lang="en-US" sz="1200" b="1" kern="1200" baseline="0" dirty="0">
                <a:solidFill>
                  <a:schemeClr val="tx1"/>
                </a:solidFill>
                <a:effectLst/>
                <a:latin typeface="+mn-lt"/>
                <a:ea typeface="+mn-ea"/>
                <a:cs typeface="+mn-cs"/>
              </a:rPr>
              <a:t> Interface </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Power BI we continue to find new ways to simplify how people analyze and gain insight from data, providing industry leading features such as natural language query. Natural language query provides users with an easier way to interact with their data, allowing them to type questions of their data and receive answers in the form of live visualizations. Power BI integration with Cortana allows you to now ask these question directly from Cortana and to have answers from your Power BI data surfaced to you by Cortana. These data driven answers can range from simple numeric values (“revenue for the last quarter”), charts (“revenue over time”), maps (“revenue by region”) or data represented through any of the other Power BI data visualizations. Combined with the Cortana Analytics suite, this opens up amazing new opportunities to use Cortana to enable your business, and your customers' businesses, to get things done in more helpful, proactive, and natural ways.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Quick Insights - </a:t>
            </a:r>
            <a:r>
              <a:rPr lang="en-US" sz="1200" kern="1200" dirty="0">
                <a:solidFill>
                  <a:schemeClr val="tx1"/>
                </a:solidFill>
                <a:effectLst/>
                <a:latin typeface="+mn-lt"/>
                <a:ea typeface="+mn-ea"/>
                <a:cs typeface="+mn-cs"/>
              </a:rPr>
              <a:t>providing a new ways to help users find hidden insights in their data. The new Quick Insights feature allows users to automatically scan and detect patterns and trends in the data that they publish to Power BI. Through a partnership with Microsoft Research, the Quick Insights feature uses a growing list of algorithms to automatically discover and visualize correlations, outliers, trends, seasonality, change points in trends, and other factors in your data in seconds. </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87653DB-B31F-428D-9506-C3E312885146}"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666535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baseline="0" dirty="0">
                <a:solidFill>
                  <a:schemeClr val="tx1"/>
                </a:solidFill>
                <a:effectLst/>
                <a:latin typeface="+mn-lt"/>
                <a:ea typeface="+mn-ea"/>
                <a:cs typeface="+mn-cs"/>
              </a:rPr>
              <a:t>Team collaboration </a:t>
            </a:r>
            <a:r>
              <a:rPr lang="en-GB" sz="1200" b="0" kern="1200" baseline="0" dirty="0">
                <a:solidFill>
                  <a:schemeClr val="tx1"/>
                </a:solidFill>
                <a:effectLst/>
                <a:latin typeface="+mn-lt"/>
                <a:ea typeface="+mn-ea"/>
                <a:cs typeface="+mn-cs"/>
              </a:rPr>
              <a:t>is enhanced with Power BI integrated with Office 365.  Create Office 365 Groups so that only the members of the group can view and edit specific reports and dashboards. Navigate from Power BI to any of the other Office 365 workloads as you view conversations, documents, notes </a:t>
            </a:r>
            <a:r>
              <a:rPr lang="en-GB" sz="1200" b="0" kern="1200" baseline="0" dirty="0" err="1">
                <a:solidFill>
                  <a:schemeClr val="tx1"/>
                </a:solidFill>
                <a:effectLst/>
                <a:latin typeface="+mn-lt"/>
                <a:ea typeface="+mn-ea"/>
                <a:cs typeface="+mn-cs"/>
              </a:rPr>
              <a:t>etc</a:t>
            </a:r>
            <a:r>
              <a:rPr lang="en-GB" sz="1200" b="0" kern="1200" baseline="0" dirty="0">
                <a:solidFill>
                  <a:schemeClr val="tx1"/>
                </a:solidFill>
                <a:effectLst/>
                <a:latin typeface="+mn-lt"/>
                <a:ea typeface="+mn-ea"/>
                <a:cs typeface="+mn-cs"/>
              </a:rPr>
              <a:t> all in the context of your work group. </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Take</a:t>
            </a:r>
            <a:r>
              <a:rPr lang="en-US" sz="1200" kern="1200" baseline="0" dirty="0">
                <a:solidFill>
                  <a:schemeClr val="tx1"/>
                </a:solidFill>
                <a:effectLst/>
                <a:latin typeface="+mn-lt"/>
                <a:ea typeface="+mn-ea"/>
                <a:cs typeface="+mn-cs"/>
              </a:rPr>
              <a:t> your Excel data to the next level with Power BI. Pin live Excel charts and ranges to a Power BI Dashboard or share your spreadsheets to Power BI and view them through Excel Online.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87653DB-B31F-428D-9506-C3E312885146}"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177414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800" kern="1200" dirty="0">
                <a:solidFill>
                  <a:schemeClr val="tx1"/>
                </a:solidFill>
                <a:effectLst/>
                <a:latin typeface="Segoe UI Light" pitchFamily="34" charset="0"/>
                <a:ea typeface="+mn-ea"/>
                <a:cs typeface="+mn-cs"/>
              </a:rPr>
              <a:t>Excel as the world’s most flexible and widely used data analysis tool, providing familiarity and flexibility when working with data</a:t>
            </a:r>
            <a:r>
              <a:rPr lang="en-US" sz="800" kern="1200" baseline="0" dirty="0">
                <a:solidFill>
                  <a:schemeClr val="tx1"/>
                </a:solidFill>
                <a:effectLst/>
                <a:latin typeface="Segoe UI Light" pitchFamily="34" charset="0"/>
                <a:ea typeface="+mn-ea"/>
                <a:cs typeface="+mn-cs"/>
              </a:rPr>
              <a:t> </a:t>
            </a:r>
            <a:r>
              <a:rPr lang="en-US" sz="800" kern="1200" dirty="0">
                <a:solidFill>
                  <a:schemeClr val="tx1"/>
                </a:solidFill>
                <a:effectLst/>
                <a:latin typeface="Segoe UI Light" pitchFamily="34" charset="0"/>
                <a:ea typeface="+mn-ea"/>
                <a:cs typeface="+mn-cs"/>
              </a:rPr>
              <a:t>in the context of the Excel grid and native charts and graphs. Excel uniquely allows users to perform ad-hoc analysis</a:t>
            </a:r>
            <a:r>
              <a:rPr lang="en-US" sz="800" kern="1200" baseline="0" dirty="0">
                <a:solidFill>
                  <a:schemeClr val="tx1"/>
                </a:solidFill>
                <a:effectLst/>
                <a:latin typeface="Segoe UI Light" pitchFamily="34" charset="0"/>
                <a:ea typeface="+mn-ea"/>
                <a:cs typeface="+mn-cs"/>
              </a:rPr>
              <a:t>, blending structured and unstructured data together for analysis in the familiar Excel environment. </a:t>
            </a:r>
            <a:endParaRPr lang="en-US" sz="800" kern="1200" dirty="0">
              <a:solidFill>
                <a:schemeClr val="tx1"/>
              </a:solidFill>
              <a:effectLst/>
              <a:latin typeface="Segoe UI Light" pitchFamily="34" charset="0"/>
              <a:ea typeface="+mn-ea"/>
              <a:cs typeface="+mn-cs"/>
            </a:endParaRPr>
          </a:p>
          <a:p>
            <a:pPr lvl="0"/>
            <a:endParaRPr lang="en-US" sz="800" kern="1200" dirty="0">
              <a:solidFill>
                <a:schemeClr val="tx1"/>
              </a:solidFill>
              <a:effectLst/>
              <a:latin typeface="Segoe UI Light" pitchFamily="34" charset="0"/>
              <a:ea typeface="+mn-ea"/>
              <a:cs typeface="+mn-cs"/>
            </a:endParaRPr>
          </a:p>
          <a:p>
            <a:pPr lvl="0"/>
            <a:r>
              <a:rPr lang="en-US" sz="800" kern="1200" dirty="0">
                <a:solidFill>
                  <a:schemeClr val="tx1"/>
                </a:solidFill>
                <a:effectLst/>
                <a:latin typeface="Segoe UI Light" pitchFamily="34" charset="0"/>
                <a:ea typeface="+mn-ea"/>
                <a:cs typeface="+mn-cs"/>
              </a:rPr>
              <a:t>We also introduce Power BI Desktop an a tool for business analysis to create visually interactive</a:t>
            </a:r>
            <a:r>
              <a:rPr lang="en-US" sz="800" kern="1200" baseline="0" dirty="0">
                <a:solidFill>
                  <a:schemeClr val="tx1"/>
                </a:solidFill>
                <a:effectLst/>
                <a:latin typeface="Segoe UI Light" pitchFamily="34" charset="0"/>
                <a:ea typeface="+mn-ea"/>
                <a:cs typeface="+mn-cs"/>
              </a:rPr>
              <a:t> reports for</a:t>
            </a:r>
            <a:r>
              <a:rPr lang="en-US" sz="800" kern="1200" dirty="0">
                <a:solidFill>
                  <a:schemeClr val="tx1"/>
                </a:solidFill>
                <a:effectLst/>
                <a:latin typeface="Segoe UI Light" pitchFamily="34" charset="0"/>
                <a:ea typeface="+mn-ea"/>
                <a:cs typeface="+mn-cs"/>
              </a:rPr>
              <a:t> data exploration.</a:t>
            </a:r>
            <a:r>
              <a:rPr lang="en-US" sz="800" kern="1200" baseline="0" dirty="0">
                <a:solidFill>
                  <a:schemeClr val="tx1"/>
                </a:solidFill>
                <a:effectLst/>
                <a:latin typeface="Segoe UI Light" pitchFamily="34" charset="0"/>
                <a:ea typeface="+mn-ea"/>
                <a:cs typeface="+mn-cs"/>
              </a:rPr>
              <a:t> Power BI Desktop </a:t>
            </a:r>
            <a:r>
              <a:rPr lang="en-US" sz="800" kern="1200" dirty="0">
                <a:solidFill>
                  <a:schemeClr val="tx1"/>
                </a:solidFill>
                <a:effectLst/>
                <a:latin typeface="Segoe UI Light" pitchFamily="34" charset="0"/>
                <a:ea typeface="+mn-ea"/>
                <a:cs typeface="+mn-cs"/>
              </a:rPr>
              <a:t>provides a free-form canvas for drag and drop exploration of your data, an extensive library of interactive visualizations, and authoring experience to</a:t>
            </a:r>
            <a:r>
              <a:rPr lang="en-US" sz="800" kern="1200" baseline="0" dirty="0">
                <a:solidFill>
                  <a:schemeClr val="tx1"/>
                </a:solidFill>
                <a:effectLst/>
                <a:latin typeface="Segoe UI Light" pitchFamily="34" charset="0"/>
                <a:ea typeface="+mn-ea"/>
                <a:cs typeface="+mn-cs"/>
              </a:rPr>
              <a:t> create visual and interactive reports for business end users to view and explore. </a:t>
            </a:r>
          </a:p>
          <a:p>
            <a:pPr lvl="0"/>
            <a:endParaRPr lang="en-US" sz="800" kern="1200" baseline="0" dirty="0">
              <a:solidFill>
                <a:schemeClr val="tx1"/>
              </a:solidFill>
              <a:effectLst/>
              <a:latin typeface="Segoe UI Light" pitchFamily="34" charset="0"/>
              <a:ea typeface="+mn-ea"/>
              <a:cs typeface="+mn-cs"/>
            </a:endParaRPr>
          </a:p>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kern="1200" dirty="0">
                <a:solidFill>
                  <a:schemeClr val="tx1"/>
                </a:solidFill>
                <a:effectLst/>
                <a:latin typeface="Segoe UI Light" pitchFamily="34" charset="0"/>
                <a:ea typeface="+mn-ea"/>
                <a:cs typeface="+mn-cs"/>
              </a:rPr>
              <a:t>In addition</a:t>
            </a:r>
            <a:r>
              <a:rPr lang="en-US" sz="900" b="0" kern="1200" baseline="0" dirty="0">
                <a:solidFill>
                  <a:schemeClr val="tx1"/>
                </a:solidFill>
                <a:effectLst/>
                <a:latin typeface="Segoe UI Light" pitchFamily="34" charset="0"/>
                <a:ea typeface="+mn-ea"/>
                <a:cs typeface="+mn-cs"/>
              </a:rPr>
              <a:t> we provide the ability for you to c</a:t>
            </a:r>
            <a:r>
              <a:rPr lang="en-US" sz="900" b="0" kern="1200" dirty="0">
                <a:solidFill>
                  <a:schemeClr val="tx1"/>
                </a:solidFill>
                <a:effectLst/>
                <a:latin typeface="Segoe UI Light" pitchFamily="34" charset="0"/>
                <a:ea typeface="+mn-ea"/>
                <a:cs typeface="+mn-cs"/>
              </a:rPr>
              <a:t>reate</a:t>
            </a:r>
            <a:r>
              <a:rPr lang="en-US" sz="900" b="0" kern="1200" baseline="0" dirty="0">
                <a:solidFill>
                  <a:schemeClr val="tx1"/>
                </a:solidFill>
                <a:effectLst/>
                <a:latin typeface="Segoe UI Light" pitchFamily="34" charset="0"/>
                <a:ea typeface="+mn-ea"/>
                <a:cs typeface="+mn-cs"/>
              </a:rPr>
              <a:t> your own Power BI</a:t>
            </a:r>
            <a:r>
              <a:rPr lang="en-US" sz="900" b="0" kern="1200" dirty="0">
                <a:solidFill>
                  <a:schemeClr val="tx1"/>
                </a:solidFill>
                <a:effectLst/>
                <a:latin typeface="Segoe UI Light" pitchFamily="34" charset="0"/>
                <a:ea typeface="+mn-ea"/>
                <a:cs typeface="+mn-cs"/>
              </a:rPr>
              <a:t> custom visualizations. </a:t>
            </a:r>
            <a:r>
              <a:rPr lang="en-US" sz="900" kern="1200" dirty="0">
                <a:solidFill>
                  <a:schemeClr val="tx1"/>
                </a:solidFill>
                <a:effectLst/>
                <a:latin typeface="Segoe UI Light" pitchFamily="34" charset="0"/>
                <a:ea typeface="+mn-ea"/>
                <a:cs typeface="+mn-cs"/>
              </a:rPr>
              <a:t>We have contributed the source code of our visualization framework and the complete collection of native visuals supported by Power BI and Power BI desktop to the open source community under the permissive MIT license. This paves the way for completely custom visualizations in Power BI and Power BI Desktop. These can be uploaded to your Power BI tenant, or attached to a report, providing maximum flexibility for how you visualize your data. </a:t>
            </a:r>
          </a:p>
          <a:p>
            <a:pPr lvl="0"/>
            <a:endParaRPr lang="en-US" sz="800" kern="1200" baseline="0" dirty="0">
              <a:solidFill>
                <a:schemeClr val="tx1"/>
              </a:solidFill>
              <a:effectLst/>
              <a:latin typeface="Segoe UI Light" pitchFamily="34" charset="0"/>
              <a:ea typeface="+mn-ea"/>
              <a:cs typeface="+mn-cs"/>
            </a:endParaRPr>
          </a:p>
          <a:p>
            <a:pPr lvl="0"/>
            <a:endParaRPr lang="en-US" sz="800" kern="1200" baseline="0" dirty="0">
              <a:solidFill>
                <a:schemeClr val="tx1"/>
              </a:solidFill>
              <a:effectLst/>
              <a:latin typeface="Segoe UI Light" pitchFamily="34" charset="0"/>
              <a:ea typeface="+mn-ea"/>
              <a:cs typeface="+mn-cs"/>
            </a:endParaRPr>
          </a:p>
          <a:p>
            <a:pPr lvl="0"/>
            <a:endParaRPr lang="en-US" sz="800" kern="1200" dirty="0">
              <a:solidFill>
                <a:schemeClr val="tx1"/>
              </a:solidFill>
              <a:effectLst/>
              <a:latin typeface="Segoe UI Light" pitchFamily="34" charset="0"/>
              <a:ea typeface="+mn-ea"/>
              <a:cs typeface="+mn-cs"/>
            </a:endParaRPr>
          </a:p>
        </p:txBody>
      </p:sp>
      <p:sp>
        <p:nvSpPr>
          <p:cNvPr id="4" name="Slide Number Placeholder 3"/>
          <p:cNvSpPr>
            <a:spLocks noGrp="1"/>
          </p:cNvSpPr>
          <p:nvPr>
            <p:ph type="sldNum" sz="quarter" idx="10"/>
          </p:nvPr>
        </p:nvSpPr>
        <p:spPr/>
        <p:txBody>
          <a:bodyPr/>
          <a:lstStyle/>
          <a:p>
            <a:fld id="{02536687-5192-40E7-8597-ECEE8C4401BA}"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872207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900" b="1" kern="1200" dirty="0">
                <a:solidFill>
                  <a:schemeClr val="tx1"/>
                </a:solidFill>
                <a:effectLst/>
                <a:latin typeface="Segoe UI Light" pitchFamily="34" charset="0"/>
                <a:ea typeface="+mn-ea"/>
                <a:cs typeface="+mn-cs"/>
              </a:rPr>
              <a:t>Connect all the data around you. </a:t>
            </a:r>
            <a:r>
              <a:rPr lang="en-US" sz="900" kern="1200" dirty="0">
                <a:solidFill>
                  <a:schemeClr val="tx1"/>
                </a:solidFill>
                <a:effectLst/>
                <a:latin typeface="Segoe UI Light" pitchFamily="34" charset="0"/>
                <a:ea typeface="+mn-ea"/>
                <a:cs typeface="+mn-cs"/>
              </a:rPr>
              <a:t>How can users combine data from multiple sources and of multiple data types, across on-premises and cloud, into a set of reports and dashboards? This is where Power BI Desktop and Excel come in. These are powerful analytical tools for use by business analysts – with them analysts can connect to a wide range of data sources; cleanse, transform and model interrelationships between the data; explore the resulting mashed up datasets and create beautiful, interactive reports or powerful spreadsheets. </a:t>
            </a:r>
          </a:p>
          <a:p>
            <a:endParaRPr lang="en-US" sz="900" kern="1200" dirty="0">
              <a:solidFill>
                <a:schemeClr val="tx1"/>
              </a:solidFill>
              <a:effectLst/>
              <a:latin typeface="Segoe UI Light" pitchFamily="34" charset="0"/>
              <a:ea typeface="+mn-ea"/>
              <a:cs typeface="+mn-cs"/>
            </a:endParaRPr>
          </a:p>
          <a:p>
            <a:r>
              <a:rPr lang="en-US" sz="900" b="1" kern="1200" dirty="0">
                <a:solidFill>
                  <a:schemeClr val="tx1"/>
                </a:solidFill>
                <a:effectLst/>
                <a:latin typeface="Segoe UI Light" pitchFamily="34" charset="0"/>
                <a:ea typeface="+mn-ea"/>
                <a:cs typeface="+mn-cs"/>
              </a:rPr>
              <a:t>One</a:t>
            </a:r>
            <a:r>
              <a:rPr lang="en-US" sz="900" b="1" kern="1200" baseline="0" dirty="0">
                <a:solidFill>
                  <a:schemeClr val="tx1"/>
                </a:solidFill>
                <a:effectLst/>
                <a:latin typeface="Segoe UI Light" pitchFamily="34" charset="0"/>
                <a:ea typeface="+mn-ea"/>
                <a:cs typeface="+mn-cs"/>
              </a:rPr>
              <a:t> data preparation experience across both desktop tools. </a:t>
            </a:r>
            <a:r>
              <a:rPr lang="en-US" sz="900" b="0" kern="1200" baseline="0" dirty="0">
                <a:solidFill>
                  <a:schemeClr val="tx1"/>
                </a:solidFill>
                <a:effectLst/>
                <a:latin typeface="Segoe UI Light" pitchFamily="34" charset="0"/>
                <a:ea typeface="+mn-ea"/>
                <a:cs typeface="+mn-cs"/>
              </a:rPr>
              <a:t>We put the same based capabilities and engines for data preparation into both tools. Anyone who knows how to use one tool will automatically know how to use the other. This full data preparation experience includes the following set of capabilities:</a:t>
            </a:r>
          </a:p>
          <a:p>
            <a:endParaRPr lang="en-US" sz="900" b="0" kern="1200" baseline="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r>
              <a:rPr lang="en-US" sz="900" b="1" kern="1200" baseline="0" dirty="0">
                <a:solidFill>
                  <a:schemeClr val="tx1"/>
                </a:solidFill>
                <a:effectLst/>
                <a:latin typeface="Segoe UI Light" pitchFamily="34" charset="0"/>
                <a:ea typeface="+mn-ea"/>
                <a:cs typeface="+mn-cs"/>
              </a:rPr>
              <a:t>Connect </a:t>
            </a:r>
            <a:r>
              <a:rPr lang="en-US" sz="900" b="0" kern="1200" baseline="0" dirty="0">
                <a:solidFill>
                  <a:schemeClr val="tx1"/>
                </a:solidFill>
                <a:effectLst/>
                <a:latin typeface="Segoe UI Light" pitchFamily="34" charset="0"/>
                <a:ea typeface="+mn-ea"/>
                <a:cs typeface="+mn-cs"/>
              </a:rPr>
              <a:t>to a broad range of data across on-premises and cloud sources. In the connection dialog of both tools we provide a long list of data connectors for sources across flat files, databases, SaaS applications, Big Data technologies such as Spark, and others, and we continue to add to this list on a regular basis. With these data connectors business analysts can connect to all the data they need to access for their analysis.</a:t>
            </a:r>
          </a:p>
          <a:p>
            <a:pPr marL="0" indent="0">
              <a:buFont typeface="Arial" panose="020B0604020202020204" pitchFamily="34" charset="0"/>
              <a:buNone/>
            </a:pPr>
            <a:endParaRPr lang="en-US" sz="900" b="0" kern="1200" baseline="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r>
              <a:rPr lang="en-US" sz="900" b="0" kern="1200" baseline="0" dirty="0">
                <a:solidFill>
                  <a:schemeClr val="tx1"/>
                </a:solidFill>
                <a:effectLst/>
                <a:latin typeface="Segoe UI Light" pitchFamily="34" charset="0"/>
                <a:ea typeface="+mn-ea"/>
                <a:cs typeface="+mn-cs"/>
              </a:rPr>
              <a:t>We also provide powerful capabilities that allow users to </a:t>
            </a:r>
            <a:r>
              <a:rPr lang="en-US" sz="900" b="1" kern="1200" baseline="0" dirty="0">
                <a:solidFill>
                  <a:schemeClr val="tx1"/>
                </a:solidFill>
                <a:effectLst/>
                <a:latin typeface="Segoe UI Light" pitchFamily="34" charset="0"/>
                <a:ea typeface="+mn-ea"/>
                <a:cs typeface="+mn-cs"/>
              </a:rPr>
              <a:t>shape</a:t>
            </a:r>
            <a:r>
              <a:rPr lang="en-US" sz="900" b="0" kern="1200" baseline="0" dirty="0">
                <a:solidFill>
                  <a:schemeClr val="tx1"/>
                </a:solidFill>
                <a:effectLst/>
                <a:latin typeface="Segoe UI Light" pitchFamily="34" charset="0"/>
                <a:ea typeface="+mn-ea"/>
                <a:cs typeface="+mn-cs"/>
              </a:rPr>
              <a:t>, </a:t>
            </a:r>
            <a:r>
              <a:rPr lang="en-US" sz="900" b="1" kern="1200" baseline="0" dirty="0">
                <a:solidFill>
                  <a:schemeClr val="tx1"/>
                </a:solidFill>
                <a:effectLst/>
                <a:latin typeface="Segoe UI Light" pitchFamily="34" charset="0"/>
                <a:ea typeface="+mn-ea"/>
                <a:cs typeface="+mn-cs"/>
              </a:rPr>
              <a:t>transform</a:t>
            </a:r>
            <a:r>
              <a:rPr lang="en-US" sz="900" b="0" kern="1200" baseline="0" dirty="0">
                <a:solidFill>
                  <a:schemeClr val="tx1"/>
                </a:solidFill>
                <a:effectLst/>
                <a:latin typeface="Segoe UI Light" pitchFamily="34" charset="0"/>
                <a:ea typeface="+mn-ea"/>
                <a:cs typeface="+mn-cs"/>
              </a:rPr>
              <a:t>, and </a:t>
            </a:r>
            <a:r>
              <a:rPr lang="en-US" sz="900" b="1" kern="1200" baseline="0" dirty="0">
                <a:solidFill>
                  <a:schemeClr val="tx1"/>
                </a:solidFill>
                <a:effectLst/>
                <a:latin typeface="Segoe UI Light" pitchFamily="34" charset="0"/>
                <a:ea typeface="+mn-ea"/>
                <a:cs typeface="+mn-cs"/>
              </a:rPr>
              <a:t>clean</a:t>
            </a:r>
            <a:r>
              <a:rPr lang="en-US" sz="900" b="0" kern="1200" baseline="0" dirty="0">
                <a:solidFill>
                  <a:schemeClr val="tx1"/>
                </a:solidFill>
                <a:effectLst/>
                <a:latin typeface="Segoe UI Light" pitchFamily="34" charset="0"/>
                <a:ea typeface="+mn-ea"/>
                <a:cs typeface="+mn-cs"/>
              </a:rPr>
              <a:t> this data for analysis. Data is rarely in the right format for analysis and a self-service business analysis tool must provide the flexibility to transform and clean data before it can be properly analyzed. We provide these capabilities as an integrated part of the data preparation experience, providing a more flexible, and ultimately a faster, experience for business analysts to work with data and build reports. </a:t>
            </a:r>
          </a:p>
          <a:p>
            <a:pPr marL="171450" indent="-171450">
              <a:buFont typeface="Arial" panose="020B0604020202020204" pitchFamily="34" charset="0"/>
              <a:buChar char="•"/>
            </a:pPr>
            <a:endParaRPr lang="en-US" sz="900" b="0" kern="1200" baseline="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r>
              <a:rPr lang="en-US" sz="900" b="0" kern="1200" baseline="0" dirty="0">
                <a:solidFill>
                  <a:schemeClr val="tx1"/>
                </a:solidFill>
                <a:effectLst/>
                <a:latin typeface="Segoe UI Light" pitchFamily="34" charset="0"/>
                <a:ea typeface="+mn-ea"/>
                <a:cs typeface="+mn-cs"/>
              </a:rPr>
              <a:t>We provide one of the industries leading </a:t>
            </a:r>
            <a:r>
              <a:rPr lang="en-US" sz="900" b="1" kern="1200" baseline="0" dirty="0">
                <a:solidFill>
                  <a:schemeClr val="tx1"/>
                </a:solidFill>
                <a:effectLst/>
                <a:latin typeface="Segoe UI Light" pitchFamily="34" charset="0"/>
                <a:ea typeface="+mn-ea"/>
                <a:cs typeface="+mn-cs"/>
              </a:rPr>
              <a:t>modeling</a:t>
            </a:r>
            <a:r>
              <a:rPr lang="en-US" sz="900" b="0" kern="1200" baseline="0" dirty="0">
                <a:solidFill>
                  <a:schemeClr val="tx1"/>
                </a:solidFill>
                <a:effectLst/>
                <a:latin typeface="Segoe UI Light" pitchFamily="34" charset="0"/>
                <a:ea typeface="+mn-ea"/>
                <a:cs typeface="+mn-cs"/>
              </a:rPr>
              <a:t> experiences, for joining this data from multiple data sources together across different types and sources, for analysis and for creation of custom calculations and measures. Leveraging the same powerful modeling capabilities and in-memory engine as in our server technology (SQL Server Analysis Services), we provide business analyst with a complete range of modeling capabilities.</a:t>
            </a:r>
          </a:p>
          <a:p>
            <a:pPr marL="171450" indent="-171450">
              <a:buFont typeface="Arial" panose="020B0604020202020204" pitchFamily="34" charset="0"/>
              <a:buChar char="•"/>
            </a:pPr>
            <a:endParaRPr lang="en-US" sz="900" b="0" kern="1200" baseline="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r>
              <a:rPr lang="en-US" sz="900" b="0" kern="1200" baseline="0" dirty="0">
                <a:solidFill>
                  <a:schemeClr val="tx1"/>
                </a:solidFill>
                <a:effectLst/>
                <a:latin typeface="Segoe UI Light" pitchFamily="34" charset="0"/>
                <a:ea typeface="+mn-ea"/>
                <a:cs typeface="+mn-cs"/>
              </a:rPr>
              <a:t>We also provide extended capabilities allowing analysts familiar with technologies such as R to incorporate this work into their reports incorporating advanced analytic to their analysis. </a:t>
            </a:r>
          </a:p>
          <a:p>
            <a:pPr marL="171450" indent="-171450">
              <a:buFont typeface="Arial" panose="020B0604020202020204" pitchFamily="34" charset="0"/>
              <a:buChar char="•"/>
            </a:pPr>
            <a:endParaRPr lang="en-US" sz="900" b="0" kern="1200" baseline="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endParaRPr lang="en-US" sz="900" b="0" kern="1200" baseline="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endParaRPr lang="en-US" sz="900" b="0" kern="1200" baseline="0" dirty="0">
              <a:solidFill>
                <a:schemeClr val="tx1"/>
              </a:solidFill>
              <a:effectLst/>
              <a:latin typeface="Segoe UI Light" pitchFamily="34" charset="0"/>
              <a:ea typeface="+mn-ea"/>
              <a:cs typeface="+mn-cs"/>
            </a:endParaRPr>
          </a:p>
          <a:p>
            <a:pPr marL="0" indent="0">
              <a:buFont typeface="Arial" panose="020B0604020202020204" pitchFamily="34" charset="0"/>
              <a:buNone/>
            </a:pPr>
            <a:r>
              <a:rPr lang="en-US" sz="900" b="0" kern="1200" baseline="0" dirty="0">
                <a:solidFill>
                  <a:schemeClr val="tx1"/>
                </a:solidFill>
                <a:effectLst/>
                <a:latin typeface="Segoe UI Light" pitchFamily="34" charset="0"/>
                <a:ea typeface="+mn-ea"/>
                <a:cs typeface="+mn-cs"/>
              </a:rPr>
              <a:t> </a:t>
            </a:r>
          </a:p>
          <a:p>
            <a:pPr marL="171450" indent="-171450">
              <a:buFont typeface="Arial" panose="020B0604020202020204" pitchFamily="34" charset="0"/>
              <a:buChar char="•"/>
            </a:pPr>
            <a:endParaRPr lang="en-US" sz="900" b="0" kern="1200" baseline="0" dirty="0">
              <a:solidFill>
                <a:schemeClr val="tx1"/>
              </a:solidFill>
              <a:effectLst/>
              <a:latin typeface="Segoe UI Light" pitchFamily="34" charset="0"/>
              <a:ea typeface="+mn-ea"/>
              <a:cs typeface="+mn-cs"/>
            </a:endParaRPr>
          </a:p>
          <a:p>
            <a:endParaRPr lang="en-US" sz="900" b="0" kern="1200" baseline="0" dirty="0">
              <a:solidFill>
                <a:schemeClr val="tx1"/>
              </a:solidFill>
              <a:effectLst/>
              <a:latin typeface="Segoe UI Light" pitchFamily="34" charset="0"/>
              <a:ea typeface="+mn-ea"/>
              <a:cs typeface="+mn-cs"/>
            </a:endParaRPr>
          </a:p>
          <a:p>
            <a:endParaRPr lang="en-US" b="0" dirty="0"/>
          </a:p>
        </p:txBody>
      </p:sp>
      <p:sp>
        <p:nvSpPr>
          <p:cNvPr id="4" name="Header Placeholder 3"/>
          <p:cNvSpPr>
            <a:spLocks noGrp="1"/>
          </p:cNvSpPr>
          <p:nvPr>
            <p:ph type="hdr" sz="quarter" idx="10"/>
          </p:nvPr>
        </p:nvSpPr>
        <p:spPr/>
        <p:txBody>
          <a:bodyPr/>
          <a:lstStyle/>
          <a:p>
            <a:r>
              <a:rPr lang="en-US" dirty="0">
                <a:solidFill>
                  <a:prstClr val="black"/>
                </a:solidFill>
              </a:rPr>
              <a:t>Server &amp; Tools Business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A171B3BB-DFF4-43DF-B887-7B1543BC1A74}"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1028759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kern="1200" dirty="0">
                <a:solidFill>
                  <a:schemeClr val="tx1"/>
                </a:solidFill>
                <a:effectLst/>
                <a:latin typeface="Segoe UI Light" pitchFamily="34" charset="0"/>
                <a:ea typeface="+mn-ea"/>
                <a:cs typeface="+mn-cs"/>
              </a:rPr>
              <a:t>Both</a:t>
            </a:r>
            <a:r>
              <a:rPr lang="en-US" sz="900" kern="1200" baseline="0" dirty="0">
                <a:solidFill>
                  <a:schemeClr val="tx1"/>
                </a:solidFill>
                <a:effectLst/>
                <a:latin typeface="Segoe UI Light" pitchFamily="34" charset="0"/>
                <a:ea typeface="+mn-ea"/>
                <a:cs typeface="+mn-cs"/>
              </a:rPr>
              <a:t> Excel and Power BI Desktop are seamlessly integrated with the Power BI service. </a:t>
            </a:r>
            <a:r>
              <a:rPr lang="en-US" sz="900" kern="1200" dirty="0">
                <a:solidFill>
                  <a:schemeClr val="tx1"/>
                </a:solidFill>
                <a:effectLst/>
                <a:latin typeface="Segoe UI Light" pitchFamily="34" charset="0"/>
                <a:ea typeface="+mn-ea"/>
                <a:cs typeface="+mn-cs"/>
              </a:rPr>
              <a:t>With a single click, these live spreadsheets and reports can be published and refreshed from</a:t>
            </a:r>
            <a:r>
              <a:rPr lang="en-US" sz="900" kern="1200" baseline="0" dirty="0">
                <a:solidFill>
                  <a:schemeClr val="tx1"/>
                </a:solidFill>
                <a:effectLst/>
                <a:latin typeface="Segoe UI Light" pitchFamily="34" charset="0"/>
                <a:ea typeface="+mn-ea"/>
                <a:cs typeface="+mn-cs"/>
              </a:rPr>
              <a:t> the</a:t>
            </a:r>
            <a:r>
              <a:rPr lang="en-US" sz="900" kern="1200" dirty="0">
                <a:solidFill>
                  <a:schemeClr val="tx1"/>
                </a:solidFill>
                <a:effectLst/>
                <a:latin typeface="Segoe UI Light" pitchFamily="34" charset="0"/>
                <a:ea typeface="+mn-ea"/>
                <a:cs typeface="+mn-cs"/>
              </a:rPr>
              <a:t> Power BI service for ease of access for business users across the organization. </a:t>
            </a:r>
            <a:endParaRPr lang="en-US" dirty="0"/>
          </a:p>
          <a:p>
            <a:endParaRPr lang="en-US" dirty="0"/>
          </a:p>
        </p:txBody>
      </p:sp>
      <p:sp>
        <p:nvSpPr>
          <p:cNvPr id="4" name="Header Placeholder 3"/>
          <p:cNvSpPr>
            <a:spLocks noGrp="1"/>
          </p:cNvSpPr>
          <p:nvPr>
            <p:ph type="hdr" sz="quarter" idx="10"/>
          </p:nvPr>
        </p:nvSpPr>
        <p:spPr/>
        <p:txBody>
          <a:bodyPr/>
          <a:lstStyle/>
          <a:p>
            <a:r>
              <a:rPr lang="en-US" dirty="0">
                <a:solidFill>
                  <a:prstClr val="black"/>
                </a:solidFill>
              </a:rPr>
              <a:t>Server &amp; Tools Business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A171B3BB-DFF4-43DF-B887-7B1543BC1A74}"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533738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Connect live to on-premises Analysis Services models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Realize the benefits of a cloud based BI solution without having to move your data. With Power BI gateways you can create a secure connection to SQL Server Analysis Services from Power BI. When users view and explore dashboards and reports the system will interactively query the on-premises cube to fetch the data using the user’s credentials. With this hybrid solution, you can continue to manage and secure your data on-premises, removing the need to have data reside in the cloud. </a:t>
            </a:r>
          </a:p>
          <a:p>
            <a:r>
              <a:rPr lang="en-US" sz="1200" b="0" dirty="0"/>
              <a:t>The gateways provide the flexibility you need to meet individual needs, and the needs of your organization.</a:t>
            </a:r>
          </a:p>
          <a:p>
            <a:endParaRPr lang="en-US" sz="1200" b="0" kern="1200" dirty="0">
              <a:solidFill>
                <a:schemeClr val="tx1"/>
              </a:solidFill>
              <a:effectLst/>
              <a:latin typeface="+mn-lt"/>
              <a:ea typeface="+mn-ea"/>
              <a:cs typeface="+mn-cs"/>
            </a:endParaRPr>
          </a:p>
          <a:p>
            <a:pPr defTabSz="941603">
              <a:spcAft>
                <a:spcPts val="343"/>
              </a:spcAft>
              <a:defRPr/>
            </a:pPr>
            <a:r>
              <a:rPr lang="en-US" sz="1200" b="0" dirty="0"/>
              <a:t>Live connection option</a:t>
            </a:r>
            <a:r>
              <a:rPr lang="en-US" sz="1200" b="0" baseline="0" dirty="0"/>
              <a:t> are l</a:t>
            </a:r>
            <a:r>
              <a:rPr lang="en-US" sz="1200" b="0" dirty="0"/>
              <a:t>ive</a:t>
            </a:r>
            <a:r>
              <a:rPr lang="en-US" sz="1200" b="0" baseline="0" dirty="0"/>
              <a:t> Query to SSAS or direct query to SQL Server data sources and other data sources.</a:t>
            </a:r>
          </a:p>
          <a:p>
            <a:pPr defTabSz="941603">
              <a:spcAft>
                <a:spcPts val="343"/>
              </a:spcAft>
              <a:defRPr/>
            </a:pPr>
            <a:r>
              <a:rPr lang="en-US" sz="1200" b="0" baseline="0" dirty="0"/>
              <a:t>Scheduled refresh to all supported data sources.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FAQ:</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How does security work with the new SQL Server Analysis Service connector?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Power BI customers can benefit from the role level security in SQL Server Analysis Services.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Power BI user name is passed through to on-premises Analysis Services and appropriate</a:t>
            </a:r>
            <a:r>
              <a:rPr lang="en-US" sz="1200" kern="1200" baseline="0" dirty="0">
                <a:solidFill>
                  <a:schemeClr val="tx1"/>
                </a:solidFill>
                <a:effectLst/>
                <a:latin typeface="+mn-lt"/>
                <a:ea typeface="+mn-ea"/>
                <a:cs typeface="+mn-cs"/>
              </a:rPr>
              <a:t> role-based security</a:t>
            </a:r>
            <a:r>
              <a:rPr lang="en-US" sz="1200" kern="1200" dirty="0">
                <a:solidFill>
                  <a:schemeClr val="tx1"/>
                </a:solidFill>
                <a:effectLst/>
                <a:latin typeface="+mn-lt"/>
                <a:ea typeface="+mn-ea"/>
                <a:cs typeface="+mn-cs"/>
              </a:rPr>
              <a:t>. Analysis Services resolves the user name to an authorized user via Azure Active Directory (more</a:t>
            </a:r>
            <a:r>
              <a:rPr lang="en-US" sz="1200" kern="1200" baseline="0" dirty="0">
                <a:solidFill>
                  <a:schemeClr val="tx1"/>
                </a:solidFill>
                <a:effectLst/>
                <a:latin typeface="+mn-lt"/>
                <a:ea typeface="+mn-ea"/>
                <a:cs typeface="+mn-cs"/>
              </a:rPr>
              <a:t> info:: </a:t>
            </a:r>
            <a:r>
              <a:rPr lang="en-US" sz="900" u="sng" kern="1200" dirty="0">
                <a:solidFill>
                  <a:schemeClr val="tx1"/>
                </a:solidFill>
                <a:effectLst/>
                <a:latin typeface="Segoe UI Light" pitchFamily="34" charset="0"/>
                <a:ea typeface="+mn-ea"/>
                <a:cs typeface="+mn-cs"/>
                <a:hlinkClick r:id="rId3"/>
              </a:rPr>
              <a:t>http://support.powerbi.com/knowledgebase/articles/505323-why-you-need-dirsync-to-connect-to-on-premises-ana</a:t>
            </a:r>
            <a:r>
              <a:rPr lang="en-US" sz="1200" kern="1200" dirty="0">
                <a:solidFill>
                  <a:schemeClr val="tx1"/>
                </a:solidFill>
                <a:effectLst/>
                <a:latin typeface="+mn-lt"/>
                <a:ea typeface="+mn-ea"/>
                <a:cs typeface="+mn-cs"/>
              </a:rPr>
              <a:t>) and then applies appropriate role-based security to restricted access. </a:t>
            </a:r>
          </a:p>
          <a:p>
            <a:r>
              <a:rPr lang="en-US" sz="1200" kern="1200" dirty="0">
                <a:solidFill>
                  <a:schemeClr val="tx1"/>
                </a:solidFill>
                <a:effectLst/>
                <a:latin typeface="+mn-lt"/>
                <a:ea typeface="+mn-ea"/>
                <a:cs typeface="+mn-cs"/>
              </a:rPr>
              <a:t> </a:t>
            </a:r>
          </a:p>
          <a:p>
            <a:endParaRPr lang="en-US" dirty="0"/>
          </a:p>
        </p:txBody>
      </p:sp>
      <p:sp>
        <p:nvSpPr>
          <p:cNvPr id="4" name="Header Placeholder 3"/>
          <p:cNvSpPr>
            <a:spLocks noGrp="1"/>
          </p:cNvSpPr>
          <p:nvPr>
            <p:ph type="hdr" sz="quarter" idx="10"/>
          </p:nvPr>
        </p:nvSpPr>
        <p:spPr/>
        <p:txBody>
          <a:bodyPr/>
          <a:lstStyle/>
          <a:p>
            <a:r>
              <a:rPr lang="en-US" dirty="0">
                <a:solidFill>
                  <a:prstClr val="black"/>
                </a:solidFill>
              </a:rPr>
              <a:t>Server &amp; Tools Business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A171B3BB-DFF4-43DF-B887-7B1543BC1A74}"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525813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Light" pitchFamily="34" charset="0"/>
                <a:ea typeface="+mn-ea"/>
                <a:cs typeface="+mn-cs"/>
              </a:rPr>
              <a:t>To allow customers to get stated quickly we now provide new out-of-the-box connectors for Salesforce, </a:t>
            </a:r>
            <a:r>
              <a:rPr lang="en-US" sz="1200" kern="1200" dirty="0" err="1">
                <a:solidFill>
                  <a:schemeClr val="tx1"/>
                </a:solidFill>
                <a:effectLst/>
                <a:latin typeface="Segoe UI Light" pitchFamily="34" charset="0"/>
                <a:ea typeface="+mn-ea"/>
                <a:cs typeface="+mn-cs"/>
              </a:rPr>
              <a:t>Zendesk</a:t>
            </a:r>
            <a:r>
              <a:rPr lang="en-US" sz="1200" kern="1200" dirty="0">
                <a:solidFill>
                  <a:schemeClr val="tx1"/>
                </a:solidFill>
                <a:effectLst/>
                <a:latin typeface="Segoe UI Light" pitchFamily="34" charset="0"/>
                <a:ea typeface="+mn-ea"/>
                <a:cs typeface="+mn-cs"/>
              </a:rPr>
              <a:t>, </a:t>
            </a:r>
            <a:r>
              <a:rPr lang="en-US" sz="1200" kern="1200" dirty="0" err="1">
                <a:solidFill>
                  <a:schemeClr val="tx1"/>
                </a:solidFill>
                <a:effectLst/>
                <a:latin typeface="Segoe UI Light" pitchFamily="34" charset="0"/>
                <a:ea typeface="+mn-ea"/>
                <a:cs typeface="+mn-cs"/>
              </a:rPr>
              <a:t>Marketo</a:t>
            </a:r>
            <a:r>
              <a:rPr lang="en-US" sz="1200" kern="1200" dirty="0">
                <a:solidFill>
                  <a:schemeClr val="tx1"/>
                </a:solidFill>
                <a:effectLst/>
                <a:latin typeface="Segoe UI Light" pitchFamily="34" charset="0"/>
                <a:ea typeface="+mn-ea"/>
                <a:cs typeface="+mn-cs"/>
              </a:rPr>
              <a:t>, </a:t>
            </a:r>
            <a:r>
              <a:rPr lang="en-US" sz="1200" kern="1200" dirty="0" err="1">
                <a:solidFill>
                  <a:schemeClr val="tx1"/>
                </a:solidFill>
                <a:effectLst/>
                <a:latin typeface="Segoe UI Light" pitchFamily="34" charset="0"/>
                <a:ea typeface="+mn-ea"/>
                <a:cs typeface="+mn-cs"/>
              </a:rPr>
              <a:t>SendGrid</a:t>
            </a:r>
            <a:r>
              <a:rPr lang="en-US" sz="1200" kern="1200" dirty="0">
                <a:solidFill>
                  <a:schemeClr val="tx1"/>
                </a:solidFill>
                <a:effectLst/>
                <a:latin typeface="Segoe UI Light" pitchFamily="34" charset="0"/>
                <a:ea typeface="+mn-ea"/>
                <a:cs typeface="+mn-cs"/>
              </a:rPr>
              <a:t>, GitHub, Dynamics CRM Online, and Dynamics Marketing. With an existing subscription to one of these services, customers can login from Power BI and get rich content in the form of dashboards, reports and datasets.  </a:t>
            </a:r>
          </a:p>
          <a:p>
            <a:endParaRPr lang="en-US" sz="1200" dirty="0"/>
          </a:p>
        </p:txBody>
      </p:sp>
      <p:sp>
        <p:nvSpPr>
          <p:cNvPr id="4" name="Header Placeholder 3"/>
          <p:cNvSpPr>
            <a:spLocks noGrp="1"/>
          </p:cNvSpPr>
          <p:nvPr>
            <p:ph type="hdr" sz="quarter" idx="10"/>
          </p:nvPr>
        </p:nvSpPr>
        <p:spPr>
          <a:xfrm>
            <a:off x="0" y="0"/>
            <a:ext cx="3004820" cy="461010"/>
          </a:xfrm>
          <a:prstGeom prst="rect">
            <a:avLst/>
          </a:prstGeom>
        </p:spPr>
        <p:txBody>
          <a:bodyPr/>
          <a:lstStyle/>
          <a:p>
            <a:r>
              <a:rPr lang="en-US">
                <a:solidFill>
                  <a:prstClr val="black"/>
                </a:solidFill>
                <a:latin typeface="Segoe UI"/>
              </a:rPr>
              <a:t>Worldwide Partner Conference 2015</a:t>
            </a:r>
            <a:endParaRPr lang="en-US" dirty="0">
              <a:solidFill>
                <a:prstClr val="black"/>
              </a:solidFill>
              <a:latin typeface="Segoe UI"/>
            </a:endParaRPr>
          </a:p>
        </p:txBody>
      </p:sp>
      <p:sp>
        <p:nvSpPr>
          <p:cNvPr id="5" name="Footer Placeholder 4"/>
          <p:cNvSpPr>
            <a:spLocks noGrp="1"/>
          </p:cNvSpPr>
          <p:nvPr>
            <p:ph type="ftr" sz="quarter" idx="11"/>
          </p:nvPr>
        </p:nvSpPr>
        <p:spPr>
          <a:xfrm>
            <a:off x="0" y="8759190"/>
            <a:ext cx="5986526" cy="358930"/>
          </a:xfrm>
          <a:prstGeom prst="rect">
            <a:avLst/>
          </a:prstGeom>
        </p:spPr>
        <p:txBody>
          <a:bodyPr/>
          <a:lstStyle/>
          <a:p>
            <a:pPr defTabSz="914099" eaLnBrk="0" hangingPunct="0"/>
            <a:r>
              <a:rPr lang="en-US" sz="400">
                <a:gradFill>
                  <a:gsLst>
                    <a:gs pos="0">
                      <a:prstClr val="black"/>
                    </a:gs>
                    <a:gs pos="100000">
                      <a:prstClr val="black"/>
                    </a:gs>
                  </a:gsLst>
                  <a:lin ang="5400000" scaled="0"/>
                </a:gradFill>
                <a:latin typeface="Segoe UI"/>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a:ea typeface="Segoe UI" pitchFamily="34" charset="0"/>
              <a:cs typeface="Segoe UI" pitchFamily="34" charset="0"/>
            </a:endParaRPr>
          </a:p>
        </p:txBody>
      </p:sp>
      <p:sp>
        <p:nvSpPr>
          <p:cNvPr id="6" name="Date Placeholder 5"/>
          <p:cNvSpPr>
            <a:spLocks noGrp="1"/>
          </p:cNvSpPr>
          <p:nvPr>
            <p:ph type="dt" idx="12"/>
          </p:nvPr>
        </p:nvSpPr>
        <p:spPr>
          <a:xfrm>
            <a:off x="3927775" y="0"/>
            <a:ext cx="3004820" cy="461010"/>
          </a:xfrm>
          <a:prstGeom prst="rect">
            <a:avLst/>
          </a:prstGeom>
        </p:spPr>
        <p:txBody>
          <a:bodyPr/>
          <a:lstStyle/>
          <a:p>
            <a:fld id="{38EEC551-8CDA-4EB6-89BB-2A86C9F091C8}" type="datetime8">
              <a:rPr lang="en-US" smtClean="0">
                <a:solidFill>
                  <a:prstClr val="black"/>
                </a:solidFill>
                <a:latin typeface="Segoe UI"/>
              </a:rPr>
              <a:pPr/>
              <a:t>9/7/2017 12:24 PM</a:t>
            </a:fld>
            <a:endParaRPr lang="en-US" dirty="0">
              <a:solidFill>
                <a:prstClr val="black"/>
              </a:solidFill>
              <a:latin typeface="Segoe UI"/>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latin typeface="Segoe UI"/>
              </a:rPr>
              <a:pPr/>
              <a:t>36</a:t>
            </a:fld>
            <a:endParaRPr lang="en-US" dirty="0">
              <a:solidFill>
                <a:prstClr val="black"/>
              </a:solidFill>
              <a:latin typeface="Segoe UI"/>
            </a:endParaRPr>
          </a:p>
        </p:txBody>
      </p:sp>
    </p:spTree>
    <p:extLst>
      <p:ext uri="{BB962C8B-B14F-4D97-AF65-F5344CB8AC3E}">
        <p14:creationId xmlns:p14="http://schemas.microsoft.com/office/powerpoint/2010/main" val="2430865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a:t>
            </a:r>
          </a:p>
          <a:p>
            <a:r>
              <a:rPr lang="en-US" dirty="0"/>
              <a:t>We are making investments in Power BI to make it a</a:t>
            </a:r>
            <a:r>
              <a:rPr lang="en-US" baseline="0" dirty="0"/>
              <a:t> compelling platform for developers and ISVs </a:t>
            </a:r>
            <a:endParaRPr lang="en-US" dirty="0"/>
          </a:p>
          <a:p>
            <a:endParaRPr lang="en-US" dirty="0"/>
          </a:p>
          <a:p>
            <a:pPr marL="228600" indent="-228600">
              <a:buAutoNum type="arabicPeriod"/>
            </a:pPr>
            <a:r>
              <a:rPr lang="en-US" dirty="0"/>
              <a:t>Now one can embed</a:t>
            </a:r>
            <a:r>
              <a:rPr lang="en-US" baseline="0" dirty="0"/>
              <a:t> Power BI visuals in websites and blogs for public anonymous access.  This will allow enterprises to tell public facing data stories with ease . </a:t>
            </a:r>
          </a:p>
          <a:p>
            <a:pPr>
              <a:lnSpc>
                <a:spcPts val="4200"/>
              </a:lnSpc>
            </a:pPr>
            <a:r>
              <a:rPr lang="en-US" baseline="0" dirty="0"/>
              <a:t>2. Power BI is an open and extensible platform. You can develop custom visuals on demand to support you business requirement  . </a:t>
            </a:r>
            <a:r>
              <a:rPr lang="en-US" sz="1200" dirty="0">
                <a:solidFill>
                  <a:srgbClr val="EDC30D"/>
                </a:solidFill>
                <a:latin typeface="Segoe UI Light" panose="020B0502040204020203" pitchFamily="34" charset="0"/>
                <a:cs typeface="Segoe UI Light" panose="020B0502040204020203" pitchFamily="34" charset="0"/>
              </a:rPr>
              <a:t>Developers can  started quickly with Microsoft’s </a:t>
            </a:r>
            <a:r>
              <a:rPr lang="en-US" sz="1200" dirty="0">
                <a:solidFill>
                  <a:srgbClr val="EDC30D"/>
                </a:solidFill>
                <a:latin typeface="Segoe UI Black" panose="020B0A02040204020203" pitchFamily="34" charset="0"/>
                <a:ea typeface="Segoe UI Black" panose="020B0A02040204020203" pitchFamily="34" charset="0"/>
                <a:cs typeface="Segoe UI Black" panose="020B0A02040204020203" pitchFamily="34" charset="0"/>
              </a:rPr>
              <a:t>open-sourced, production-quality </a:t>
            </a:r>
            <a:r>
              <a:rPr lang="en-US" sz="1200" dirty="0">
                <a:solidFill>
                  <a:srgbClr val="EDC30D"/>
                </a:solidFill>
                <a:latin typeface="Segoe UI Light" panose="020B0502040204020203" pitchFamily="34" charset="0"/>
                <a:cs typeface="Segoe UI Light" panose="020B0502040204020203" pitchFamily="34" charset="0"/>
              </a:rPr>
              <a:t>visualization code. </a:t>
            </a:r>
          </a:p>
          <a:p>
            <a:pPr marL="0" marR="0" indent="0" algn="l" defTabSz="914400" rtl="0" eaLnBrk="1" fontAlgn="auto" latinLnBrk="0" hangingPunct="1">
              <a:lnSpc>
                <a:spcPts val="4200"/>
              </a:lnSpc>
              <a:spcBef>
                <a:spcPts val="0"/>
              </a:spcBef>
              <a:spcAft>
                <a:spcPts val="0"/>
              </a:spcAft>
              <a:buClrTx/>
              <a:buSzTx/>
              <a:buFontTx/>
              <a:buNone/>
              <a:tabLst/>
              <a:defRPr/>
            </a:pPr>
            <a:r>
              <a:rPr lang="en-US" sz="1200" dirty="0">
                <a:solidFill>
                  <a:srgbClr val="EDC30D"/>
                </a:solidFill>
                <a:latin typeface="Segoe UI Light"/>
              </a:rPr>
              <a:t>3. You can create Power BI </a:t>
            </a:r>
            <a:r>
              <a:rPr lang="en-US" sz="1200" dirty="0">
                <a:solidFill>
                  <a:srgbClr val="EDC30D"/>
                </a:solidFill>
                <a:latin typeface="Segoe UI Black" panose="020B0A02040204020203" pitchFamily="34" charset="0"/>
                <a:ea typeface="Segoe UI Black" panose="020B0A02040204020203" pitchFamily="34" charset="0"/>
                <a:cs typeface="Segoe UI Black" panose="020B0A02040204020203" pitchFamily="34" charset="0"/>
              </a:rPr>
              <a:t>organizational content packs </a:t>
            </a:r>
            <a:r>
              <a:rPr lang="en-US" sz="1200" dirty="0">
                <a:solidFill>
                  <a:srgbClr val="EDC30D"/>
                </a:solidFill>
                <a:latin typeface="Segoe UI Light"/>
              </a:rPr>
              <a:t>for your users and groups to consume pre-configured Power BI solutions with ease </a:t>
            </a:r>
          </a:p>
          <a:p>
            <a:pPr marL="0" marR="0" indent="0" algn="l" defTabSz="914400" rtl="0" eaLnBrk="1" fontAlgn="auto" latinLnBrk="0" hangingPunct="1">
              <a:lnSpc>
                <a:spcPts val="4200"/>
              </a:lnSpc>
              <a:spcBef>
                <a:spcPts val="0"/>
              </a:spcBef>
              <a:spcAft>
                <a:spcPts val="0"/>
              </a:spcAft>
              <a:buClrTx/>
              <a:buSzTx/>
              <a:buFontTx/>
              <a:buNone/>
              <a:tabLst/>
              <a:defRPr/>
            </a:pPr>
            <a:r>
              <a:rPr lang="en-US" sz="1200" dirty="0">
                <a:solidFill>
                  <a:srgbClr val="EDC30D"/>
                </a:solidFill>
                <a:latin typeface="Segoe UI Light"/>
              </a:rPr>
              <a:t>4.</a:t>
            </a:r>
            <a:r>
              <a:rPr lang="en-US" sz="1200" b="1" dirty="0">
                <a:solidFill>
                  <a:srgbClr val="1E1E1E"/>
                </a:solidFill>
                <a:latin typeface="Segoe UI" panose="020B0502040204020203" pitchFamily="34" charset="0"/>
                <a:cs typeface="Segoe UI" panose="020B0502040204020203" pitchFamily="34" charset="0"/>
              </a:rPr>
              <a:t> </a:t>
            </a:r>
            <a:r>
              <a:rPr lang="en-US" sz="1800" dirty="0">
                <a:solidFill>
                  <a:srgbClr val="EDC30D"/>
                </a:solidFill>
                <a:latin typeface="Segoe UI Black" panose="020B0A02040204020203" pitchFamily="34" charset="0"/>
                <a:ea typeface="Segoe UI Black" panose="020B0A02040204020203" pitchFamily="34" charset="0"/>
                <a:cs typeface="Segoe UI Black" panose="020B0A02040204020203" pitchFamily="34" charset="0"/>
              </a:rPr>
              <a:t>Integrate</a:t>
            </a:r>
            <a:r>
              <a:rPr lang="en-US" sz="2000" dirty="0">
                <a:solidFill>
                  <a:srgbClr val="EDC30D"/>
                </a:solidFill>
                <a:latin typeface="Segoe UI Light" panose="020B0502040204020203" pitchFamily="34" charset="0"/>
                <a:ea typeface="Segoe UI Black" panose="020B0A02040204020203" pitchFamily="34" charset="0"/>
                <a:cs typeface="Segoe UI Light" panose="020B0502040204020203" pitchFamily="34" charset="0"/>
              </a:rPr>
              <a:t> </a:t>
            </a:r>
            <a:r>
              <a:rPr lang="en-US" sz="1200" dirty="0">
                <a:solidFill>
                  <a:srgbClr val="EDC30D"/>
                </a:solidFill>
                <a:latin typeface="Segoe UI Light" panose="020B0502040204020203" pitchFamily="34" charset="0"/>
                <a:cs typeface="Segoe UI Light" panose="020B0502040204020203" pitchFamily="34" charset="0"/>
              </a:rPr>
              <a:t>user-defined  Power BI experiences into your custom apps</a:t>
            </a:r>
          </a:p>
          <a:p>
            <a:pPr marL="0" marR="0" indent="0" algn="l" defTabSz="914400" rtl="0" eaLnBrk="1" fontAlgn="auto" latinLnBrk="0" hangingPunct="1">
              <a:lnSpc>
                <a:spcPts val="4200"/>
              </a:lnSpc>
              <a:spcBef>
                <a:spcPts val="0"/>
              </a:spcBef>
              <a:spcAft>
                <a:spcPts val="0"/>
              </a:spcAft>
              <a:buClrTx/>
              <a:buSzTx/>
              <a:buFontTx/>
              <a:buNone/>
              <a:tabLst/>
              <a:defRPr/>
            </a:pPr>
            <a:r>
              <a:rPr lang="en-US" sz="1200" b="0" dirty="0">
                <a:solidFill>
                  <a:srgbClr val="1E1E1E"/>
                </a:solidFill>
                <a:latin typeface="Segoe UI" panose="020B0502040204020203" pitchFamily="34" charset="0"/>
                <a:cs typeface="Segoe UI" panose="020B0502040204020203" pitchFamily="34" charset="0"/>
              </a:rPr>
              <a:t>Easily enable your users to pull their Power BI tiles, dashboards or reports into your custom apps with Power BI integration APIs  </a:t>
            </a:r>
          </a:p>
          <a:p>
            <a:pPr marL="0" marR="0" indent="0" algn="l" defTabSz="914400" rtl="0" eaLnBrk="1" fontAlgn="auto" latinLnBrk="0" hangingPunct="1">
              <a:lnSpc>
                <a:spcPts val="4200"/>
              </a:lnSpc>
              <a:spcBef>
                <a:spcPts val="0"/>
              </a:spcBef>
              <a:spcAft>
                <a:spcPts val="0"/>
              </a:spcAft>
              <a:buClrTx/>
              <a:buSzTx/>
              <a:buFontTx/>
              <a:buNone/>
              <a:tabLst/>
              <a:defRPr/>
            </a:pPr>
            <a:r>
              <a:rPr lang="en-US" sz="1200" b="0" dirty="0">
                <a:solidFill>
                  <a:srgbClr val="1E1E1E"/>
                </a:solidFill>
                <a:latin typeface="Segoe UI" panose="020B0502040204020203" pitchFamily="34" charset="0"/>
                <a:cs typeface="Segoe UI" panose="020B0502040204020203" pitchFamily="34" charset="0"/>
              </a:rPr>
              <a:t>We have a strong roadmap for </a:t>
            </a:r>
            <a:r>
              <a:rPr lang="en-US" sz="1200" b="0" baseline="0" dirty="0">
                <a:solidFill>
                  <a:srgbClr val="1E1E1E"/>
                </a:solidFill>
                <a:latin typeface="Segoe UI" panose="020B0502040204020203" pitchFamily="34" charset="0"/>
                <a:cs typeface="Segoe UI" panose="020B0502040204020203" pitchFamily="34" charset="0"/>
              </a:rPr>
              <a:t>Power BI as a platform for developers.  Please visit dev.powerbi.com for latest updates and upcoming releases </a:t>
            </a:r>
            <a:endParaRPr lang="en-US" sz="1200" b="0" dirty="0">
              <a:solidFill>
                <a:srgbClr val="1E1E1E"/>
              </a:solidFill>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0"/>
          </p:nvPr>
        </p:nvSpPr>
        <p:spPr/>
        <p:txBody>
          <a:bodyPr/>
          <a:lstStyle/>
          <a:p>
            <a:fld id="{3386647E-C23D-4E5B-8C33-F362DBBE7FBF}"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422287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dirty="0"/>
              <a:t>Metro Bank, the first new “High Street” bank in more than a century, has 27 stores and more than 350,000 customer accounts</a:t>
            </a:r>
            <a:r>
              <a:rPr lang="en-US" sz="900" baseline="0" dirty="0"/>
              <a:t> with a target of growing to 1M customers by 2020.</a:t>
            </a:r>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baseline="0" dirty="0"/>
          </a:p>
          <a:p>
            <a:pPr marL="0" marR="0" indent="0" algn="l" defTabSz="932742" rtl="0" eaLnBrk="1" fontAlgn="auto" latinLnBrk="0" hangingPunct="1">
              <a:lnSpc>
                <a:spcPct val="90000"/>
              </a:lnSpc>
              <a:spcBef>
                <a:spcPts val="0"/>
              </a:spcBef>
              <a:spcAft>
                <a:spcPts val="340"/>
              </a:spcAft>
              <a:buClrTx/>
              <a:buSzTx/>
              <a:buFontTx/>
              <a:buNone/>
              <a:tabLst/>
              <a:defRPr/>
            </a:pPr>
            <a:r>
              <a:rPr lang="en-US" sz="900" baseline="0" dirty="0"/>
              <a:t>The first time the bank evaluated Power BI they had just launched a mobile banking solution:</a:t>
            </a:r>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baseline="0" dirty="0"/>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900" baseline="0" dirty="0"/>
              <a:t>The bank launched mobile banking on a Tuesday.</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900" baseline="0" dirty="0"/>
              <a:t>On Thursday the team gathered the first data on how customer were using it. </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900" baseline="0" dirty="0"/>
              <a:t>On Friday, they used the Excel and the new features to clean up and sift through the data. </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900" baseline="0" dirty="0"/>
              <a:t>Over the weekend they spent 2 hours creating a Power BI dashboard to give executives and colleagues a highly visual, at-a-glance view of how many people were using it to make payments, view balances and transactions, find a nearby branch, and perform about 20 other functions. </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endParaRPr lang="en-US" sz="900" baseline="0" dirty="0"/>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900" baseline="0" dirty="0"/>
              <a:t>Today:</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900" baseline="0" dirty="0"/>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t>Today Power BI is used throughout the bank</a:t>
            </a:r>
            <a:r>
              <a:rPr lang="en-US" baseline="0" dirty="0"/>
              <a:t> understanding </a:t>
            </a:r>
            <a:r>
              <a:rPr lang="en-US" dirty="0">
                <a:effectLst/>
              </a:rPr>
              <a:t>how its customers interact with all its services, including stores, online, telephony, and mobile. Analyzing this information so that they can fine-tune its services and reach its million-customer goal. </a:t>
            </a:r>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2278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2278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58503F95-FEF8-4F6D-889F-CBA9F2555B8B}"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2321444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u="sng" kern="1200" dirty="0">
                <a:solidFill>
                  <a:schemeClr val="tx1"/>
                </a:solidFill>
                <a:effectLst/>
                <a:latin typeface="Segoe UI Light" pitchFamily="34" charset="0"/>
                <a:ea typeface="+mn-ea"/>
                <a:cs typeface="+mn-cs"/>
                <a:hlinkClick r:id="rId3"/>
              </a:rPr>
              <a:t>https://customers.microsoft.com/Pages/CustomerStory.aspx?recid=2546</a:t>
            </a:r>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39</a:t>
            </a:fld>
            <a:endParaRPr lang="en-US" dirty="0"/>
          </a:p>
        </p:txBody>
      </p:sp>
    </p:spTree>
    <p:extLst>
      <p:ext uri="{BB962C8B-B14F-4D97-AF65-F5344CB8AC3E}">
        <p14:creationId xmlns:p14="http://schemas.microsoft.com/office/powerpoint/2010/main" val="3781033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1"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A495AA6-CD70-4FD5-8BB2-7138049B9104}" type="datetime1">
              <a:rPr lang="en-US" smtClean="0">
                <a:solidFill>
                  <a:prstClr val="black"/>
                </a:solidFill>
              </a:rPr>
              <a:pPr/>
              <a:t>9/7/2017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3299698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a:t>
            </a:r>
            <a:r>
              <a:rPr lang="en-US" b="1" baseline="0" dirty="0"/>
              <a:t> points: </a:t>
            </a:r>
            <a:r>
              <a:rPr lang="en-US" b="0" baseline="0" dirty="0"/>
              <a:t>SQL Server 2016 delivers a comprehensive, enterprise-ready BI platform that enables you to transform data into actionable insights to drive the business in new ways.</a:t>
            </a:r>
          </a:p>
          <a:p>
            <a:endParaRPr lang="en-US" b="0" baseline="0" dirty="0"/>
          </a:p>
          <a:p>
            <a:r>
              <a:rPr lang="en-US" b="1" baseline="0" dirty="0"/>
              <a:t>Talk track:</a:t>
            </a:r>
          </a:p>
          <a:p>
            <a:pPr marL="0" marR="0" indent="0" algn="l" defTabSz="931863" rtl="0" eaLnBrk="0" fontAlgn="base" latinLnBrk="0" hangingPunct="0">
              <a:lnSpc>
                <a:spcPct val="100000"/>
              </a:lnSpc>
              <a:spcBef>
                <a:spcPct val="30000"/>
              </a:spcBef>
              <a:spcAft>
                <a:spcPct val="0"/>
              </a:spcAft>
              <a:buClrTx/>
              <a:buSzTx/>
              <a:buFontTx/>
              <a:buNone/>
              <a:tabLst/>
              <a:defRPr/>
            </a:pPr>
            <a:r>
              <a:rPr lang="en-US" b="0" baseline="0" dirty="0"/>
              <a:t>In SQL Server 2016 we continue to invest in on-premises and hybrid business intelligence capabilities enabling organizations to build on their existing investments and create, manage and consume business insights on-premises and the cloud. </a:t>
            </a:r>
          </a:p>
          <a:p>
            <a:pPr marL="0" marR="0" indent="0" algn="l" defTabSz="931863" rtl="0" eaLnBrk="0" fontAlgn="base" latinLnBrk="0" hangingPunct="0">
              <a:lnSpc>
                <a:spcPct val="100000"/>
              </a:lnSpc>
              <a:spcBef>
                <a:spcPct val="30000"/>
              </a:spcBef>
              <a:spcAft>
                <a:spcPct val="0"/>
              </a:spcAft>
              <a:buClrTx/>
              <a:buSzTx/>
              <a:buFontTx/>
              <a:buNone/>
              <a:tabLst/>
              <a:defRPr/>
            </a:pPr>
            <a:r>
              <a:rPr lang="en-US" b="0" baseline="0" dirty="0"/>
              <a:t>Both SQL Server Reporting Services and Analysis Services receive major enhancements and deliver modern and mobile reporting and powerful modeling capabilities.</a:t>
            </a:r>
          </a:p>
          <a:p>
            <a:pPr marL="0" marR="0" indent="0" algn="l" defTabSz="931863" rtl="0" eaLnBrk="0" fontAlgn="base" latinLnBrk="0" hangingPunct="0">
              <a:lnSpc>
                <a:spcPct val="100000"/>
              </a:lnSpc>
              <a:spcBef>
                <a:spcPct val="30000"/>
              </a:spcBef>
              <a:spcAft>
                <a:spcPct val="0"/>
              </a:spcAft>
              <a:buClrTx/>
              <a:buSzTx/>
              <a:buFontTx/>
              <a:buNone/>
              <a:tabLst/>
              <a:defRPr/>
            </a:pPr>
            <a:endParaRPr lang="en-US" b="0" baseline="0" dirty="0"/>
          </a:p>
          <a:p>
            <a:pPr marL="0" marR="0" indent="0" algn="l" defTabSz="931863" rtl="0" eaLnBrk="0" fontAlgn="base" latinLnBrk="0" hangingPunct="0">
              <a:lnSpc>
                <a:spcPct val="100000"/>
              </a:lnSpc>
              <a:spcBef>
                <a:spcPct val="30000"/>
              </a:spcBef>
              <a:spcAft>
                <a:spcPct val="0"/>
              </a:spcAft>
              <a:buClrTx/>
              <a:buSzTx/>
              <a:buFontTx/>
              <a:buNone/>
              <a:tabLst/>
              <a:defRPr/>
            </a:pPr>
            <a:r>
              <a:rPr lang="en-US" b="0" baseline="0" dirty="0"/>
              <a:t>SQL Server 2016 also enables hybrid BI scenarios. You can benefit from your existing investments by accessing on-premises data sources from the cloud without the need to move the data. To monitor all important charts and metrics in one place you can pin paginated report items to your Power BI dashboard and then open the report to drill down into the details.</a:t>
            </a:r>
          </a:p>
          <a:p>
            <a:pPr marL="0" marR="0" indent="0" algn="l" defTabSz="931863" rtl="0" eaLnBrk="0" fontAlgn="base" latinLnBrk="0" hangingPunct="0">
              <a:lnSpc>
                <a:spcPct val="100000"/>
              </a:lnSpc>
              <a:spcBef>
                <a:spcPct val="30000"/>
              </a:spcBef>
              <a:spcAft>
                <a:spcPct val="0"/>
              </a:spcAft>
              <a:buClrTx/>
              <a:buSzTx/>
              <a:buFontTx/>
              <a:buNone/>
              <a:tabLst/>
              <a:defRPr/>
            </a:pPr>
            <a:endParaRPr lang="en-US" b="0" baseline="0" dirty="0"/>
          </a:p>
          <a:p>
            <a:pPr marL="0" marR="0" indent="0" algn="l" defTabSz="931863" rtl="0" eaLnBrk="0" fontAlgn="base" latinLnBrk="0" hangingPunct="0">
              <a:lnSpc>
                <a:spcPct val="100000"/>
              </a:lnSpc>
              <a:spcBef>
                <a:spcPct val="30000"/>
              </a:spcBef>
              <a:spcAft>
                <a:spcPct val="0"/>
              </a:spcAft>
              <a:buClrTx/>
              <a:buSzTx/>
              <a:buFontTx/>
              <a:buNone/>
              <a:tabLst/>
              <a:defRPr/>
            </a:pPr>
            <a:r>
              <a:rPr lang="en-US" b="0" baseline="0" dirty="0"/>
              <a:t>In this presentation we will provide you with an overview of our short term and long term roadmap for SQL Server reporting and Power BI as well as walk you through some of the key enhancements in BI capabilities in SQL Server 2016.</a:t>
            </a:r>
          </a:p>
        </p:txBody>
      </p:sp>
      <p:sp>
        <p:nvSpPr>
          <p:cNvPr id="4" name="Header Placeholder 3"/>
          <p:cNvSpPr>
            <a:spLocks noGrp="1"/>
          </p:cNvSpPr>
          <p:nvPr>
            <p:ph type="hdr" sz="quarter" idx="10"/>
          </p:nvPr>
        </p:nvSpPr>
        <p:spPr/>
        <p:txBody>
          <a:bodyPr/>
          <a:lstStyle/>
          <a:p>
            <a:pPr>
              <a:defRPr/>
            </a:pPr>
            <a:endParaRPr lang="en-US" dirty="0">
              <a:solidFill>
                <a:prstClr val="black"/>
              </a:solidFill>
            </a:endParaRPr>
          </a:p>
        </p:txBody>
      </p:sp>
      <p:sp>
        <p:nvSpPr>
          <p:cNvPr id="5" name="Footer Placeholder 4"/>
          <p:cNvSpPr>
            <a:spLocks noGrp="1"/>
          </p:cNvSpPr>
          <p:nvPr>
            <p:ph type="ftr" sz="quarter" idx="11"/>
          </p:nvPr>
        </p:nvSpPr>
        <p:spPr/>
        <p:txBody>
          <a:bodyPr/>
          <a:lstStyle/>
          <a:p>
            <a:pPr marL="576929" defTabSz="922783"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6929" defTabSz="922783"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a:defRPr/>
            </a:pPr>
            <a:fld id="{9F34A55B-0232-4B2A-8DB0-D59B999B87D7}" type="datetime1">
              <a:rPr lang="en-US" smtClean="0">
                <a:solidFill>
                  <a:prstClr val="black"/>
                </a:solidFill>
                <a:ea typeface="MS PGothic" panose="020B0600070205080204" pitchFamily="34" charset="-128"/>
              </a:rPr>
              <a:pPr>
                <a:defRPr/>
              </a:pPr>
              <a:t>9/7/2017</a:t>
            </a:fld>
            <a:endParaRPr lang="en-US" dirty="0">
              <a:solidFill>
                <a:prstClr val="black"/>
              </a:solidFill>
              <a:ea typeface="MS PGothic" panose="020B0600070205080204" pitchFamily="34" charset="-128"/>
            </a:endParaRPr>
          </a:p>
        </p:txBody>
      </p:sp>
      <p:sp>
        <p:nvSpPr>
          <p:cNvPr id="7" name="Slide Number Placeholder 6"/>
          <p:cNvSpPr>
            <a:spLocks noGrp="1"/>
          </p:cNvSpPr>
          <p:nvPr>
            <p:ph type="sldNum" sz="quarter" idx="13"/>
          </p:nvPr>
        </p:nvSpPr>
        <p:spPr/>
        <p:txBody>
          <a:bodyPr/>
          <a:lstStyle/>
          <a:p>
            <a:pPr>
              <a:defRPr/>
            </a:pPr>
            <a:fld id="{B4008EB6-D09E-4580-8CD6-DDB14511944F}" type="slidenum">
              <a:rPr lang="en-US" smtClean="0">
                <a:solidFill>
                  <a:prstClr val="black"/>
                </a:solidFill>
                <a:ea typeface="MS PGothic" panose="020B0600070205080204" pitchFamily="34" charset="-128"/>
              </a:rPr>
              <a:pPr>
                <a:defRPr/>
              </a:pPr>
              <a:t>41</a:t>
            </a:fld>
            <a:endParaRPr 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3451486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31863" rtl="0" eaLnBrk="0" fontAlgn="base" latinLnBrk="0" hangingPunct="0">
              <a:lnSpc>
                <a:spcPct val="100000"/>
              </a:lnSpc>
              <a:spcBef>
                <a:spcPct val="30000"/>
              </a:spcBef>
              <a:spcAft>
                <a:spcPct val="0"/>
              </a:spcAft>
              <a:buClrTx/>
              <a:buSzTx/>
              <a:buFontTx/>
              <a:buNone/>
              <a:tabLst/>
              <a:defRPr/>
            </a:pPr>
            <a:r>
              <a:rPr lang="en-US" sz="1200" b="1" dirty="0"/>
              <a:t>Key Points: </a:t>
            </a:r>
            <a:r>
              <a:rPr lang="en-US" sz="1200" b="0" baseline="0" dirty="0"/>
              <a:t>Scale models with in-memory technology built in – enabling faster time to value. Transform complex data in your organization into valuable assets that can be used across the business. Easily transform complex schemas into a more business user friendly environment to provide faster time to insights and increase user adoption.</a:t>
            </a:r>
          </a:p>
          <a:p>
            <a:endParaRPr lang="en-US" dirty="0"/>
          </a:p>
          <a:p>
            <a:r>
              <a:rPr lang="en-US" sz="1200" b="1" dirty="0"/>
              <a:t>Talk Track:</a:t>
            </a:r>
          </a:p>
          <a:p>
            <a:r>
              <a:rPr lang="en-US" dirty="0"/>
              <a:t>The investments in SQL</a:t>
            </a:r>
            <a:r>
              <a:rPr lang="en-US" baseline="0" dirty="0"/>
              <a:t> Server Analysis Services can be grouped into 4 major themes:</a:t>
            </a:r>
          </a:p>
          <a:p>
            <a:endParaRPr lang="en-US" sz="1200" b="1" dirty="0"/>
          </a:p>
          <a:p>
            <a:pPr marL="171450" lvl="0" indent="-171450">
              <a:buFont typeface="Arial" panose="020B0604020202020204" pitchFamily="34" charset="0"/>
              <a:buChar char="•"/>
            </a:pPr>
            <a:r>
              <a:rPr lang="en-US" sz="1200" b="1" baseline="0" dirty="0"/>
              <a:t>Use Analysis Services as a semantic model without storing data</a:t>
            </a:r>
            <a:br>
              <a:rPr lang="en-US" sz="1200" b="1" baseline="0" dirty="0"/>
            </a:br>
            <a:r>
              <a:rPr lang="en-US" sz="1200" b="0" baseline="0" dirty="0"/>
              <a:t>IT spends a lot of time in developing a data architecture for their organization. To give the business users access to all this data in a simple and intuitive manner they build a semantic model on top of the data. Some organizations have made significant investments in a fast, large infrastructure that contains all their data, moving all that data to SSAS might not be desired due to processing times and size considerations. Direct Query mode enables organizations to take advantage of the BI Semantic Model, make data more consumable and provide direct access to their data infrastructure, no data is loaded into Analysis Services. </a:t>
            </a:r>
            <a:endParaRPr lang="en-US" sz="1200" b="1" dirty="0"/>
          </a:p>
          <a:p>
            <a:pPr marL="171450" indent="-171450">
              <a:buFont typeface="Arial" panose="020B0604020202020204" pitchFamily="34" charset="0"/>
              <a:buChar char="•"/>
            </a:pPr>
            <a:r>
              <a:rPr lang="en-US" sz="1200" b="1" dirty="0"/>
              <a:t>Make</a:t>
            </a:r>
            <a:r>
              <a:rPr lang="en-US" sz="1200" b="1" baseline="0" dirty="0"/>
              <a:t> it easier to create models</a:t>
            </a:r>
            <a:br>
              <a:rPr lang="en-US" sz="1200" b="1" baseline="0" dirty="0"/>
            </a:br>
            <a:r>
              <a:rPr lang="en-US" sz="1200" b="0" baseline="0" dirty="0"/>
              <a:t>The several enhancements are planned to help IT to more easily create powerful tabular models</a:t>
            </a:r>
          </a:p>
          <a:p>
            <a:pPr marL="171450" indent="-171450">
              <a:buFont typeface="Arial" panose="020B0604020202020204" pitchFamily="34" charset="0"/>
              <a:buChar char="•"/>
            </a:pPr>
            <a:r>
              <a:rPr lang="en-US" sz="1200" b="1" baseline="0" dirty="0"/>
              <a:t>Improve manageability and security for both Multidimensional and Tabular models</a:t>
            </a:r>
            <a:br>
              <a:rPr lang="en-US" sz="1200" b="1" baseline="0" dirty="0"/>
            </a:br>
            <a:r>
              <a:rPr lang="en-US" sz="1200" b="0" baseline="0" dirty="0"/>
              <a:t>In SQL 2016 we plan to deliver additional tools and capabilities for administrators.</a:t>
            </a:r>
          </a:p>
          <a:p>
            <a:pPr marL="171450" lvl="0" indent="-171450">
              <a:buFont typeface="Arial" panose="020B0604020202020204" pitchFamily="34" charset="0"/>
              <a:buChar char="•"/>
            </a:pPr>
            <a:r>
              <a:rPr lang="en-US" sz="1200" b="1" baseline="0" dirty="0"/>
              <a:t>Strengthen Multidimensional</a:t>
            </a:r>
            <a:br>
              <a:rPr lang="en-US" sz="1200" b="1" baseline="0" dirty="0"/>
            </a:br>
            <a:r>
              <a:rPr lang="en-US" sz="1200" b="0" baseline="0" dirty="0"/>
              <a:t>The following enhancements are planned for Multi-dimensional models.</a:t>
            </a:r>
            <a:r>
              <a:rPr lang="en-US" sz="1200" b="1" baseline="0" dirty="0"/>
              <a:t>	</a:t>
            </a:r>
          </a:p>
          <a:p>
            <a:pPr marL="534117" lvl="1" indent="-171450" defTabSz="931776">
              <a:spcBef>
                <a:spcPts val="1200"/>
              </a:spcBef>
              <a:buClr>
                <a:srgbClr val="FF8C00"/>
              </a:buClr>
              <a:buSzPct val="115000"/>
              <a:buFont typeface="Arial" panose="020B0604020202020204" pitchFamily="34" charset="0"/>
              <a:buChar char="•"/>
            </a:pPr>
            <a:r>
              <a:rPr lang="en-US" sz="1200" b="0" baseline="0" dirty="0"/>
              <a:t>Performance updates </a:t>
            </a:r>
          </a:p>
          <a:p>
            <a:pPr marL="530352" lvl="1" indent="-173736" defTabSz="931776">
              <a:spcBef>
                <a:spcPts val="0"/>
              </a:spcBef>
              <a:buClr>
                <a:srgbClr val="FF8C00"/>
              </a:buClr>
              <a:buSzPct val="115000"/>
              <a:buFont typeface="Arial" panose="020B0604020202020204" pitchFamily="34" charset="0"/>
              <a:buChar char="•"/>
            </a:pPr>
            <a:r>
              <a:rPr lang="en-US" sz="2800" dirty="0">
                <a:solidFill>
                  <a:srgbClr val="2C2C2C"/>
                </a:solidFill>
                <a:latin typeface="Segoe UI Light"/>
              </a:rPr>
              <a:t>Visualize and explore existing models with Power BI and Power BI Desktop</a:t>
            </a:r>
          </a:p>
          <a:p>
            <a:pPr marL="530352" lvl="1" indent="-173736" defTabSz="931776">
              <a:spcBef>
                <a:spcPts val="0"/>
              </a:spcBef>
              <a:buClr>
                <a:srgbClr val="FF8C00"/>
              </a:buClr>
              <a:buSzPct val="115000"/>
              <a:buFont typeface="Arial" panose="020B0604020202020204" pitchFamily="34" charset="0"/>
              <a:buChar char="•"/>
            </a:pPr>
            <a:r>
              <a:rPr lang="en-US" sz="2800" dirty="0">
                <a:solidFill>
                  <a:srgbClr val="2C2C2C"/>
                </a:solidFill>
                <a:latin typeface="Segoe UI Light"/>
              </a:rPr>
              <a:t>Drill-through multi-selection support with Excel 2016</a:t>
            </a:r>
            <a:r>
              <a:rPr lang="en-US" sz="2800" baseline="0" dirty="0">
                <a:solidFill>
                  <a:srgbClr val="2C2C2C"/>
                </a:solidFill>
                <a:latin typeface="Segoe UI Light"/>
              </a:rPr>
              <a:t>  (example when using slicers)</a:t>
            </a:r>
          </a:p>
          <a:p>
            <a:pPr marL="530352" lvl="0" indent="-171450">
              <a:buFont typeface="Arial" panose="020B0604020202020204" pitchFamily="34" charset="0"/>
              <a:buChar char="•"/>
            </a:pPr>
            <a:endParaRPr lang="en-US" sz="1200" b="0" baseline="0" dirty="0"/>
          </a:p>
          <a:p>
            <a:pPr marL="465138" lvl="1" indent="0">
              <a:buFont typeface="Arial" panose="020B0604020202020204" pitchFamily="34" charset="0"/>
              <a:buNone/>
            </a:pPr>
            <a:endParaRPr lang="en-US" sz="1200" b="0" dirty="0"/>
          </a:p>
          <a:p>
            <a:pPr marL="636588" lvl="1" indent="-171450">
              <a:buFont typeface="Arial" panose="020B0604020202020204" pitchFamily="34" charset="0"/>
              <a:buChar char="•"/>
            </a:pPr>
            <a:endParaRPr lang="en-US" sz="1200" b="0" dirty="0"/>
          </a:p>
        </p:txBody>
      </p:sp>
      <p:sp>
        <p:nvSpPr>
          <p:cNvPr id="4" name="Header Placeholder 3"/>
          <p:cNvSpPr>
            <a:spLocks noGrp="1"/>
          </p:cNvSpPr>
          <p:nvPr>
            <p:ph type="hdr" sz="quarter" idx="10"/>
          </p:nvPr>
        </p:nvSpPr>
        <p:spPr/>
        <p:txBody>
          <a:bodyPr/>
          <a:lstStyle/>
          <a:p>
            <a:pPr defTabSz="932688">
              <a:defRPr/>
            </a:pPr>
            <a:r>
              <a:rPr lang="en-US" dirty="0">
                <a:solidFill>
                  <a:prstClr val="black"/>
                </a:solidFill>
                <a:latin typeface="Calibri"/>
              </a:rPr>
              <a:t>Server &amp; Tools Business</a:t>
            </a:r>
          </a:p>
        </p:txBody>
      </p:sp>
      <p:sp>
        <p:nvSpPr>
          <p:cNvPr id="5" name="Footer Placeholder 4"/>
          <p:cNvSpPr>
            <a:spLocks noGrp="1"/>
          </p:cNvSpPr>
          <p:nvPr>
            <p:ph type="ftr" sz="quarter" idx="11"/>
          </p:nvPr>
        </p:nvSpPr>
        <p:spPr/>
        <p:txBody>
          <a:bodyPr/>
          <a:lstStyle/>
          <a:p>
            <a:pPr marL="0" defTabSz="914099"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0" defTabSz="914099"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defTabSz="931863" fontAlgn="base">
              <a:spcBef>
                <a:spcPct val="0"/>
              </a:spcBef>
              <a:spcAft>
                <a:spcPct val="0"/>
              </a:spcAft>
              <a:defRPr/>
            </a:pPr>
            <a:fld id="{A171B3BB-DFF4-43DF-B887-7B1543BC1A74}" type="datetime1">
              <a:rPr lang="en-US" smtClean="0">
                <a:solidFill>
                  <a:prstClr val="black"/>
                </a:solidFill>
                <a:latin typeface="Calibri" panose="020F0502020204030204" pitchFamily="34" charset="0"/>
                <a:ea typeface="MS PGothic" panose="020B0600070205080204" pitchFamily="34" charset="-128"/>
              </a:rPr>
              <a:pPr defTabSz="931863" fontAlgn="base">
                <a:spcBef>
                  <a:spcPct val="0"/>
                </a:spcBef>
                <a:spcAft>
                  <a:spcPct val="0"/>
                </a:spcAft>
                <a:defRPr/>
              </a:pPr>
              <a:t>9/7/2017</a:t>
            </a:fld>
            <a:endParaRPr lang="en-US" dirty="0">
              <a:solidFill>
                <a:prstClr val="black"/>
              </a:solidFill>
              <a:latin typeface="Calibri" panose="020F0502020204030204" pitchFamily="34" charset="0"/>
              <a:ea typeface="MS PGothic" panose="020B0600070205080204" pitchFamily="34" charset="-128"/>
            </a:endParaRPr>
          </a:p>
        </p:txBody>
      </p:sp>
      <p:sp>
        <p:nvSpPr>
          <p:cNvPr id="7" name="Slide Number Placeholder 6"/>
          <p:cNvSpPr>
            <a:spLocks noGrp="1"/>
          </p:cNvSpPr>
          <p:nvPr>
            <p:ph type="sldNum" sz="quarter" idx="13"/>
          </p:nvPr>
        </p:nvSpPr>
        <p:spPr/>
        <p:txBody>
          <a:bodyPr/>
          <a:lstStyle/>
          <a:p>
            <a:pPr defTabSz="931863" fontAlgn="base">
              <a:spcBef>
                <a:spcPct val="0"/>
              </a:spcBef>
              <a:spcAft>
                <a:spcPct val="0"/>
              </a:spcAft>
              <a:defRPr/>
            </a:pPr>
            <a:fld id="{B4008EB6-D09E-4580-8CD6-DDB14511944F}" type="slidenum">
              <a:rPr lang="en-US" smtClean="0">
                <a:solidFill>
                  <a:prstClr val="black"/>
                </a:solidFill>
                <a:latin typeface="Calibri" panose="020F0502020204030204" pitchFamily="34" charset="0"/>
                <a:ea typeface="MS PGothic" panose="020B0600070205080204" pitchFamily="34" charset="-128"/>
              </a:rPr>
              <a:pPr defTabSz="931863" fontAlgn="base">
                <a:spcBef>
                  <a:spcPct val="0"/>
                </a:spcBef>
                <a:spcAft>
                  <a:spcPct val="0"/>
                </a:spcAft>
                <a:defRPr/>
              </a:pPr>
              <a:t>42</a:t>
            </a:fld>
            <a:endParaRPr lang="en-US" dirty="0">
              <a:solidFill>
                <a:prstClr val="black"/>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2031022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dirty="0"/>
              <a:t>Key Points:</a:t>
            </a:r>
          </a:p>
          <a:p>
            <a:pPr defTabSz="941603">
              <a:spcAft>
                <a:spcPts val="343"/>
              </a:spcAft>
              <a:defRPr/>
            </a:pPr>
            <a:r>
              <a:rPr lang="en-US" sz="1200" dirty="0"/>
              <a:t>This is the overview</a:t>
            </a:r>
            <a:r>
              <a:rPr lang="en-US" sz="1200" baseline="0" dirty="0"/>
              <a:t> slide of what’s new for Reporting Services in SQL 2016.</a:t>
            </a:r>
            <a:endParaRPr lang="en-US" sz="1200" dirty="0"/>
          </a:p>
          <a:p>
            <a:endParaRPr lang="en-US" sz="1200" b="1" dirty="0"/>
          </a:p>
          <a:p>
            <a:r>
              <a:rPr lang="en-US" sz="1200" b="1" dirty="0"/>
              <a:t>Talk Track:</a:t>
            </a:r>
          </a:p>
          <a:p>
            <a:pPr marL="171450" indent="-171450">
              <a:spcAft>
                <a:spcPts val="606"/>
              </a:spcAft>
              <a:buFont typeface="Arial" panose="020B0604020202020204" pitchFamily="34" charset="0"/>
              <a:buChar char="•"/>
            </a:pPr>
            <a:r>
              <a:rPr lang="en-US" sz="1200" b="0" dirty="0"/>
              <a:t>With the release of SQL Server 2016 Reporting Services brings modern design to</a:t>
            </a:r>
            <a:r>
              <a:rPr lang="en-US" sz="1200" b="0" baseline="0" dirty="0"/>
              <a:t> enterprise reporting. </a:t>
            </a:r>
          </a:p>
          <a:p>
            <a:pPr marL="171450" indent="-171450">
              <a:spcAft>
                <a:spcPts val="606"/>
              </a:spcAft>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SQL Server 2016 enhances Reporting Services with modern design</a:t>
            </a:r>
            <a:r>
              <a:rPr lang="en-US" sz="1200" kern="1200" baseline="0" dirty="0">
                <a:solidFill>
                  <a:schemeClr val="tx1"/>
                </a:solidFill>
                <a:effectLst/>
                <a:latin typeface="+mn-lt"/>
                <a:ea typeface="MS PGothic" panose="020B0600070205080204" pitchFamily="34" charset="-128"/>
                <a:cs typeface="ＭＳ Ｐゴシック" charset="0"/>
              </a:rPr>
              <a:t> tools </a:t>
            </a:r>
          </a:p>
          <a:p>
            <a:pPr marL="171450" marR="0" indent="-171450" algn="l" defTabSz="932742" rtl="0" eaLnBrk="1" fontAlgn="auto" latinLnBrk="0" hangingPunct="1">
              <a:lnSpc>
                <a:spcPct val="90000"/>
              </a:lnSpc>
              <a:spcBef>
                <a:spcPts val="0"/>
              </a:spcBef>
              <a:spcAft>
                <a:spcPts val="606"/>
              </a:spcAft>
              <a:buClrTx/>
              <a:buSzTx/>
              <a:buFont typeface="Arial" panose="020B0604020202020204" pitchFamily="34" charset="0"/>
              <a:buChar char="•"/>
              <a:tabLst/>
              <a:defRPr/>
            </a:pPr>
            <a:r>
              <a:rPr lang="en-US" sz="1200" b="0" kern="1200" dirty="0">
                <a:solidFill>
                  <a:schemeClr val="tx1"/>
                </a:solidFill>
                <a:effectLst/>
                <a:latin typeface="Segoe UI Light" pitchFamily="34" charset="0"/>
                <a:ea typeface="MS PGothic" panose="020B0600070205080204" pitchFamily="34" charset="-128"/>
                <a:cs typeface="+mn-cs"/>
              </a:rPr>
              <a:t>Modern Report Builder</a:t>
            </a:r>
            <a:r>
              <a:rPr lang="en-US" sz="1200" b="0" kern="1200" baseline="0" dirty="0">
                <a:solidFill>
                  <a:schemeClr val="tx1"/>
                </a:solidFill>
                <a:effectLst/>
                <a:latin typeface="Segoe UI Light" pitchFamily="34" charset="0"/>
                <a:ea typeface="MS PGothic" panose="020B0600070205080204" pitchFamily="34" charset="-128"/>
                <a:cs typeface="+mn-cs"/>
              </a:rPr>
              <a:t> look and feel and Visual Studio 2015 support</a:t>
            </a:r>
          </a:p>
          <a:p>
            <a:pPr marL="171450" indent="-171450">
              <a:spcAft>
                <a:spcPts val="606"/>
              </a:spcAft>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In</a:t>
            </a:r>
            <a:r>
              <a:rPr lang="en-US" sz="1200" kern="1200" baseline="0" dirty="0">
                <a:solidFill>
                  <a:schemeClr val="tx1"/>
                </a:solidFill>
                <a:effectLst/>
                <a:latin typeface="+mn-lt"/>
                <a:ea typeface="MS PGothic" panose="020B0600070205080204" pitchFamily="34" charset="-128"/>
                <a:cs typeface="ＭＳ Ｐゴシック" charset="0"/>
              </a:rPr>
              <a:t> SQL 2016 we will enable mobile reports that are optimized for mobile devices and can be consumed on any device and form factor</a:t>
            </a:r>
            <a:endParaRPr lang="en-US" sz="1200" kern="1200" dirty="0">
              <a:solidFill>
                <a:schemeClr val="tx1"/>
              </a:solidFill>
              <a:effectLst/>
              <a:latin typeface="+mn-lt"/>
              <a:ea typeface="MS PGothic" panose="020B0600070205080204" pitchFamily="34" charset="-128"/>
              <a:cs typeface="ＭＳ Ｐゴシック" charset="0"/>
            </a:endParaRPr>
          </a:p>
          <a:p>
            <a:pPr marL="171450" indent="-171450">
              <a:spcAft>
                <a:spcPts val="606"/>
              </a:spcAft>
              <a:buFont typeface="Arial" panose="020B0604020202020204" pitchFamily="34" charset="0"/>
              <a:buChar char="•"/>
            </a:pPr>
            <a:r>
              <a:rPr lang="en-US" sz="1200" kern="1200" dirty="0">
                <a:solidFill>
                  <a:schemeClr val="tx1"/>
                </a:solidFill>
                <a:effectLst/>
                <a:latin typeface="+mn-lt"/>
                <a:ea typeface="MS PGothic" panose="020B0600070205080204" pitchFamily="34" charset="-128"/>
                <a:cs typeface="ＭＳ Ｐゴシック" charset="0"/>
              </a:rPr>
              <a:t>And a new</a:t>
            </a:r>
            <a:r>
              <a:rPr lang="en-US" sz="1200" kern="1200" baseline="0" dirty="0">
                <a:solidFill>
                  <a:schemeClr val="tx1"/>
                </a:solidFill>
                <a:effectLst/>
                <a:latin typeface="+mn-lt"/>
                <a:ea typeface="MS PGothic" panose="020B0600070205080204" pitchFamily="34" charset="-128"/>
                <a:cs typeface="ＭＳ Ｐゴシック" charset="0"/>
              </a:rPr>
              <a:t> w</a:t>
            </a:r>
            <a:r>
              <a:rPr lang="en-US" sz="1200" kern="1200" dirty="0">
                <a:solidFill>
                  <a:schemeClr val="tx1"/>
                </a:solidFill>
                <a:effectLst/>
                <a:latin typeface="+mn-lt"/>
                <a:ea typeface="MS PGothic" panose="020B0600070205080204" pitchFamily="34" charset="-128"/>
                <a:cs typeface="ＭＳ Ｐゴシック" charset="0"/>
              </a:rPr>
              <a:t>eb portal experience, which is built on HTML5</a:t>
            </a:r>
            <a:r>
              <a:rPr lang="en-US" sz="1200" kern="1200" baseline="0" dirty="0">
                <a:solidFill>
                  <a:schemeClr val="tx1"/>
                </a:solidFill>
                <a:effectLst/>
                <a:latin typeface="+mn-lt"/>
                <a:ea typeface="MS PGothic" panose="020B0600070205080204" pitchFamily="34" charset="-128"/>
                <a:cs typeface="ＭＳ Ｐゴシック" charset="0"/>
              </a:rPr>
              <a:t> and optimized for modern web </a:t>
            </a:r>
            <a:r>
              <a:rPr lang="en-US" sz="1200" kern="1200" dirty="0">
                <a:solidFill>
                  <a:schemeClr val="tx1"/>
                </a:solidFill>
                <a:effectLst/>
                <a:latin typeface="+mn-lt"/>
                <a:ea typeface="MS PGothic" panose="020B0600070205080204" pitchFamily="34" charset="-128"/>
                <a:cs typeface="ＭＳ Ｐゴシック" charset="0"/>
              </a:rPr>
              <a:t>browsers.</a:t>
            </a:r>
          </a:p>
          <a:p>
            <a:pPr marL="342900" lvl="1"/>
            <a:endParaRPr lang="en-US" dirty="0"/>
          </a:p>
          <a:p>
            <a:pPr marL="171450" indent="-171450">
              <a:spcAft>
                <a:spcPts val="606"/>
              </a:spcAft>
              <a:buFont typeface="Arial" panose="020B0604020202020204" pitchFamily="34" charset="0"/>
              <a:buChar char="•"/>
            </a:pPr>
            <a:endParaRPr lang="en-US" dirty="0"/>
          </a:p>
          <a:p>
            <a:pPr lvl="1"/>
            <a:endParaRPr lang="en-US" dirty="0"/>
          </a:p>
        </p:txBody>
      </p:sp>
      <p:sp>
        <p:nvSpPr>
          <p:cNvPr id="4" name="Header Placeholder 3"/>
          <p:cNvSpPr>
            <a:spLocks noGrp="1"/>
          </p:cNvSpPr>
          <p:nvPr>
            <p:ph type="hdr" sz="quarter" idx="10"/>
          </p:nvPr>
        </p:nvSpPr>
        <p:spPr/>
        <p:txBody>
          <a:bodyPr/>
          <a:lstStyle/>
          <a:p>
            <a:pPr defTabSz="932688">
              <a:defRPr/>
            </a:pPr>
            <a:r>
              <a:rPr lang="en-US" dirty="0">
                <a:solidFill>
                  <a:prstClr val="black"/>
                </a:solidFill>
                <a:latin typeface="Calibri"/>
              </a:rPr>
              <a:t>Server &amp; Tools Business</a:t>
            </a:r>
          </a:p>
        </p:txBody>
      </p:sp>
      <p:sp>
        <p:nvSpPr>
          <p:cNvPr id="5" name="Footer Placeholder 4"/>
          <p:cNvSpPr>
            <a:spLocks noGrp="1"/>
          </p:cNvSpPr>
          <p:nvPr>
            <p:ph type="ftr" sz="quarter" idx="11"/>
          </p:nvPr>
        </p:nvSpPr>
        <p:spPr/>
        <p:txBody>
          <a:bodyPr/>
          <a:lstStyle/>
          <a:p>
            <a:pPr marL="0" defTabSz="914099"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0" defTabSz="914099"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defTabSz="931863" fontAlgn="base">
              <a:spcBef>
                <a:spcPct val="0"/>
              </a:spcBef>
              <a:spcAft>
                <a:spcPct val="0"/>
              </a:spcAft>
              <a:defRPr/>
            </a:pPr>
            <a:fld id="{A171B3BB-DFF4-43DF-B887-7B1543BC1A74}" type="datetime1">
              <a:rPr lang="en-US" smtClean="0">
                <a:solidFill>
                  <a:prstClr val="black"/>
                </a:solidFill>
                <a:latin typeface="Calibri" panose="020F0502020204030204" pitchFamily="34" charset="0"/>
                <a:ea typeface="MS PGothic" panose="020B0600070205080204" pitchFamily="34" charset="-128"/>
              </a:rPr>
              <a:pPr defTabSz="931863" fontAlgn="base">
                <a:spcBef>
                  <a:spcPct val="0"/>
                </a:spcBef>
                <a:spcAft>
                  <a:spcPct val="0"/>
                </a:spcAft>
                <a:defRPr/>
              </a:pPr>
              <a:t>9/7/2017</a:t>
            </a:fld>
            <a:endParaRPr lang="en-US" dirty="0">
              <a:solidFill>
                <a:prstClr val="black"/>
              </a:solidFill>
              <a:latin typeface="Calibri" panose="020F0502020204030204" pitchFamily="34" charset="0"/>
              <a:ea typeface="MS PGothic" panose="020B0600070205080204" pitchFamily="34" charset="-128"/>
            </a:endParaRPr>
          </a:p>
        </p:txBody>
      </p:sp>
      <p:sp>
        <p:nvSpPr>
          <p:cNvPr id="7" name="Slide Number Placeholder 6"/>
          <p:cNvSpPr>
            <a:spLocks noGrp="1"/>
          </p:cNvSpPr>
          <p:nvPr>
            <p:ph type="sldNum" sz="quarter" idx="13"/>
          </p:nvPr>
        </p:nvSpPr>
        <p:spPr/>
        <p:txBody>
          <a:bodyPr/>
          <a:lstStyle/>
          <a:p>
            <a:pPr defTabSz="931863" fontAlgn="base">
              <a:spcBef>
                <a:spcPct val="0"/>
              </a:spcBef>
              <a:spcAft>
                <a:spcPct val="0"/>
              </a:spcAft>
              <a:defRPr/>
            </a:pPr>
            <a:fld id="{B4008EB6-D09E-4580-8CD6-DDB14511944F}" type="slidenum">
              <a:rPr lang="en-US" smtClean="0">
                <a:solidFill>
                  <a:prstClr val="black"/>
                </a:solidFill>
                <a:latin typeface="Calibri" panose="020F0502020204030204" pitchFamily="34" charset="0"/>
                <a:ea typeface="MS PGothic" panose="020B0600070205080204" pitchFamily="34" charset="-128"/>
              </a:rPr>
              <a:pPr defTabSz="931863" fontAlgn="base">
                <a:spcBef>
                  <a:spcPct val="0"/>
                </a:spcBef>
                <a:spcAft>
                  <a:spcPct val="0"/>
                </a:spcAft>
                <a:defRPr/>
              </a:pPr>
              <a:t>43</a:t>
            </a:fld>
            <a:endParaRPr lang="en-US" dirty="0">
              <a:solidFill>
                <a:prstClr val="black"/>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34092552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Key Points:</a:t>
            </a:r>
          </a:p>
          <a:p>
            <a:r>
              <a:rPr lang="en-US" sz="1200" b="0" dirty="0"/>
              <a:t>View</a:t>
            </a:r>
            <a:r>
              <a:rPr lang="en-US" sz="1200" b="0" baseline="0" dirty="0"/>
              <a:t> most important metrics in one place by pinning Reporting Services paginated report items to your Power BI dashboard.</a:t>
            </a:r>
            <a:endParaRPr lang="en-US" sz="1200" b="0" dirty="0"/>
          </a:p>
          <a:p>
            <a:endParaRPr lang="en-US" sz="1200" b="1" dirty="0"/>
          </a:p>
          <a:p>
            <a:r>
              <a:rPr lang="en-US" sz="1200" b="1" dirty="0"/>
              <a:t>Talk track:</a:t>
            </a:r>
          </a:p>
          <a:p>
            <a:pPr marL="171450" indent="-171450">
              <a:spcAft>
                <a:spcPts val="606"/>
              </a:spcAft>
              <a:buFont typeface="Arial" panose="020B0604020202020204" pitchFamily="34" charset="0"/>
              <a:buChar char="•"/>
            </a:pPr>
            <a:r>
              <a:rPr lang="en-US" dirty="0"/>
              <a:t>In addition to using Reporting Services on-premises, you can now use</a:t>
            </a:r>
            <a:r>
              <a:rPr lang="en-US" baseline="0" dirty="0"/>
              <a:t> </a:t>
            </a:r>
            <a:r>
              <a:rPr lang="en-US" b="1" dirty="0"/>
              <a:t>Power BI dashboards</a:t>
            </a:r>
            <a:r>
              <a:rPr lang="en-US" dirty="0"/>
              <a:t> to monitor the metrics and trends that matter to you. </a:t>
            </a:r>
            <a:r>
              <a:rPr lang="en-US" sz="1200" kern="1200" dirty="0">
                <a:solidFill>
                  <a:schemeClr val="tx1"/>
                </a:solidFill>
                <a:effectLst/>
                <a:latin typeface="+mn-lt"/>
                <a:ea typeface="MS PGothic" panose="020B0600070205080204" pitchFamily="34" charset="-128"/>
                <a:cs typeface="ＭＳ Ｐゴシック" charset="0"/>
              </a:rPr>
              <a:t>You can harness your on-premises reporting investments and extend it to the cloud. Business users can pin paginated</a:t>
            </a:r>
            <a:r>
              <a:rPr lang="en-US" sz="1200" kern="1200" baseline="0" dirty="0">
                <a:solidFill>
                  <a:schemeClr val="tx1"/>
                </a:solidFill>
                <a:effectLst/>
                <a:latin typeface="+mn-lt"/>
                <a:ea typeface="MS PGothic" panose="020B0600070205080204" pitchFamily="34" charset="-128"/>
                <a:cs typeface="ＭＳ Ｐゴシック" charset="0"/>
              </a:rPr>
              <a:t> </a:t>
            </a:r>
            <a:r>
              <a:rPr lang="en-US" sz="1200" kern="1200" dirty="0">
                <a:solidFill>
                  <a:schemeClr val="tx1"/>
                </a:solidFill>
                <a:effectLst/>
                <a:latin typeface="+mn-lt"/>
                <a:ea typeface="MS PGothic" panose="020B0600070205080204" pitchFamily="34" charset="-128"/>
                <a:cs typeface="ＭＳ Ｐゴシック" charset="0"/>
              </a:rPr>
              <a:t>report items to their Power BI dashboards, enabling them to monitor the most important metrics and trends at a glance in one place. The original reports remain one click away, ensuring that people can drill through to the details when necessary.</a:t>
            </a:r>
            <a:endParaRPr lang="en-US" dirty="0"/>
          </a:p>
          <a:p>
            <a:endParaRPr lang="en-US" dirty="0"/>
          </a:p>
        </p:txBody>
      </p:sp>
      <p:sp>
        <p:nvSpPr>
          <p:cNvPr id="4" name="Slide Number Placeholder 3"/>
          <p:cNvSpPr>
            <a:spLocks noGrp="1"/>
          </p:cNvSpPr>
          <p:nvPr>
            <p:ph type="sldNum" sz="quarter" idx="10"/>
          </p:nvPr>
        </p:nvSpPr>
        <p:spPr/>
        <p:txBody>
          <a:bodyPr/>
          <a:lstStyle/>
          <a:p>
            <a:pPr defTabSz="931863" fontAlgn="base">
              <a:spcBef>
                <a:spcPct val="0"/>
              </a:spcBef>
              <a:spcAft>
                <a:spcPct val="0"/>
              </a:spcAft>
              <a:defRPr/>
            </a:pPr>
            <a:fld id="{7088D5E3-B0C4-244E-905F-C9848084E0A1}" type="slidenum">
              <a:rPr lang="en-US" smtClean="0">
                <a:solidFill>
                  <a:prstClr val="black"/>
                </a:solidFill>
                <a:latin typeface="Calibri" panose="020F0502020204030204" pitchFamily="34" charset="0"/>
                <a:ea typeface="MS PGothic" panose="020B0600070205080204" pitchFamily="34" charset="-128"/>
              </a:rPr>
              <a:pPr defTabSz="931863" fontAlgn="base">
                <a:spcBef>
                  <a:spcPct val="0"/>
                </a:spcBef>
                <a:spcAft>
                  <a:spcPct val="0"/>
                </a:spcAft>
                <a:defRPr/>
              </a:pPr>
              <a:t>44</a:t>
            </a:fld>
            <a:endParaRPr lang="en-US">
              <a:solidFill>
                <a:prstClr val="black"/>
              </a:solidFill>
              <a:latin typeface="Calibri" panose="020F0502020204030204" pitchFamily="34" charset="0"/>
              <a:ea typeface="MS PGothic" panose="020B0600070205080204" pitchFamily="34" charset="-128"/>
            </a:endParaRPr>
          </a:p>
        </p:txBody>
      </p:sp>
      <p:sp>
        <p:nvSpPr>
          <p:cNvPr id="5" name="Footer Placeholder 7"/>
          <p:cNvSpPr>
            <a:spLocks noGrp="1"/>
          </p:cNvSpPr>
          <p:nvPr>
            <p:ph type="ftr" sz="quarter" idx="4"/>
          </p:nvPr>
        </p:nvSpPr>
        <p:spPr>
          <a:xfrm>
            <a:off x="0" y="8759190"/>
            <a:ext cx="5986526" cy="358930"/>
          </a:xfrm>
        </p:spPr>
        <p:txBody>
          <a:bodyPr/>
          <a:lstStyle/>
          <a:p>
            <a:pPr marL="0" defTabSz="922783"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sz="quarter" idx="1"/>
          </p:nvPr>
        </p:nvSpPr>
        <p:spPr bwMode="auto">
          <a:xfrm>
            <a:off x="3970338" y="0"/>
            <a:ext cx="3038475" cy="466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egoe UI" charset="0"/>
                <a:ea typeface="MS PGothic" charset="0"/>
                <a:cs typeface="MS PGothic" charset="0"/>
              </a:defRPr>
            </a:lvl1pPr>
            <a:lvl2pPr marL="750008" indent="-288465" eaLnBrk="0" hangingPunct="0">
              <a:defRPr sz="2400">
                <a:solidFill>
                  <a:schemeClr val="tx1"/>
                </a:solidFill>
                <a:latin typeface="Segoe UI" charset="0"/>
                <a:ea typeface="MS PGothic" charset="0"/>
                <a:cs typeface="MS PGothic" charset="0"/>
              </a:defRPr>
            </a:lvl2pPr>
            <a:lvl3pPr marL="1153859" indent="-230772" eaLnBrk="0" hangingPunct="0">
              <a:defRPr sz="2400">
                <a:solidFill>
                  <a:schemeClr val="tx1"/>
                </a:solidFill>
                <a:latin typeface="Segoe UI" charset="0"/>
                <a:ea typeface="MS PGothic" charset="0"/>
                <a:cs typeface="MS PGothic" charset="0"/>
              </a:defRPr>
            </a:lvl3pPr>
            <a:lvl4pPr marL="1615402" indent="-230772" eaLnBrk="0" hangingPunct="0">
              <a:defRPr sz="2400">
                <a:solidFill>
                  <a:schemeClr val="tx1"/>
                </a:solidFill>
                <a:latin typeface="Segoe UI" charset="0"/>
                <a:ea typeface="MS PGothic" charset="0"/>
                <a:cs typeface="MS PGothic" charset="0"/>
              </a:defRPr>
            </a:lvl4pPr>
            <a:lvl5pPr marL="2076945" indent="-230772" eaLnBrk="0" hangingPunct="0">
              <a:defRPr sz="2400">
                <a:solidFill>
                  <a:schemeClr val="tx1"/>
                </a:solidFill>
                <a:latin typeface="Segoe UI" charset="0"/>
                <a:ea typeface="MS PGothic" charset="0"/>
                <a:cs typeface="MS PGothic" charset="0"/>
              </a:defRPr>
            </a:lvl5pPr>
            <a:lvl6pPr marL="2538489" indent="-230772" defTabSz="940716" eaLnBrk="0" fontAlgn="base" hangingPunct="0">
              <a:spcBef>
                <a:spcPct val="0"/>
              </a:spcBef>
              <a:spcAft>
                <a:spcPct val="0"/>
              </a:spcAft>
              <a:defRPr sz="2400">
                <a:solidFill>
                  <a:schemeClr val="tx1"/>
                </a:solidFill>
                <a:latin typeface="Segoe UI" charset="0"/>
                <a:ea typeface="MS PGothic" charset="0"/>
                <a:cs typeface="MS PGothic" charset="0"/>
              </a:defRPr>
            </a:lvl6pPr>
            <a:lvl7pPr marL="3000032" indent="-230772" defTabSz="940716" eaLnBrk="0" fontAlgn="base" hangingPunct="0">
              <a:spcBef>
                <a:spcPct val="0"/>
              </a:spcBef>
              <a:spcAft>
                <a:spcPct val="0"/>
              </a:spcAft>
              <a:defRPr sz="2400">
                <a:solidFill>
                  <a:schemeClr val="tx1"/>
                </a:solidFill>
                <a:latin typeface="Segoe UI" charset="0"/>
                <a:ea typeface="MS PGothic" charset="0"/>
                <a:cs typeface="MS PGothic" charset="0"/>
              </a:defRPr>
            </a:lvl7pPr>
            <a:lvl8pPr marL="3461576" indent="-230772" defTabSz="940716" eaLnBrk="0" fontAlgn="base" hangingPunct="0">
              <a:spcBef>
                <a:spcPct val="0"/>
              </a:spcBef>
              <a:spcAft>
                <a:spcPct val="0"/>
              </a:spcAft>
              <a:defRPr sz="2400">
                <a:solidFill>
                  <a:schemeClr val="tx1"/>
                </a:solidFill>
                <a:latin typeface="Segoe UI" charset="0"/>
                <a:ea typeface="MS PGothic" charset="0"/>
                <a:cs typeface="MS PGothic" charset="0"/>
              </a:defRPr>
            </a:lvl8pPr>
            <a:lvl9pPr marL="3923119" indent="-230772" defTabSz="940716" eaLnBrk="0" fontAlgn="base" hangingPunct="0">
              <a:spcBef>
                <a:spcPct val="0"/>
              </a:spcBef>
              <a:spcAft>
                <a:spcPct val="0"/>
              </a:spcAft>
              <a:defRPr sz="2400">
                <a:solidFill>
                  <a:schemeClr val="tx1"/>
                </a:solidFill>
                <a:latin typeface="Segoe UI" charset="0"/>
                <a:ea typeface="MS PGothic" charset="0"/>
                <a:cs typeface="MS PGothic" charset="0"/>
              </a:defRPr>
            </a:lvl9pPr>
          </a:lstStyle>
          <a:p>
            <a:pPr defTabSz="931863" eaLnBrk="1" fontAlgn="base" hangingPunct="1">
              <a:spcBef>
                <a:spcPct val="0"/>
              </a:spcBef>
              <a:spcAft>
                <a:spcPct val="0"/>
              </a:spcAft>
              <a:defRPr/>
            </a:pPr>
            <a:fld id="{97F7ABFF-3F27-5745-A684-F5A219B3CB2E}" type="datetime1">
              <a:rPr lang="en-US" sz="1200">
                <a:solidFill>
                  <a:srgbClr val="000000"/>
                </a:solidFill>
                <a:latin typeface="Calibri" charset="0"/>
              </a:rPr>
              <a:pPr defTabSz="931863" eaLnBrk="1" fontAlgn="base" hangingPunct="1">
                <a:spcBef>
                  <a:spcPct val="0"/>
                </a:spcBef>
                <a:spcAft>
                  <a:spcPct val="0"/>
                </a:spcAft>
                <a:defRPr/>
              </a:pPr>
              <a:t>9/7/2017</a:t>
            </a:fld>
            <a:endParaRPr lang="en-US" sz="1200" dirty="0">
              <a:solidFill>
                <a:srgbClr val="000000"/>
              </a:solidFill>
              <a:latin typeface="Calibri" charset="0"/>
            </a:endParaRPr>
          </a:p>
        </p:txBody>
      </p:sp>
      <p:sp>
        <p:nvSpPr>
          <p:cNvPr id="7" name="Header Placeholder 3"/>
          <p:cNvSpPr>
            <a:spLocks noGrp="1"/>
          </p:cNvSpPr>
          <p:nvPr>
            <p:ph type="hdr" sz="quarter"/>
          </p:nvPr>
        </p:nvSpPr>
        <p:spPr>
          <a:xfrm>
            <a:off x="0" y="0"/>
            <a:ext cx="3289110" cy="466725"/>
          </a:xfrm>
        </p:spPr>
        <p:txBody>
          <a:bodyPr/>
          <a:lstStyle/>
          <a:p>
            <a:pPr defTabSz="932688">
              <a:defRPr/>
            </a:pPr>
            <a:r>
              <a:rPr lang="en-US" dirty="0">
                <a:solidFill>
                  <a:prstClr val="black"/>
                </a:solidFill>
                <a:latin typeface="Calibri"/>
              </a:rPr>
              <a:t>SQL Server 2016 Reporting Services – what’s new</a:t>
            </a:r>
          </a:p>
        </p:txBody>
      </p:sp>
    </p:spTree>
    <p:extLst>
      <p:ext uri="{BB962C8B-B14F-4D97-AF65-F5344CB8AC3E}">
        <p14:creationId xmlns:p14="http://schemas.microsoft.com/office/powerpoint/2010/main" val="24236548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049">
              <a:lnSpc>
                <a:spcPct val="90000"/>
              </a:lnSpc>
            </a:pPr>
            <a:r>
              <a:rPr lang="en-US" sz="1200" dirty="0">
                <a:gradFill>
                  <a:gsLst>
                    <a:gs pos="0">
                      <a:srgbClr val="FFFFFF"/>
                    </a:gs>
                    <a:gs pos="100000">
                      <a:srgbClr val="FFFFFF"/>
                    </a:gs>
                  </a:gsLst>
                  <a:lin ang="5400000" scaled="1"/>
                </a:gradFill>
                <a:cs typeface="Segoe UI" panose="020B0502040204020203" pitchFamily="34" charset="0"/>
              </a:rPr>
              <a:t>Power BI</a:t>
            </a:r>
            <a:r>
              <a:rPr lang="en-US" sz="1200" baseline="0" dirty="0">
                <a:gradFill>
                  <a:gsLst>
                    <a:gs pos="0">
                      <a:srgbClr val="FFFFFF"/>
                    </a:gs>
                    <a:gs pos="100000">
                      <a:srgbClr val="FFFFFF"/>
                    </a:gs>
                  </a:gsLst>
                  <a:lin ang="5400000" scaled="1"/>
                </a:gradFill>
                <a:cs typeface="Segoe UI" panose="020B0502040204020203" pitchFamily="34" charset="0"/>
              </a:rPr>
              <a:t> Desktop is a self-service BI tool designed to allow users to pull data together from multiple different data sources. Transform and clean that data. Model and add custom calculations. And then visually explore and create interactive reports that can be easily published and shared through the Power BI service.</a:t>
            </a:r>
          </a:p>
          <a:p>
            <a:pPr defTabSz="914049">
              <a:lnSpc>
                <a:spcPct val="90000"/>
              </a:lnSpc>
            </a:pPr>
            <a:endParaRPr lang="en-US" sz="1200" baseline="0" dirty="0">
              <a:gradFill>
                <a:gsLst>
                  <a:gs pos="0">
                    <a:srgbClr val="FFFFFF"/>
                  </a:gs>
                  <a:gs pos="100000">
                    <a:srgbClr val="FFFFFF"/>
                  </a:gs>
                </a:gsLst>
                <a:lin ang="5400000" scaled="1"/>
              </a:gradFill>
              <a:cs typeface="Segoe UI" panose="020B0502040204020203" pitchFamily="34" charset="0"/>
            </a:endParaRPr>
          </a:p>
          <a:p>
            <a:pPr marL="0" marR="0" indent="0" algn="l" defTabSz="914049" rtl="0" eaLnBrk="1" fontAlgn="auto" latinLnBrk="0" hangingPunct="1">
              <a:lnSpc>
                <a:spcPct val="90000"/>
              </a:lnSpc>
              <a:spcBef>
                <a:spcPts val="0"/>
              </a:spcBef>
              <a:spcAft>
                <a:spcPts val="0"/>
              </a:spcAft>
              <a:buClrTx/>
              <a:buSzTx/>
              <a:buFontTx/>
              <a:buNone/>
              <a:tabLst/>
              <a:defRPr/>
            </a:pPr>
            <a:r>
              <a:rPr lang="en-US" sz="1200" baseline="0" dirty="0">
                <a:gradFill>
                  <a:gsLst>
                    <a:gs pos="0">
                      <a:srgbClr val="FFFFFF"/>
                    </a:gs>
                    <a:gs pos="100000">
                      <a:srgbClr val="FFFFFF"/>
                    </a:gs>
                  </a:gsLst>
                  <a:lin ang="5400000" scaled="1"/>
                </a:gradFill>
                <a:cs typeface="Segoe UI" panose="020B0502040204020203" pitchFamily="34" charset="0"/>
              </a:rPr>
              <a:t>In addition – you can now create your own custom visualizations though our open source visualization framework. More information available at powerbi.com/visuals</a:t>
            </a:r>
            <a:endParaRPr lang="en-US" sz="1200" dirty="0">
              <a:gradFill>
                <a:gsLst>
                  <a:gs pos="0">
                    <a:srgbClr val="FFFFFF"/>
                  </a:gs>
                  <a:gs pos="100000">
                    <a:srgbClr val="FFFFFF"/>
                  </a:gs>
                </a:gsLst>
                <a:lin ang="5400000" scaled="1"/>
              </a:gradFill>
              <a:cs typeface="Segoe UI" panose="020B0502040204020203" pitchFamily="34" charset="0"/>
            </a:endParaRPr>
          </a:p>
          <a:p>
            <a:pPr defTabSz="914049">
              <a:lnSpc>
                <a:spcPct val="90000"/>
              </a:lnSpc>
            </a:pPr>
            <a:endParaRPr lang="en-US" sz="1200" baseline="0" dirty="0">
              <a:gradFill>
                <a:gsLst>
                  <a:gs pos="0">
                    <a:srgbClr val="FFFFFF"/>
                  </a:gs>
                  <a:gs pos="100000">
                    <a:srgbClr val="FFFFFF"/>
                  </a:gs>
                </a:gsLst>
                <a:lin ang="5400000" scaled="1"/>
              </a:gradFill>
              <a:cs typeface="Segoe UI" panose="020B0502040204020203" pitchFamily="34" charset="0"/>
            </a:endParaRPr>
          </a:p>
        </p:txBody>
      </p:sp>
      <p:sp>
        <p:nvSpPr>
          <p:cNvPr id="4" name="Slide Number Placeholder 3"/>
          <p:cNvSpPr>
            <a:spLocks noGrp="1"/>
          </p:cNvSpPr>
          <p:nvPr>
            <p:ph type="sldNum" sz="quarter" idx="10"/>
          </p:nvPr>
        </p:nvSpPr>
        <p:spPr/>
        <p:txBody>
          <a:bodyPr/>
          <a:lstStyle/>
          <a:p>
            <a:fld id="{D87653DB-B31F-428D-9506-C3E312885146}" type="slidenum">
              <a:rPr lang="en-US">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211234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solidFill>
                  <a:prstClr val="black"/>
                </a:solidFill>
              </a:rPr>
              <a:t>Microsoft Ignite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9/7/2017 12:24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16086601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latin typeface="+mn-lt"/>
                <a:ea typeface="+mn-ea"/>
                <a:cs typeface="+mn-cs"/>
              </a:rPr>
              <a:t>Key message:</a:t>
            </a:r>
          </a:p>
          <a:p>
            <a:pPr marL="171450" indent="-171450">
              <a:lnSpc>
                <a:spcPct val="100000"/>
              </a:lnSpc>
              <a:buFont typeface="Arial" panose="020B0604020202020204" pitchFamily="34" charset="0"/>
              <a:buChar char="•"/>
            </a:pPr>
            <a:r>
              <a:rPr lang="en-US" sz="900" kern="1200" dirty="0">
                <a:solidFill>
                  <a:schemeClr val="tx1"/>
                </a:solidFill>
                <a:effectLst/>
                <a:latin typeface="+mn-lt"/>
                <a:ea typeface="+mn-ea"/>
                <a:cs typeface="+mn-cs"/>
              </a:rPr>
              <a:t>Power BI is a business analytics service. With Power BI you can now see your data through a single pane of glass. Live Power BI dashboards and reports show visualizations and KPIs from data residing both on-premises and in the cloud, providing a consolidated view across your business regardless of where your data lives.  It enables someone to better visualize your business and provides</a:t>
            </a:r>
            <a:r>
              <a:rPr lang="en-US" sz="900" kern="1200" baseline="0" dirty="0">
                <a:solidFill>
                  <a:schemeClr val="tx1"/>
                </a:solidFill>
                <a:effectLst/>
                <a:latin typeface="+mn-lt"/>
                <a:ea typeface="+mn-ea"/>
                <a:cs typeface="+mn-cs"/>
              </a:rPr>
              <a:t> a canvas to build the connections to create a 360-degree view of your business. </a:t>
            </a:r>
            <a:endParaRPr lang="en-US" sz="900" kern="1200" dirty="0">
              <a:solidFill>
                <a:schemeClr val="tx1"/>
              </a:solidFill>
              <a:effectLst/>
              <a:latin typeface="+mn-lt"/>
              <a:ea typeface="+mn-ea"/>
              <a:cs typeface="+mn-cs"/>
            </a:endParaRPr>
          </a:p>
          <a:p>
            <a:pPr marL="0" marR="0" indent="0" algn="l" defTabSz="914367"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latin typeface="+mn-lt"/>
              <a:ea typeface="+mn-ea"/>
              <a:cs typeface="+mn-cs"/>
            </a:endParaRPr>
          </a:p>
          <a:p>
            <a:pPr marL="0" marR="0" indent="0" algn="l" defTabSz="914367"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latin typeface="+mn-lt"/>
                <a:ea typeface="+mn-ea"/>
                <a:cs typeface="+mn-cs"/>
              </a:rPr>
              <a:t>Talking points:</a:t>
            </a:r>
            <a:endParaRPr lang="en-US" sz="900" b="1" dirty="0">
              <a:solidFill>
                <a:schemeClr val="tx1"/>
              </a:solidFill>
            </a:endParaRPr>
          </a:p>
          <a:p>
            <a:pPr marL="171450" indent="-171450" defTabSz="914367">
              <a:lnSpc>
                <a:spcPct val="100000"/>
              </a:lnSpc>
              <a:buFont typeface="Arial" panose="020B0604020202020204" pitchFamily="34" charset="0"/>
              <a:buChar char="•"/>
            </a:pPr>
            <a:r>
              <a:rPr lang="en-US" sz="900" kern="1200" dirty="0">
                <a:solidFill>
                  <a:schemeClr val="tx1"/>
                </a:solidFill>
                <a:latin typeface="+mn-lt"/>
                <a:ea typeface="+mn-ea"/>
                <a:cs typeface="+mn-cs"/>
              </a:rPr>
              <a:t>This</a:t>
            </a:r>
            <a:r>
              <a:rPr lang="en-US" sz="900" kern="1200" baseline="0" dirty="0">
                <a:solidFill>
                  <a:schemeClr val="tx1"/>
                </a:solidFill>
                <a:latin typeface="+mn-lt"/>
                <a:ea typeface="+mn-ea"/>
                <a:cs typeface="+mn-cs"/>
              </a:rPr>
              <a:t> is Power BI in a nutshell. </a:t>
            </a:r>
            <a:r>
              <a:rPr lang="en-US" sz="900" kern="1200" dirty="0">
                <a:solidFill>
                  <a:schemeClr val="tx1"/>
                </a:solidFill>
                <a:effectLst/>
                <a:latin typeface="+mn-lt"/>
                <a:ea typeface="+mn-ea"/>
                <a:cs typeface="+mn-cs"/>
              </a:rPr>
              <a:t>The Power BI service offers a simple, intuitive experience for interacting with data. From creating and sharing dashboards to exploring and enhancing reports, Power BI makes it easy to engage with data from heterogeneous sources, fueling faster, more insightful business decisions. With Power BI, you get a rich, consolidated view of key information, no matter where all of the underlying data is stored.</a:t>
            </a:r>
          </a:p>
          <a:p>
            <a:pPr defTabSz="914367">
              <a:lnSpc>
                <a:spcPct val="100000"/>
              </a:lnSpc>
            </a:pPr>
            <a:endParaRPr lang="en-US" sz="900" kern="1200" baseline="0" dirty="0">
              <a:solidFill>
                <a:schemeClr val="tx1"/>
              </a:solidFill>
              <a:effectLst/>
              <a:latin typeface="+mn-lt"/>
              <a:ea typeface="+mn-ea"/>
              <a:cs typeface="+mn-cs"/>
            </a:endParaRPr>
          </a:p>
          <a:p>
            <a:pPr defTabSz="914367">
              <a:lnSpc>
                <a:spcPct val="100000"/>
              </a:lnSpc>
            </a:pPr>
            <a:r>
              <a:rPr lang="en-US" sz="900" kern="1200" baseline="0" dirty="0">
                <a:solidFill>
                  <a:schemeClr val="tx1"/>
                </a:solidFill>
                <a:latin typeface="+mn-lt"/>
                <a:ea typeface="+mn-ea"/>
                <a:cs typeface="+mn-cs"/>
              </a:rPr>
              <a:t>We’ll look at the key benefits and differentiators on the next slide</a:t>
            </a:r>
            <a:endParaRPr lang="en-US" sz="900" dirty="0">
              <a:solidFill>
                <a:schemeClr val="tx1"/>
              </a:solidFill>
            </a:endParaRPr>
          </a:p>
          <a:p>
            <a:endParaRPr lang="en-US" sz="900" dirty="0">
              <a:solidFill>
                <a:schemeClr val="tx1"/>
              </a:solidFill>
            </a:endParaRPr>
          </a:p>
        </p:txBody>
      </p:sp>
      <p:sp>
        <p:nvSpPr>
          <p:cNvPr id="4" name="Slide Number Placeholder 3"/>
          <p:cNvSpPr>
            <a:spLocks noGrp="1"/>
          </p:cNvSpPr>
          <p:nvPr>
            <p:ph type="sldNum" sz="quarter" idx="10"/>
          </p:nvPr>
        </p:nvSpPr>
        <p:spPr/>
        <p:txBody>
          <a:bodyPr/>
          <a:lstStyle/>
          <a:p>
            <a:fld id="{EDAAE6D1-3843-499C-919B-894A1B00278F}"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4172223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We’re enabling developers to easily add custom visuals into Power BI for use in dashboard, reports and content packs. To help you get started, we’ve published the code for all of our visualizations to GitHub. Along with the visualization framework, we’ve provided our test suite and tooling to help the community build high quality custom visuals for Power BI. All of this is available as an open source project on GitHub. You can also</a:t>
            </a:r>
            <a:r>
              <a:rPr lang="en-US" baseline="0" dirty="0"/>
              <a:t> visit www.powerbi.com/visuals to visit our community authored visuals gallery , download visuals and </a:t>
            </a:r>
            <a:r>
              <a:rPr lang="en-US" baseline="0"/>
              <a:t>get started.</a:t>
            </a:r>
            <a:endParaRPr lang="en-US" sz="1200" dirty="0"/>
          </a:p>
        </p:txBody>
      </p:sp>
      <p:sp>
        <p:nvSpPr>
          <p:cNvPr id="4" name="Header Placeholder 3"/>
          <p:cNvSpPr>
            <a:spLocks noGrp="1"/>
          </p:cNvSpPr>
          <p:nvPr>
            <p:ph type="hdr" sz="quarter" idx="10"/>
          </p:nvPr>
        </p:nvSpPr>
        <p:spPr>
          <a:xfrm>
            <a:off x="0" y="0"/>
            <a:ext cx="3004820" cy="461010"/>
          </a:xfrm>
          <a:prstGeom prst="rect">
            <a:avLst/>
          </a:prstGeom>
        </p:spPr>
        <p:txBody>
          <a:bodyPr/>
          <a:lstStyle/>
          <a:p>
            <a:r>
              <a:rPr lang="en-US">
                <a:solidFill>
                  <a:prstClr val="black"/>
                </a:solidFill>
                <a:latin typeface="Segoe UI"/>
              </a:rPr>
              <a:t>Worldwide Partner Conference 2015</a:t>
            </a:r>
            <a:endParaRPr lang="en-US" dirty="0">
              <a:solidFill>
                <a:prstClr val="black"/>
              </a:solidFill>
              <a:latin typeface="Segoe UI"/>
            </a:endParaRPr>
          </a:p>
        </p:txBody>
      </p:sp>
      <p:sp>
        <p:nvSpPr>
          <p:cNvPr id="5" name="Footer Placeholder 4"/>
          <p:cNvSpPr>
            <a:spLocks noGrp="1"/>
          </p:cNvSpPr>
          <p:nvPr>
            <p:ph type="ftr" sz="quarter" idx="11"/>
          </p:nvPr>
        </p:nvSpPr>
        <p:spPr>
          <a:xfrm>
            <a:off x="0" y="8759190"/>
            <a:ext cx="5986526" cy="358930"/>
          </a:xfrm>
          <a:prstGeom prst="rect">
            <a:avLst/>
          </a:prstGeom>
        </p:spPr>
        <p:txBody>
          <a:bodyPr/>
          <a:lstStyle/>
          <a:p>
            <a:pPr defTabSz="914099" eaLnBrk="0" hangingPunct="0"/>
            <a:r>
              <a:rPr lang="en-US" sz="400">
                <a:gradFill>
                  <a:gsLst>
                    <a:gs pos="0">
                      <a:prstClr val="black"/>
                    </a:gs>
                    <a:gs pos="100000">
                      <a:prstClr val="black"/>
                    </a:gs>
                  </a:gsLst>
                  <a:lin ang="5400000" scaled="0"/>
                </a:gradFill>
                <a:latin typeface="Segoe UI"/>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a:ea typeface="Segoe UI" pitchFamily="34" charset="0"/>
              <a:cs typeface="Segoe UI" pitchFamily="34" charset="0"/>
            </a:endParaRPr>
          </a:p>
        </p:txBody>
      </p:sp>
      <p:sp>
        <p:nvSpPr>
          <p:cNvPr id="6" name="Date Placeholder 5"/>
          <p:cNvSpPr>
            <a:spLocks noGrp="1"/>
          </p:cNvSpPr>
          <p:nvPr>
            <p:ph type="dt" idx="12"/>
          </p:nvPr>
        </p:nvSpPr>
        <p:spPr>
          <a:xfrm>
            <a:off x="3927775" y="0"/>
            <a:ext cx="3004820" cy="461010"/>
          </a:xfrm>
          <a:prstGeom prst="rect">
            <a:avLst/>
          </a:prstGeom>
        </p:spPr>
        <p:txBody>
          <a:bodyPr/>
          <a:lstStyle/>
          <a:p>
            <a:fld id="{38EEC551-8CDA-4EB6-89BB-2A86C9F091C8}" type="datetime8">
              <a:rPr lang="en-US" smtClean="0">
                <a:solidFill>
                  <a:prstClr val="black"/>
                </a:solidFill>
                <a:latin typeface="Segoe UI"/>
              </a:rPr>
              <a:pPr/>
              <a:t>9/7/2017 12:24 PM</a:t>
            </a:fld>
            <a:endParaRPr lang="en-US" dirty="0">
              <a:solidFill>
                <a:prstClr val="black"/>
              </a:solidFill>
              <a:latin typeface="Segoe UI"/>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latin typeface="Segoe UI"/>
              </a:rPr>
              <a:pPr/>
              <a:t>48</a:t>
            </a:fld>
            <a:endParaRPr lang="en-US" dirty="0">
              <a:solidFill>
                <a:prstClr val="black"/>
              </a:solidFill>
              <a:latin typeface="Segoe UI"/>
            </a:endParaRPr>
          </a:p>
        </p:txBody>
      </p:sp>
    </p:spTree>
    <p:extLst>
      <p:ext uri="{BB962C8B-B14F-4D97-AF65-F5344CB8AC3E}">
        <p14:creationId xmlns:p14="http://schemas.microsoft.com/office/powerpoint/2010/main" val="2106286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7DFC65A-A58E-4159-9A32-29D497ADE501}"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49</a:t>
            </a:fld>
            <a:endParaRPr lang="en-US" dirty="0"/>
          </a:p>
        </p:txBody>
      </p:sp>
    </p:spTree>
    <p:extLst>
      <p:ext uri="{BB962C8B-B14F-4D97-AF65-F5344CB8AC3E}">
        <p14:creationId xmlns:p14="http://schemas.microsoft.com/office/powerpoint/2010/main" val="30804066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F1DD190-47F2-4EC2-A20D-7847072E60CD}"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50</a:t>
            </a:fld>
            <a:endParaRPr lang="en-US" dirty="0"/>
          </a:p>
        </p:txBody>
      </p:sp>
    </p:spTree>
    <p:extLst>
      <p:ext uri="{BB962C8B-B14F-4D97-AF65-F5344CB8AC3E}">
        <p14:creationId xmlns:p14="http://schemas.microsoft.com/office/powerpoint/2010/main" val="5410207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mj-lt"/>
              </a:rPr>
              <a:t>Key message:</a:t>
            </a:r>
          </a:p>
          <a:p>
            <a:r>
              <a:rPr lang="en-US" sz="1200" kern="1200" dirty="0">
                <a:solidFill>
                  <a:schemeClr val="tx1"/>
                </a:solidFill>
                <a:effectLst/>
                <a:latin typeface="+mn-lt"/>
                <a:ea typeface="+mn-ea"/>
                <a:cs typeface="+mn-cs"/>
              </a:rPr>
              <a:t>Power</a:t>
            </a:r>
            <a:r>
              <a:rPr lang="en-US" sz="1200" kern="1200" baseline="0" dirty="0">
                <a:solidFill>
                  <a:schemeClr val="tx1"/>
                </a:solidFill>
                <a:effectLst/>
                <a:latin typeface="+mn-lt"/>
                <a:ea typeface="+mn-ea"/>
                <a:cs typeface="+mn-cs"/>
              </a:rPr>
              <a:t> BI is a f</a:t>
            </a:r>
            <a:r>
              <a:rPr lang="en-US" sz="1200" kern="1200" dirty="0">
                <a:solidFill>
                  <a:schemeClr val="tx1"/>
                </a:solidFill>
                <a:effectLst/>
                <a:latin typeface="+mn-lt"/>
                <a:ea typeface="+mn-ea"/>
                <a:cs typeface="+mn-cs"/>
              </a:rPr>
              <a:t>undamentally groundbreaking offer</a:t>
            </a:r>
          </a:p>
          <a:p>
            <a:pPr marL="0" marR="0" indent="0" algn="l" defTabSz="914367" rtl="0" eaLnBrk="1" fontAlgn="auto" latinLnBrk="0" hangingPunct="1">
              <a:lnSpc>
                <a:spcPct val="100000"/>
              </a:lnSpc>
              <a:spcBef>
                <a:spcPts val="0"/>
              </a:spcBef>
              <a:spcAft>
                <a:spcPts val="0"/>
              </a:spcAft>
              <a:buClrTx/>
              <a:buSzTx/>
              <a:buFontTx/>
              <a:buNone/>
              <a:tabLst/>
              <a:defRPr/>
            </a:pPr>
            <a:endParaRPr lang="en-US" sz="3200" dirty="0">
              <a:solidFill>
                <a:srgbClr val="000000"/>
              </a:solidFill>
              <a:latin typeface="+mj-lt"/>
            </a:endParaRPr>
          </a:p>
          <a:p>
            <a:pPr marL="0" marR="0" indent="0" algn="l" defTabSz="914367"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mj-lt"/>
              </a:rPr>
              <a:t>Talking points:</a:t>
            </a:r>
            <a:endParaRPr lang="en-US" b="1" dirty="0">
              <a:solidFill>
                <a:srgbClr val="000000"/>
              </a:solidFill>
            </a:endParaRPr>
          </a:p>
          <a:p>
            <a:r>
              <a:rPr lang="en-US" sz="1200" kern="1200" dirty="0">
                <a:solidFill>
                  <a:schemeClr val="tx1"/>
                </a:solidFill>
                <a:effectLst/>
                <a:latin typeface="+mn-lt"/>
                <a:ea typeface="+mn-ea"/>
                <a:cs typeface="+mn-cs"/>
              </a:rPr>
              <a:t>A service for non-technical business users and analysts to connect with their data</a:t>
            </a:r>
          </a:p>
          <a:p>
            <a:r>
              <a:rPr lang="en-US" sz="1200" kern="1200" dirty="0">
                <a:solidFill>
                  <a:schemeClr val="tx1"/>
                </a:solidFill>
                <a:effectLst/>
                <a:latin typeface="+mn-lt"/>
                <a:ea typeface="+mn-ea"/>
                <a:cs typeface="+mn-cs"/>
              </a:rPr>
              <a:t>Users get value out of their data that was previously impossible, required complex technical expertise to connect with data, model the data, and create reports</a:t>
            </a:r>
          </a:p>
          <a:p>
            <a:r>
              <a:rPr lang="en-US" sz="1200" kern="1200" dirty="0">
                <a:solidFill>
                  <a:schemeClr val="tx1"/>
                </a:solidFill>
                <a:effectLst/>
                <a:latin typeface="+mn-lt"/>
                <a:ea typeface="+mn-ea"/>
                <a:cs typeface="+mn-cs"/>
              </a:rPr>
              <a:t>Power BI connects any user, in every business, in every country with their data</a:t>
            </a:r>
          </a:p>
          <a:p>
            <a:r>
              <a:rPr lang="en-US" sz="1200" kern="1200" dirty="0">
                <a:solidFill>
                  <a:schemeClr val="tx1"/>
                </a:solidFill>
                <a:effectLst/>
                <a:latin typeface="+mn-lt"/>
                <a:ea typeface="+mn-ea"/>
                <a:cs typeface="+mn-cs"/>
              </a:rPr>
              <a:t>Goal: connect 1B people to their data with Power BI</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Power BI integration across Microsoft:</a:t>
            </a:r>
          </a:p>
          <a:p>
            <a:pPr lvl="0"/>
            <a:r>
              <a:rPr lang="en-US" sz="1200" kern="1200" dirty="0">
                <a:solidFill>
                  <a:schemeClr val="tx1"/>
                </a:solidFill>
                <a:effectLst/>
                <a:latin typeface="+mn-lt"/>
                <a:ea typeface="+mn-ea"/>
                <a:cs typeface="+mn-cs"/>
              </a:rPr>
              <a:t>Connects to Azure Stream Analytics, Machine Learning, SQL Database, SQL Data Warehouse, SQL Data Lake, SQL Server, Office 365</a:t>
            </a:r>
          </a:p>
          <a:p>
            <a:endParaRPr lang="en-US"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42070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44862"/>
            <a:ext cx="5608320" cy="4635638"/>
          </a:xfrm>
        </p:spPr>
        <p:txBody>
          <a:bodyPr/>
          <a:lstStyle/>
          <a:p>
            <a:r>
              <a:rPr lang="en-US" sz="1800" b="1" kern="1200" dirty="0">
                <a:solidFill>
                  <a:schemeClr val="tx1"/>
                </a:solidFill>
                <a:latin typeface="+mn-lt"/>
                <a:ea typeface="+mn-ea"/>
                <a:cs typeface="+mn-cs"/>
              </a:rPr>
              <a:t>Key message:</a:t>
            </a:r>
          </a:p>
          <a:p>
            <a:r>
              <a:rPr lang="en-US" sz="1800" b="0" kern="1200" dirty="0">
                <a:solidFill>
                  <a:schemeClr val="tx1"/>
                </a:solidFill>
                <a:latin typeface="+mn-lt"/>
                <a:ea typeface="+mn-ea"/>
                <a:cs typeface="+mn-cs"/>
              </a:rPr>
              <a:t>There are several capabilities</a:t>
            </a:r>
            <a:r>
              <a:rPr lang="en-US" sz="1800" b="0" kern="1200" baseline="0" dirty="0">
                <a:solidFill>
                  <a:schemeClr val="tx1"/>
                </a:solidFill>
                <a:latin typeface="+mn-lt"/>
                <a:ea typeface="+mn-ea"/>
                <a:cs typeface="+mn-cs"/>
              </a:rPr>
              <a:t> that differentiate Power BI from other offerings in the market.</a:t>
            </a:r>
          </a:p>
          <a:p>
            <a:endParaRPr lang="en-US" sz="1800" b="0" kern="1200" baseline="0" dirty="0">
              <a:solidFill>
                <a:schemeClr val="tx1"/>
              </a:solidFill>
              <a:latin typeface="+mn-lt"/>
              <a:ea typeface="+mn-ea"/>
              <a:cs typeface="+mn-cs"/>
            </a:endParaRPr>
          </a:p>
          <a:p>
            <a:r>
              <a:rPr lang="en-US" sz="1200" b="1" kern="1200" baseline="0" dirty="0">
                <a:solidFill>
                  <a:schemeClr val="tx1"/>
                </a:solidFill>
              </a:rPr>
              <a:t>Talking points:</a:t>
            </a:r>
            <a:endParaRPr lang="en-US" sz="1200" b="1" kern="1200" dirty="0">
              <a:solidFill>
                <a:schemeClr val="tx1"/>
              </a:solidFill>
            </a:endParaRPr>
          </a:p>
          <a:p>
            <a:pPr marL="0" marR="0" indent="0" algn="l" defTabSz="914367" rtl="0" eaLnBrk="1" fontAlgn="auto" latinLnBrk="0" hangingPunct="1">
              <a:lnSpc>
                <a:spcPct val="100000"/>
              </a:lnSpc>
              <a:spcBef>
                <a:spcPts val="0"/>
              </a:spcBef>
              <a:spcAft>
                <a:spcPts val="0"/>
              </a:spcAft>
              <a:buClrTx/>
              <a:buSzTx/>
              <a:buFontTx/>
              <a:buNone/>
              <a:tabLst/>
              <a:defRPr/>
            </a:pPr>
            <a:r>
              <a:rPr lang="en-US" sz="1200" kern="1200" dirty="0">
                <a:gradFill>
                  <a:gsLst>
                    <a:gs pos="1250">
                      <a:srgbClr val="000000"/>
                    </a:gs>
                    <a:gs pos="99000">
                      <a:srgbClr val="000000"/>
                    </a:gs>
                  </a:gsLst>
                  <a:lin ang="5400000" scaled="0"/>
                </a:gradFill>
              </a:rPr>
              <a:t>Power BI is a cloud-based analytics service that provides faster time to insight. It is used for visualizing, exploring and extracting insights from data. It brings together data from diverse sources to deliver rich, comprehensive views of business operations. </a:t>
            </a:r>
            <a:endParaRPr lang="en-US" sz="1200" dirty="0">
              <a:gradFill>
                <a:gsLst>
                  <a:gs pos="1250">
                    <a:srgbClr val="000000"/>
                  </a:gs>
                  <a:gs pos="99000">
                    <a:srgbClr val="000000"/>
                  </a:gs>
                </a:gsLst>
                <a:lin ang="5400000" scaled="0"/>
              </a:gradFill>
            </a:endParaRPr>
          </a:p>
          <a:p>
            <a:pPr defTabSz="914367"/>
            <a:r>
              <a:rPr lang="en-US" sz="1200" kern="1200" dirty="0">
                <a:gradFill>
                  <a:gsLst>
                    <a:gs pos="1250">
                      <a:srgbClr val="000000"/>
                    </a:gs>
                    <a:gs pos="99000">
                      <a:srgbClr val="000000"/>
                    </a:gs>
                  </a:gsLst>
                  <a:lin ang="5400000" scaled="0"/>
                </a:gradFill>
              </a:rPr>
              <a:t>What that means is, with Power BI, you can see all of your data through a single pane of glass, and create an analytics environment in minutes to monitor data and share reports. Live dashboards and reports show visualizations and KPIs from data that reside both on-premises and in the cloud, providing a consolidated view across your business regardless of where your data lives. </a:t>
            </a:r>
            <a:endParaRPr lang="en-US" sz="1200" kern="1200" baseline="0" dirty="0">
              <a:solidFill>
                <a:schemeClr val="tx1"/>
              </a:solidFill>
              <a:latin typeface="Segoe UI Light" pitchFamily="34" charset="0"/>
            </a:endParaRPr>
          </a:p>
          <a:p>
            <a:r>
              <a:rPr lang="en-US" sz="1200" b="1" kern="1200" dirty="0">
                <a:solidFill>
                  <a:schemeClr val="tx1"/>
                </a:solidFill>
              </a:rPr>
              <a:t>There are several capabilities</a:t>
            </a:r>
            <a:r>
              <a:rPr lang="en-US" sz="1200" b="1" kern="1200" baseline="0" dirty="0">
                <a:solidFill>
                  <a:schemeClr val="tx1"/>
                </a:solidFill>
              </a:rPr>
              <a:t> that are unique to Power BI – these include: </a:t>
            </a:r>
            <a:endParaRPr lang="en-US" sz="1200" b="1" kern="1200" dirty="0">
              <a:solidFill>
                <a:schemeClr val="tx1"/>
              </a:solidFill>
              <a:latin typeface="Segoe UI Light" pitchFamily="34" charset="0"/>
            </a:endParaRPr>
          </a:p>
          <a:p>
            <a:pPr marL="457200" indent="-457200">
              <a:buFont typeface="Arial" panose="020B0604020202020204" pitchFamily="34" charset="0"/>
              <a:buChar char="•"/>
            </a:pPr>
            <a:r>
              <a:rPr lang="en-US" sz="1200" kern="1200" dirty="0">
                <a:solidFill>
                  <a:schemeClr val="tx1"/>
                </a:solidFill>
              </a:rPr>
              <a:t>Pre-built dashboards and reports for popular SaaS solutions such as </a:t>
            </a:r>
            <a:r>
              <a:rPr lang="en-US" sz="1200" kern="1200" dirty="0" err="1">
                <a:solidFill>
                  <a:schemeClr val="tx1"/>
                </a:solidFill>
              </a:rPr>
              <a:t>Marketo</a:t>
            </a:r>
            <a:r>
              <a:rPr lang="en-US" sz="1200" kern="1200" dirty="0">
                <a:solidFill>
                  <a:schemeClr val="tx1"/>
                </a:solidFill>
              </a:rPr>
              <a:t>, Salesforce, GitHub, </a:t>
            </a:r>
            <a:r>
              <a:rPr lang="en-US" sz="1200" kern="1200" dirty="0" err="1">
                <a:solidFill>
                  <a:schemeClr val="tx1"/>
                </a:solidFill>
              </a:rPr>
              <a:t>ZenDesk</a:t>
            </a:r>
            <a:r>
              <a:rPr lang="en-US" sz="1200" kern="1200" dirty="0">
                <a:solidFill>
                  <a:schemeClr val="tx1"/>
                </a:solidFill>
              </a:rPr>
              <a:t>, Dynamics CRM, and many others.</a:t>
            </a:r>
            <a:endParaRPr lang="en-US" sz="1200" kern="1200" dirty="0">
              <a:solidFill>
                <a:schemeClr val="tx1"/>
              </a:solidFill>
              <a:latin typeface="Segoe UI Light" pitchFamily="34" charset="0"/>
            </a:endParaRPr>
          </a:p>
          <a:p>
            <a:pPr marL="457200" indent="-457200">
              <a:buFont typeface="Arial" panose="020B0604020202020204" pitchFamily="34" charset="0"/>
              <a:buChar char="•"/>
            </a:pPr>
            <a:r>
              <a:rPr lang="en-US" sz="1200" kern="1200" dirty="0">
                <a:solidFill>
                  <a:schemeClr val="tx1"/>
                </a:solidFill>
              </a:rPr>
              <a:t>Dashboard</a:t>
            </a:r>
            <a:r>
              <a:rPr lang="en-US" sz="1200" kern="1200" baseline="0" dirty="0">
                <a:solidFill>
                  <a:schemeClr val="tx1"/>
                </a:solidFill>
              </a:rPr>
              <a:t>s and visualizations that </a:t>
            </a:r>
            <a:r>
              <a:rPr lang="en-US" sz="1200" kern="1200" dirty="0">
                <a:solidFill>
                  <a:schemeClr val="tx1"/>
                </a:solidFill>
              </a:rPr>
              <a:t>support real-time</a:t>
            </a:r>
            <a:r>
              <a:rPr lang="en-US" sz="1200" kern="1200" baseline="0" dirty="0">
                <a:solidFill>
                  <a:schemeClr val="tx1"/>
                </a:solidFill>
              </a:rPr>
              <a:t> updates.</a:t>
            </a:r>
            <a:endParaRPr lang="en-US" sz="1200" kern="1200" dirty="0">
              <a:solidFill>
                <a:schemeClr val="tx1"/>
              </a:solidFill>
              <a:latin typeface="Segoe UI Light" pitchFamily="34" charset="0"/>
            </a:endParaRP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rPr>
              <a:t>Secure, live connection to on-premises data sources to drive insight across the entire </a:t>
            </a:r>
            <a:r>
              <a:rPr lang="en-US" sz="1200" kern="1200" baseline="0" dirty="0">
                <a:solidFill>
                  <a:schemeClr val="tx1"/>
                </a:solidFill>
              </a:rPr>
              <a:t>range of organizational information (Analysis Services, Azure </a:t>
            </a:r>
            <a:r>
              <a:rPr lang="en-US" sz="1200" kern="1200" baseline="0" dirty="0">
                <a:solidFill>
                  <a:srgbClr val="000000"/>
                </a:solidFill>
              </a:rPr>
              <a:t>S</a:t>
            </a:r>
            <a:r>
              <a:rPr lang="en-US" sz="1200" kern="1200" dirty="0">
                <a:ln w="3175">
                  <a:noFill/>
                </a:ln>
                <a:solidFill>
                  <a:srgbClr val="000000"/>
                </a:solidFill>
              </a:rPr>
              <a:t>QL Database, SQL Database Auditing,</a:t>
            </a:r>
            <a:r>
              <a:rPr lang="en-US" sz="1200" kern="1200" baseline="0" dirty="0">
                <a:ln w="3175">
                  <a:noFill/>
                </a:ln>
                <a:solidFill>
                  <a:srgbClr val="000000"/>
                </a:solidFill>
              </a:rPr>
              <a:t> Azure SQL Data Warehouse).</a:t>
            </a: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ln w="3175">
                  <a:noFill/>
                </a:ln>
                <a:solidFill>
                  <a:srgbClr val="000000"/>
                </a:solidFill>
              </a:rPr>
              <a:t>Automated scheduled refresh to keep Power BI data in sync with on premises data sources. </a:t>
            </a:r>
            <a:endParaRPr lang="en-US" sz="1200" kern="1200" baseline="0" dirty="0">
              <a:solidFill>
                <a:srgbClr val="000000"/>
              </a:solidFill>
              <a:latin typeface="Segoe UI Light" pitchFamily="34" charset="0"/>
            </a:endParaRPr>
          </a:p>
          <a:p>
            <a:pPr marL="457200" indent="-457200">
              <a:buFont typeface="Arial" panose="020B0604020202020204" pitchFamily="34" charset="0"/>
              <a:buChar char="•"/>
            </a:pPr>
            <a:r>
              <a:rPr lang="en-US" sz="1200" kern="1200" dirty="0">
                <a:solidFill>
                  <a:schemeClr val="tx1"/>
                </a:solidFill>
              </a:rPr>
              <a:t>Native mobile applications for keeping users</a:t>
            </a:r>
            <a:r>
              <a:rPr lang="en-US" sz="1200" kern="1200" baseline="0" dirty="0">
                <a:solidFill>
                  <a:schemeClr val="tx1"/>
                </a:solidFill>
              </a:rPr>
              <a:t> connected on the go.</a:t>
            </a:r>
            <a:endParaRPr lang="en-US" sz="1200" kern="1200" dirty="0">
              <a:solidFill>
                <a:schemeClr val="tx1"/>
              </a:solidFill>
              <a:latin typeface="Segoe UI Light" pitchFamily="34" charset="0"/>
            </a:endParaRPr>
          </a:p>
          <a:p>
            <a:pPr marL="457200" indent="-457200">
              <a:buFont typeface="Arial" panose="020B0604020202020204" pitchFamily="34" charset="0"/>
              <a:buChar char="•"/>
            </a:pPr>
            <a:r>
              <a:rPr lang="en-US" sz="1200" kern="1200" dirty="0">
                <a:solidFill>
                  <a:schemeClr val="tx1"/>
                </a:solidFill>
              </a:rPr>
              <a:t>Easy integration with other Microsoft offerings,</a:t>
            </a:r>
            <a:r>
              <a:rPr lang="en-US" sz="1200" kern="1200" baseline="0" dirty="0">
                <a:solidFill>
                  <a:schemeClr val="tx1"/>
                </a:solidFill>
              </a:rPr>
              <a:t> </a:t>
            </a:r>
            <a:r>
              <a:rPr lang="en-US" sz="1200" kern="1200" dirty="0">
                <a:solidFill>
                  <a:schemeClr val="tx1"/>
                </a:solidFill>
              </a:rPr>
              <a:t>from Excel to Azure services.</a:t>
            </a:r>
            <a:endParaRPr lang="en-US" sz="1200" kern="1200" dirty="0">
              <a:solidFill>
                <a:schemeClr val="tx1"/>
              </a:solidFill>
              <a:latin typeface="Segoe UI Light" pitchFamily="34" charset="0"/>
            </a:endParaRPr>
          </a:p>
          <a:p>
            <a:pPr marL="457200" indent="-457200">
              <a:buFont typeface="Arial" panose="020B0604020202020204" pitchFamily="34" charset="0"/>
              <a:buChar char="•"/>
            </a:pPr>
            <a:r>
              <a:rPr lang="en-US" sz="1200" kern="1200" dirty="0">
                <a:solidFill>
                  <a:schemeClr val="tx1"/>
                </a:solidFill>
              </a:rPr>
              <a:t>Intuitive data exploration,</a:t>
            </a:r>
            <a:r>
              <a:rPr lang="en-US" sz="1200" kern="1200" baseline="0" dirty="0">
                <a:solidFill>
                  <a:schemeClr val="tx1"/>
                </a:solidFill>
              </a:rPr>
              <a:t> which enables users to ask questions of their data in </a:t>
            </a:r>
            <a:r>
              <a:rPr lang="en-US" sz="1200" kern="1200" dirty="0">
                <a:solidFill>
                  <a:schemeClr val="tx1"/>
                </a:solidFill>
              </a:rPr>
              <a:t>plain English.</a:t>
            </a:r>
            <a:endParaRPr lang="en-US" sz="1200" kern="1200" dirty="0">
              <a:solidFill>
                <a:schemeClr val="tx1"/>
              </a:solidFill>
              <a:latin typeface="Segoe UI Light" pitchFamily="34" charset="0"/>
            </a:endParaRPr>
          </a:p>
          <a:p>
            <a:endParaRPr lang="en-US" sz="1200" dirty="0"/>
          </a:p>
          <a:p>
            <a:pPr defTabSz="914367"/>
            <a:r>
              <a:rPr lang="en-US" sz="1200" kern="1200" dirty="0"/>
              <a:t>To summarize, Power BI is a SaaS offering that enables anyone to easily connect to their data, create live operational dashboards and explore data via interactive visualizations.</a:t>
            </a:r>
            <a:endParaRPr lang="en-US" sz="1200"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13329DEA-6433-4493-B9C4-3E0AC755FE5D}"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316066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44862"/>
            <a:ext cx="5608320" cy="4635638"/>
          </a:xfrm>
        </p:spPr>
        <p:txBody>
          <a:bodyPr/>
          <a:lstStyle/>
          <a:p>
            <a:r>
              <a:rPr lang="en-US" sz="1000" baseline="0" dirty="0"/>
              <a:t>Let’s walk through an overview of what Power BI is. </a:t>
            </a:r>
          </a:p>
          <a:p>
            <a:pPr marL="228600" indent="-228600">
              <a:buFont typeface="+mj-lt"/>
              <a:buAutoNum type="arabicPeriod"/>
            </a:pPr>
            <a:endParaRPr lang="en-US" sz="1000" b="1" baseline="0" dirty="0"/>
          </a:p>
          <a:p>
            <a:r>
              <a:rPr lang="en-US" sz="1000" b="1" dirty="0"/>
              <a:t>1. The</a:t>
            </a:r>
            <a:r>
              <a:rPr lang="en-US" sz="1000" b="1" baseline="0" dirty="0"/>
              <a:t> Power BI Service, sometimes referred to as </a:t>
            </a:r>
            <a:r>
              <a:rPr lang="en-US" sz="1000" b="1" dirty="0"/>
              <a:t>powerbi.com,</a:t>
            </a:r>
            <a:r>
              <a:rPr lang="en-US" sz="1000" b="1" baseline="0" dirty="0"/>
              <a:t> </a:t>
            </a:r>
            <a:r>
              <a:rPr lang="en-US" sz="1000" dirty="0"/>
              <a:t>is what allows</a:t>
            </a:r>
            <a:r>
              <a:rPr lang="en-US" sz="1000" baseline="0" dirty="0"/>
              <a:t> you to</a:t>
            </a:r>
            <a:r>
              <a:rPr lang="en-US" sz="1000" dirty="0"/>
              <a:t>: </a:t>
            </a:r>
          </a:p>
          <a:p>
            <a:pPr marL="628650" lvl="1" indent="-171450">
              <a:buFont typeface="Arial" panose="020B0604020202020204" pitchFamily="34" charset="0"/>
              <a:buChar char="•"/>
            </a:pPr>
            <a:r>
              <a:rPr lang="en-US" sz="1000" baseline="0" dirty="0"/>
              <a:t>Create beautiful visualizations to tell compelling data stories. </a:t>
            </a:r>
          </a:p>
          <a:p>
            <a:pPr marL="628650" lvl="1" indent="-171450">
              <a:buFont typeface="Arial" panose="020B0604020202020204" pitchFamily="34" charset="0"/>
              <a:buChar char="•"/>
            </a:pPr>
            <a:r>
              <a:rPr lang="en-US" sz="1000" baseline="0" dirty="0"/>
              <a:t>Build rich, live dashboards that turn BI into business insights.</a:t>
            </a:r>
          </a:p>
          <a:p>
            <a:pPr marL="628650" lvl="1" indent="-171450">
              <a:buFont typeface="Arial" panose="020B0604020202020204" pitchFamily="34" charset="0"/>
              <a:buChar char="•"/>
            </a:pPr>
            <a:r>
              <a:rPr lang="en-US" sz="1000" dirty="0"/>
              <a:t>Create reports</a:t>
            </a:r>
            <a:r>
              <a:rPr lang="en-US" sz="1000" baseline="0" dirty="0"/>
              <a:t> &amp; datasets from which you can create visualizations and dashboards.</a:t>
            </a:r>
          </a:p>
          <a:p>
            <a:pPr marL="628650" lvl="1" indent="-171450">
              <a:buFont typeface="Arial" panose="020B0604020202020204" pitchFamily="34" charset="0"/>
              <a:buChar char="•"/>
            </a:pPr>
            <a:r>
              <a:rPr lang="en-US" sz="1000" baseline="0" dirty="0"/>
              <a:t>Enjoy the benefits of up-to-date data with real-time, automatic and scheduled refreshes.</a:t>
            </a:r>
          </a:p>
          <a:p>
            <a:pPr marL="628650" lvl="1" indent="-171450">
              <a:buFont typeface="Arial" panose="020B0604020202020204" pitchFamily="34" charset="0"/>
              <a:buChar char="•"/>
            </a:pPr>
            <a:r>
              <a:rPr lang="en-US" sz="1000" baseline="0" dirty="0"/>
              <a:t>Share dashboards easily with other people in your organization.</a:t>
            </a:r>
          </a:p>
          <a:p>
            <a:pPr marL="628650" lvl="1" indent="-171450">
              <a:buFont typeface="Arial" panose="020B0604020202020204" pitchFamily="34" charset="0"/>
              <a:buChar char="•"/>
            </a:pPr>
            <a:r>
              <a:rPr lang="en-US" sz="1000" baseline="0" dirty="0"/>
              <a:t>Ask questions of data in plain English with Natural Language Query.</a:t>
            </a:r>
          </a:p>
          <a:p>
            <a:pPr marL="628650" lvl="1" indent="-171450">
              <a:buFont typeface="Arial" panose="020B0604020202020204" pitchFamily="34" charset="0"/>
              <a:buChar char="•"/>
            </a:pPr>
            <a:r>
              <a:rPr lang="en-US" sz="1000" baseline="0" dirty="0"/>
              <a:t>Stay connected to data all the time with mobile applications.</a:t>
            </a:r>
          </a:p>
          <a:p>
            <a:pPr marL="457200" lvl="1" indent="0">
              <a:buFont typeface="Arial" panose="020B0604020202020204" pitchFamily="34" charset="0"/>
              <a:buNone/>
            </a:pPr>
            <a:endParaRPr lang="en-US" sz="1000" baseline="0" dirty="0"/>
          </a:p>
          <a:p>
            <a:pPr marL="0" indent="0">
              <a:buFont typeface="+mj-lt"/>
              <a:buNone/>
            </a:pPr>
            <a:r>
              <a:rPr lang="en-US" sz="1000" b="1" baseline="0" dirty="0"/>
              <a:t>2. </a:t>
            </a:r>
            <a:r>
              <a:rPr lang="en-US" sz="1000" b="0" baseline="0" dirty="0"/>
              <a:t>Power BI </a:t>
            </a:r>
            <a:r>
              <a:rPr lang="en-US" sz="1000" b="1" baseline="0" dirty="0"/>
              <a:t>connects to a variety of data sources. </a:t>
            </a:r>
            <a:r>
              <a:rPr lang="en-US" sz="1000" baseline="0" dirty="0"/>
              <a:t>These range across both cloud and on-premises sources, and include:</a:t>
            </a:r>
          </a:p>
          <a:p>
            <a:pPr marL="628650" lvl="1" indent="-171450">
              <a:buFont typeface="Arial" panose="020B0604020202020204" pitchFamily="34" charset="0"/>
              <a:buChar char="•"/>
            </a:pPr>
            <a:r>
              <a:rPr lang="en-US" sz="1000" baseline="0" dirty="0"/>
              <a:t>A variety of </a:t>
            </a:r>
            <a:r>
              <a:rPr lang="en-US" sz="1000" b="1" baseline="0" dirty="0"/>
              <a:t>popular SaaS solutions</a:t>
            </a:r>
            <a:r>
              <a:rPr lang="en-US" sz="1000" baseline="0" dirty="0"/>
              <a:t>, such as </a:t>
            </a:r>
            <a:r>
              <a:rPr lang="en-US" sz="1000" baseline="0" dirty="0" err="1"/>
              <a:t>Marketo</a:t>
            </a:r>
            <a:r>
              <a:rPr lang="en-US" sz="1000" baseline="0" dirty="0"/>
              <a:t>, Salesforce, GitHub, Dynamics CRM, </a:t>
            </a:r>
            <a:r>
              <a:rPr lang="en-US" sz="1000" baseline="0" dirty="0" err="1"/>
              <a:t>Zendesk</a:t>
            </a:r>
            <a:r>
              <a:rPr lang="en-US" sz="1000" baseline="0" dirty="0"/>
              <a:t>, and several others.</a:t>
            </a:r>
            <a:endParaRPr lang="en-US" sz="1000" b="0" baseline="0" dirty="0"/>
          </a:p>
          <a:p>
            <a:pPr marL="628650" lvl="1" indent="-171450">
              <a:buFont typeface="Arial" panose="020B0604020202020204" pitchFamily="34" charset="0"/>
              <a:buChar char="•"/>
            </a:pPr>
            <a:r>
              <a:rPr lang="en-US" sz="1000" b="1" baseline="0" dirty="0"/>
              <a:t>On-premises databases </a:t>
            </a:r>
            <a:r>
              <a:rPr lang="en-US" sz="1000" baseline="0" dirty="0"/>
              <a:t>– Power BI offers live connectivity to SQL Server Analysis Services and others, which we’ll cover in more detail later. And using a gateway solution, Power BI can connect to other database solutions. </a:t>
            </a:r>
          </a:p>
          <a:p>
            <a:pPr marL="628650" lvl="1" indent="-171450">
              <a:buFont typeface="Arial" panose="020B0604020202020204" pitchFamily="34" charset="0"/>
              <a:buChar char="•"/>
            </a:pPr>
            <a:r>
              <a:rPr lang="en-US" sz="1000" b="1" baseline="0" dirty="0"/>
              <a:t>Custom data sources </a:t>
            </a:r>
            <a:r>
              <a:rPr lang="en-US" sz="1000" baseline="0" dirty="0"/>
              <a:t>– </a:t>
            </a:r>
            <a:r>
              <a:rPr lang="en-US" sz="1000" b="0" baseline="0" dirty="0"/>
              <a:t>Power BI can connect to any data source you need it to thanks to its extensibility via REST APIs. This includes both proprietary corporate data sources, as well as external data services. For example, if you are a SaaS solution provider, you can work with Microsoft to connect your solution to Power BI.</a:t>
            </a:r>
            <a:endParaRPr lang="en-US" sz="1000" baseline="0" dirty="0"/>
          </a:p>
          <a:p>
            <a:pPr marL="628650" lvl="1" indent="-171450">
              <a:buFont typeface="Arial" panose="020B0604020202020204" pitchFamily="34" charset="0"/>
              <a:buChar char="•"/>
            </a:pPr>
            <a:r>
              <a:rPr lang="en-US" sz="1000" b="1" baseline="0" dirty="0"/>
              <a:t>Other Azure services</a:t>
            </a:r>
            <a:r>
              <a:rPr lang="en-US" sz="1000" baseline="0" dirty="0"/>
              <a:t> – Power BI integrates tightly with SQL Azure and Stream Analytics, and will be integrating closely with more Azure services over time.</a:t>
            </a:r>
          </a:p>
          <a:p>
            <a:pPr marL="628650" lvl="1" indent="-171450">
              <a:buFont typeface="Arial" panose="020B0604020202020204" pitchFamily="34" charset="0"/>
              <a:buChar char="•"/>
            </a:pPr>
            <a:r>
              <a:rPr lang="en-US" sz="1000" b="1" baseline="0" dirty="0"/>
              <a:t>Power BI Desktop, Excel and CSV files </a:t>
            </a:r>
            <a:r>
              <a:rPr lang="en-US" sz="1000" baseline="0" dirty="0"/>
              <a:t>– Excel workbooks can be directly connected to Power BI.com, or may be used with Power BI Desktop. Power BI Desktop is the companion application to the Power BI service – it is a desktop tool that supports data analysis and reporting. Like Excel files, or CSV files, Power BI Desktop files can be uploaded to the Power BI service. </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13329DEA-6433-4493-B9C4-3E0AC755FE5D}"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8491493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44862"/>
            <a:ext cx="5608320" cy="4635638"/>
          </a:xfrm>
        </p:spPr>
        <p:txBody>
          <a:bodyPr/>
          <a:lstStyle/>
          <a:p>
            <a:r>
              <a:rPr lang="en-US" baseline="0" dirty="0"/>
              <a:t>There is more….</a:t>
            </a:r>
          </a:p>
          <a:p>
            <a:pPr marL="228600" indent="-228600">
              <a:buFont typeface="+mj-lt"/>
              <a:buAutoNum type="arabicPeriod"/>
            </a:pPr>
            <a:endParaRPr lang="en-US" b="1" baseline="0" dirty="0"/>
          </a:p>
          <a:p>
            <a:pPr marL="0" lvl="0" indent="0">
              <a:buFont typeface="Arial" panose="020B0604020202020204" pitchFamily="34" charset="0"/>
              <a:buNone/>
            </a:pPr>
            <a:r>
              <a:rPr lang="en-US" b="1" baseline="0" dirty="0"/>
              <a:t>3. Power BI Desktop </a:t>
            </a:r>
            <a:r>
              <a:rPr lang="en-US" baseline="0" dirty="0"/>
              <a:t>is a visual data exploration tool that enables you to analyze data and create stunning reports. With Power BI Desktop, you are able to:</a:t>
            </a:r>
          </a:p>
          <a:p>
            <a:pPr marL="628650" lvl="1" indent="-171450">
              <a:buFont typeface="Arial" panose="020B0604020202020204" pitchFamily="34" charset="0"/>
              <a:buChar char="•"/>
            </a:pPr>
            <a:r>
              <a:rPr lang="en-GB" sz="1200" dirty="0">
                <a:solidFill>
                  <a:srgbClr val="000000"/>
                </a:solidFill>
              </a:rPr>
              <a:t>Acquire and </a:t>
            </a:r>
            <a:r>
              <a:rPr lang="en-GB" sz="1200" i="1" dirty="0">
                <a:solidFill>
                  <a:srgbClr val="000000"/>
                </a:solidFill>
              </a:rPr>
              <a:t>prepare</a:t>
            </a:r>
            <a:r>
              <a:rPr lang="en-GB" sz="1200" dirty="0">
                <a:solidFill>
                  <a:srgbClr val="000000"/>
                </a:solidFill>
              </a:rPr>
              <a:t> data using extensive query capabilities.</a:t>
            </a:r>
          </a:p>
          <a:p>
            <a:pPr marL="628650" lvl="1" indent="-171450">
              <a:buFont typeface="Arial" panose="020B0604020202020204" pitchFamily="34" charset="0"/>
              <a:buChar char="•"/>
            </a:pPr>
            <a:r>
              <a:rPr lang="en-GB" sz="1200" dirty="0">
                <a:solidFill>
                  <a:srgbClr val="000000"/>
                </a:solidFill>
              </a:rPr>
              <a:t>Manipulation</a:t>
            </a:r>
            <a:r>
              <a:rPr lang="en-GB" sz="1200" baseline="0" dirty="0">
                <a:solidFill>
                  <a:srgbClr val="000000"/>
                </a:solidFill>
              </a:rPr>
              <a:t> and consolidation of m</a:t>
            </a:r>
            <a:r>
              <a:rPr lang="en-GB" sz="1200" dirty="0">
                <a:solidFill>
                  <a:srgbClr val="000000"/>
                </a:solidFill>
              </a:rPr>
              <a:t>ultiple</a:t>
            </a:r>
            <a:r>
              <a:rPr lang="en-GB" sz="1200" baseline="0" dirty="0">
                <a:solidFill>
                  <a:srgbClr val="000000"/>
                </a:solidFill>
              </a:rPr>
              <a:t> data sources is performed in Power BI Desktop – this enables Power BI service users to use data from multiple sources in a single report.</a:t>
            </a:r>
            <a:endParaRPr lang="en-GB" sz="1200" dirty="0">
              <a:solidFill>
                <a:srgbClr val="000000"/>
              </a:solidFill>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rPr>
              <a:t>Establish data structure, then transform and analyze data.</a:t>
            </a:r>
            <a:endParaRPr lang="en-GB" sz="1200" dirty="0">
              <a:solidFill>
                <a:srgbClr val="000000"/>
              </a:solidFill>
            </a:endParaRPr>
          </a:p>
          <a:p>
            <a:pPr marL="628650" lvl="1" indent="-171450">
              <a:buFont typeface="Arial" panose="020B0604020202020204" pitchFamily="34" charset="0"/>
              <a:buChar char="•"/>
            </a:pPr>
            <a:r>
              <a:rPr lang="en-GB" sz="1200" dirty="0">
                <a:solidFill>
                  <a:srgbClr val="000000"/>
                </a:solidFill>
              </a:rPr>
              <a:t>Visualize and </a:t>
            </a:r>
            <a:r>
              <a:rPr lang="en-GB" sz="1200" i="1" dirty="0">
                <a:solidFill>
                  <a:srgbClr val="000000"/>
                </a:solidFill>
              </a:rPr>
              <a:t>explore</a:t>
            </a:r>
            <a:r>
              <a:rPr lang="en-GB" sz="1200" dirty="0">
                <a:solidFill>
                  <a:srgbClr val="000000"/>
                </a:solidFill>
              </a:rPr>
              <a:t> your data in new ways </a:t>
            </a:r>
            <a:r>
              <a:rPr lang="en-US" sz="1200" dirty="0">
                <a:solidFill>
                  <a:srgbClr val="000000"/>
                </a:solidFill>
              </a:rPr>
              <a:t>through a freeform drag-and-drop canvas.</a:t>
            </a:r>
            <a:endParaRPr lang="en-GB" sz="1200" dirty="0">
              <a:solidFill>
                <a:srgbClr val="000000"/>
              </a:solidFill>
            </a:endParaRPr>
          </a:p>
          <a:p>
            <a:pPr marL="628650" lvl="1" indent="-171450">
              <a:buFont typeface="Arial" panose="020B0604020202020204" pitchFamily="34" charset="0"/>
              <a:buChar char="•"/>
            </a:pPr>
            <a:r>
              <a:rPr lang="en-US" sz="1200" dirty="0">
                <a:solidFill>
                  <a:srgbClr val="000000"/>
                </a:solidFill>
              </a:rPr>
              <a:t>Author </a:t>
            </a:r>
            <a:r>
              <a:rPr lang="en-US" sz="1200" i="1" dirty="0">
                <a:solidFill>
                  <a:srgbClr val="000000"/>
                </a:solidFill>
              </a:rPr>
              <a:t>reports</a:t>
            </a:r>
            <a:r>
              <a:rPr lang="en-US" sz="1200" dirty="0">
                <a:solidFill>
                  <a:srgbClr val="000000"/>
                </a:solidFill>
              </a:rPr>
              <a:t> with a broad range of modern data visualizations.</a:t>
            </a:r>
          </a:p>
          <a:p>
            <a:pPr marL="628650" lvl="1" indent="-171450">
              <a:buFont typeface="Arial" panose="020B0604020202020204" pitchFamily="34" charset="0"/>
              <a:buChar char="•"/>
            </a:pPr>
            <a:r>
              <a:rPr lang="en-US" sz="1200" dirty="0">
                <a:solidFill>
                  <a:srgbClr val="000000"/>
                </a:solidFill>
              </a:rPr>
              <a:t>Publish beautiful, interactive reports directly to powerbi.com.</a:t>
            </a:r>
            <a:endParaRPr lang="en-US" sz="1400" dirty="0">
              <a:solidFill>
                <a:srgbClr val="000000"/>
              </a:solidFill>
            </a:endParaRPr>
          </a:p>
          <a:p>
            <a:pPr marL="628650" lvl="1" indent="-171450">
              <a:buFont typeface="Arial" panose="020B0604020202020204" pitchFamily="34" charset="0"/>
              <a:buChar char="•"/>
            </a:pPr>
            <a:r>
              <a:rPr lang="en-US" sz="1200" dirty="0">
                <a:solidFill>
                  <a:srgbClr val="000000"/>
                </a:solidFill>
              </a:rPr>
              <a:t>Securely </a:t>
            </a:r>
            <a:r>
              <a:rPr lang="en-US" sz="1200" i="1" dirty="0">
                <a:solidFill>
                  <a:srgbClr val="000000"/>
                </a:solidFill>
              </a:rPr>
              <a:t>share</a:t>
            </a:r>
            <a:r>
              <a:rPr lang="en-US" sz="1200" dirty="0">
                <a:solidFill>
                  <a:srgbClr val="000000"/>
                </a:solidFill>
              </a:rPr>
              <a:t> reports through unique, curated content library approach.</a:t>
            </a:r>
            <a:endParaRPr lang="en-US" sz="1400" dirty="0">
              <a:solidFill>
                <a:srgbClr val="000000"/>
              </a:solidFill>
            </a:endParaRPr>
          </a:p>
          <a:p>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b="1" dirty="0"/>
              <a:t>4. Finally, the Power BI Platform </a:t>
            </a:r>
            <a:r>
              <a:rPr lang="en-US" dirty="0"/>
              <a:t>allows you to embed, extend,</a:t>
            </a:r>
            <a:r>
              <a:rPr lang="en-US" baseline="0" dirty="0"/>
              <a:t> and integrate Power BI into other applications and environments.</a:t>
            </a: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13329DEA-6433-4493-B9C4-3E0AC755FE5D}"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925059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F1DD190-47F2-4EC2-A20D-7847072E60CD}"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55</a:t>
            </a:fld>
            <a:endParaRPr lang="en-US" dirty="0"/>
          </a:p>
        </p:txBody>
      </p:sp>
    </p:spTree>
    <p:extLst>
      <p:ext uri="{BB962C8B-B14F-4D97-AF65-F5344CB8AC3E}">
        <p14:creationId xmlns:p14="http://schemas.microsoft.com/office/powerpoint/2010/main" val="36001565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Power BI Premium overview talk track for overview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5232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Power BI Premium overview talk track for overview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3948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Power BI Premium overview talk track for overview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9396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Power BI Premium overview talk track for overview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252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Power BI Premium overview talk track for overview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826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Power BI Premium overview talk track for overview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90891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7C66-BF9B-4EB6-B364-A766D24F42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7013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63</a:t>
            </a:fld>
            <a:endParaRPr lang="en-US" dirty="0"/>
          </a:p>
        </p:txBody>
      </p:sp>
    </p:spTree>
    <p:extLst>
      <p:ext uri="{BB962C8B-B14F-4D97-AF65-F5344CB8AC3E}">
        <p14:creationId xmlns:p14="http://schemas.microsoft.com/office/powerpoint/2010/main" val="4750282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F1DD190-47F2-4EC2-A20D-7847072E60CD}"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64</a:t>
            </a:fld>
            <a:endParaRPr lang="en-US" dirty="0"/>
          </a:p>
        </p:txBody>
      </p:sp>
    </p:spTree>
    <p:extLst>
      <p:ext uri="{BB962C8B-B14F-4D97-AF65-F5344CB8AC3E}">
        <p14:creationId xmlns:p14="http://schemas.microsoft.com/office/powerpoint/2010/main" val="1567421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742">
              <a:lnSpc>
                <a:spcPct val="90000"/>
              </a:lnSpc>
              <a:spcAft>
                <a:spcPts val="340"/>
              </a:spcAft>
              <a:defRPr/>
            </a:pPr>
            <a:r>
              <a:rPr lang="en-US" sz="1200" b="1" dirty="0">
                <a:solidFill>
                  <a:srgbClr val="000000"/>
                </a:solidFill>
                <a:ea typeface="Segoe UI" pitchFamily="34" charset="0"/>
                <a:cs typeface="Segoe UI" pitchFamily="34" charset="0"/>
              </a:rPr>
              <a:t>Key</a:t>
            </a:r>
            <a:r>
              <a:rPr lang="en-US" sz="1200" b="1" dirty="0">
                <a:gradFill>
                  <a:gsLst>
                    <a:gs pos="0">
                      <a:srgbClr val="FFFFFF"/>
                    </a:gs>
                    <a:gs pos="100000">
                      <a:srgbClr val="FFFFFF"/>
                    </a:gs>
                  </a:gsLst>
                  <a:lin ang="5400000" scaled="0"/>
                </a:gradFill>
                <a:ea typeface="Segoe UI" pitchFamily="34" charset="0"/>
                <a:cs typeface="Segoe UI" pitchFamily="34" charset="0"/>
              </a:rPr>
              <a:t> </a:t>
            </a:r>
            <a:r>
              <a:rPr lang="en-US" sz="1200" b="1" dirty="0">
                <a:solidFill>
                  <a:srgbClr val="000000"/>
                </a:solidFill>
                <a:ea typeface="Segoe UI" pitchFamily="34" charset="0"/>
                <a:cs typeface="Segoe UI" pitchFamily="34" charset="0"/>
              </a:rPr>
              <a:t>message:</a:t>
            </a:r>
          </a:p>
          <a:p>
            <a:pPr defTabSz="932742">
              <a:lnSpc>
                <a:spcPct val="90000"/>
              </a:lnSpc>
              <a:spcAft>
                <a:spcPts val="340"/>
              </a:spcAft>
              <a:defRPr/>
            </a:pPr>
            <a:r>
              <a:rPr lang="en-US" sz="1200" dirty="0">
                <a:solidFill>
                  <a:srgbClr val="000000"/>
                </a:solidFill>
                <a:ea typeface="Segoe UI" pitchFamily="34" charset="0"/>
                <a:cs typeface="Segoe UI" pitchFamily="34" charset="0"/>
              </a:rPr>
              <a:t>Get started quickly with the Power BI Service (powerbi.com)</a:t>
            </a:r>
            <a:r>
              <a:rPr lang="en-US" sz="1200" baseline="0" dirty="0">
                <a:solidFill>
                  <a:srgbClr val="000000"/>
                </a:solidFill>
                <a:ea typeface="Segoe UI" pitchFamily="34" charset="0"/>
                <a:cs typeface="Segoe UI" pitchFamily="34" charset="0"/>
              </a:rPr>
              <a:t> for faster decision-making by displaying all of one’s data in one place.</a:t>
            </a:r>
          </a:p>
          <a:p>
            <a:pPr defTabSz="932742">
              <a:lnSpc>
                <a:spcPct val="90000"/>
              </a:lnSpc>
              <a:spcAft>
                <a:spcPts val="340"/>
              </a:spcAft>
              <a:defRPr/>
            </a:pPr>
            <a:endParaRPr lang="en-US" sz="1200" baseline="0" dirty="0">
              <a:solidFill>
                <a:srgbClr val="000000"/>
              </a:solidFill>
              <a:ea typeface="Segoe UI" pitchFamily="34" charset="0"/>
              <a:cs typeface="Segoe UI" pitchFamily="34" charset="0"/>
            </a:endParaRPr>
          </a:p>
          <a:p>
            <a:pPr defTabSz="932742">
              <a:lnSpc>
                <a:spcPct val="90000"/>
              </a:lnSpc>
              <a:spcAft>
                <a:spcPts val="340"/>
              </a:spcAft>
              <a:defRPr/>
            </a:pPr>
            <a:r>
              <a:rPr lang="en-US" sz="1200" b="1" baseline="0" dirty="0">
                <a:solidFill>
                  <a:srgbClr val="000000"/>
                </a:solidFill>
                <a:ea typeface="Segoe UI" pitchFamily="34" charset="0"/>
                <a:cs typeface="Segoe UI" pitchFamily="34" charset="0"/>
              </a:rPr>
              <a:t>Talking points: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200" baseline="0" dirty="0">
                <a:solidFill>
                  <a:srgbClr val="000000"/>
                </a:solidFill>
                <a:ea typeface="Segoe UI" pitchFamily="34" charset="0"/>
                <a:cs typeface="Segoe UI" pitchFamily="34" charset="0"/>
              </a:rPr>
              <a:t>You can get started </a:t>
            </a:r>
            <a:r>
              <a:rPr lang="en-US" sz="1200" dirty="0"/>
              <a:t>quickly with pre-built content packs for popular SaaS solutions,</a:t>
            </a:r>
            <a:r>
              <a:rPr lang="en-US" sz="1200" baseline="0" dirty="0"/>
              <a:t> including Salesforce, Google Analytics, Dynamics and many more.</a:t>
            </a:r>
            <a:endParaRPr lang="en-US" sz="1200" dirty="0"/>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200" dirty="0"/>
              <a:t>The</a:t>
            </a:r>
            <a:r>
              <a:rPr lang="en-US" sz="1200" baseline="0" dirty="0"/>
              <a:t> primary capability of Power BI is that it empowers you to c</a:t>
            </a:r>
            <a:r>
              <a:rPr lang="en-US" sz="1200" dirty="0"/>
              <a:t>reate and customize live dashboards</a:t>
            </a:r>
            <a:r>
              <a:rPr lang="en-US" sz="1200" baseline="0" dirty="0"/>
              <a:t> – dashboards that include </a:t>
            </a:r>
            <a:r>
              <a:rPr lang="en-US" sz="1200" dirty="0"/>
              <a:t>visualizations from multiple data sources.</a:t>
            </a:r>
            <a:endParaRPr lang="en-US" dirty="0"/>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200" baseline="0" dirty="0">
                <a:solidFill>
                  <a:srgbClr val="000000"/>
                </a:solidFill>
                <a:ea typeface="Segoe UI" pitchFamily="34" charset="0"/>
                <a:cs typeface="Segoe UI" pitchFamily="34" charset="0"/>
              </a:rPr>
              <a:t>That is, dashboards can show different types of data from a variety of sources, and can use a range of unique visualizations.</a:t>
            </a:r>
            <a:endParaRPr lang="en-US" dirty="0">
              <a:solidFill>
                <a:srgbClr val="000000"/>
              </a:solidFill>
              <a:ea typeface="Segoe UI" pitchFamily="34" charset="0"/>
              <a:cs typeface="Segoe UI" pitchFamily="34" charset="0"/>
            </a:endParaRP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200" baseline="0" dirty="0">
                <a:solidFill>
                  <a:srgbClr val="000000"/>
                </a:solidFill>
                <a:ea typeface="Segoe UI" pitchFamily="34" charset="0"/>
                <a:cs typeface="Segoe UI" pitchFamily="34" charset="0"/>
              </a:rPr>
              <a:t>If applicable, you can track status in real-time thanks to </a:t>
            </a:r>
            <a:r>
              <a:rPr lang="en-US" sz="1200" dirty="0">
                <a:solidFill>
                  <a:srgbClr val="000000"/>
                </a:solidFill>
              </a:rPr>
              <a:t>support for real-time data sources.</a:t>
            </a:r>
            <a:endParaRPr lang="en-US" dirty="0">
              <a:solidFill>
                <a:srgbClr val="000000"/>
              </a:solidFill>
              <a:ea typeface="Segoe UI" pitchFamily="34" charset="0"/>
              <a:cs typeface="Segoe UI" pitchFamily="34" charset="0"/>
            </a:endParaRP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200" baseline="0" dirty="0">
                <a:solidFill>
                  <a:srgbClr val="000000"/>
                </a:solidFill>
                <a:ea typeface="Segoe UI" pitchFamily="34" charset="0"/>
                <a:cs typeface="Segoe UI" pitchFamily="34" charset="0"/>
              </a:rPr>
              <a:t>You have full control over your dashboards – pin any visualization from any report to any dashboard.</a:t>
            </a:r>
          </a:p>
          <a:p>
            <a:pPr marL="171450" indent="-171450" defTabSz="932742">
              <a:lnSpc>
                <a:spcPct val="90000"/>
              </a:lnSpc>
              <a:spcAft>
                <a:spcPts val="340"/>
              </a:spcAft>
              <a:buFont typeface="Arial" panose="020B0604020202020204" pitchFamily="34" charset="0"/>
              <a:buChar char="•"/>
              <a:defRPr/>
            </a:pPr>
            <a:r>
              <a:rPr lang="en-US" sz="1200" baseline="0" dirty="0">
                <a:solidFill>
                  <a:srgbClr val="000000"/>
                </a:solidFill>
                <a:ea typeface="Segoe UI" pitchFamily="34" charset="0"/>
                <a:cs typeface="Segoe UI" pitchFamily="34" charset="0"/>
              </a:rPr>
              <a:t>Click through visualizations to access underlying reports to discover more data and new insights.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Accelerate Power BI deployments with solution templates - you don’t need to start from scratch. Start with a working end-to-end enterprise-ready Power BI solution for Salesforce, </a:t>
            </a:r>
            <a:r>
              <a:rPr lang="en-US" sz="1200" b="0" i="0" kern="1200" baseline="0" dirty="0">
                <a:solidFill>
                  <a:schemeClr val="tx1"/>
                </a:solidFill>
                <a:effectLst/>
                <a:latin typeface="+mn-lt"/>
                <a:ea typeface="+mn-ea"/>
                <a:cs typeface="+mn-cs"/>
              </a:rPr>
              <a:t>Dynamics, Twitter, System Center Configuration Manager</a:t>
            </a:r>
            <a:endParaRPr lang="en-US" sz="1200" b="0" i="0" kern="1200" dirty="0">
              <a:solidFill>
                <a:schemeClr val="tx1"/>
              </a:solidFill>
              <a:effectLst/>
              <a:latin typeface="+mn-lt"/>
              <a:ea typeface="+mn-ea"/>
              <a:cs typeface="+mn-cs"/>
            </a:endParaRPr>
          </a:p>
          <a:p>
            <a:pPr marL="171450" indent="-171450" defTabSz="932742">
              <a:lnSpc>
                <a:spcPct val="90000"/>
              </a:lnSpc>
              <a:spcAft>
                <a:spcPts val="340"/>
              </a:spcAft>
              <a:buFont typeface="Arial" panose="020B0604020202020204" pitchFamily="34" charset="0"/>
              <a:buChar char="•"/>
              <a:defRPr/>
            </a:pPr>
            <a:endParaRPr lang="en-US" sz="1200" dirty="0">
              <a:solidFill>
                <a:srgbClr val="000000"/>
              </a:solidFill>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404301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742">
              <a:lnSpc>
                <a:spcPct val="90000"/>
              </a:lnSpc>
              <a:spcAft>
                <a:spcPts val="340"/>
              </a:spcAft>
              <a:defRPr/>
            </a:pPr>
            <a:r>
              <a:rPr lang="en-US" b="1" dirty="0">
                <a:gradFill>
                  <a:gsLst>
                    <a:gs pos="0">
                      <a:srgbClr val="FFFFFF"/>
                    </a:gs>
                    <a:gs pos="100000">
                      <a:srgbClr val="FFFFFF"/>
                    </a:gs>
                  </a:gsLst>
                  <a:lin ang="5400000" scaled="0"/>
                </a:gradFill>
                <a:ea typeface="Segoe UI" pitchFamily="34" charset="0"/>
                <a:cs typeface="Segoe UI" pitchFamily="34" charset="0"/>
              </a:rPr>
              <a:t>Key message:</a:t>
            </a:r>
          </a:p>
          <a:p>
            <a:pPr defTabSz="932742">
              <a:lnSpc>
                <a:spcPct val="90000"/>
              </a:lnSpc>
              <a:spcAft>
                <a:spcPts val="340"/>
              </a:spcAft>
              <a:defRPr/>
            </a:pPr>
            <a:r>
              <a:rPr lang="en-US" dirty="0">
                <a:gradFill>
                  <a:gsLst>
                    <a:gs pos="0">
                      <a:srgbClr val="FFFFFF"/>
                    </a:gs>
                    <a:gs pos="100000">
                      <a:srgbClr val="FFFFFF"/>
                    </a:gs>
                  </a:gsLst>
                  <a:lin ang="5400000" scaled="0"/>
                </a:gradFill>
                <a:ea typeface="Segoe UI" pitchFamily="34" charset="0"/>
                <a:cs typeface="Segoe UI" pitchFamily="34" charset="0"/>
              </a:rPr>
              <a:t>With Power BI dashboards</a:t>
            </a:r>
            <a:r>
              <a:rPr lang="en-US" baseline="0" dirty="0">
                <a:gradFill>
                  <a:gsLst>
                    <a:gs pos="0">
                      <a:srgbClr val="FFFFFF"/>
                    </a:gs>
                    <a:gs pos="100000">
                      <a:srgbClr val="FFFFFF"/>
                    </a:gs>
                  </a:gsLst>
                  <a:lin ang="5400000" scaled="0"/>
                </a:gradFill>
                <a:ea typeface="Segoe UI" pitchFamily="34" charset="0"/>
                <a:cs typeface="Segoe UI" pitchFamily="34" charset="0"/>
              </a:rPr>
              <a:t> you can monitor your business through a single pane of glass</a:t>
            </a:r>
            <a:endParaRPr lang="en-US" dirty="0">
              <a:gradFill>
                <a:gsLst>
                  <a:gs pos="0">
                    <a:srgbClr val="FFFFFF"/>
                  </a:gs>
                  <a:gs pos="100000">
                    <a:srgbClr val="FFFFFF"/>
                  </a:gs>
                </a:gsLst>
                <a:lin ang="5400000" scaled="0"/>
              </a:gradFill>
              <a:ea typeface="Segoe UI" pitchFamily="34" charset="0"/>
              <a:cs typeface="Segoe UI" pitchFamily="34" charset="0"/>
            </a:endParaRPr>
          </a:p>
          <a:p>
            <a:pPr defTabSz="932742">
              <a:lnSpc>
                <a:spcPct val="90000"/>
              </a:lnSpc>
              <a:spcAft>
                <a:spcPts val="340"/>
              </a:spcAft>
              <a:defRPr/>
            </a:pPr>
            <a:r>
              <a:rPr lang="en-US" b="1" dirty="0">
                <a:gradFill>
                  <a:gsLst>
                    <a:gs pos="0">
                      <a:srgbClr val="FFFFFF"/>
                    </a:gs>
                    <a:gs pos="100000">
                      <a:srgbClr val="FFFFFF"/>
                    </a:gs>
                  </a:gsLst>
                  <a:lin ang="5400000" scaled="0"/>
                </a:gradFill>
                <a:ea typeface="Segoe UI" pitchFamily="34" charset="0"/>
                <a:cs typeface="Segoe UI" pitchFamily="34" charset="0"/>
              </a:rPr>
              <a:t>Talking points:</a:t>
            </a:r>
          </a:p>
          <a:p>
            <a:pPr marL="171450" indent="-171450" defTabSz="932742">
              <a:lnSpc>
                <a:spcPct val="90000"/>
              </a:lnSpc>
              <a:spcAft>
                <a:spcPts val="340"/>
              </a:spcAft>
              <a:buFont typeface="Arial" panose="020B0604020202020204" pitchFamily="34" charset="0"/>
              <a:buChar char="•"/>
              <a:defRPr/>
            </a:pPr>
            <a:r>
              <a:rPr lang="en-US" b="0" i="0" kern="1200" dirty="0">
                <a:solidFill>
                  <a:schemeClr val="tx1"/>
                </a:solidFill>
                <a:effectLst/>
              </a:rPr>
              <a:t>Create personalized </a:t>
            </a:r>
            <a:r>
              <a:rPr lang="en-US" b="0" i="0" u="none" strike="noStrike" kern="1200" dirty="0">
                <a:solidFill>
                  <a:schemeClr val="tx1"/>
                </a:solidFill>
                <a:effectLst/>
              </a:rPr>
              <a:t>dashboards</a:t>
            </a:r>
            <a:r>
              <a:rPr lang="en-US" b="1" i="1" u="none" strike="noStrike" kern="1200" dirty="0">
                <a:solidFill>
                  <a:schemeClr val="tx1"/>
                </a:solidFill>
                <a:effectLst/>
              </a:rPr>
              <a:t> </a:t>
            </a:r>
            <a:r>
              <a:rPr lang="en-US" b="0" i="0" kern="1200" dirty="0">
                <a:solidFill>
                  <a:schemeClr val="tx1"/>
                </a:solidFill>
                <a:effectLst/>
              </a:rPr>
              <a:t>to monitor your most important data, at a glance.</a:t>
            </a:r>
          </a:p>
          <a:p>
            <a:pPr marL="628650" lvl="1" indent="-171450" defTabSz="932742">
              <a:lnSpc>
                <a:spcPct val="90000"/>
              </a:lnSpc>
              <a:spcAft>
                <a:spcPts val="340"/>
              </a:spcAft>
              <a:buFont typeface="Arial" panose="020B0604020202020204" pitchFamily="34" charset="0"/>
              <a:buChar char="•"/>
              <a:defRPr/>
            </a:pPr>
            <a:r>
              <a:rPr lang="en-US" b="0" i="0" kern="1200" dirty="0">
                <a:solidFill>
                  <a:schemeClr val="tx1"/>
                </a:solidFill>
                <a:effectLst/>
              </a:rPr>
              <a:t>A dashboard combines on-premises and cloud-born data in a single pane of glass, providing a consolidated view across the organization regardless of where the data lives.</a:t>
            </a:r>
          </a:p>
          <a:p>
            <a:pPr marL="628650" lvl="1" indent="-171450" defTabSz="932742">
              <a:lnSpc>
                <a:spcPct val="90000"/>
              </a:lnSpc>
              <a:spcAft>
                <a:spcPts val="340"/>
              </a:spcAft>
              <a:buFont typeface="Arial" panose="020B0604020202020204" pitchFamily="34" charset="0"/>
              <a:buChar char="•"/>
              <a:defRPr/>
            </a:pPr>
            <a:r>
              <a:rPr lang="en-US" b="0" i="0" kern="1200" dirty="0">
                <a:solidFill>
                  <a:schemeClr val="tx1"/>
                </a:solidFill>
                <a:effectLst/>
              </a:rPr>
              <a:t>Each metric, or insight, is displayed on the dashboard as a </a:t>
            </a:r>
            <a:r>
              <a:rPr lang="en-US" b="0" i="0" u="none" strike="noStrike" kern="1200" dirty="0">
                <a:solidFill>
                  <a:schemeClr val="tx1"/>
                </a:solidFill>
                <a:effectLst/>
              </a:rPr>
              <a:t>tile.</a:t>
            </a:r>
          </a:p>
          <a:p>
            <a:pPr marL="171450" indent="-171450" defTabSz="932742">
              <a:lnSpc>
                <a:spcPct val="90000"/>
              </a:lnSpc>
              <a:spcAft>
                <a:spcPts val="340"/>
              </a:spcAft>
              <a:buFont typeface="Arial" panose="020B0604020202020204" pitchFamily="34" charset="0"/>
              <a:buChar char="•"/>
              <a:defRPr/>
            </a:pPr>
            <a:r>
              <a:rPr lang="en-US" dirty="0"/>
              <a:t>Choose which dashboard to pin a visual to,</a:t>
            </a:r>
            <a:r>
              <a:rPr lang="en-US" baseline="0" dirty="0"/>
              <a:t> either an</a:t>
            </a:r>
            <a:r>
              <a:rPr lang="en-US" dirty="0"/>
              <a:t> existing visual or one that is created.</a:t>
            </a:r>
          </a:p>
          <a:p>
            <a:pPr marL="171450" indent="-171450" defTabSz="932742">
              <a:lnSpc>
                <a:spcPct val="90000"/>
              </a:lnSpc>
              <a:spcAft>
                <a:spcPts val="340"/>
              </a:spcAft>
              <a:buFont typeface="Arial" panose="020B0604020202020204" pitchFamily="34" charset="0"/>
              <a:buChar char="•"/>
              <a:defRPr/>
            </a:pPr>
            <a:r>
              <a:rPr lang="en-US" dirty="0"/>
              <a:t>Pin a tile from one dashboard to another.</a:t>
            </a:r>
            <a:endParaRPr lang="en-US" b="0" i="0" u="none" strike="noStrike" kern="1200" dirty="0">
              <a:solidFill>
                <a:schemeClr val="tx1"/>
              </a:solidFill>
              <a:effectLst/>
            </a:endParaRPr>
          </a:p>
          <a:p>
            <a:pPr marL="171450" indent="-171450" defTabSz="932742">
              <a:lnSpc>
                <a:spcPct val="90000"/>
              </a:lnSpc>
              <a:spcAft>
                <a:spcPts val="340"/>
              </a:spcAft>
              <a:buFont typeface="Arial" panose="020B0604020202020204" pitchFamily="34" charset="0"/>
              <a:buChar char="•"/>
              <a:defRPr/>
            </a:pPr>
            <a:r>
              <a:rPr lang="en-US" b="0" i="0" u="none" strike="noStrike" kern="1200" dirty="0">
                <a:solidFill>
                  <a:schemeClr val="tx1"/>
                </a:solidFill>
                <a:effectLst/>
              </a:rPr>
              <a:t>Dashboard</a:t>
            </a:r>
            <a:r>
              <a:rPr lang="en-US" b="0" i="0" u="none" strike="noStrike" kern="1200" baseline="0" dirty="0">
                <a:solidFill>
                  <a:schemeClr val="tx1"/>
                </a:solidFill>
                <a:effectLst/>
              </a:rPr>
              <a:t> d</a:t>
            </a:r>
            <a:r>
              <a:rPr lang="en-US" dirty="0"/>
              <a:t>isplay modes: Full Screen, Fit to Screen.</a:t>
            </a:r>
          </a:p>
          <a:p>
            <a:pPr marL="171450" indent="-171450" defTabSz="932742">
              <a:lnSpc>
                <a:spcPct val="90000"/>
              </a:lnSpc>
              <a:spcAft>
                <a:spcPts val="340"/>
              </a:spcAft>
              <a:buFont typeface="Arial" panose="020B0604020202020204" pitchFamily="34" charset="0"/>
              <a:buChar char="•"/>
              <a:defRPr/>
            </a:pPr>
            <a:r>
              <a:rPr lang="en-US" dirty="0"/>
              <a:t>In-focus (full screen) mode for tiles.</a:t>
            </a:r>
          </a:p>
          <a:p>
            <a:pPr marL="171450" indent="-171450" defTabSz="932742">
              <a:lnSpc>
                <a:spcPct val="90000"/>
              </a:lnSpc>
              <a:spcAft>
                <a:spcPts val="340"/>
              </a:spcAft>
              <a:buFont typeface="Arial" panose="020B0604020202020204" pitchFamily="34" charset="0"/>
              <a:buChar char="•"/>
              <a:defRPr/>
            </a:pPr>
            <a:r>
              <a:rPr lang="en-US" dirty="0"/>
              <a:t>Last update time and source information shown on tile in in-focus mode.</a:t>
            </a:r>
          </a:p>
          <a:p>
            <a:pPr marL="171450" indent="-171450" defTabSz="932742">
              <a:lnSpc>
                <a:spcPct val="90000"/>
              </a:lnSpc>
              <a:spcAft>
                <a:spcPts val="340"/>
              </a:spcAft>
              <a:buFont typeface="Arial" panose="020B0604020202020204" pitchFamily="34" charset="0"/>
              <a:buChar char="•"/>
              <a:defRPr/>
            </a:pPr>
            <a:r>
              <a:rPr lang="en-US" dirty="0"/>
              <a:t>Control the visual colors in the dashboard. Dashboard theme can be different from report theme to achieve consistency across visuals.</a:t>
            </a:r>
          </a:p>
          <a:p>
            <a:pPr marL="171450" indent="-171450" defTabSz="932742">
              <a:lnSpc>
                <a:spcPct val="90000"/>
              </a:lnSpc>
              <a:spcAft>
                <a:spcPts val="340"/>
              </a:spcAft>
              <a:buFont typeface="Arial" panose="020B0604020202020204" pitchFamily="34" charset="0"/>
              <a:buChar char="•"/>
              <a:defRPr/>
            </a:pPr>
            <a:r>
              <a:rPr lang="en-US" dirty="0"/>
              <a:t>More resize options for your tiles: choose from size 1x1 up to 5x5 tile units.</a:t>
            </a:r>
          </a:p>
          <a:p>
            <a:pPr marL="171450" indent="-171450" defTabSz="932742">
              <a:lnSpc>
                <a:spcPct val="90000"/>
              </a:lnSpc>
              <a:spcAft>
                <a:spcPts val="340"/>
              </a:spcAft>
              <a:buFont typeface="Arial" panose="020B0604020202020204" pitchFamily="34" charset="0"/>
              <a:buChar char="•"/>
              <a:defRPr/>
            </a:pPr>
            <a:r>
              <a:rPr lang="de-DE" dirty="0"/>
              <a:t>Add text, images, shapes, and videos to your</a:t>
            </a:r>
            <a:r>
              <a:rPr lang="de-DE" baseline="0" dirty="0"/>
              <a:t> dashboard</a:t>
            </a:r>
          </a:p>
          <a:p>
            <a:pPr marL="171450" indent="-171450" defTabSz="932742">
              <a:lnSpc>
                <a:spcPct val="90000"/>
              </a:lnSpc>
              <a:spcAft>
                <a:spcPts val="340"/>
              </a:spcAft>
              <a:buFont typeface="Arial" panose="020B0604020202020204" pitchFamily="34" charset="0"/>
              <a:buChar char="•"/>
              <a:defRPr/>
            </a:pPr>
            <a:r>
              <a:rPr lang="de-DE" baseline="0" dirty="0"/>
              <a:t>Set your featured and favorite dashboards</a:t>
            </a:r>
          </a:p>
          <a:p>
            <a:pPr marL="171450" indent="-171450" defTabSz="932742">
              <a:lnSpc>
                <a:spcPct val="90000"/>
              </a:lnSpc>
              <a:spcAft>
                <a:spcPts val="340"/>
              </a:spcAft>
              <a:buFont typeface="Arial" panose="020B0604020202020204" pitchFamily="34" charset="0"/>
              <a:buChar char="•"/>
              <a:defRPr/>
            </a:pPr>
            <a:r>
              <a:rPr lang="de-DE" baseline="0" dirty="0"/>
              <a:t>Receive data-driven alerts and other Power BI alerts in the Notification Center</a:t>
            </a:r>
          </a:p>
          <a:p>
            <a:pPr marL="171450" indent="-171450" defTabSz="932742">
              <a:lnSpc>
                <a:spcPct val="90000"/>
              </a:lnSpc>
              <a:spcAft>
                <a:spcPts val="340"/>
              </a:spcAft>
              <a:buFont typeface="Arial" panose="020B0604020202020204" pitchFamily="34" charset="0"/>
              <a:buChar char="•"/>
              <a:defRPr/>
            </a:pPr>
            <a:r>
              <a:rPr lang="de-DE" baseline="0" dirty="0"/>
              <a:t>Classify data, e.g. High Business Impact (HBI), Low Business Impact (LBI)</a:t>
            </a:r>
          </a:p>
          <a:p>
            <a:pPr marL="171450" indent="-171450" defTabSz="932742">
              <a:lnSpc>
                <a:spcPct val="90000"/>
              </a:lnSpc>
              <a:spcAft>
                <a:spcPts val="340"/>
              </a:spcAft>
              <a:buFont typeface="Arial" panose="020B0604020202020204" pitchFamily="34" charset="0"/>
              <a:buChar char="•"/>
              <a:defRPr/>
            </a:pPr>
            <a:endParaRPr lang="de-DE" baseline="0" dirty="0"/>
          </a:p>
          <a:p>
            <a:pPr marL="171450" indent="-171450" defTabSz="932742">
              <a:lnSpc>
                <a:spcPct val="90000"/>
              </a:lnSpc>
              <a:spcAft>
                <a:spcPts val="340"/>
              </a:spcAft>
              <a:buFont typeface="Arial" panose="020B0604020202020204" pitchFamily="34" charset="0"/>
              <a:buChar char="•"/>
              <a:defRPr/>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32086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742">
              <a:lnSpc>
                <a:spcPct val="90000"/>
              </a:lnSpc>
              <a:spcAft>
                <a:spcPts val="340"/>
              </a:spcAft>
              <a:defRPr/>
            </a:pPr>
            <a:r>
              <a:rPr lang="en-US" b="1" dirty="0">
                <a:gradFill>
                  <a:gsLst>
                    <a:gs pos="0">
                      <a:srgbClr val="FFFFFF"/>
                    </a:gs>
                    <a:gs pos="100000">
                      <a:srgbClr val="FFFFFF"/>
                    </a:gs>
                  </a:gsLst>
                  <a:lin ang="5400000" scaled="0"/>
                </a:gradFill>
                <a:ea typeface="Segoe UI" pitchFamily="34" charset="0"/>
                <a:cs typeface="Segoe UI" pitchFamily="34" charset="0"/>
              </a:rPr>
              <a:t>Key message:</a:t>
            </a:r>
          </a:p>
          <a:p>
            <a:pPr defTabSz="932742">
              <a:lnSpc>
                <a:spcPct val="90000"/>
              </a:lnSpc>
              <a:spcAft>
                <a:spcPts val="340"/>
              </a:spcAft>
              <a:defRPr/>
            </a:pPr>
            <a:r>
              <a:rPr lang="en-US" dirty="0">
                <a:solidFill>
                  <a:srgbClr val="000000"/>
                </a:solidFill>
                <a:ea typeface="Segoe UI" pitchFamily="34" charset="0"/>
                <a:cs typeface="Segoe UI" pitchFamily="34" charset="0"/>
              </a:rPr>
              <a:t>Power BI you can create reports from a</a:t>
            </a:r>
            <a:r>
              <a:rPr lang="en-US" baseline="0" dirty="0">
                <a:solidFill>
                  <a:srgbClr val="000000"/>
                </a:solidFill>
                <a:ea typeface="Segoe UI" pitchFamily="34" charset="0"/>
                <a:cs typeface="Segoe UI" pitchFamily="34" charset="0"/>
              </a:rPr>
              <a:t> dataset </a:t>
            </a:r>
            <a:r>
              <a:rPr lang="en-US" dirty="0">
                <a:solidFill>
                  <a:srgbClr val="000000"/>
                </a:solidFill>
                <a:ea typeface="Segoe UI" pitchFamily="34" charset="0"/>
                <a:cs typeface="Segoe UI" pitchFamily="34" charset="0"/>
              </a:rPr>
              <a:t>and surface them where you need them.</a:t>
            </a:r>
          </a:p>
          <a:p>
            <a:pPr defTabSz="932742">
              <a:lnSpc>
                <a:spcPct val="90000"/>
              </a:lnSpc>
              <a:spcAft>
                <a:spcPts val="340"/>
              </a:spcAft>
              <a:defRPr/>
            </a:pPr>
            <a:endParaRPr lang="en-US" dirty="0">
              <a:solidFill>
                <a:srgbClr val="000000"/>
              </a:solidFill>
              <a:ea typeface="Segoe UI" pitchFamily="34" charset="0"/>
              <a:cs typeface="Segoe UI" pitchFamily="34" charset="0"/>
            </a:endParaRPr>
          </a:p>
          <a:p>
            <a:pPr defTabSz="932742">
              <a:lnSpc>
                <a:spcPct val="90000"/>
              </a:lnSpc>
              <a:spcAft>
                <a:spcPts val="340"/>
              </a:spcAft>
              <a:defRPr/>
            </a:pPr>
            <a:r>
              <a:rPr lang="en-US" b="1" dirty="0">
                <a:solidFill>
                  <a:srgbClr val="000000"/>
                </a:solidFill>
                <a:ea typeface="Segoe UI" pitchFamily="34" charset="0"/>
                <a:cs typeface="Segoe UI" pitchFamily="34" charset="0"/>
              </a:rPr>
              <a:t>Talking points:</a:t>
            </a:r>
          </a:p>
          <a:p>
            <a:pPr marL="171450" indent="-171450" defTabSz="932742">
              <a:lnSpc>
                <a:spcPct val="90000"/>
              </a:lnSpc>
              <a:spcAft>
                <a:spcPts val="340"/>
              </a:spcAft>
              <a:buFont typeface="Arial" panose="020B0604020202020204" pitchFamily="34" charset="0"/>
              <a:buChar char="•"/>
              <a:defRPr/>
            </a:pPr>
            <a:r>
              <a:rPr lang="en-US" baseline="0" dirty="0">
                <a:solidFill>
                  <a:srgbClr val="000000"/>
                </a:solidFill>
                <a:ea typeface="Segoe UI" pitchFamily="34" charset="0"/>
                <a:cs typeface="Segoe UI" pitchFamily="34" charset="0"/>
              </a:rPr>
              <a:t>A report consists of a set of charts and other data visualizations, all drawing from the same underlying dataset.</a:t>
            </a:r>
          </a:p>
          <a:p>
            <a:pPr marL="171450"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Choose from different ways to build a report.</a:t>
            </a:r>
          </a:p>
          <a:p>
            <a:pPr marL="628650" lvl="1"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Create a report from scratch. </a:t>
            </a:r>
          </a:p>
          <a:p>
            <a:pPr marL="628650" lvl="1"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Select a read-only, pre-authored report.</a:t>
            </a:r>
          </a:p>
          <a:p>
            <a:pPr marL="628650" lvl="1"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Apply a default report format for an individual data set.</a:t>
            </a:r>
          </a:p>
          <a:p>
            <a:pPr marL="171450" lvl="0"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Generate as many reports as needed from</a:t>
            </a:r>
            <a:r>
              <a:rPr lang="en-US" baseline="0" dirty="0">
                <a:solidFill>
                  <a:srgbClr val="000000"/>
                </a:solidFill>
                <a:ea typeface="Segoe UI" pitchFamily="34" charset="0"/>
                <a:cs typeface="Segoe UI" pitchFamily="34" charset="0"/>
              </a:rPr>
              <a:t> a single data set.</a:t>
            </a:r>
            <a:endParaRPr lang="en-US" dirty="0">
              <a:solidFill>
                <a:srgbClr val="000000"/>
              </a:solidFill>
              <a:ea typeface="Segoe UI" pitchFamily="34" charset="0"/>
              <a:cs typeface="Segoe UI" pitchFamily="34" charset="0"/>
            </a:endParaRPr>
          </a:p>
          <a:p>
            <a:pPr marL="171450"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Draw from a range of visualizations in any given report to tell a compelling data story— this applies to both new and existing reports.</a:t>
            </a:r>
            <a:endParaRPr lang="en-US" baseline="0" dirty="0">
              <a:solidFill>
                <a:srgbClr val="000000"/>
              </a:solidFill>
              <a:ea typeface="Segoe UI" pitchFamily="34" charset="0"/>
              <a:cs typeface="Segoe UI" pitchFamily="34" charset="0"/>
            </a:endParaRPr>
          </a:p>
          <a:p>
            <a:pPr marL="171450" indent="-171450" defTabSz="932742">
              <a:lnSpc>
                <a:spcPct val="90000"/>
              </a:lnSpc>
              <a:spcAft>
                <a:spcPts val="340"/>
              </a:spcAft>
              <a:buFont typeface="Arial" panose="020B0604020202020204" pitchFamily="34" charset="0"/>
              <a:buChar char="•"/>
              <a:defRPr/>
            </a:pPr>
            <a:r>
              <a:rPr lang="en-US" dirty="0">
                <a:solidFill>
                  <a:srgbClr val="000000"/>
                </a:solidFill>
                <a:ea typeface="Segoe UI" pitchFamily="34" charset="0"/>
                <a:cs typeface="Segoe UI" pitchFamily="34" charset="0"/>
              </a:rPr>
              <a:t>Pin reports directly to dashboards to keep the right data top-of-mind.</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674519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Key message: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See data the way you want it using the </a:t>
            </a:r>
            <a:r>
              <a:rPr lang="en-US" baseline="0" dirty="0">
                <a:solidFill>
                  <a:srgbClr val="FF0000"/>
                </a:solidFill>
              </a:rPr>
              <a:t>array of visualizations </a:t>
            </a:r>
            <a:r>
              <a:rPr lang="en-US" baseline="0" dirty="0"/>
              <a:t>that are available in Power BI.</a:t>
            </a:r>
          </a:p>
          <a:p>
            <a:endParaRPr lang="en-US" b="1" baseline="0" dirty="0"/>
          </a:p>
          <a:p>
            <a:r>
              <a:rPr lang="en-US" b="1" baseline="0" dirty="0"/>
              <a:t>Talking points:</a:t>
            </a:r>
          </a:p>
          <a:p>
            <a:pPr marL="171450" indent="-171450">
              <a:buFont typeface="Arial" panose="020B0604020202020204" pitchFamily="34" charset="0"/>
              <a:buChar char="•"/>
            </a:pPr>
            <a:r>
              <a:rPr lang="en-US" baseline="0" dirty="0"/>
              <a:t>You can experiment with visualizing data in different ways, enabling previously inaccessible business insights.</a:t>
            </a:r>
          </a:p>
          <a:p>
            <a:pPr marL="171450" indent="-171450">
              <a:buFont typeface="Arial" panose="020B0604020202020204" pitchFamily="34" charset="0"/>
              <a:buChar char="•"/>
            </a:pPr>
            <a:r>
              <a:rPr lang="en-US" baseline="0" dirty="0"/>
              <a:t>Select from a growing number of visualization types and different chart types.</a:t>
            </a:r>
          </a:p>
          <a:p>
            <a:pPr marL="171450" lvl="0" indent="-171450">
              <a:buFont typeface="Arial" panose="020B0604020202020204" pitchFamily="34" charset="0"/>
              <a:buChar char="•"/>
            </a:pPr>
            <a:r>
              <a:rPr lang="en-US" baseline="0" dirty="0"/>
              <a:t>Use visualizations that go beyond standard charts – such as slicers, maps, tiles, stand alone images and others.</a:t>
            </a:r>
          </a:p>
          <a:p>
            <a:pPr marL="171450" indent="-171450">
              <a:buFont typeface="Arial" panose="020B0604020202020204" pitchFamily="34" charset="0"/>
              <a:buChar char="•"/>
            </a:pPr>
            <a:r>
              <a:rPr lang="en-US" baseline="0" dirty="0"/>
              <a:t>Cross-filter across visualizations within a report to surface new insights.</a:t>
            </a:r>
          </a:p>
          <a:p>
            <a:pPr marL="171450" indent="-171450">
              <a:buFont typeface="Arial" panose="020B0604020202020204" pitchFamily="34" charset="0"/>
              <a:buChar char="•"/>
            </a:pPr>
            <a:r>
              <a:rPr lang="en-US" baseline="0" dirty="0"/>
              <a:t>The Power BI visuals gallery at visuals.powerbi.com is</a:t>
            </a:r>
            <a:r>
              <a:rPr lang="en-US" sz="1200" b="0" i="0" kern="1200" dirty="0">
                <a:solidFill>
                  <a:schemeClr val="tx1"/>
                </a:solidFill>
                <a:effectLst/>
                <a:latin typeface="+mn-lt"/>
                <a:ea typeface="+mn-ea"/>
                <a:cs typeface="+mn-cs"/>
              </a:rPr>
              <a:t> enabled by the Power BI community. Browse through the visuals or submit one of your own for others to use. Includes R-powered</a:t>
            </a:r>
            <a:r>
              <a:rPr lang="en-US" sz="1200" b="0" i="0" kern="1200" baseline="0" dirty="0">
                <a:solidFill>
                  <a:schemeClr val="tx1"/>
                </a:solidFill>
                <a:effectLst/>
                <a:latin typeface="+mn-lt"/>
                <a:ea typeface="+mn-ea"/>
                <a:cs typeface="+mn-cs"/>
              </a:rPr>
              <a:t> visuals to benefit from advanced analytics without having to know R.</a:t>
            </a: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240806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message: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Power BI mobile apps for Windows, iOS and Android </a:t>
            </a:r>
            <a:r>
              <a:rPr lang="en-US" baseline="0" dirty="0"/>
              <a:t>make it possible to stay connected to dashboards and reports from any device.</a:t>
            </a:r>
          </a:p>
          <a:p>
            <a:endParaRPr lang="en-US" b="1" dirty="0"/>
          </a:p>
          <a:p>
            <a:r>
              <a:rPr lang="en-US" b="1" dirty="0"/>
              <a:t>Talking points:</a:t>
            </a:r>
          </a:p>
          <a:p>
            <a:pPr marL="171450" indent="-171450">
              <a:buFont typeface="Arial" panose="020B0604020202020204" pitchFamily="34" charset="0"/>
              <a:buChar char="•"/>
            </a:pPr>
            <a:r>
              <a:rPr lang="en-US" baseline="0" dirty="0"/>
              <a:t>Power BI native applications are available for Windows, iOS and Android devices.</a:t>
            </a:r>
          </a:p>
          <a:p>
            <a:pPr marL="171450" indent="-171450">
              <a:buFont typeface="Arial" panose="020B0604020202020204" pitchFamily="34" charset="0"/>
              <a:buChar char="•"/>
            </a:pPr>
            <a:r>
              <a:rPr lang="en-US" sz="1200" dirty="0"/>
              <a:t>These applications make it easy to access live dashboards and reports securely from anywhere.</a:t>
            </a:r>
          </a:p>
          <a:p>
            <a:pPr marL="171450" indent="-171450">
              <a:buFont typeface="Arial" panose="020B0604020202020204" pitchFamily="34" charset="0"/>
              <a:buChar char="•"/>
            </a:pPr>
            <a:r>
              <a:rPr lang="en-US" sz="1200" baseline="0" dirty="0"/>
              <a:t>Using the same app, you can also open and interact with SQL Server 2016 mobile reports and KPIs.</a:t>
            </a:r>
            <a:endParaRPr lang="en-US" baseline="0" dirty="0"/>
          </a:p>
          <a:p>
            <a:pPr marL="171450" indent="-171450">
              <a:buFont typeface="Arial" panose="020B0604020202020204" pitchFamily="34" charset="0"/>
              <a:buChar char="•"/>
            </a:pPr>
            <a:r>
              <a:rPr lang="en-US" baseline="0" dirty="0"/>
              <a:t>You can set favorites for easy access to the most important visualizations.</a:t>
            </a:r>
          </a:p>
          <a:p>
            <a:pPr marL="171450" indent="-171450">
              <a:buFont typeface="Arial" panose="020B0604020202020204" pitchFamily="34" charset="0"/>
              <a:buChar char="•"/>
            </a:pPr>
            <a:r>
              <a:rPr lang="en-US" sz="1200" dirty="0"/>
              <a:t>Zoom in and out of a visualization to look at data more closely or rotate the device</a:t>
            </a:r>
            <a:r>
              <a:rPr lang="en-US" sz="1200" baseline="0" dirty="0"/>
              <a:t> for landscape/portrait views.</a:t>
            </a:r>
            <a:endParaRPr lang="en-US" sz="1200" dirty="0"/>
          </a:p>
          <a:p>
            <a:pPr marL="171450" indent="-171450">
              <a:buFont typeface="Arial" panose="020B0604020202020204" pitchFamily="34" charset="0"/>
              <a:buChar char="•"/>
            </a:pPr>
            <a:r>
              <a:rPr lang="en-US" sz="1200" dirty="0"/>
              <a:t>Annotate a report or visualization and share marked-up snapshot with others.</a:t>
            </a:r>
          </a:p>
          <a:p>
            <a:pPr marL="171450" lvl="0" indent="-171450">
              <a:buFont typeface="Arial" panose="020B0604020202020204" pitchFamily="34" charset="0"/>
              <a:buChar char="•"/>
            </a:pPr>
            <a:r>
              <a:rPr lang="en-US" baseline="0" dirty="0"/>
              <a:t>You can configure settings to receive alerts and notifications as data reaches or drops below pre-defined. thresholds, or based on other indicators.</a:t>
            </a:r>
          </a:p>
          <a:p>
            <a:pPr marL="171450" lvl="0" indent="-171450">
              <a:buFont typeface="Arial" panose="020B0604020202020204" pitchFamily="34" charset="0"/>
              <a:buChar char="•"/>
            </a:pPr>
            <a:r>
              <a:rPr lang="en-US" sz="1200" dirty="0">
                <a:gradFill>
                  <a:gsLst>
                    <a:gs pos="1250">
                      <a:schemeClr val="tx1"/>
                    </a:gs>
                    <a:gs pos="100000">
                      <a:schemeClr val="tx1"/>
                    </a:gs>
                  </a:gsLst>
                  <a:lin ang="5400000" scaled="0"/>
                </a:gradFill>
              </a:rPr>
              <a:t>If you</a:t>
            </a:r>
            <a:r>
              <a:rPr lang="en-US" sz="1200" baseline="0" dirty="0">
                <a:gradFill>
                  <a:gsLst>
                    <a:gs pos="1250">
                      <a:schemeClr val="tx1"/>
                    </a:gs>
                    <a:gs pos="100000">
                      <a:schemeClr val="tx1"/>
                    </a:gs>
                  </a:gsLst>
                  <a:lin ang="5400000" scaled="0"/>
                </a:gradFill>
              </a:rPr>
              <a:t> are</a:t>
            </a:r>
            <a:r>
              <a:rPr lang="en-US" sz="1200" dirty="0">
                <a:gradFill>
                  <a:gsLst>
                    <a:gs pos="1250">
                      <a:schemeClr val="tx1"/>
                    </a:gs>
                    <a:gs pos="100000">
                      <a:schemeClr val="tx1"/>
                    </a:gs>
                  </a:gsLst>
                  <a:lin ang="5400000" scaled="0"/>
                </a:gradFill>
              </a:rPr>
              <a:t> new to Power BI, activate your user account directly from one’s mobile device.</a:t>
            </a:r>
          </a:p>
          <a:p>
            <a:pPr marL="171450" lvl="0" indent="-171450">
              <a:buFont typeface="Arial" panose="020B0604020202020204" pitchFamily="34" charset="0"/>
              <a:buChar char="•"/>
            </a:pPr>
            <a:r>
              <a:rPr lang="en-US" sz="1200" dirty="0">
                <a:gradFill>
                  <a:gsLst>
                    <a:gs pos="1250">
                      <a:schemeClr val="tx1"/>
                    </a:gs>
                    <a:gs pos="100000">
                      <a:schemeClr val="tx1"/>
                    </a:gs>
                  </a:gsLst>
                  <a:lin ang="5400000" scaled="0"/>
                </a:gradFill>
              </a:rPr>
              <a:t>Optimized formatting and display of charts, including % based line charts</a:t>
            </a:r>
            <a:r>
              <a:rPr lang="en-US" sz="1200" baseline="0" dirty="0">
                <a:gradFill>
                  <a:gsLst>
                    <a:gs pos="1250">
                      <a:schemeClr val="tx1"/>
                    </a:gs>
                    <a:gs pos="100000">
                      <a:schemeClr val="tx1"/>
                    </a:gs>
                  </a:gsLst>
                  <a:lin ang="5400000" scaled="0"/>
                </a:gradFill>
              </a:rPr>
              <a:t> and</a:t>
            </a:r>
            <a:r>
              <a:rPr lang="en-US" sz="1200" dirty="0">
                <a:gradFill>
                  <a:gsLst>
                    <a:gs pos="1250">
                      <a:schemeClr val="tx1"/>
                    </a:gs>
                    <a:gs pos="100000">
                      <a:schemeClr val="tx1"/>
                    </a:gs>
                  </a:gsLst>
                  <a:lin ang="5400000" scaled="0"/>
                </a:gradFill>
              </a:rPr>
              <a:t> data labels.</a:t>
            </a:r>
          </a:p>
          <a:p>
            <a:pPr marL="171450" lvl="0" indent="-171450">
              <a:buFont typeface="Arial" panose="020B0604020202020204" pitchFamily="34" charset="0"/>
              <a:buChar char="•"/>
            </a:pPr>
            <a:r>
              <a:rPr lang="en-US" sz="1200" dirty="0">
                <a:gradFill>
                  <a:gsLst>
                    <a:gs pos="1250">
                      <a:schemeClr val="tx1"/>
                    </a:gs>
                    <a:gs pos="100000">
                      <a:schemeClr val="tx1"/>
                    </a:gs>
                  </a:gsLst>
                  <a:lin ang="5400000" scaled="0"/>
                </a:gradFill>
              </a:rPr>
              <a:t>Improve the scroll and touch gestures of the matrix tile. Easily scroll down one’s matrix tile and get all the data natively and mobile optimized.</a:t>
            </a:r>
          </a:p>
          <a:p>
            <a:pPr marL="171450" lvl="0" indent="-171450">
              <a:buFont typeface="Arial" panose="020B0604020202020204" pitchFamily="34" charset="0"/>
              <a:buChar char="•"/>
            </a:pPr>
            <a:r>
              <a:rPr lang="en-US" sz="1200" dirty="0">
                <a:gradFill>
                  <a:gsLst>
                    <a:gs pos="1250">
                      <a:schemeClr val="tx1"/>
                    </a:gs>
                    <a:gs pos="100000">
                      <a:schemeClr val="tx1"/>
                    </a:gs>
                  </a:gsLst>
                  <a:lin ang="5400000" scaled="0"/>
                </a:gradFill>
              </a:rPr>
              <a:t>Global search and recent items</a:t>
            </a:r>
          </a:p>
          <a:p>
            <a:pPr marL="171450" lvl="0" indent="-171450">
              <a:buFont typeface="Arial" panose="020B0604020202020204" pitchFamily="34" charset="0"/>
              <a:buChar char="•"/>
            </a:pPr>
            <a:r>
              <a:rPr lang="en-US" sz="1200" dirty="0">
                <a:gradFill>
                  <a:gsLst>
                    <a:gs pos="1250">
                      <a:schemeClr val="tx1"/>
                    </a:gs>
                    <a:gs pos="100000">
                      <a:schemeClr val="tx1"/>
                    </a:gs>
                  </a:gsLst>
                  <a:lin ang="5400000" scaled="0"/>
                </a:gradFill>
              </a:rPr>
              <a:t>Multi-select</a:t>
            </a:r>
            <a:r>
              <a:rPr lang="en-US" sz="1200" baseline="0" dirty="0">
                <a:gradFill>
                  <a:gsLst>
                    <a:gs pos="1250">
                      <a:schemeClr val="tx1"/>
                    </a:gs>
                    <a:gs pos="100000">
                      <a:schemeClr val="tx1"/>
                    </a:gs>
                  </a:gsLst>
                  <a:lin ang="5400000" scaled="0"/>
                </a:gradFill>
              </a:rPr>
              <a:t> for report slicers</a:t>
            </a:r>
          </a:p>
          <a:p>
            <a:pPr marL="171450" lvl="0" indent="-171450">
              <a:buFont typeface="Arial" panose="020B0604020202020204" pitchFamily="34" charset="0"/>
              <a:buChar char="•"/>
            </a:pPr>
            <a:r>
              <a:rPr lang="en-US" sz="1200" baseline="0" dirty="0">
                <a:gradFill>
                  <a:gsLst>
                    <a:gs pos="1250">
                      <a:schemeClr val="tx1"/>
                    </a:gs>
                    <a:gs pos="100000">
                      <a:schemeClr val="tx1"/>
                    </a:gs>
                  </a:gsLst>
                  <a:lin ang="5400000" scaled="0"/>
                </a:gradFill>
              </a:rPr>
              <a:t>Generate and scan QR codes, use QR codes with augmented reality display</a:t>
            </a:r>
          </a:p>
          <a:p>
            <a:pPr marL="171450" lvl="0" indent="-171450">
              <a:buFont typeface="Arial" panose="020B0604020202020204" pitchFamily="34" charset="0"/>
              <a:buChar char="•"/>
            </a:pPr>
            <a:r>
              <a:rPr lang="en-US" sz="1200" baseline="0" dirty="0">
                <a:gradFill>
                  <a:gsLst>
                    <a:gs pos="1250">
                      <a:schemeClr val="tx1"/>
                    </a:gs>
                    <a:gs pos="100000">
                      <a:schemeClr val="tx1"/>
                    </a:gs>
                  </a:gsLst>
                  <a:lin ang="5400000" scaled="0"/>
                </a:gradFill>
              </a:rPr>
              <a:t>Scan bar codes</a:t>
            </a:r>
          </a:p>
          <a:p>
            <a:pPr marL="171450" lvl="0" indent="-171450">
              <a:buFont typeface="Arial" panose="020B0604020202020204" pitchFamily="34" charset="0"/>
              <a:buChar char="•"/>
            </a:pPr>
            <a:r>
              <a:rPr lang="en-US" sz="1200" baseline="0" dirty="0">
                <a:gradFill>
                  <a:gsLst>
                    <a:gs pos="1250">
                      <a:schemeClr val="tx1"/>
                    </a:gs>
                    <a:gs pos="100000">
                      <a:schemeClr val="tx1"/>
                    </a:gs>
                  </a:gsLst>
                  <a:lin ang="5400000" scaled="0"/>
                </a:gradFill>
              </a:rPr>
              <a:t>Manual refresh</a:t>
            </a:r>
            <a:endParaRPr lang="en-US" sz="1200" dirty="0">
              <a:gradFill>
                <a:gsLst>
                  <a:gs pos="1250">
                    <a:schemeClr val="tx1"/>
                  </a:gs>
                  <a:gs pos="100000">
                    <a:schemeClr val="tx1"/>
                  </a:gs>
                </a:gsLst>
                <a:lin ang="5400000" scaled="0"/>
              </a:gradFill>
            </a:endParaRPr>
          </a:p>
          <a:p>
            <a:pPr marL="171450" lvl="0" indent="-171450">
              <a:buFont typeface="Arial" panose="020B0604020202020204" pitchFamily="34" charset="0"/>
              <a:buChar char="•"/>
            </a:pPr>
            <a:r>
              <a:rPr lang="en-US" sz="1200" dirty="0">
                <a:gradFill>
                  <a:gsLst>
                    <a:gs pos="1250">
                      <a:schemeClr val="tx1"/>
                    </a:gs>
                    <a:gs pos="100000">
                      <a:schemeClr val="tx1"/>
                    </a:gs>
                  </a:gsLst>
                  <a:lin ang="5400000" scaled="0"/>
                </a:gradFill>
              </a:rPr>
              <a:t>Windows phone: </a:t>
            </a:r>
            <a:r>
              <a:rPr lang="en-US" sz="1200" dirty="0">
                <a:solidFill>
                  <a:schemeClr val="tx1"/>
                </a:solidFill>
                <a:latin typeface="+mn-lt"/>
              </a:rPr>
              <a:t>pin KPI, card, or multi-row card as live tile directly to Start screen </a:t>
            </a:r>
          </a:p>
          <a:p>
            <a:pPr marL="171450" lvl="0" indent="-171450">
              <a:buFont typeface="Arial" panose="020B0604020202020204" pitchFamily="34" charset="0"/>
              <a:buChar char="•"/>
            </a:pPr>
            <a:r>
              <a:rPr lang="en-US" sz="1200" baseline="0" dirty="0">
                <a:gradFill>
                  <a:gsLst>
                    <a:gs pos="1250">
                      <a:schemeClr val="tx1"/>
                    </a:gs>
                    <a:gs pos="100000">
                      <a:schemeClr val="tx1"/>
                    </a:gs>
                  </a:gsLst>
                  <a:lin ang="5400000" scaled="0"/>
                </a:gradFill>
              </a:rPr>
              <a:t>Use presentation mode on Surface Hub</a:t>
            </a:r>
          </a:p>
          <a:p>
            <a:pPr marL="171450" lvl="0" indent="-171450">
              <a:buFont typeface="Arial" panose="020B0604020202020204" pitchFamily="34" charset="0"/>
              <a:buChar char="•"/>
            </a:pPr>
            <a:r>
              <a:rPr lang="en-US" sz="1200" baseline="0" dirty="0">
                <a:gradFill>
                  <a:gsLst>
                    <a:gs pos="1250">
                      <a:schemeClr val="tx1"/>
                    </a:gs>
                    <a:gs pos="100000">
                      <a:schemeClr val="tx1"/>
                    </a:gs>
                  </a:gsLst>
                  <a:lin ang="5400000" scaled="0"/>
                </a:gradFill>
              </a:rPr>
              <a:t>Support for Intune Mobile Application Manager (MAM)</a:t>
            </a:r>
          </a:p>
          <a:p>
            <a:pPr marL="171450" lvl="0" indent="-171450">
              <a:buFont typeface="Arial" panose="020B0604020202020204" pitchFamily="34" charset="0"/>
              <a:buChar char="•"/>
            </a:pPr>
            <a:endParaRPr lang="en-US" sz="1200" dirty="0">
              <a:gradFill>
                <a:gsLst>
                  <a:gs pos="1250">
                    <a:schemeClr val="tx1"/>
                  </a:gs>
                  <a:gs pos="100000">
                    <a:schemeClr val="tx1"/>
                  </a:gs>
                </a:gsLst>
                <a:lin ang="5400000" scaled="0"/>
              </a:gradFill>
            </a:endParaRPr>
          </a:p>
          <a:p>
            <a:endParaRPr lang="en-US" sz="1200" dirty="0">
              <a:gradFill>
                <a:gsLst>
                  <a:gs pos="1250">
                    <a:schemeClr val="tx1"/>
                  </a:gs>
                  <a:gs pos="100000">
                    <a:schemeClr val="tx1"/>
                  </a:gs>
                </a:gsLst>
                <a:lin ang="5400000" scaled="0"/>
              </a:gradFill>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207074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message:</a:t>
            </a:r>
          </a:p>
          <a:p>
            <a:r>
              <a:rPr lang="en-US" dirty="0"/>
              <a:t>One of the unique capabilities of Power BI is that it lets you ask questions</a:t>
            </a:r>
            <a:r>
              <a:rPr lang="en-US" baseline="0" dirty="0"/>
              <a:t> of your data the same way you’d ask a person</a:t>
            </a:r>
          </a:p>
          <a:p>
            <a:endParaRPr lang="en-US" baseline="0" dirty="0"/>
          </a:p>
          <a:p>
            <a:r>
              <a:rPr lang="en-US" b="1" baseline="0" dirty="0"/>
              <a:t>Talking points:</a:t>
            </a:r>
          </a:p>
          <a:p>
            <a:pPr marL="171450" indent="-171450">
              <a:buFont typeface="Arial" panose="020B0604020202020204" pitchFamily="34" charset="0"/>
              <a:buChar char="•"/>
            </a:pPr>
            <a:r>
              <a:rPr lang="en-US" dirty="0"/>
              <a:t>Now, even </a:t>
            </a:r>
            <a:r>
              <a:rPr lang="en-US" baseline="0" dirty="0"/>
              <a:t>the least quantitatively inclined person can find answers quickly by phrasing data questions in plain English.</a:t>
            </a:r>
          </a:p>
          <a:p>
            <a:pPr marL="171450" indent="-171450">
              <a:buFont typeface="Arial" panose="020B0604020202020204" pitchFamily="34" charset="0"/>
              <a:buChar char="•"/>
            </a:pPr>
            <a:r>
              <a:rPr lang="en-US" baseline="0" dirty="0"/>
              <a:t>Type a question, and powerbi.com answers by generating a relevant chart.</a:t>
            </a:r>
          </a:p>
          <a:p>
            <a:pPr marL="171450" indent="-171450">
              <a:buFont typeface="Arial" panose="020B0604020202020204" pitchFamily="34" charset="0"/>
              <a:buChar char="•"/>
            </a:pPr>
            <a:r>
              <a:rPr lang="en-US" baseline="0" dirty="0"/>
              <a:t>Pin the subsequent chart directly on a dashboard.</a:t>
            </a:r>
          </a:p>
          <a:p>
            <a:pPr marL="171450" indent="-171450">
              <a:buFont typeface="Arial" panose="020B0604020202020204" pitchFamily="34" charset="0"/>
              <a:buChar char="•"/>
            </a:pPr>
            <a:r>
              <a:rPr lang="en-US" baseline="0" dirty="0"/>
              <a:t>Enable the best results by using key phrasing as you build models in Power BI Desktop.</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solidFill>
                  <a:srgbClr val="0072C6"/>
                </a:solidFill>
              </a:rPr>
              <a:t>Power BI’s Natural Language Query, or Q&amp;A feature, intelligently filters, sorts, aggregates, groups and displays data based on the key words in the question asked.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By default, you will see a list of suggested questions for tiles on your dashboard or tables in your dataset.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Suggestions will include specific terms from the data (e.g. column names or row values).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Add your own featured questions, e.g. frequently asked questions to your dataset.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solidFill>
                <a:srgbClr val="0072C6"/>
              </a:solidFill>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991701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message:</a:t>
            </a:r>
          </a:p>
          <a:p>
            <a:r>
              <a:rPr lang="en-US" baseline="0" dirty="0"/>
              <a:t>With the November 2015 update of Windows 10, Cortana can now find answers from data stored in Power BI</a:t>
            </a:r>
          </a:p>
          <a:p>
            <a:endParaRPr lang="en-US" b="1" baseline="0" dirty="0"/>
          </a:p>
          <a:p>
            <a:r>
              <a:rPr lang="en-US" b="1" baseline="0" dirty="0"/>
              <a:t>Talking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To use Cortana to get answers from Power BI, all that is required is to add the work or school account you use with Power BI to Windows 10 and have access to a dataset in Power BI that is enabled for Cortana.</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Similar to Power BI Q&amp;A, ask or type your questions using natural language. Cortana will search your Cortana-enabled datasets in Power BI for answers and display results directly in your Windows 10 device.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Cortana can find answers either directly from datasets in Power BI or from report pages published to Power BI and designed specifically for Cortana (called Answer Pages). Interact with the visualizations as you would in Power BI or, to further explore an answer, simply open a result in Power BI.</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NOTE: Only datasets hosted in Power BI are supported. Cortana with Power BI does not work with </a:t>
            </a:r>
            <a:r>
              <a:rPr lang="en-US" baseline="0" dirty="0" err="1"/>
              <a:t>DirectQuery</a:t>
            </a:r>
            <a:r>
              <a:rPr lang="en-US" baseline="0" dirty="0"/>
              <a:t> or other direct-connect datasets.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Cortana ranks the answers from Power BI, giving you one or more best matches if there is high confidence a result is a good answer. Other potential answers from Power BI are listed in a Power BI section below any best matches.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More exciting features will soon be available with the Power BI Cortana integration, including predictions, preemptive alerts and line of business process integration.</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071382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5013" y="4444862"/>
            <a:ext cx="5608320" cy="3636705"/>
          </a:xfrm>
        </p:spPr>
        <p:txBody>
          <a:bodyPr/>
          <a:lstStyle/>
          <a:p>
            <a:r>
              <a:rPr lang="en-US" sz="1000" b="1" dirty="0"/>
              <a:t>Key message:</a:t>
            </a:r>
          </a:p>
          <a:p>
            <a:r>
              <a:rPr lang="en-US" sz="1000" dirty="0"/>
              <a:t>In Power BI you can share dashboards, reports, and tiles in several different ways. Each has its advantages. </a:t>
            </a:r>
            <a:endParaRPr lang="en-US" sz="1000" b="1" dirty="0"/>
          </a:p>
          <a:p>
            <a:endParaRPr lang="en-US" sz="1000" baseline="0" dirty="0"/>
          </a:p>
          <a:p>
            <a:r>
              <a:rPr lang="en-US" sz="900" b="1" baseline="0" dirty="0"/>
              <a:t>Talking points:</a:t>
            </a:r>
          </a:p>
          <a:p>
            <a:pPr fontAlgn="base"/>
            <a:r>
              <a:rPr lang="en-US" sz="900" b="1" i="0" kern="1200" dirty="0">
                <a:solidFill>
                  <a:schemeClr val="tx1"/>
                </a:solidFill>
                <a:effectLst/>
              </a:rPr>
              <a:t>Share a dashboard with colleagues and others</a:t>
            </a:r>
          </a:p>
          <a:p>
            <a:pPr fontAlgn="base"/>
            <a:r>
              <a:rPr lang="en-US" sz="1200" b="0" i="0" kern="1200" dirty="0">
                <a:solidFill>
                  <a:schemeClr val="tx1"/>
                </a:solidFill>
                <a:effectLst/>
                <a:latin typeface="+mn-lt"/>
                <a:ea typeface="+mn-ea"/>
                <a:cs typeface="+mn-cs"/>
              </a:rPr>
              <a:t>When you share a dashboard, those you share it with can view it and interact with it, but can't edit it. They can see the same data that you see in the dashboard and reports. Your colleagues can share the dashboard with other colleagues, if you allow them to. Those outside your organization can view and interact with the dashboard, but can't share it.</a:t>
            </a:r>
            <a:r>
              <a:rPr lang="en-US" sz="900" b="0" i="0" kern="1200" dirty="0">
                <a:solidFill>
                  <a:schemeClr val="tx1"/>
                </a:solidFill>
                <a:effectLst/>
              </a:rPr>
              <a:t>.</a:t>
            </a:r>
          </a:p>
          <a:p>
            <a:pPr marL="171450" indent="-171450">
              <a:buFont typeface="Arial" panose="020B0604020202020204" pitchFamily="34" charset="0"/>
              <a:buChar char="•"/>
            </a:pPr>
            <a:r>
              <a:rPr lang="en-US" sz="900" baseline="0" dirty="0"/>
              <a:t>Make changes to dashboard after you’ve sent it out, and it will automatically sync across all users</a:t>
            </a:r>
          </a:p>
          <a:p>
            <a:pPr marL="171450" indent="-171450">
              <a:buFont typeface="Arial" panose="020B0604020202020204" pitchFamily="34" charset="0"/>
              <a:buChar char="•"/>
            </a:pPr>
            <a:r>
              <a:rPr lang="en-US" sz="900" baseline="0" dirty="0"/>
              <a:t>Share only your </a:t>
            </a:r>
            <a:r>
              <a:rPr lang="en-US" sz="900" dirty="0"/>
              <a:t>dashboard</a:t>
            </a:r>
            <a:r>
              <a:rPr lang="en-US" sz="900" baseline="0" dirty="0"/>
              <a:t>, keeping access to the source data and reports secure. </a:t>
            </a:r>
            <a:r>
              <a:rPr lang="en-US" sz="900" dirty="0"/>
              <a:t>What</a:t>
            </a:r>
            <a:r>
              <a:rPr lang="en-US" sz="900" baseline="0" dirty="0"/>
              <a:t> this means: </a:t>
            </a:r>
            <a:r>
              <a:rPr lang="en-US" sz="900" dirty="0"/>
              <a:t>Users who receiving a sharing invitation cannot change filters or drill down into data - they only see</a:t>
            </a:r>
            <a:r>
              <a:rPr lang="en-US" sz="900" baseline="0" dirty="0"/>
              <a:t> what’s in the dashboard</a:t>
            </a:r>
          </a:p>
          <a:p>
            <a:pPr marL="171450" indent="-171450">
              <a:buFont typeface="Arial" panose="020B0604020202020204" pitchFamily="34" charset="0"/>
              <a:buChar char="•"/>
            </a:pPr>
            <a:r>
              <a:rPr lang="en-US" sz="900" baseline="0" dirty="0"/>
              <a:t>Manage who can re-share dashboards with others</a:t>
            </a:r>
          </a:p>
          <a:p>
            <a:pPr marL="171450" indent="-171450">
              <a:buFont typeface="Arial" panose="020B0604020202020204" pitchFamily="34" charset="0"/>
              <a:buChar char="•"/>
            </a:pPr>
            <a:r>
              <a:rPr lang="en-US" sz="900" dirty="0"/>
              <a:t>Share dashboards b</a:t>
            </a:r>
            <a:r>
              <a:rPr lang="en-US" sz="1600" dirty="0">
                <a:solidFill>
                  <a:schemeClr val="tx1"/>
                </a:solidFill>
                <a:ea typeface="Calibri" panose="020F0502020204030204" pitchFamily="34" charset="0"/>
                <a:cs typeface="Times New Roman" panose="02020603050405020304" pitchFamily="18" charset="0"/>
              </a:rPr>
              <a:t>ased on email or O365 distribution group</a:t>
            </a:r>
          </a:p>
          <a:p>
            <a:pPr marL="171450" indent="-171450">
              <a:buFont typeface="Arial" panose="020B0604020202020204" pitchFamily="34" charset="0"/>
              <a:buChar char="•"/>
            </a:pPr>
            <a:r>
              <a:rPr lang="en-US" sz="900" dirty="0"/>
              <a:t>Share without email notification, copy and share a link instead, e.g. on another portal</a:t>
            </a:r>
          </a:p>
          <a:p>
            <a:pPr marL="171450" indent="-171450">
              <a:buFont typeface="Arial" panose="020B0604020202020204" pitchFamily="34" charset="0"/>
              <a:buChar char="•"/>
            </a:pPr>
            <a:r>
              <a:rPr lang="en-US" sz="900" dirty="0"/>
              <a:t>People picker with autocomplete as you start typing the name of recipients</a:t>
            </a:r>
          </a:p>
          <a:p>
            <a:pPr marL="171450" indent="-171450">
              <a:buFont typeface="Arial" panose="020B0604020202020204" pitchFamily="34" charset="0"/>
              <a:buChar char="•"/>
            </a:pPr>
            <a:r>
              <a:rPr lang="en-US" sz="900" dirty="0"/>
              <a:t>Copy/paste large number of email addresses you want to share with, e.g. copy directly from Outlook</a:t>
            </a:r>
          </a:p>
          <a:p>
            <a:pPr marL="171450" indent="-171450">
              <a:buFont typeface="Arial" panose="020B0604020202020204" pitchFamily="34" charset="0"/>
              <a:buChar char="•"/>
            </a:pPr>
            <a:r>
              <a:rPr lang="en-US" sz="900" dirty="0"/>
              <a:t>Collapse navigation pane with URL parameter</a:t>
            </a:r>
          </a:p>
          <a:p>
            <a:endParaRPr lang="en-US" sz="900" b="0" i="0" kern="1200" dirty="0">
              <a:solidFill>
                <a:schemeClr val="tx1"/>
              </a:solidFill>
              <a:effectLst/>
            </a:endParaRPr>
          </a:p>
          <a:p>
            <a:pPr fontAlgn="base"/>
            <a:r>
              <a:rPr lang="en-US" sz="900" b="1" i="0" kern="1200" dirty="0">
                <a:solidFill>
                  <a:schemeClr val="tx1"/>
                </a:solidFill>
                <a:effectLst/>
              </a:rPr>
              <a:t>Collaborate in a group workspace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Groups in Power BI are built on Office 365 groups, so you and your colleagues need a Power BI Pro license. When you're a member of a group, you can create a dashboard in the group workspace. Everyone in the group can view, interact with, and edit the dashboard and its reports. They have the same permission you have</a:t>
            </a:r>
          </a:p>
          <a:p>
            <a:pPr marL="0" indent="0">
              <a:buFont typeface="Arial" panose="020B0604020202020204" pitchFamily="34" charset="0"/>
              <a:buNone/>
            </a:pPr>
            <a:endParaRPr lang="en-US" sz="900" b="0" i="0" kern="1200" dirty="0">
              <a:solidFill>
                <a:schemeClr val="tx1"/>
              </a:solidFill>
              <a:effectLst/>
            </a:endParaRPr>
          </a:p>
          <a:p>
            <a:pPr fontAlgn="base"/>
            <a:r>
              <a:rPr lang="en-US" sz="900" b="1" i="0" kern="1200" dirty="0">
                <a:solidFill>
                  <a:schemeClr val="tx1"/>
                </a:solidFill>
                <a:effectLst/>
              </a:rPr>
              <a:t>Create a content pack and publish it</a:t>
            </a:r>
          </a:p>
          <a:p>
            <a:pPr marL="171450" indent="-171450">
              <a:buFont typeface="Arial" panose="020B0604020202020204" pitchFamily="34" charset="0"/>
              <a:buChar char="•"/>
            </a:pPr>
            <a:r>
              <a:rPr lang="en-US" sz="900" b="0" i="0" kern="1200" dirty="0">
                <a:solidFill>
                  <a:schemeClr val="tx1"/>
                </a:solidFill>
                <a:effectLst/>
              </a:rPr>
              <a:t>Content packs are a great way to share your Power BI insights with your colleagues. </a:t>
            </a:r>
          </a:p>
          <a:p>
            <a:pPr marL="171450" indent="-171450">
              <a:buFont typeface="Arial" panose="020B0604020202020204" pitchFamily="34" charset="0"/>
              <a:buChar char="•"/>
            </a:pPr>
            <a:r>
              <a:rPr lang="en-US" sz="900" b="0" i="0" kern="1200" dirty="0">
                <a:solidFill>
                  <a:schemeClr val="tx1"/>
                </a:solidFill>
                <a:effectLst/>
              </a:rPr>
              <a:t>You create a dashboard with its reports and datasets, and then publish them all together as a content pack -- either for your whole organization or for those in a specific security group or distribution list. When those colleagues go to the Content Pack Library for their organization, they see your content pack along with any others they have permission to see</a:t>
            </a:r>
          </a:p>
          <a:p>
            <a:pPr marL="0" indent="0">
              <a:buFont typeface="Arial" panose="020B0604020202020204" pitchFamily="34" charset="0"/>
              <a:buNone/>
            </a:pPr>
            <a:endParaRPr lang="en-US" sz="900" b="0" i="0" kern="1200" dirty="0">
              <a:solidFill>
                <a:schemeClr val="tx1"/>
              </a:solidFill>
              <a:effectLst/>
            </a:endParaRPr>
          </a:p>
          <a:p>
            <a:r>
              <a:rPr lang="en-US" sz="900" b="1" dirty="0"/>
              <a:t>Publish to the web</a:t>
            </a:r>
          </a:p>
          <a:p>
            <a:pPr marL="171450" indent="-171450">
              <a:buFont typeface="Arial" panose="020B0604020202020204" pitchFamily="34" charset="0"/>
              <a:buChar char="•"/>
            </a:pPr>
            <a:r>
              <a:rPr lang="en-US" sz="900" dirty="0"/>
              <a:t>When you publish Power BI reports to the web, you can embed interactive visuals in blog posts, websites, social media, and other online communications, on any device. Publishing to web is available on reports in your personal workspace that you can edit. You can't publish to the web reports that were shared with you.</a:t>
            </a:r>
          </a:p>
          <a:p>
            <a:pPr fontAlgn="base"/>
            <a:endParaRPr lang="en-US" sz="900" b="1" i="0" kern="1200" dirty="0">
              <a:solidFill>
                <a:schemeClr val="tx1"/>
              </a:solidFill>
              <a:effectLst/>
            </a:endParaRPr>
          </a:p>
          <a:p>
            <a:pPr marL="171450" indent="-171450">
              <a:buFont typeface="Arial" panose="020B0604020202020204" pitchFamily="34" charset="0"/>
              <a:buChar char="•"/>
            </a:pPr>
            <a:endParaRPr lang="en-US" sz="900" dirty="0"/>
          </a:p>
          <a:p>
            <a:endParaRPr lang="en-US" sz="900" dirty="0"/>
          </a:p>
          <a:p>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225174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rPr>
              <a:t>Key message: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rPr>
              <a:t>Power BI makes it possible to keep </a:t>
            </a:r>
            <a:r>
              <a:rPr lang="en-US" sz="1200" b="0" i="0" baseline="0" dirty="0">
                <a:solidFill>
                  <a:srgbClr val="000000"/>
                </a:solidFill>
              </a:rPr>
              <a:t>your data where it is – </a:t>
            </a:r>
            <a:r>
              <a:rPr lang="en-US" sz="1200" b="0" i="0" baseline="0" dirty="0" err="1">
                <a:solidFill>
                  <a:srgbClr val="000000"/>
                </a:solidFill>
              </a:rPr>
              <a:t>on-premise</a:t>
            </a:r>
            <a:r>
              <a:rPr lang="en-US" sz="1200" b="0" i="0" baseline="0" dirty="0">
                <a:solidFill>
                  <a:srgbClr val="000000"/>
                </a:solidFill>
              </a:rPr>
              <a:t> or in the cloud.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baseline="0" dirty="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baseline="0" dirty="0">
                <a:solidFill>
                  <a:srgbClr val="000000"/>
                </a:solidFill>
              </a:rPr>
              <a:t>Talking points:</a:t>
            </a:r>
          </a:p>
          <a:p>
            <a:pPr marL="171450" indent="-171450">
              <a:buFont typeface="Arial" panose="020B0604020202020204" pitchFamily="34" charset="0"/>
              <a:buChar char="•"/>
            </a:pPr>
            <a:r>
              <a:rPr lang="en-US" sz="1200" dirty="0">
                <a:solidFill>
                  <a:srgbClr val="000000"/>
                </a:solidFill>
              </a:rPr>
              <a:t>Connect to the SaaS solutions that you already use.</a:t>
            </a:r>
          </a:p>
          <a:p>
            <a:pPr marL="171450" indent="-171450">
              <a:buFont typeface="Arial" panose="020B0604020202020204" pitchFamily="34" charset="0"/>
              <a:buChar char="•"/>
            </a:pPr>
            <a:r>
              <a:rPr lang="en-US" sz="1200" dirty="0">
                <a:solidFill>
                  <a:srgbClr val="000000"/>
                </a:solidFill>
              </a:rPr>
              <a:t>Connect to Azure SQL Server, Azure SQL Data Warehouse, Spark on HDInsight using </a:t>
            </a:r>
            <a:r>
              <a:rPr lang="en-US" sz="1200" dirty="0" err="1">
                <a:solidFill>
                  <a:srgbClr val="000000"/>
                </a:solidFill>
              </a:rPr>
              <a:t>DirectQuery</a:t>
            </a:r>
            <a:r>
              <a:rPr lang="en-US" sz="1200" dirty="0">
                <a:solidFill>
                  <a:srgbClr val="000000"/>
                </a:solidFill>
              </a:rPr>
              <a:t>. </a:t>
            </a:r>
            <a:r>
              <a:rPr lang="en-US" dirty="0"/>
              <a:t>With </a:t>
            </a:r>
            <a:r>
              <a:rPr lang="en-US" dirty="0" err="1"/>
              <a:t>DirectQuery</a:t>
            </a:r>
            <a:r>
              <a:rPr lang="en-US" dirty="0"/>
              <a:t>, queries are sent back to your Azure data store in real time as you explore the data. This, combined with the scale of Azure, enables users to create dynamic reports in minutes against terabytes of data.</a:t>
            </a:r>
            <a:r>
              <a:rPr lang="en-US" sz="1200" dirty="0">
                <a:solidFill>
                  <a:srgbClr val="000000"/>
                </a:solidFill>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baseline="0" dirty="0">
                <a:solidFill>
                  <a:srgbClr val="000000"/>
                </a:solidFill>
              </a:rPr>
              <a:t>Connect live to your </a:t>
            </a:r>
            <a:r>
              <a:rPr lang="en-US" sz="1200" b="0" i="0" baseline="0" dirty="0" err="1">
                <a:solidFill>
                  <a:srgbClr val="000000"/>
                </a:solidFill>
              </a:rPr>
              <a:t>on-premise</a:t>
            </a:r>
            <a:r>
              <a:rPr lang="en-US" sz="1200" b="0" i="0" baseline="0" dirty="0">
                <a:solidFill>
                  <a:srgbClr val="000000"/>
                </a:solidFill>
              </a:rPr>
              <a:t> SQL Server Analysis Services data models – both tabular and multidimensional.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baseline="0" dirty="0">
                <a:solidFill>
                  <a:srgbClr val="000000"/>
                </a:solidFill>
              </a:rPr>
              <a:t>Connect live to your SQL Server, Teradata, Oracle DB2, MySQL, PostgreSQL, Sybase, SAP HANA, Access databases.</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40383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rPr>
              <a:t>Key message: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rPr>
              <a:t>Power BI makes it possible to keep all</a:t>
            </a:r>
            <a:r>
              <a:rPr lang="en-US" sz="1200" b="0" i="0" baseline="0" dirty="0">
                <a:solidFill>
                  <a:srgbClr val="000000"/>
                </a:solidFill>
              </a:rPr>
              <a:t> your data current – and visualizations automatically recalibrate when data changes.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baseline="0" dirty="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baseline="0" dirty="0">
                <a:solidFill>
                  <a:srgbClr val="000000"/>
                </a:solidFill>
              </a:rPr>
              <a:t>Talking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rPr>
              <a:t>Refresh your Azure SQL Server, Azure SQL Data Warehouse, Spark on HDInsight data using </a:t>
            </a:r>
            <a:r>
              <a:rPr lang="en-US" sz="1200" dirty="0" err="1">
                <a:solidFill>
                  <a:srgbClr val="000000"/>
                </a:solidFill>
              </a:rPr>
              <a:t>DirectQuery</a:t>
            </a:r>
            <a:r>
              <a:rPr lang="en-US" sz="1200" dirty="0">
                <a:solidFill>
                  <a:srgbClr val="000000"/>
                </a:solidFill>
              </a:rPr>
              <a:t>. </a:t>
            </a:r>
            <a:r>
              <a:rPr lang="en-US" dirty="0"/>
              <a:t>With </a:t>
            </a:r>
            <a:r>
              <a:rPr lang="en-US" dirty="0" err="1"/>
              <a:t>DirectQuery</a:t>
            </a:r>
            <a:r>
              <a:rPr lang="en-US" dirty="0"/>
              <a:t>, queries are sent back to your Azure data store in real time as you explore the data. This, combined with the scale of Azure, enables users to create dynamic reports in minutes against terabytes of data.</a:t>
            </a:r>
            <a:r>
              <a:rPr lang="en-US" sz="1200" dirty="0">
                <a:solidFill>
                  <a:srgbClr val="000000"/>
                </a:solidFill>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baseline="0" dirty="0">
                <a:solidFill>
                  <a:srgbClr val="000000"/>
                </a:solidFill>
              </a:rPr>
              <a:t>With SaaS solutions, data is refreshed automatically, typically on a daily basis.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baseline="0" dirty="0">
                <a:solidFill>
                  <a:srgbClr val="000000"/>
                </a:solidFill>
              </a:rPr>
              <a:t>Data may also be refreshed on demand.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rPr>
              <a:t>And even without user intervention, data is queried every 10 minutes to keep the dashboard up-to-date.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baseline="0" dirty="0">
                <a:solidFill>
                  <a:srgbClr val="000000"/>
                </a:solidFill>
              </a:rPr>
              <a:t>Use </a:t>
            </a:r>
            <a:r>
              <a:rPr lang="en-US" sz="1200" b="1" i="0" baseline="0" dirty="0">
                <a:solidFill>
                  <a:srgbClr val="000000"/>
                </a:solidFill>
              </a:rPr>
              <a:t>live</a:t>
            </a:r>
            <a:r>
              <a:rPr lang="en-US" sz="1200" b="0" i="0" baseline="0" dirty="0">
                <a:solidFill>
                  <a:srgbClr val="000000"/>
                </a:solidFill>
              </a:rPr>
              <a:t> connectivity to </a:t>
            </a:r>
            <a:r>
              <a:rPr lang="en-US" sz="1200" dirty="0">
                <a:solidFill>
                  <a:srgbClr val="000000"/>
                </a:solidFill>
              </a:rPr>
              <a:t>SQL Server Analysis Services (SSAS) to see updates in</a:t>
            </a:r>
            <a:r>
              <a:rPr lang="en-US" sz="1200" baseline="0" dirty="0">
                <a:solidFill>
                  <a:srgbClr val="000000"/>
                </a:solidFill>
              </a:rPr>
              <a:t> your </a:t>
            </a:r>
            <a:r>
              <a:rPr lang="en-US" sz="1200" dirty="0">
                <a:solidFill>
                  <a:srgbClr val="000000"/>
                </a:solidFill>
              </a:rPr>
              <a:t>Power BI dashboard/report as the user</a:t>
            </a:r>
            <a:r>
              <a:rPr lang="en-US" sz="1200" baseline="0" dirty="0">
                <a:solidFill>
                  <a:srgbClr val="000000"/>
                </a:solidFill>
              </a:rPr>
              <a:t> interacts with it.</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Get </a:t>
            </a:r>
            <a:r>
              <a:rPr lang="en-US" sz="1200" b="1" dirty="0">
                <a:solidFill>
                  <a:srgbClr val="000000"/>
                </a:solidFill>
              </a:rPr>
              <a:t>real-time</a:t>
            </a:r>
            <a:r>
              <a:rPr lang="en-US" sz="1200" dirty="0">
                <a:solidFill>
                  <a:srgbClr val="000000"/>
                </a:solidFill>
              </a:rPr>
              <a:t> visibility via integration with Azure Stream Analytics, or by pushing data into Power BI using REST APIs.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baseline="0" dirty="0">
                <a:solidFill>
                  <a:srgbClr val="000000"/>
                </a:solidFill>
              </a:rPr>
              <a:t>With the Personal on On-Premises Data Gateway, you can schedule refreshes for your on-premises databases.</a:t>
            </a:r>
          </a:p>
          <a:p>
            <a:pPr marL="171450" marR="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dirty="0">
                <a:solidFill>
                  <a:schemeClr val="tx1"/>
                </a:solidFill>
                <a:effectLst/>
                <a:latin typeface="+mn-lt"/>
                <a:ea typeface="+mn-ea"/>
                <a:cs typeface="+mn-cs"/>
              </a:rPr>
              <a:t>Row</a:t>
            </a:r>
            <a:r>
              <a:rPr lang="en-US" sz="1200" b="1" i="0" u="none" strike="noStrike" kern="1200" baseline="0" dirty="0">
                <a:solidFill>
                  <a:schemeClr val="tx1"/>
                </a:solidFill>
                <a:effectLst/>
                <a:latin typeface="+mn-lt"/>
                <a:ea typeface="+mn-ea"/>
                <a:cs typeface="+mn-cs"/>
              </a:rPr>
              <a:t> level security: </a:t>
            </a:r>
            <a:r>
              <a:rPr lang="en-US" sz="1200" b="0" i="0" u="none" strike="noStrike" kern="1200" dirty="0">
                <a:solidFill>
                  <a:schemeClr val="tx1"/>
                </a:solidFill>
                <a:effectLst/>
                <a:latin typeface="+mn-lt"/>
                <a:ea typeface="+mn-ea"/>
                <a:cs typeface="+mn-cs"/>
              </a:rPr>
              <a:t>Re-use</a:t>
            </a:r>
            <a:r>
              <a:rPr lang="en-US" sz="1200" b="0" i="0" u="none" strike="noStrike" kern="1200" baseline="0" dirty="0">
                <a:solidFill>
                  <a:schemeClr val="tx1"/>
                </a:solidFill>
                <a:effectLst/>
                <a:latin typeface="+mn-lt"/>
                <a:ea typeface="+mn-ea"/>
                <a:cs typeface="+mn-cs"/>
              </a:rPr>
              <a:t> </a:t>
            </a:r>
            <a:r>
              <a:rPr lang="en-US" sz="1200" b="0" i="0" u="none" strike="noStrike" kern="1200" baseline="0" dirty="0" err="1">
                <a:solidFill>
                  <a:schemeClr val="tx1"/>
                </a:solidFill>
                <a:effectLst/>
                <a:latin typeface="+mn-lt"/>
                <a:ea typeface="+mn-ea"/>
                <a:cs typeface="+mn-cs"/>
              </a:rPr>
              <a:t>on-premise</a:t>
            </a:r>
            <a:r>
              <a:rPr lang="en-US" sz="1200" b="0" i="0" u="none" strike="noStrike" kern="1200" baseline="0" dirty="0">
                <a:solidFill>
                  <a:schemeClr val="tx1"/>
                </a:solidFill>
                <a:effectLst/>
                <a:latin typeface="+mn-lt"/>
                <a:ea typeface="+mn-ea"/>
                <a:cs typeface="+mn-cs"/>
              </a:rPr>
              <a:t> role based row level security for Analysis Services.</a:t>
            </a:r>
            <a:endParaRPr lang="en-US" sz="1200" b="0" i="0" u="none" strike="noStrike" kern="1200" dirty="0">
              <a:solidFill>
                <a:schemeClr val="tx1"/>
              </a:solidFill>
              <a:effectLst/>
              <a:latin typeface="+mn-lt"/>
              <a:ea typeface="+mn-ea"/>
              <a:cs typeface="+mn-cs"/>
            </a:endParaRPr>
          </a:p>
          <a:p>
            <a:pPr marL="0" indent="0" rtl="0" eaLnBrk="1" fontAlgn="t" latinLnBrk="0" hangingPunct="1">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US" sz="1200" b="0" i="0" baseline="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45508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i="0" dirty="0">
                <a:solidFill>
                  <a:srgbClr val="000000"/>
                </a:solidFill>
              </a:rPr>
              <a:t>Key message: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rPr>
              <a:t>Enables IT departments to centrally deploy and manage on-premise data</a:t>
            </a:r>
            <a:r>
              <a:rPr lang="en-US" sz="1600" baseline="0" dirty="0">
                <a:solidFill>
                  <a:srgbClr val="000000"/>
                </a:solidFill>
              </a:rPr>
              <a:t> access</a:t>
            </a:r>
            <a:r>
              <a:rPr lang="en-US" sz="1600" dirty="0">
                <a:solidFill>
                  <a:srgbClr val="000000"/>
                </a:solidFill>
              </a:rPr>
              <a:t>, for a large group of users</a:t>
            </a:r>
            <a:r>
              <a:rPr lang="en-US" sz="1600" baseline="0" dirty="0">
                <a:solidFill>
                  <a:srgbClr val="000000"/>
                </a:solidFill>
              </a:rPr>
              <a:t>.</a:t>
            </a:r>
          </a:p>
          <a:p>
            <a:pPr marL="0" lvl="0" indent="0">
              <a:spcBef>
                <a:spcPts val="600"/>
              </a:spcBef>
              <a:buNone/>
            </a:pPr>
            <a:r>
              <a:rPr lang="en-US" sz="1600" b="1" i="0" baseline="0" dirty="0">
                <a:solidFill>
                  <a:srgbClr val="000000"/>
                </a:solidFill>
              </a:rPr>
              <a:t>Talking points:</a:t>
            </a:r>
          </a:p>
          <a:p>
            <a:pPr marL="0" lvl="0" indent="0">
              <a:spcBef>
                <a:spcPts val="600"/>
              </a:spcBef>
              <a:buNone/>
            </a:pPr>
            <a:r>
              <a:rPr lang="en-US" sz="1200" b="1" dirty="0">
                <a:solidFill>
                  <a:srgbClr val="000000"/>
                </a:solidFill>
                <a:cs typeface="Segoe UI Light" panose="020B0502040204020203" pitchFamily="34" charset="0"/>
              </a:rPr>
              <a:t>Centralized way to refresh content in Power BI</a:t>
            </a:r>
            <a:endParaRPr lang="en-US" sz="1200" dirty="0">
              <a:solidFill>
                <a:srgbClr val="000000"/>
              </a:solidFill>
              <a:cs typeface="Segoe UI Light" panose="020B0502040204020203" pitchFamily="34" charset="0"/>
            </a:endParaRPr>
          </a:p>
          <a:p>
            <a:pPr marL="0" lvl="0" indent="0">
              <a:spcBef>
                <a:spcPts val="600"/>
              </a:spcBef>
              <a:buNone/>
            </a:pPr>
            <a:r>
              <a:rPr lang="en-US" sz="1200" dirty="0">
                <a:solidFill>
                  <a:srgbClr val="000000"/>
                </a:solidFill>
                <a:cs typeface="Segoe UI Light" panose="020B0502040204020203" pitchFamily="34" charset="0"/>
              </a:rPr>
              <a:t>Configure, manage and maintain a group of On-Premises</a:t>
            </a:r>
            <a:r>
              <a:rPr lang="en-US" sz="1200" baseline="0" dirty="0">
                <a:solidFill>
                  <a:srgbClr val="000000"/>
                </a:solidFill>
                <a:cs typeface="Segoe UI Light" panose="020B0502040204020203" pitchFamily="34" charset="0"/>
              </a:rPr>
              <a:t> Data Gateways</a:t>
            </a:r>
            <a:r>
              <a:rPr lang="en-US" sz="1200" dirty="0">
                <a:solidFill>
                  <a:srgbClr val="000000"/>
                </a:solidFill>
                <a:cs typeface="Segoe UI Light" panose="020B0502040204020203" pitchFamily="34" charset="0"/>
              </a:rPr>
              <a:t>.</a:t>
            </a:r>
            <a:br>
              <a:rPr lang="en-US" sz="1200" dirty="0">
                <a:solidFill>
                  <a:srgbClr val="000000"/>
                </a:solidFill>
                <a:cs typeface="Segoe UI Light" panose="020B0502040204020203" pitchFamily="34" charset="0"/>
              </a:rPr>
            </a:br>
            <a:r>
              <a:rPr lang="en-US" sz="1200" dirty="0">
                <a:solidFill>
                  <a:srgbClr val="000000"/>
                </a:solidFill>
                <a:cs typeface="Segoe UI Light" panose="020B0502040204020203" pitchFamily="34" charset="0"/>
              </a:rPr>
              <a:t>Transparently refresh data uploaded to Power BI for the business users and analysts. </a:t>
            </a:r>
          </a:p>
          <a:p>
            <a:pPr marL="0" indent="0">
              <a:spcBef>
                <a:spcPts val="1200"/>
              </a:spcBef>
              <a:buNone/>
            </a:pPr>
            <a:r>
              <a:rPr lang="en-US" sz="1200" b="1" dirty="0">
                <a:solidFill>
                  <a:srgbClr val="000000"/>
                </a:solidFill>
                <a:cs typeface="Segoe UI Light" panose="020B0502040204020203" pitchFamily="34" charset="0"/>
              </a:rPr>
              <a:t>Centralized access control</a:t>
            </a:r>
            <a:endParaRPr lang="en-US" sz="1200" dirty="0">
              <a:solidFill>
                <a:srgbClr val="000000"/>
              </a:solidFill>
              <a:cs typeface="Segoe UI Light" panose="020B0502040204020203" pitchFamily="34" charset="0"/>
            </a:endParaRPr>
          </a:p>
          <a:p>
            <a:pPr marL="0" indent="0">
              <a:spcBef>
                <a:spcPts val="600"/>
              </a:spcBef>
              <a:buNone/>
            </a:pPr>
            <a:r>
              <a:rPr lang="en-US" sz="1200" dirty="0">
                <a:solidFill>
                  <a:srgbClr val="000000"/>
                </a:solidFill>
                <a:cs typeface="Segoe UI Light" panose="020B0502040204020203" pitchFamily="34" charset="0"/>
              </a:rPr>
              <a:t>Centrally manage the set of users who can access the underlying data sources.</a:t>
            </a:r>
            <a:br>
              <a:rPr lang="en-US" sz="1200" dirty="0">
                <a:solidFill>
                  <a:srgbClr val="000000"/>
                </a:solidFill>
                <a:cs typeface="Segoe UI Light" panose="020B0502040204020203" pitchFamily="34" charset="0"/>
              </a:rPr>
            </a:br>
            <a:r>
              <a:rPr lang="en-US" sz="1200" dirty="0">
                <a:solidFill>
                  <a:srgbClr val="000000"/>
                </a:solidFill>
                <a:cs typeface="Segoe UI Light" panose="020B0502040204020203" pitchFamily="34" charset="0"/>
              </a:rPr>
              <a:t>Assign user permissions.</a:t>
            </a:r>
          </a:p>
          <a:p>
            <a:pPr marL="0" lvl="0" indent="0">
              <a:spcBef>
                <a:spcPts val="1200"/>
              </a:spcBef>
              <a:buNone/>
            </a:pPr>
            <a:r>
              <a:rPr lang="en-US" sz="1200" b="1" dirty="0">
                <a:solidFill>
                  <a:srgbClr val="000000"/>
                </a:solidFill>
                <a:cs typeface="Segoe UI Light" panose="020B0502040204020203" pitchFamily="34" charset="0"/>
              </a:rPr>
              <a:t>Enables BI governance – empower IT to monitor and audit usage</a:t>
            </a:r>
          </a:p>
          <a:p>
            <a:pPr marL="0" lvl="0" indent="0">
              <a:spcBef>
                <a:spcPts val="600"/>
              </a:spcBef>
              <a:buNone/>
            </a:pPr>
            <a:r>
              <a:rPr lang="en-US" sz="1200" dirty="0">
                <a:solidFill>
                  <a:srgbClr val="000000"/>
                </a:solidFill>
                <a:cs typeface="Segoe UI Light" panose="020B0502040204020203" pitchFamily="34" charset="0"/>
              </a:rPr>
              <a:t>Gain visibility into Data Gateway usage, such as commonly accessed data sources, and the users accessing them. </a:t>
            </a:r>
          </a:p>
          <a:p>
            <a:pPr marL="0" indent="0">
              <a:spcBef>
                <a:spcPts val="1200"/>
              </a:spcBef>
              <a:buNone/>
            </a:pPr>
            <a:r>
              <a:rPr lang="en-US" sz="1200" b="1" dirty="0">
                <a:solidFill>
                  <a:srgbClr val="000000"/>
                </a:solidFill>
                <a:cs typeface="Segoe UI Light" panose="020B0502040204020203" pitchFamily="34" charset="0"/>
              </a:rPr>
              <a:t>Direct access </a:t>
            </a:r>
          </a:p>
          <a:p>
            <a:pPr marL="0" indent="0">
              <a:spcBef>
                <a:spcPts val="600"/>
              </a:spcBef>
              <a:buNone/>
            </a:pPr>
            <a:r>
              <a:rPr lang="en-US" sz="1200" dirty="0">
                <a:solidFill>
                  <a:srgbClr val="000000"/>
                </a:solidFill>
                <a:cs typeface="Segoe UI Light" panose="020B0502040204020203" pitchFamily="34" charset="0"/>
              </a:rPr>
              <a:t>Direct access to a wide range of data sources, like SQL Server, SQL Server Analysis Services.</a:t>
            </a:r>
          </a:p>
          <a:p>
            <a:pPr marL="0" indent="0">
              <a:spcBef>
                <a:spcPts val="600"/>
              </a:spcBef>
              <a:buNone/>
            </a:pPr>
            <a:r>
              <a:rPr lang="en-US" sz="1200" b="1" dirty="0">
                <a:solidFill>
                  <a:srgbClr val="000000"/>
                </a:solidFill>
              </a:rPr>
              <a:t>Secure data</a:t>
            </a:r>
            <a:r>
              <a:rPr lang="en-US" sz="1200" b="1" baseline="0" dirty="0">
                <a:solidFill>
                  <a:srgbClr val="000000"/>
                </a:solidFill>
              </a:rPr>
              <a:t> transfer</a:t>
            </a:r>
          </a:p>
          <a:p>
            <a:pPr marL="0" indent="0">
              <a:spcBef>
                <a:spcPts val="600"/>
              </a:spcBef>
              <a:buNone/>
            </a:pPr>
            <a:r>
              <a:rPr lang="en-US" sz="1200" dirty="0">
                <a:solidFill>
                  <a:srgbClr val="000000"/>
                </a:solidFill>
              </a:rPr>
              <a:t>Data transfer between the Power BI service and the gateway is secured through </a:t>
            </a:r>
            <a:r>
              <a:rPr lang="en-US" sz="1200" dirty="0">
                <a:solidFill>
                  <a:srgbClr val="000000"/>
                </a:solidFill>
                <a:hlinkClick r:id="rId3"/>
              </a:rPr>
              <a:t>Azure Service Bus</a:t>
            </a:r>
            <a:r>
              <a:rPr lang="en-US" sz="1200" dirty="0">
                <a:solidFill>
                  <a:srgbClr val="000000"/>
                </a:solidFill>
              </a:rPr>
              <a:t>. The Service Bus creates a secure channel between the Power BI service and your computer. Because the gateway starts this secure connection, there’s usually no need to open a port in your firewall because it is an outbound connection.</a:t>
            </a:r>
            <a:endParaRPr lang="en-US" sz="1200" b="1" dirty="0">
              <a:solidFill>
                <a:srgbClr val="000000"/>
              </a:solidFill>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baseline="0" dirty="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i="0" baseline="0" dirty="0">
              <a:solidFill>
                <a:srgbClr val="D2D2D2">
                  <a:lumMod val="50000"/>
                </a:srgbClr>
              </a:solidFill>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71169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F1DD190-47F2-4EC2-A20D-7847072E60CD}"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76</a:t>
            </a:fld>
            <a:endParaRPr lang="en-US" dirty="0"/>
          </a:p>
        </p:txBody>
      </p:sp>
    </p:spTree>
    <p:extLst>
      <p:ext uri="{BB962C8B-B14F-4D97-AF65-F5344CB8AC3E}">
        <p14:creationId xmlns:p14="http://schemas.microsoft.com/office/powerpoint/2010/main" val="22811053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2742" rtl="0" eaLnBrk="1" fontAlgn="auto" latinLnBrk="0" hangingPunct="1">
              <a:lnSpc>
                <a:spcPct val="90000"/>
              </a:lnSpc>
              <a:spcBef>
                <a:spcPts val="0"/>
              </a:spcBef>
              <a:spcAft>
                <a:spcPts val="340"/>
              </a:spcAft>
              <a:buClrTx/>
              <a:buSzTx/>
              <a:buFontTx/>
              <a:buNone/>
              <a:tabLst/>
              <a:defRPr/>
            </a:pPr>
            <a:r>
              <a:rPr lang="en-US" b="1" dirty="0">
                <a:solidFill>
                  <a:srgbClr val="000000"/>
                </a:solidFill>
              </a:rPr>
              <a:t>Key message:</a:t>
            </a:r>
          </a:p>
          <a:p>
            <a:pPr marL="0" marR="0" lvl="1" indent="0" algn="l" defTabSz="932742" rtl="0" eaLnBrk="1" fontAlgn="auto" latinLnBrk="0" hangingPunct="1">
              <a:lnSpc>
                <a:spcPct val="90000"/>
              </a:lnSpc>
              <a:spcBef>
                <a:spcPts val="0"/>
              </a:spcBef>
              <a:spcAft>
                <a:spcPts val="340"/>
              </a:spcAft>
              <a:buClrTx/>
              <a:buSzTx/>
              <a:buFontTx/>
              <a:buNone/>
              <a:tabLst/>
              <a:defRPr/>
            </a:pPr>
            <a:r>
              <a:rPr lang="en-US" dirty="0">
                <a:solidFill>
                  <a:srgbClr val="000000"/>
                </a:solidFill>
              </a:rPr>
              <a:t>Power BI connects to a variety of data sources, enabling you to</a:t>
            </a:r>
            <a:r>
              <a:rPr lang="en-US" baseline="0" dirty="0">
                <a:solidFill>
                  <a:srgbClr val="000000"/>
                </a:solidFill>
              </a:rPr>
              <a:t> </a:t>
            </a:r>
            <a:r>
              <a:rPr lang="en-US" dirty="0">
                <a:solidFill>
                  <a:srgbClr val="000000"/>
                </a:solidFill>
              </a:rPr>
              <a:t>view and explore data from hybrid sources in</a:t>
            </a:r>
            <a:r>
              <a:rPr lang="en-US" baseline="0" dirty="0">
                <a:solidFill>
                  <a:srgbClr val="000000"/>
                </a:solidFill>
              </a:rPr>
              <a:t> a single location. </a:t>
            </a:r>
          </a:p>
          <a:p>
            <a:pPr marL="0" marR="0" lvl="1" indent="0" algn="l" defTabSz="932742" rtl="0" eaLnBrk="1" fontAlgn="auto" latinLnBrk="0" hangingPunct="1">
              <a:lnSpc>
                <a:spcPct val="90000"/>
              </a:lnSpc>
              <a:spcBef>
                <a:spcPts val="0"/>
              </a:spcBef>
              <a:spcAft>
                <a:spcPts val="340"/>
              </a:spcAft>
              <a:buClrTx/>
              <a:buSzTx/>
              <a:buFontTx/>
              <a:buNone/>
              <a:tabLst/>
              <a:defRPr/>
            </a:pPr>
            <a:endParaRPr lang="en-US" baseline="0" dirty="0">
              <a:solidFill>
                <a:srgbClr val="000000"/>
              </a:solidFill>
            </a:endParaRPr>
          </a:p>
          <a:p>
            <a:pPr marL="0" marR="0" lvl="1" indent="0" algn="l" defTabSz="932742" rtl="0" eaLnBrk="1" fontAlgn="auto" latinLnBrk="0" hangingPunct="1">
              <a:lnSpc>
                <a:spcPct val="90000"/>
              </a:lnSpc>
              <a:spcBef>
                <a:spcPts val="0"/>
              </a:spcBef>
              <a:spcAft>
                <a:spcPts val="340"/>
              </a:spcAft>
              <a:buClrTx/>
              <a:buSzTx/>
              <a:buFontTx/>
              <a:buNone/>
              <a:tabLst/>
              <a:defRPr/>
            </a:pPr>
            <a:r>
              <a:rPr lang="en-US" b="1" baseline="0" dirty="0">
                <a:solidFill>
                  <a:srgbClr val="000000"/>
                </a:solidFill>
              </a:rPr>
              <a:t>Talking points:</a:t>
            </a:r>
          </a:p>
          <a:p>
            <a:pPr marL="171450" marR="0" lvl="1"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rPr>
              <a:t>The Power BI</a:t>
            </a:r>
            <a:r>
              <a:rPr lang="en-US" baseline="0" dirty="0">
                <a:solidFill>
                  <a:srgbClr val="000000"/>
                </a:solidFill>
              </a:rPr>
              <a:t> Get Data feature lets you q</a:t>
            </a:r>
            <a:r>
              <a:rPr lang="en-US" dirty="0">
                <a:solidFill>
                  <a:srgbClr val="000000"/>
                </a:solidFill>
              </a:rPr>
              <a:t>uickly and easily connect to all of your dat</a:t>
            </a:r>
            <a:r>
              <a:rPr lang="en-US" dirty="0"/>
              <a:t>a.</a:t>
            </a:r>
            <a:endParaRPr lang="en-US" dirty="0">
              <a:solidFill>
                <a:schemeClr val="bg1"/>
              </a:solidFill>
            </a:endParaRPr>
          </a:p>
          <a:p>
            <a:pPr marL="171450" lvl="1" indent="-171450" defTabSz="932742">
              <a:lnSpc>
                <a:spcPct val="90000"/>
              </a:lnSpc>
              <a:spcAft>
                <a:spcPts val="340"/>
              </a:spcAft>
              <a:buFont typeface="Arial" panose="020B0604020202020204" pitchFamily="34" charset="0"/>
              <a:buChar char="•"/>
              <a:defRPr/>
            </a:pPr>
            <a:r>
              <a:rPr lang="en-US" dirty="0">
                <a:solidFill>
                  <a:srgbClr val="000000"/>
                </a:solidFill>
              </a:rPr>
              <a:t>This includes a</a:t>
            </a:r>
            <a:r>
              <a:rPr lang="en-US" baseline="0" dirty="0">
                <a:solidFill>
                  <a:srgbClr val="000000"/>
                </a:solidFill>
              </a:rPr>
              <a:t> range of both cloud sources, on premises sources and specific data files </a:t>
            </a:r>
            <a:r>
              <a:rPr lang="en-US" dirty="0">
                <a:solidFill>
                  <a:srgbClr val="000000"/>
                </a:solidFill>
              </a:rPr>
              <a:t>—from the SaaS solutions you already use to your organization’s on-premises data.</a:t>
            </a:r>
          </a:p>
          <a:p>
            <a:pPr marL="171450" indent="-171450">
              <a:buFont typeface="Arial" panose="020B0604020202020204" pitchFamily="34" charset="0"/>
              <a:buChar char="•"/>
            </a:pPr>
            <a:r>
              <a:rPr lang="en-US" dirty="0"/>
              <a:t>Many</a:t>
            </a:r>
            <a:r>
              <a:rPr lang="en-US" baseline="0" dirty="0"/>
              <a:t> sources have been integrated with Power BI, connecting in minutes with pre-built dashboards and reports. </a:t>
            </a:r>
          </a:p>
          <a:p>
            <a:pPr marL="171450" indent="-171450">
              <a:buFont typeface="Arial" panose="020B0604020202020204" pitchFamily="34" charset="0"/>
              <a:buChar char="•"/>
            </a:pPr>
            <a:r>
              <a:rPr lang="en-US" baseline="0" dirty="0"/>
              <a:t>For the first time, you can easily get a consolidated view of your data, no matter where the data actually lives.</a:t>
            </a:r>
            <a:endParaRPr lang="en-US" dirty="0"/>
          </a:p>
          <a:p>
            <a:pPr marL="0"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636159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2742" rtl="0" eaLnBrk="1" fontAlgn="auto" latinLnBrk="0" hangingPunct="1">
              <a:lnSpc>
                <a:spcPct val="90000"/>
              </a:lnSpc>
              <a:spcBef>
                <a:spcPts val="0"/>
              </a:spcBef>
              <a:spcAft>
                <a:spcPts val="340"/>
              </a:spcAft>
              <a:buClrTx/>
              <a:buSzTx/>
              <a:buFontTx/>
              <a:buNone/>
              <a:tabLst/>
              <a:defRPr/>
            </a:pPr>
            <a:r>
              <a:rPr lang="en-US" b="1" dirty="0">
                <a:solidFill>
                  <a:srgbClr val="000000"/>
                </a:solidFill>
              </a:rPr>
              <a:t>Key message:</a:t>
            </a:r>
          </a:p>
          <a:p>
            <a:pPr marL="0" marR="0" lvl="1" indent="0" algn="l" defTabSz="932742" rtl="0" eaLnBrk="1" fontAlgn="auto" latinLnBrk="0" hangingPunct="1">
              <a:lnSpc>
                <a:spcPct val="90000"/>
              </a:lnSpc>
              <a:spcBef>
                <a:spcPts val="0"/>
              </a:spcBef>
              <a:spcAft>
                <a:spcPts val="340"/>
              </a:spcAft>
              <a:buClrTx/>
              <a:buSzTx/>
              <a:buFontTx/>
              <a:buNone/>
              <a:tabLst/>
              <a:defRPr/>
            </a:pPr>
            <a:r>
              <a:rPr lang="en-US" dirty="0">
                <a:solidFill>
                  <a:srgbClr val="000000"/>
                </a:solidFill>
              </a:rPr>
              <a:t>Power BI connects to the SaaS services that you already use with pre-configured dashboards, r</a:t>
            </a:r>
            <a:r>
              <a:rPr lang="en-US" baseline="0" dirty="0">
                <a:solidFill>
                  <a:srgbClr val="000000"/>
                </a:solidFill>
              </a:rPr>
              <a:t>eports, and data models.</a:t>
            </a:r>
          </a:p>
          <a:p>
            <a:pPr marL="0" marR="0" lvl="1" indent="0" algn="l" defTabSz="932742" rtl="0" eaLnBrk="1" fontAlgn="auto" latinLnBrk="0" hangingPunct="1">
              <a:lnSpc>
                <a:spcPct val="90000"/>
              </a:lnSpc>
              <a:spcBef>
                <a:spcPts val="0"/>
              </a:spcBef>
              <a:spcAft>
                <a:spcPts val="340"/>
              </a:spcAft>
              <a:buClrTx/>
              <a:buSzTx/>
              <a:buFontTx/>
              <a:buNone/>
              <a:tabLst/>
              <a:defRPr/>
            </a:pPr>
            <a:endParaRPr lang="en-US" baseline="0" dirty="0">
              <a:solidFill>
                <a:srgbClr val="000000"/>
              </a:solidFill>
            </a:endParaRPr>
          </a:p>
          <a:p>
            <a:pPr marL="0" marR="0" lvl="1" indent="0" algn="l" defTabSz="932742" rtl="0" eaLnBrk="1" fontAlgn="auto" latinLnBrk="0" hangingPunct="1">
              <a:lnSpc>
                <a:spcPct val="90000"/>
              </a:lnSpc>
              <a:spcBef>
                <a:spcPts val="0"/>
              </a:spcBef>
              <a:spcAft>
                <a:spcPts val="340"/>
              </a:spcAft>
              <a:buClrTx/>
              <a:buSzTx/>
              <a:buFontTx/>
              <a:buNone/>
              <a:tabLst/>
              <a:defRPr/>
            </a:pPr>
            <a:r>
              <a:rPr lang="en-US" b="1" baseline="0" dirty="0">
                <a:solidFill>
                  <a:srgbClr val="000000"/>
                </a:solidFill>
              </a:rPr>
              <a:t>Talking points: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It’s easy to discover business insights</a:t>
            </a:r>
            <a:r>
              <a:rPr lang="en-US" baseline="0" dirty="0">
                <a:solidFill>
                  <a:srgbClr val="000000"/>
                </a:solidFill>
                <a:ea typeface="Segoe UI" pitchFamily="34" charset="0"/>
                <a:cs typeface="Segoe UI" pitchFamily="34" charset="0"/>
              </a:rPr>
              <a:t> quickly by connecting all of the SaaS data sources you already use to Power BI.</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Power BI has “connector” functionality that establishes a direct connection to a variety of popular SaaS solutions.</a:t>
            </a:r>
            <a:endParaRPr lang="en-US" baseline="0" dirty="0">
              <a:solidFill>
                <a:srgbClr val="000000"/>
              </a:solidFill>
              <a:ea typeface="Segoe UI" pitchFamily="34" charset="0"/>
              <a:cs typeface="Segoe UI" pitchFamily="34" charset="0"/>
            </a:endParaRP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View all of the available content packs by logging into Power BI. New content packs are added regularly.</a:t>
            </a:r>
            <a:endParaRPr lang="en-US" dirty="0">
              <a:solidFill>
                <a:srgbClr val="000000"/>
              </a:solidFill>
              <a:ea typeface="Segoe UI" pitchFamily="34" charset="0"/>
              <a:cs typeface="Segoe UI" pitchFamily="34" charset="0"/>
            </a:endParaRP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It’s more than just a connection though – Power BI has a “content pack” for each SaaS solution. </a:t>
            </a:r>
          </a:p>
          <a:p>
            <a:pPr marL="628650" marR="0" lvl="1"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These “content packs” consist of </a:t>
            </a:r>
            <a:r>
              <a:rPr lang="en-US" dirty="0">
                <a:solidFill>
                  <a:srgbClr val="000000"/>
                </a:solidFill>
              </a:rPr>
              <a:t>pre-configured dashboards, reports, data models, embedded queries and metadata.</a:t>
            </a:r>
          </a:p>
          <a:p>
            <a:pPr marL="628650" marR="0" lvl="1"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That means users don’t have to set anything up from scratch – you connect your data and instantly have a beautiful dashboard ready for you to customize to your needs.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Thanks to the direct</a:t>
            </a:r>
            <a:r>
              <a:rPr lang="en-US" baseline="0" dirty="0">
                <a:solidFill>
                  <a:srgbClr val="000000"/>
                </a:solidFill>
                <a:ea typeface="Segoe UI" pitchFamily="34" charset="0"/>
                <a:cs typeface="Segoe UI" pitchFamily="34" charset="0"/>
              </a:rPr>
              <a:t> connection from Power BI, data processing is optimized, so you can explore at a rapid pace.</a:t>
            </a:r>
            <a:endParaRPr lang="en-US" dirty="0">
              <a:solidFill>
                <a:srgbClr val="000000"/>
              </a:solidFill>
              <a:ea typeface="Segoe UI" pitchFamily="34" charset="0"/>
              <a:cs typeface="Segoe UI" pitchFamily="34" charset="0"/>
            </a:endParaRP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And data is updated automatically</a:t>
            </a:r>
            <a:r>
              <a:rPr lang="en-US" baseline="0" dirty="0">
                <a:solidFill>
                  <a:srgbClr val="000000"/>
                </a:solidFill>
                <a:ea typeface="Segoe UI" pitchFamily="34" charset="0"/>
                <a:cs typeface="Segoe UI" pitchFamily="34" charset="0"/>
              </a:rPr>
              <a:t> each day (or on-demand if you need it) – no need for special refresh configuration.</a:t>
            </a:r>
            <a:endParaRPr lang="en-US" dirty="0">
              <a:solidFill>
                <a:srgbClr val="000000"/>
              </a:solidFill>
              <a:ea typeface="Segoe UI" pitchFamily="34" charset="0"/>
              <a:cs typeface="Segoe UI" pitchFamily="34" charset="0"/>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855505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2742" rtl="0" eaLnBrk="1" fontAlgn="auto" latinLnBrk="0" hangingPunct="1">
              <a:lnSpc>
                <a:spcPct val="90000"/>
              </a:lnSpc>
              <a:spcBef>
                <a:spcPts val="0"/>
              </a:spcBef>
              <a:spcAft>
                <a:spcPts val="340"/>
              </a:spcAft>
              <a:buClrTx/>
              <a:buSzTx/>
              <a:buFontTx/>
              <a:buNone/>
              <a:tabLst/>
              <a:defRPr/>
            </a:pPr>
            <a:r>
              <a:rPr lang="en-US" b="1" dirty="0">
                <a:solidFill>
                  <a:srgbClr val="000000"/>
                </a:solidFill>
              </a:rPr>
              <a:t>Key message:</a:t>
            </a:r>
          </a:p>
          <a:p>
            <a:pPr marL="0" marR="0" lvl="1" indent="0" algn="l" defTabSz="932742" rtl="0" eaLnBrk="1" fontAlgn="auto" latinLnBrk="0" hangingPunct="1">
              <a:lnSpc>
                <a:spcPct val="90000"/>
              </a:lnSpc>
              <a:spcBef>
                <a:spcPts val="0"/>
              </a:spcBef>
              <a:spcAft>
                <a:spcPts val="340"/>
              </a:spcAft>
              <a:buClrTx/>
              <a:buSzTx/>
              <a:buFontTx/>
              <a:buNone/>
              <a:tabLst/>
              <a:defRPr/>
            </a:pPr>
            <a:r>
              <a:rPr lang="en-US" kern="1200" dirty="0">
                <a:solidFill>
                  <a:srgbClr val="000000"/>
                </a:solidFill>
                <a:effectLst/>
                <a:ea typeface="Calibri" panose="020F0502020204030204" pitchFamily="34" charset="0"/>
                <a:cs typeface="Times New Roman" panose="02020603050405020304" pitchFamily="18" charset="0"/>
              </a:rPr>
              <a:t>Connect live to your existing on-premises data, such as </a:t>
            </a:r>
            <a:r>
              <a:rPr lang="en-US" kern="1200" dirty="0">
                <a:solidFill>
                  <a:srgbClr val="000000"/>
                </a:solidFill>
                <a:ea typeface="Calibri" panose="020F0502020204030204" pitchFamily="34" charset="0"/>
                <a:cs typeface="Times New Roman" panose="02020603050405020304" pitchFamily="18" charset="0"/>
              </a:rPr>
              <a:t>SQL Server Analysis Services or SQL Server. No need to move your data to the cloud.</a:t>
            </a:r>
            <a:endParaRPr lang="en-US" kern="1200" dirty="0">
              <a:solidFill>
                <a:srgbClr val="000000"/>
              </a:solidFill>
              <a:effectLst/>
              <a:ea typeface="Calibri" panose="020F0502020204030204" pitchFamily="34" charset="0"/>
              <a:cs typeface="Times New Roman" panose="02020603050405020304" pitchFamily="18" charset="0"/>
            </a:endParaRPr>
          </a:p>
          <a:p>
            <a:pPr marL="0" marR="0" lvl="1" indent="0" algn="l" defTabSz="932742" rtl="0" eaLnBrk="1" fontAlgn="auto" latinLnBrk="0" hangingPunct="1">
              <a:lnSpc>
                <a:spcPct val="90000"/>
              </a:lnSpc>
              <a:spcBef>
                <a:spcPts val="0"/>
              </a:spcBef>
              <a:spcAft>
                <a:spcPts val="340"/>
              </a:spcAft>
              <a:buClrTx/>
              <a:buSzTx/>
              <a:buFontTx/>
              <a:buNone/>
              <a:tabLst/>
              <a:defRPr/>
            </a:pPr>
            <a:endParaRPr lang="en-US" b="1" dirty="0">
              <a:solidFill>
                <a:srgbClr val="000000"/>
              </a:solidFill>
            </a:endParaRPr>
          </a:p>
          <a:p>
            <a:pPr marL="0" marR="0" lvl="1" indent="0" algn="l" defTabSz="932742" rtl="0" eaLnBrk="1" fontAlgn="auto" latinLnBrk="0" hangingPunct="1">
              <a:lnSpc>
                <a:spcPct val="90000"/>
              </a:lnSpc>
              <a:spcBef>
                <a:spcPts val="0"/>
              </a:spcBef>
              <a:spcAft>
                <a:spcPts val="340"/>
              </a:spcAft>
              <a:buClrTx/>
              <a:buSzTx/>
              <a:buFontTx/>
              <a:buNone/>
              <a:tabLst/>
              <a:defRPr/>
            </a:pPr>
            <a:r>
              <a:rPr lang="en-US" b="1" dirty="0">
                <a:solidFill>
                  <a:srgbClr val="000000"/>
                </a:solidFill>
              </a:rPr>
              <a:t>Talking points: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Power BI lets you establish live connectivity with on-premises SQL Server Analysis Services tabular and</a:t>
            </a:r>
            <a:r>
              <a:rPr lang="en-US" baseline="0" dirty="0">
                <a:solidFill>
                  <a:srgbClr val="000000"/>
                </a:solidFill>
                <a:ea typeface="Segoe UI" pitchFamily="34" charset="0"/>
                <a:cs typeface="Segoe UI" pitchFamily="34" charset="0"/>
              </a:rPr>
              <a:t> multi-dimensional </a:t>
            </a:r>
            <a:r>
              <a:rPr lang="en-US" dirty="0">
                <a:solidFill>
                  <a:srgbClr val="000000"/>
                </a:solidFill>
                <a:ea typeface="Segoe UI" pitchFamily="34" charset="0"/>
                <a:cs typeface="Segoe UI" pitchFamily="34" charset="0"/>
              </a:rPr>
              <a:t>models.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Use On-Premises Data Gateway to configure the connection</a:t>
            </a:r>
            <a:r>
              <a:rPr lang="en-US" baseline="0" dirty="0">
                <a:solidFill>
                  <a:srgbClr val="000000"/>
                </a:solidFill>
                <a:ea typeface="Segoe UI" pitchFamily="34" charset="0"/>
                <a:cs typeface="Segoe UI" pitchFamily="34" charset="0"/>
              </a:rPr>
              <a:t> with</a:t>
            </a:r>
            <a:r>
              <a:rPr lang="en-US" dirty="0">
                <a:solidFill>
                  <a:srgbClr val="000000"/>
                </a:solidFill>
                <a:ea typeface="Segoe UI" pitchFamily="34" charset="0"/>
                <a:cs typeface="Segoe UI" pitchFamily="34" charset="0"/>
              </a:rPr>
              <a:t> your existing SSAS</a:t>
            </a:r>
            <a:r>
              <a:rPr lang="en-US" baseline="0" dirty="0">
                <a:solidFill>
                  <a:srgbClr val="000000"/>
                </a:solidFill>
                <a:ea typeface="Segoe UI" pitchFamily="34" charset="0"/>
                <a:cs typeface="Segoe UI" pitchFamily="34" charset="0"/>
              </a:rPr>
              <a:t> solution (replaces the Analysis Services Connector).</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The connection is live</a:t>
            </a:r>
            <a:r>
              <a:rPr lang="en-US" baseline="0" dirty="0">
                <a:solidFill>
                  <a:srgbClr val="000000"/>
                </a:solidFill>
                <a:ea typeface="Segoe UI" pitchFamily="34" charset="0"/>
                <a:cs typeface="Segoe UI" pitchFamily="34" charset="0"/>
              </a:rPr>
              <a:t> – meaning that </a:t>
            </a:r>
            <a:r>
              <a:rPr lang="en-US" dirty="0">
                <a:solidFill>
                  <a:srgbClr val="000000"/>
                </a:solidFill>
                <a:ea typeface="Segoe UI" pitchFamily="34" charset="0"/>
                <a:cs typeface="Segoe UI" pitchFamily="34" charset="0"/>
              </a:rPr>
              <a:t>when users view and explore dashboards, Power BI interactively queries the on-premises cube to fetch the data</a:t>
            </a:r>
            <a:r>
              <a:rPr lang="en-US" baseline="0" dirty="0">
                <a:solidFill>
                  <a:srgbClr val="000000"/>
                </a:solidFill>
                <a:ea typeface="Segoe UI" pitchFamily="34" charset="0"/>
                <a:cs typeface="Segoe UI" pitchFamily="34" charset="0"/>
              </a:rPr>
              <a:t> right then.</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This enables </a:t>
            </a:r>
            <a:r>
              <a:rPr lang="en-US" dirty="0">
                <a:solidFill>
                  <a:srgbClr val="000000"/>
                </a:solidFill>
              </a:rPr>
              <a:t>efficient data exploration thanks to</a:t>
            </a:r>
            <a:r>
              <a:rPr lang="en-US" baseline="0" dirty="0">
                <a:solidFill>
                  <a:srgbClr val="000000"/>
                </a:solidFill>
              </a:rPr>
              <a:t> </a:t>
            </a:r>
            <a:r>
              <a:rPr lang="en-US" dirty="0">
                <a:solidFill>
                  <a:srgbClr val="000000"/>
                </a:solidFill>
              </a:rPr>
              <a:t>optimized query performance.</a:t>
            </a:r>
            <a:endParaRPr lang="en-US" dirty="0">
              <a:solidFill>
                <a:srgbClr val="000000"/>
              </a:solidFill>
              <a:ea typeface="Segoe UI" pitchFamily="34" charset="0"/>
              <a:cs typeface="Segoe UI" pitchFamily="34" charset="0"/>
            </a:endParaRPr>
          </a:p>
          <a:p>
            <a:pPr marL="171450" marR="0" lvl="1"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You</a:t>
            </a:r>
            <a:r>
              <a:rPr lang="en-US" baseline="0" dirty="0">
                <a:solidFill>
                  <a:srgbClr val="000000"/>
                </a:solidFill>
                <a:ea typeface="Segoe UI" pitchFamily="34" charset="0"/>
                <a:cs typeface="Segoe UI" pitchFamily="34" charset="0"/>
              </a:rPr>
              <a:t> can </a:t>
            </a:r>
            <a:r>
              <a:rPr lang="en-US" baseline="0" dirty="0">
                <a:solidFill>
                  <a:srgbClr val="000000"/>
                </a:solidFill>
              </a:rPr>
              <a:t>c</a:t>
            </a:r>
            <a:r>
              <a:rPr lang="en-US" dirty="0">
                <a:solidFill>
                  <a:srgbClr val="000000"/>
                </a:solidFill>
              </a:rPr>
              <a:t>reate reports with SSAS data on powerbi.com,</a:t>
            </a:r>
            <a:r>
              <a:rPr lang="en-US" baseline="0" dirty="0">
                <a:solidFill>
                  <a:srgbClr val="000000"/>
                </a:solidFill>
              </a:rPr>
              <a:t> even </a:t>
            </a:r>
            <a:r>
              <a:rPr lang="en-US" dirty="0">
                <a:solidFill>
                  <a:srgbClr val="000000"/>
                </a:solidFill>
              </a:rPr>
              <a:t>while data remains on-premises.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Your existing, role-based SSAS permissions, still apply – user access to SSAS data via Power BI is controlled the same way.</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gradFill>
                  <a:gsLst>
                    <a:gs pos="0">
                      <a:srgbClr val="FFFFFF"/>
                    </a:gs>
                    <a:gs pos="100000">
                      <a:srgbClr val="FFFFFF"/>
                    </a:gs>
                  </a:gsLst>
                  <a:lin ang="5400000" scaled="0"/>
                </a:gradFill>
                <a:ea typeface="Segoe UI" pitchFamily="34" charset="0"/>
                <a:cs typeface="Segoe UI" pitchFamily="34" charset="0"/>
              </a:rPr>
              <a:t>The connection to SSAS is secured via</a:t>
            </a:r>
            <a:r>
              <a:rPr lang="en-US" baseline="0" dirty="0">
                <a:gradFill>
                  <a:gsLst>
                    <a:gs pos="0">
                      <a:srgbClr val="FFFFFF"/>
                    </a:gs>
                    <a:gs pos="100000">
                      <a:srgbClr val="FFFFFF"/>
                    </a:gs>
                  </a:gsLst>
                  <a:lin ang="5400000" scaled="0"/>
                </a:gradFill>
                <a:ea typeface="Segoe UI" pitchFamily="34" charset="0"/>
                <a:cs typeface="Segoe UI" pitchFamily="34" charset="0"/>
              </a:rPr>
              <a:t> </a:t>
            </a:r>
            <a:r>
              <a:rPr lang="en-US" dirty="0">
                <a:gradFill>
                  <a:gsLst>
                    <a:gs pos="0">
                      <a:srgbClr val="FFFFFF"/>
                    </a:gs>
                    <a:gs pos="100000">
                      <a:srgbClr val="FFFFFF"/>
                    </a:gs>
                  </a:gsLst>
                  <a:lin ang="5400000" scaled="0"/>
                </a:gradFill>
                <a:ea typeface="Segoe UI" pitchFamily="34" charset="0"/>
                <a:cs typeface="Segoe UI" pitchFamily="34" charset="0"/>
              </a:rPr>
              <a:t>Azure Service Bus SSL encryption.</a:t>
            </a:r>
            <a:endParaRPr lang="en-US" b="1"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565428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1" dirty="0">
                <a:gradFill>
                  <a:gsLst>
                    <a:gs pos="0">
                      <a:srgbClr val="FFFFFF"/>
                    </a:gs>
                    <a:gs pos="100000">
                      <a:srgbClr val="FFFFFF"/>
                    </a:gs>
                  </a:gsLst>
                  <a:lin ang="5400000" scaled="0"/>
                </a:gradFill>
                <a:ea typeface="Segoe UI" pitchFamily="34" charset="0"/>
                <a:cs typeface="Segoe UI" pitchFamily="34" charset="0"/>
              </a:rPr>
              <a:t>Key message:</a:t>
            </a:r>
            <a:endParaRPr lang="en-US" sz="1100" dirty="0">
              <a:gradFill>
                <a:gsLst>
                  <a:gs pos="0">
                    <a:srgbClr val="FFFFFF"/>
                  </a:gs>
                  <a:gs pos="100000">
                    <a:srgbClr val="FFFFFF"/>
                  </a:gs>
                </a:gsLst>
                <a:lin ang="5400000" scaled="0"/>
              </a:gradFill>
              <a:ea typeface="Segoe UI" pitchFamily="34" charset="0"/>
              <a:cs typeface="Segoe UI" pitchFamily="34" charset="0"/>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dirty="0">
                <a:solidFill>
                  <a:srgbClr val="000000"/>
                </a:solidFill>
                <a:ea typeface="Segoe UI" pitchFamily="34" charset="0"/>
                <a:cs typeface="Segoe UI" pitchFamily="34" charset="0"/>
              </a:rPr>
              <a:t>If your organization needs to connect to a data source</a:t>
            </a:r>
            <a:r>
              <a:rPr lang="en-US" sz="1100" baseline="0" dirty="0">
                <a:solidFill>
                  <a:srgbClr val="000000"/>
                </a:solidFill>
                <a:ea typeface="Segoe UI" pitchFamily="34" charset="0"/>
                <a:cs typeface="Segoe UI" pitchFamily="34" charset="0"/>
              </a:rPr>
              <a:t> that isn’t yet integrated with Power BI, no problem – that’s what custom “connectors” and content packs can address.</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aseline="0" dirty="0">
              <a:solidFill>
                <a:srgbClr val="000000"/>
              </a:solidFill>
              <a:ea typeface="Segoe UI" pitchFamily="34" charset="0"/>
              <a:cs typeface="Segoe UI" pitchFamily="34" charset="0"/>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1" baseline="0" dirty="0">
                <a:solidFill>
                  <a:srgbClr val="000000"/>
                </a:solidFill>
                <a:ea typeface="Segoe UI" pitchFamily="34" charset="0"/>
                <a:cs typeface="Segoe UI" pitchFamily="34" charset="0"/>
              </a:rPr>
              <a:t>Talking points:</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aseline="0" dirty="0">
                <a:solidFill>
                  <a:srgbClr val="000000"/>
                </a:solidFill>
                <a:ea typeface="Segoe UI" pitchFamily="34" charset="0"/>
                <a:cs typeface="Segoe UI" pitchFamily="34" charset="0"/>
              </a:rPr>
              <a:t>Using the Power BI REST API library, developers can create custom “connectors” – i.e. codes that integrate nearly any data source with Power BI. </a:t>
            </a:r>
          </a:p>
          <a:p>
            <a:pPr marL="171450" marR="0" lvl="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100" baseline="0" dirty="0">
                <a:solidFill>
                  <a:srgbClr val="000000"/>
                </a:solidFill>
                <a:ea typeface="Segoe UI" pitchFamily="34" charset="0"/>
                <a:cs typeface="Segoe UI" pitchFamily="34" charset="0"/>
              </a:rPr>
              <a:t>If you offer a data service, whether that’s a SaaS solution, industry-specific data, or some other type of service, a custom connector enables your customers to pull data into Power BI. This gives them more opportunity to use your service and realize additional value.</a:t>
            </a:r>
          </a:p>
          <a:p>
            <a:pPr marL="171450" marR="0" lvl="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100" baseline="0" dirty="0">
                <a:solidFill>
                  <a:srgbClr val="000000"/>
                </a:solidFill>
                <a:ea typeface="Segoe UI" pitchFamily="34" charset="0"/>
                <a:cs typeface="Segoe UI" pitchFamily="34" charset="0"/>
              </a:rPr>
              <a:t>If you need to make data available across your organization, a custom connector can do just that in an efficient way. For example, your finance team can provide access to financial data to the appropriate users across the organization. </a:t>
            </a:r>
            <a:endParaRPr lang="en-US" sz="1100" dirty="0">
              <a:solidFill>
                <a:srgbClr val="000000"/>
              </a:solidFill>
              <a:ea typeface="Segoe UI" pitchFamily="34" charset="0"/>
              <a:cs typeface="Segoe UI" pitchFamily="34" charset="0"/>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dirty="0">
                <a:solidFill>
                  <a:srgbClr val="000000"/>
                </a:solidFill>
                <a:cs typeface="Segoe UI" pitchFamily="34" charset="0"/>
              </a:rPr>
              <a:t>In addition to connecting your data source, Power</a:t>
            </a:r>
            <a:r>
              <a:rPr lang="en-US" sz="1100" baseline="0" dirty="0">
                <a:solidFill>
                  <a:srgbClr val="000000"/>
                </a:solidFill>
                <a:cs typeface="Segoe UI" pitchFamily="34" charset="0"/>
              </a:rPr>
              <a:t> BI REST APIs enable you to create and publish organizational content packs, which consist of </a:t>
            </a:r>
            <a:r>
              <a:rPr lang="en-US" sz="1100" i="0" dirty="0">
                <a:solidFill>
                  <a:srgbClr val="000000"/>
                </a:solidFill>
              </a:rPr>
              <a:t>pre-built dashboards, reports, data models, embedded queries, and metadata.</a:t>
            </a:r>
            <a:endParaRPr lang="en-US" sz="1100" i="0" dirty="0">
              <a:solidFill>
                <a:srgbClr val="000000"/>
              </a:solidFill>
              <a:cs typeface="Segoe UI" pitchFamily="34" charset="0"/>
            </a:endParaRPr>
          </a:p>
          <a:p>
            <a:pPr marL="171450" marR="0" lvl="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sz="1100" dirty="0">
                <a:solidFill>
                  <a:srgbClr val="000000"/>
                </a:solidFill>
                <a:cs typeface="Segoe UI" pitchFamily="34" charset="0"/>
              </a:rPr>
              <a:t>Content packs make it easier and faster for users to explore</a:t>
            </a:r>
            <a:r>
              <a:rPr lang="en-US" sz="1100" baseline="0" dirty="0">
                <a:solidFill>
                  <a:srgbClr val="000000"/>
                </a:solidFill>
                <a:cs typeface="Segoe UI" pitchFamily="34" charset="0"/>
              </a:rPr>
              <a:t> the data you’re providing – they get dashboards and reports that they can use immediately to drive insights.</a:t>
            </a:r>
          </a:p>
          <a:p>
            <a:pPr marL="0" marR="0" lvl="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aseline="0" dirty="0">
                <a:solidFill>
                  <a:srgbClr val="000000"/>
                </a:solidFill>
                <a:cs typeface="Segoe UI" pitchFamily="34" charset="0"/>
              </a:rPr>
              <a:t>With connectors and content packs, users can also use data from custom sources alongside other data, giving them an even more comprehensive picture of what they need to manage.</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971580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b="1" dirty="0">
                <a:solidFill>
                  <a:srgbClr val="000000"/>
                </a:solidFill>
                <a:ea typeface="Segoe UI" pitchFamily="34" charset="0"/>
                <a:cs typeface="Segoe UI" pitchFamily="34" charset="0"/>
              </a:rPr>
              <a:t>Key message:</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dirty="0">
                <a:solidFill>
                  <a:srgbClr val="000000"/>
                </a:solidFill>
                <a:ea typeface="Segoe UI" pitchFamily="34" charset="0"/>
                <a:cs typeface="Segoe UI" pitchFamily="34" charset="0"/>
              </a:rPr>
              <a:t>Power BI integrates</a:t>
            </a:r>
            <a:r>
              <a:rPr lang="en-US" baseline="0" dirty="0">
                <a:solidFill>
                  <a:srgbClr val="000000"/>
                </a:solidFill>
                <a:ea typeface="Segoe UI" pitchFamily="34" charset="0"/>
                <a:cs typeface="Segoe UI" pitchFamily="34" charset="0"/>
              </a:rPr>
              <a:t> with select Azure services, enabling you to build seamless end-to-end data solutions.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baseline="0" dirty="0">
              <a:solidFill>
                <a:srgbClr val="000000"/>
              </a:solidFill>
              <a:ea typeface="Segoe UI" pitchFamily="34" charset="0"/>
              <a:cs typeface="Segoe UI" pitchFamily="34" charset="0"/>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b="1" baseline="0" dirty="0">
                <a:solidFill>
                  <a:srgbClr val="000000"/>
                </a:solidFill>
                <a:ea typeface="Segoe UI" pitchFamily="34" charset="0"/>
                <a:cs typeface="Segoe UI" pitchFamily="34" charset="0"/>
              </a:rPr>
              <a:t>Talking points: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a:solidFill>
                  <a:srgbClr val="000000"/>
                </a:solidFill>
                <a:ea typeface="Segoe UI" pitchFamily="34" charset="0"/>
                <a:cs typeface="Segoe UI" pitchFamily="34" charset="0"/>
              </a:rPr>
              <a:t>For example, Power BI</a:t>
            </a:r>
            <a:r>
              <a:rPr lang="en-US" baseline="0" dirty="0">
                <a:solidFill>
                  <a:srgbClr val="000000"/>
                </a:solidFill>
                <a:ea typeface="Segoe UI" pitchFamily="34" charset="0"/>
                <a:cs typeface="Segoe UI" pitchFamily="34" charset="0"/>
              </a:rPr>
              <a:t> integrates with SQL Database and SQL Data Warehouse, making it easier to query large data sets in real-time.</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Power BI also directly integrates with Azure Stream Analytics - real-time data from Stream Analytics can be pushed directly into Power BI for real-time visibility via dashboards.</a:t>
            </a:r>
          </a:p>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solidFill>
                  <a:srgbClr val="000000"/>
                </a:solidFill>
                <a:ea typeface="Segoe UI" pitchFamily="34" charset="0"/>
                <a:cs typeface="Segoe UI" pitchFamily="34" charset="0"/>
              </a:rPr>
              <a:t>For example, if you have </a:t>
            </a:r>
            <a:r>
              <a:rPr lang="en-US" baseline="0" dirty="0" err="1">
                <a:solidFill>
                  <a:srgbClr val="000000"/>
                </a:solidFill>
                <a:ea typeface="Segoe UI" pitchFamily="34" charset="0"/>
                <a:cs typeface="Segoe UI" pitchFamily="34" charset="0"/>
              </a:rPr>
              <a:t>IoT</a:t>
            </a:r>
            <a:r>
              <a:rPr lang="en-US" baseline="0" dirty="0">
                <a:solidFill>
                  <a:srgbClr val="000000"/>
                </a:solidFill>
                <a:ea typeface="Segoe UI" pitchFamily="34" charset="0"/>
                <a:cs typeface="Segoe UI" pitchFamily="34" charset="0"/>
              </a:rPr>
              <a:t> devices like sensors and factory-floor machines connected to Stream Analytics, that data can be surfaced live to Power BI dashboards, so operations managers can get real-time information on the status of plant operations.</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918326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2742" rtl="0" eaLnBrk="1" fontAlgn="auto" latinLnBrk="0" hangingPunct="1">
              <a:lnSpc>
                <a:spcPct val="90000"/>
              </a:lnSpc>
              <a:spcBef>
                <a:spcPts val="0"/>
              </a:spcBef>
              <a:spcAft>
                <a:spcPts val="340"/>
              </a:spcAft>
              <a:buClrTx/>
              <a:buSzTx/>
              <a:buFontTx/>
              <a:buNone/>
              <a:tabLst/>
              <a:defRPr/>
            </a:pPr>
            <a:r>
              <a:rPr lang="en-US" b="1" dirty="0"/>
              <a:t>Key message:</a:t>
            </a:r>
          </a:p>
          <a:p>
            <a:pPr marL="0" marR="0" lvl="1" indent="0" algn="l" defTabSz="932742" rtl="0" eaLnBrk="1" fontAlgn="auto" latinLnBrk="0" hangingPunct="1">
              <a:lnSpc>
                <a:spcPct val="90000"/>
              </a:lnSpc>
              <a:spcBef>
                <a:spcPts val="0"/>
              </a:spcBef>
              <a:spcAft>
                <a:spcPts val="340"/>
              </a:spcAft>
              <a:buClrTx/>
              <a:buSzTx/>
              <a:buFontTx/>
              <a:buNone/>
              <a:tabLst/>
              <a:defRPr/>
            </a:pPr>
            <a:r>
              <a:rPr lang="en-US" sz="1200" kern="1200" dirty="0">
                <a:solidFill>
                  <a:schemeClr val="tx1"/>
                </a:solidFill>
                <a:effectLst/>
                <a:latin typeface="+mn-lt"/>
                <a:ea typeface="+mn-ea"/>
                <a:cs typeface="+mn-cs"/>
              </a:rPr>
              <a:t>You can upload Excel, CSV and Power BI Desktop files from your computer, or connect to them on OneDrive for Business, OneDrive Personal or SharePoint</a:t>
            </a:r>
            <a:r>
              <a:rPr lang="en-US" sz="1200" kern="1200" baseline="0" dirty="0">
                <a:solidFill>
                  <a:schemeClr val="tx1"/>
                </a:solidFill>
                <a:effectLst/>
                <a:latin typeface="+mn-lt"/>
                <a:ea typeface="+mn-ea"/>
                <a:cs typeface="+mn-cs"/>
              </a:rPr>
              <a:t> Team Sites.</a:t>
            </a:r>
            <a:endParaRPr lang="en-US" b="1" dirty="0"/>
          </a:p>
          <a:p>
            <a:pPr marL="0" marR="0" lvl="1" indent="0" algn="l" defTabSz="932742" rtl="0" eaLnBrk="1" fontAlgn="auto" latinLnBrk="0" hangingPunct="1">
              <a:lnSpc>
                <a:spcPct val="90000"/>
              </a:lnSpc>
              <a:spcBef>
                <a:spcPts val="0"/>
              </a:spcBef>
              <a:spcAft>
                <a:spcPts val="340"/>
              </a:spcAft>
              <a:buClrTx/>
              <a:buSzTx/>
              <a:buFontTx/>
              <a:buNone/>
              <a:tabLst/>
              <a:defRPr/>
            </a:pPr>
            <a:endParaRPr lang="en-US" b="1" dirty="0"/>
          </a:p>
          <a:p>
            <a:pPr marL="0" marR="0" lvl="1" indent="0" algn="l" defTabSz="932742" rtl="0" eaLnBrk="1" fontAlgn="auto" latinLnBrk="0" hangingPunct="1">
              <a:lnSpc>
                <a:spcPct val="90000"/>
              </a:lnSpc>
              <a:spcBef>
                <a:spcPts val="0"/>
              </a:spcBef>
              <a:spcAft>
                <a:spcPts val="340"/>
              </a:spcAft>
              <a:buClrTx/>
              <a:buSzTx/>
              <a:buFontTx/>
              <a:buNone/>
              <a:tabLst/>
              <a:defRPr/>
            </a:pPr>
            <a:r>
              <a:rPr lang="en-US" sz="1000" b="1" dirty="0"/>
              <a:t>Talking points:</a:t>
            </a:r>
            <a:endParaRPr lang="en-US" sz="1000" b="1" dirty="0">
              <a:solidFill>
                <a:srgbClr val="000000"/>
              </a:solidFill>
            </a:endParaRPr>
          </a:p>
          <a:p>
            <a:r>
              <a:rPr lang="en-US" sz="1000" b="0" i="0" kern="1200" dirty="0">
                <a:solidFill>
                  <a:schemeClr val="tx1"/>
                </a:solidFill>
                <a:effectLst/>
              </a:rPr>
              <a:t>Where your file is saved makes a difference.</a:t>
            </a:r>
          </a:p>
          <a:p>
            <a:r>
              <a:rPr lang="en-US" sz="1000" b="1" i="0" kern="1200" dirty="0">
                <a:solidFill>
                  <a:schemeClr val="tx1"/>
                </a:solidFill>
                <a:effectLst/>
              </a:rPr>
              <a:t>Local</a:t>
            </a:r>
            <a:r>
              <a:rPr lang="en-US" sz="1000" b="0" i="0" kern="1200" dirty="0">
                <a:solidFill>
                  <a:schemeClr val="tx1"/>
                </a:solidFill>
                <a:effectLst/>
              </a:rPr>
              <a:t> - If you save your file to a local drive on your computer or another location in your organization, from Power BI, you can </a:t>
            </a:r>
            <a:r>
              <a:rPr lang="en-US" sz="1000" b="0" i="1" kern="1200" dirty="0">
                <a:solidFill>
                  <a:schemeClr val="tx1"/>
                </a:solidFill>
                <a:effectLst/>
              </a:rPr>
              <a:t>import</a:t>
            </a:r>
            <a:r>
              <a:rPr lang="en-US" sz="1000" b="0" i="0" kern="1200" dirty="0">
                <a:solidFill>
                  <a:schemeClr val="tx1"/>
                </a:solidFill>
                <a:effectLst/>
              </a:rPr>
              <a:t> your file into Power BI. Your file will actually remain on your local drive, so the whole file isn’t really imported into Power BI. What really happens is a new dataset is created in your Power BI site and data, and in some cases the data model are loaded into the dataset. If your file has any reports, those will appear in your Power BI site under Reports.</a:t>
            </a:r>
          </a:p>
          <a:p>
            <a:r>
              <a:rPr lang="en-US" sz="1000" b="1" i="0" kern="1200" dirty="0">
                <a:solidFill>
                  <a:schemeClr val="tx1"/>
                </a:solidFill>
                <a:effectLst/>
              </a:rPr>
              <a:t>OneDrive - Business</a:t>
            </a:r>
            <a:r>
              <a:rPr lang="en-US" sz="1000" b="0" i="0" kern="1200" dirty="0">
                <a:solidFill>
                  <a:schemeClr val="tx1"/>
                </a:solidFill>
                <a:effectLst/>
              </a:rPr>
              <a:t> – If you have OneDrive for Business and you sign into it with the same account you sign into Power BI with, this is by-far the most effective way to keep your work in Excel Power BI Desktop, or a CSV file and your dataset, reports, and dashboards in Power BI in-sync. Because both Power BI and OneDrive are in the cloud, Power BI connects to your file on OneDrive about every hour. If any changes are found, your dataset, reports, and dashboards are automatically updated in Power BI.</a:t>
            </a:r>
          </a:p>
          <a:p>
            <a:r>
              <a:rPr lang="en-US" sz="1000" b="1" i="0" kern="1200" dirty="0">
                <a:solidFill>
                  <a:schemeClr val="tx1"/>
                </a:solidFill>
                <a:effectLst/>
              </a:rPr>
              <a:t>OneDrive - Personal</a:t>
            </a:r>
            <a:r>
              <a:rPr lang="en-US" sz="1000" b="0" i="0" kern="1200" dirty="0">
                <a:solidFill>
                  <a:schemeClr val="tx1"/>
                </a:solidFill>
                <a:effectLst/>
              </a:rPr>
              <a:t> – If you save your files to your own OneDrive account, you’ll get many of the same benefits as you would with OneDrive for Business. The biggest difference is when you first connect to your file (using Get Data &gt; Files &gt; OneDrive – Personal) you’ll need to sign in to your OneDrive with your Microsoft account, which is usually different from what you use to sign in to Power BI. When signing in with your OneDrive with your Microsoft account, be sure to select the Keep Me Signed</a:t>
            </a:r>
            <a:r>
              <a:rPr lang="en-US" sz="1000" b="0" i="0" kern="1200" baseline="0" dirty="0">
                <a:solidFill>
                  <a:schemeClr val="tx1"/>
                </a:solidFill>
                <a:effectLst/>
              </a:rPr>
              <a:t> I</a:t>
            </a:r>
            <a:r>
              <a:rPr lang="en-US" sz="1000" b="0" i="0" kern="1200" dirty="0">
                <a:solidFill>
                  <a:schemeClr val="tx1"/>
                </a:solidFill>
                <a:effectLst/>
              </a:rPr>
              <a:t>n option. This way, Power BI will be able to connect to your file about every hour and make sure your dataset in Power BI is in-sync.</a:t>
            </a:r>
          </a:p>
          <a:p>
            <a:r>
              <a:rPr lang="en-US" sz="1000" b="1" i="0" kern="1200" dirty="0">
                <a:solidFill>
                  <a:schemeClr val="tx1"/>
                </a:solidFill>
                <a:effectLst/>
              </a:rPr>
              <a:t>SharePoint Team-Sites</a:t>
            </a:r>
            <a:r>
              <a:rPr lang="en-US" sz="1000" b="0" i="0" kern="1200" dirty="0">
                <a:solidFill>
                  <a:schemeClr val="tx1"/>
                </a:solidFill>
                <a:effectLst/>
              </a:rPr>
              <a:t> – Saving your Power BI Desktop files to SharePoint – Team Sites is much the same as saving to OneDrive for Business. The biggest difference is how you connect to the file from Power BI. You can specify a URL or connect to the root folder.</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Two ways to use Excel workbook in Power BI</a:t>
            </a:r>
          </a:p>
          <a:p>
            <a:r>
              <a:rPr lang="en-US" sz="1200" b="1" i="0" kern="1200" dirty="0">
                <a:solidFill>
                  <a:schemeClr val="tx1"/>
                </a:solidFill>
                <a:effectLst/>
                <a:latin typeface="+mn-lt"/>
                <a:ea typeface="+mn-ea"/>
                <a:cs typeface="+mn-cs"/>
              </a:rPr>
              <a:t>Import - </a:t>
            </a:r>
            <a:r>
              <a:rPr lang="en-US" sz="1200" b="0" i="0" kern="1200" dirty="0">
                <a:solidFill>
                  <a:schemeClr val="tx1"/>
                </a:solidFill>
                <a:effectLst/>
                <a:latin typeface="+mn-lt"/>
                <a:ea typeface="+mn-ea"/>
                <a:cs typeface="+mn-cs"/>
              </a:rPr>
              <a:t>When you import, any supported data in tables and/or a data model are imported into a new dataset in Power BI. If you have any Power View sheets, those will be re-created in Power BI as reports.</a:t>
            </a:r>
          </a:p>
          <a:p>
            <a:r>
              <a:rPr lang="en-US" sz="1200" b="0" i="0" kern="1200" dirty="0">
                <a:solidFill>
                  <a:schemeClr val="tx1"/>
                </a:solidFill>
                <a:effectLst/>
                <a:latin typeface="+mn-lt"/>
                <a:ea typeface="+mn-ea"/>
                <a:cs typeface="+mn-cs"/>
              </a:rPr>
              <a:t>You can continue editing your workbook. When your changes are saved, they’ll be synchronized with the dataset in Power BI, usually within about an hour. If you need more immediate gratification, you can just click Publish again, and your changes are exported right then and there. Any visualizations you have in reports and dashboards will be updated, too.</a:t>
            </a:r>
          </a:p>
          <a:p>
            <a:r>
              <a:rPr lang="en-US" sz="1200" b="0" i="0" kern="1200" dirty="0">
                <a:solidFill>
                  <a:schemeClr val="tx1"/>
                </a:solidFill>
                <a:effectLst/>
                <a:latin typeface="+mn-lt"/>
                <a:ea typeface="+mn-ea"/>
                <a:cs typeface="+mn-cs"/>
              </a:rPr>
              <a:t>Choose this option if you’ve used Get &amp; Transform data or Power Pivot to load data into a data model, or if your workbook has Power View sheets with visualizations you want to see in Power BI.</a:t>
            </a:r>
          </a:p>
          <a:p>
            <a:r>
              <a:rPr lang="en-US" sz="1200" b="0" i="0" kern="1200" dirty="0">
                <a:solidFill>
                  <a:schemeClr val="tx1"/>
                </a:solidFill>
                <a:effectLst/>
                <a:latin typeface="+mn-lt"/>
                <a:ea typeface="+mn-ea"/>
                <a:cs typeface="+mn-cs"/>
              </a:rPr>
              <a:t>In Excel 2016, you can also use Publish &gt; Export. It's pretty much the same thing. </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Connect, manage and view Excel in Power BI </a:t>
            </a:r>
            <a:r>
              <a:rPr lang="en-US" sz="1200" b="0" i="0" kern="1200" dirty="0">
                <a:solidFill>
                  <a:schemeClr val="tx1"/>
                </a:solidFill>
                <a:effectLst/>
                <a:latin typeface="+mn-lt"/>
                <a:ea typeface="+mn-ea"/>
                <a:cs typeface="+mn-cs"/>
              </a:rPr>
              <a:t>- when you connect, your workbook will appear in Power BI just like it would in Excel Online. But, unlike Excel Online, you’ll have some great features to help you pin elements from your worksheets right to your dashboards.</a:t>
            </a:r>
          </a:p>
          <a:p>
            <a:r>
              <a:rPr lang="en-US" sz="1200" b="0" i="0" kern="1200" dirty="0">
                <a:solidFill>
                  <a:schemeClr val="tx1"/>
                </a:solidFill>
                <a:effectLst/>
                <a:latin typeface="+mn-lt"/>
                <a:ea typeface="+mn-ea"/>
                <a:cs typeface="+mn-cs"/>
              </a:rPr>
              <a:t>You can’t edit your workbook in Power BI. But if you need to make some changes, you can click Edit, and then choose to edit your workbook in Excel Online or open it in Excel on your computer. Any changes you make are saved to the workbook on OneDrive.</a:t>
            </a:r>
          </a:p>
          <a:p>
            <a:r>
              <a:rPr lang="en-US" sz="1200" b="0" i="0" kern="1200" dirty="0">
                <a:solidFill>
                  <a:schemeClr val="tx1"/>
                </a:solidFill>
                <a:effectLst/>
                <a:latin typeface="+mn-lt"/>
                <a:ea typeface="+mn-ea"/>
                <a:cs typeface="+mn-cs"/>
              </a:rPr>
              <a:t>When choosing this way, no dataset is created in Power BI. Your workbook will appear in your Power BI workspace navigation pane under Reports. Connected workbooks have a special Excel icon.</a:t>
            </a:r>
          </a:p>
          <a:p>
            <a:r>
              <a:rPr lang="en-US" sz="1200" b="0" i="0" kern="1200" dirty="0">
                <a:solidFill>
                  <a:schemeClr val="tx1"/>
                </a:solidFill>
                <a:effectLst/>
                <a:latin typeface="+mn-lt"/>
                <a:ea typeface="+mn-ea"/>
                <a:cs typeface="+mn-cs"/>
              </a:rPr>
              <a:t>Choose this option if you only have data in worksheets, or you have ranges, PivotTables and charts you want to pin to dashboards.</a:t>
            </a:r>
          </a:p>
          <a:p>
            <a:r>
              <a:rPr lang="en-US" sz="1200" b="0" i="0" kern="1200" dirty="0">
                <a:solidFill>
                  <a:schemeClr val="tx1"/>
                </a:solidFill>
                <a:effectLst/>
                <a:latin typeface="+mn-lt"/>
                <a:ea typeface="+mn-ea"/>
                <a:cs typeface="+mn-cs"/>
              </a:rPr>
              <a:t>In Excel 2016, you can also use Publish &gt; Upload. It's pretty much the same thing. </a:t>
            </a:r>
          </a:p>
          <a:p>
            <a:endParaRPr lang="en-US" sz="1200" b="0" i="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2278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34A55B-0232-4B2A-8DB0-D59B999B87D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994150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F1DD190-47F2-4EC2-A20D-7847072E60CD}"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83</a:t>
            </a:fld>
            <a:endParaRPr lang="en-US" dirty="0"/>
          </a:p>
        </p:txBody>
      </p:sp>
    </p:spTree>
    <p:extLst>
      <p:ext uri="{BB962C8B-B14F-4D97-AF65-F5344CB8AC3E}">
        <p14:creationId xmlns:p14="http://schemas.microsoft.com/office/powerpoint/2010/main" val="42193948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Power BI Desktop</a:t>
            </a:r>
            <a:r>
              <a:rPr lang="en-US" sz="1200" kern="1200" dirty="0">
                <a:solidFill>
                  <a:schemeClr val="tx1"/>
                </a:solidFill>
                <a:effectLst/>
                <a:latin typeface="+mn-lt"/>
                <a:ea typeface="+mn-ea"/>
                <a:cs typeface="+mn-cs"/>
              </a:rPr>
              <a:t> is a </a:t>
            </a:r>
            <a:r>
              <a:rPr lang="en-US" sz="1200" b="1" kern="1200" dirty="0">
                <a:solidFill>
                  <a:schemeClr val="tx1"/>
                </a:solidFill>
                <a:effectLst/>
                <a:latin typeface="+mn-lt"/>
                <a:ea typeface="+mn-ea"/>
                <a:cs typeface="+mn-cs"/>
              </a:rPr>
              <a:t>visual data exploration and interactive reporting tool</a:t>
            </a:r>
            <a:r>
              <a:rPr lang="en-US" sz="1200" kern="1200" dirty="0">
                <a:solidFill>
                  <a:schemeClr val="tx1"/>
                </a:solidFill>
                <a:effectLst/>
                <a:latin typeface="+mn-lt"/>
                <a:ea typeface="+mn-ea"/>
                <a:cs typeface="+mn-cs"/>
              </a:rPr>
              <a:t>, providing a </a:t>
            </a:r>
            <a:r>
              <a:rPr lang="en-US" sz="1200" u="sng" kern="1200" dirty="0">
                <a:solidFill>
                  <a:schemeClr val="tx1"/>
                </a:solidFill>
                <a:effectLst/>
                <a:latin typeface="+mn-lt"/>
                <a:ea typeface="+mn-ea"/>
                <a:cs typeface="+mn-cs"/>
              </a:rPr>
              <a:t>free-form canvas</a:t>
            </a:r>
            <a:r>
              <a:rPr lang="en-US" sz="1200" kern="1200" dirty="0">
                <a:solidFill>
                  <a:schemeClr val="tx1"/>
                </a:solidFill>
                <a:effectLst/>
                <a:latin typeface="+mn-lt"/>
                <a:ea typeface="+mn-ea"/>
                <a:cs typeface="+mn-cs"/>
              </a:rPr>
              <a:t> for drag and drop exploration of your data, an extensive library of </a:t>
            </a:r>
            <a:r>
              <a:rPr lang="en-US" sz="1200" u="sng" kern="1200" dirty="0">
                <a:solidFill>
                  <a:schemeClr val="tx1"/>
                </a:solidFill>
                <a:effectLst/>
                <a:latin typeface="+mn-lt"/>
                <a:ea typeface="+mn-ea"/>
                <a:cs typeface="+mn-cs"/>
              </a:rPr>
              <a:t>interactive visualizations</a:t>
            </a:r>
            <a:r>
              <a:rPr lang="en-US" sz="1200" kern="1200" dirty="0">
                <a:solidFill>
                  <a:schemeClr val="tx1"/>
                </a:solidFill>
                <a:effectLst/>
                <a:latin typeface="+mn-lt"/>
                <a:ea typeface="+mn-ea"/>
                <a:cs typeface="+mn-cs"/>
              </a:rPr>
              <a:t>, and an authoring experience for </a:t>
            </a:r>
            <a:r>
              <a:rPr lang="en-US" sz="1200" u="sng" kern="1200" dirty="0">
                <a:solidFill>
                  <a:schemeClr val="tx1"/>
                </a:solidFill>
                <a:effectLst/>
                <a:latin typeface="+mn-lt"/>
                <a:ea typeface="+mn-ea"/>
                <a:cs typeface="+mn-cs"/>
              </a:rPr>
              <a:t>ease of report creation</a:t>
            </a:r>
            <a:r>
              <a:rPr lang="en-US" sz="1200" kern="1200" dirty="0">
                <a:solidFill>
                  <a:schemeClr val="tx1"/>
                </a:solidFill>
                <a:effectLst/>
                <a:latin typeface="+mn-lt"/>
                <a:ea typeface="+mn-ea"/>
                <a:cs typeface="+mn-cs"/>
              </a:rPr>
              <a:t> for the Power BI service. </a:t>
            </a:r>
          </a:p>
          <a:p>
            <a:pPr marL="52353" defTabSz="912992" fontAlgn="base">
              <a:spcAft>
                <a:spcPts val="1799"/>
              </a:spcAft>
              <a:buClr>
                <a:srgbClr val="107C10"/>
              </a:buClr>
            </a:pPr>
            <a:endParaRPr lang="en-US" sz="1200" kern="0" dirty="0">
              <a:ln>
                <a:solidFill>
                  <a:srgbClr val="FFFFFF">
                    <a:alpha val="0"/>
                  </a:srgbClr>
                </a:solidFill>
              </a:ln>
              <a:solidFill>
                <a:schemeClr val="tx1"/>
              </a:solidFill>
              <a:ea typeface="Segoe UI" pitchFamily="34" charset="0"/>
              <a:cs typeface="Segoe UI" pitchFamily="34" charset="0"/>
            </a:endParaRPr>
          </a:p>
          <a:p>
            <a:pPr marL="52353" defTabSz="912992" fontAlgn="base">
              <a:spcAft>
                <a:spcPts val="1799"/>
              </a:spcAft>
              <a:buClr>
                <a:srgbClr val="107C10"/>
              </a:buClr>
            </a:pPr>
            <a:r>
              <a:rPr lang="en-US" sz="1200" kern="0" dirty="0">
                <a:ln>
                  <a:solidFill>
                    <a:srgbClr val="FFFFFF">
                      <a:alpha val="0"/>
                    </a:srgbClr>
                  </a:solidFill>
                </a:ln>
                <a:solidFill>
                  <a:schemeClr val="tx1"/>
                </a:solidFill>
                <a:ea typeface="Segoe UI" pitchFamily="34" charset="0"/>
                <a:cs typeface="Segoe UI" pitchFamily="34" charset="0"/>
              </a:rPr>
              <a:t>A freely downloadable 32/64bit desktop application optimized for use the Power BI Service</a:t>
            </a:r>
          </a:p>
          <a:p>
            <a:pPr marL="52353" defTabSz="912992" fontAlgn="base">
              <a:spcAft>
                <a:spcPts val="1799"/>
              </a:spcAft>
              <a:buClr>
                <a:srgbClr val="107C10"/>
              </a:buClr>
            </a:pPr>
            <a:r>
              <a:rPr lang="en-US" sz="1200" kern="0" dirty="0">
                <a:ln>
                  <a:solidFill>
                    <a:srgbClr val="FFFFFF">
                      <a:alpha val="0"/>
                    </a:srgbClr>
                  </a:solidFill>
                </a:ln>
                <a:solidFill>
                  <a:schemeClr val="tx1"/>
                </a:solidFill>
                <a:ea typeface="Segoe UI" pitchFamily="34" charset="0"/>
                <a:cs typeface="Segoe UI" pitchFamily="34" charset="0"/>
              </a:rPr>
              <a:t>Combines the Power of Power Query, Power Pivot and Power View</a:t>
            </a:r>
          </a:p>
          <a:p>
            <a:pPr marL="52353" defTabSz="912992" fontAlgn="base">
              <a:spcAft>
                <a:spcPts val="1799"/>
              </a:spcAft>
              <a:buClr>
                <a:srgbClr val="107C10"/>
              </a:buClr>
            </a:pPr>
            <a:r>
              <a:rPr lang="en-US" sz="1200" kern="0" dirty="0">
                <a:ln>
                  <a:solidFill>
                    <a:srgbClr val="FFFFFF">
                      <a:alpha val="0"/>
                    </a:srgbClr>
                  </a:solidFill>
                </a:ln>
                <a:solidFill>
                  <a:schemeClr val="tx1"/>
                </a:solidFill>
                <a:ea typeface="Segoe UI" pitchFamily="34" charset="0"/>
                <a:cs typeface="Segoe UI" pitchFamily="34" charset="0"/>
              </a:rPr>
              <a:t>Specializing in Interactive Visualization and Analysis.</a:t>
            </a:r>
          </a:p>
          <a:p>
            <a:pPr marL="52353" defTabSz="912992" fontAlgn="base">
              <a:spcAft>
                <a:spcPts val="1799"/>
              </a:spcAft>
              <a:buClr>
                <a:srgbClr val="107C10"/>
              </a:buClr>
            </a:pPr>
            <a:r>
              <a:rPr lang="en-US" sz="1200" kern="0" dirty="0">
                <a:ln>
                  <a:solidFill>
                    <a:srgbClr val="FFFFFF">
                      <a:alpha val="0"/>
                    </a:srgbClr>
                  </a:solidFill>
                </a:ln>
                <a:solidFill>
                  <a:schemeClr val="tx1"/>
                </a:solidFill>
                <a:ea typeface="Segoe UI" pitchFamily="34" charset="0"/>
                <a:cs typeface="Segoe UI" pitchFamily="34" charset="0"/>
              </a:rPr>
              <a:t>Main output: Interactive Reports</a:t>
            </a:r>
          </a:p>
          <a:p>
            <a:pPr marL="52353" defTabSz="912992" fontAlgn="base">
              <a:spcAft>
                <a:spcPts val="1799"/>
              </a:spcAft>
              <a:buClr>
                <a:srgbClr val="107C10"/>
              </a:buClr>
            </a:pPr>
            <a:r>
              <a:rPr lang="en-US" sz="1200" kern="0" dirty="0">
                <a:ln>
                  <a:solidFill>
                    <a:srgbClr val="FFFFFF">
                      <a:alpha val="0"/>
                    </a:srgbClr>
                  </a:solidFill>
                </a:ln>
                <a:solidFill>
                  <a:schemeClr val="tx1"/>
                </a:solidFill>
                <a:ea typeface="Segoe UI" pitchFamily="34" charset="0"/>
                <a:cs typeface="Segoe UI" pitchFamily="34" charset="0"/>
              </a:rPr>
              <a:t>Effortlessly publish interactive visual reports to users of Power BI</a:t>
            </a:r>
          </a:p>
          <a:p>
            <a:pPr marL="52353" defTabSz="912992" fontAlgn="base">
              <a:spcAft>
                <a:spcPts val="1799"/>
              </a:spcAft>
              <a:buClr>
                <a:srgbClr val="107C10"/>
              </a:buClr>
            </a:pPr>
            <a:r>
              <a:rPr lang="en-US" sz="1200" kern="0" dirty="0">
                <a:ln>
                  <a:solidFill>
                    <a:srgbClr val="FFFFFF">
                      <a:alpha val="0"/>
                    </a:srgbClr>
                  </a:solidFill>
                </a:ln>
                <a:solidFill>
                  <a:schemeClr val="tx1"/>
                </a:solidFill>
                <a:ea typeface="Segoe UI" pitchFamily="34" charset="0"/>
                <a:cs typeface="Segoe UI" pitchFamily="34" charset="0"/>
              </a:rPr>
              <a:t>Updated on monthly basis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Excel 2013 is Microsoft’s premier business analyst tool – it includes rich business intelligence features (Power Query, Power Pivot, Power View, Power Map) fully integrated with the powerful ad hoc analysis capabilities and familiar features of Excel – like Pivot Tables and Excel Charting. With Excel 2013, analysts can publish Excel Workbooks to Power BI, sharing data, analysis and reports with users of Power BI.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customers who don’t have access to Excel 2013, the new Power BI Desktop can be used to import and model data, then author and publish Power BI Reports to the Power BI service. While lacking the rich analytical features of Excel, it does provide a simple solution expressly designed for Power BI content creation. </a:t>
            </a: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2536687-5192-40E7-8597-ECEE8C4401B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318943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31B42E"/>
                </a:solidFill>
              </a:rPr>
              <a:t>1) </a:t>
            </a:r>
            <a:r>
              <a:rPr lang="en-US" sz="1200" b="1" i="0" dirty="0">
                <a:solidFill>
                  <a:srgbClr val="31B42E"/>
                </a:solidFill>
              </a:rPr>
              <a:t>Data preparation</a:t>
            </a:r>
            <a:r>
              <a:rPr lang="en-US" sz="1200" i="0" dirty="0">
                <a:solidFill>
                  <a:srgbClr val="31B42E"/>
                </a:solidFill>
              </a:rPr>
              <a:t>…. Get</a:t>
            </a:r>
            <a:r>
              <a:rPr lang="en-US" sz="1200" i="0" baseline="0" dirty="0">
                <a:solidFill>
                  <a:srgbClr val="31B42E"/>
                </a:solidFill>
              </a:rPr>
              <a:t> data, then transform and model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baseline="0" dirty="0">
              <a:solidFill>
                <a:srgbClr val="31B42E"/>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baseline="0" dirty="0">
                <a:solidFill>
                  <a:srgbClr val="31B42E"/>
                </a:solidFill>
              </a:rPr>
              <a:t>2) </a:t>
            </a:r>
            <a:r>
              <a:rPr lang="en-US" sz="1200" b="1" i="0" baseline="0" dirty="0">
                <a:solidFill>
                  <a:srgbClr val="31B42E"/>
                </a:solidFill>
              </a:rPr>
              <a:t>Exploration</a:t>
            </a:r>
            <a:r>
              <a:rPr lang="en-US" sz="1200" i="0" baseline="0" dirty="0">
                <a:solidFill>
                  <a:srgbClr val="31B42E"/>
                </a:solidFill>
              </a:rPr>
              <a:t>: Free form </a:t>
            </a:r>
            <a:r>
              <a:rPr lang="en-US" sz="1200" b="0" i="0" baseline="0" dirty="0">
                <a:solidFill>
                  <a:srgbClr val="31B42E"/>
                </a:solidFill>
              </a:rPr>
              <a:t>data exploration, canvas experience.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baseline="0" dirty="0">
              <a:solidFill>
                <a:srgbClr val="31B42E"/>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baseline="0" dirty="0">
                <a:solidFill>
                  <a:srgbClr val="31B42E"/>
                </a:solidFill>
              </a:rPr>
              <a:t>3) </a:t>
            </a:r>
            <a:r>
              <a:rPr lang="en-US" sz="1200" b="1" i="0" baseline="0" dirty="0">
                <a:solidFill>
                  <a:srgbClr val="31B42E"/>
                </a:solidFill>
              </a:rPr>
              <a:t>Report</a:t>
            </a:r>
            <a:r>
              <a:rPr lang="en-US" sz="1200" i="0" baseline="0" dirty="0">
                <a:solidFill>
                  <a:srgbClr val="31B42E"/>
                </a:solidFill>
              </a:rPr>
              <a:t> … Create interactive reports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baseline="0" dirty="0">
              <a:solidFill>
                <a:srgbClr val="31B42E"/>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baseline="0" dirty="0">
                <a:solidFill>
                  <a:srgbClr val="31B42E"/>
                </a:solidFill>
              </a:rPr>
              <a:t>4) </a:t>
            </a:r>
            <a:r>
              <a:rPr lang="en-US" sz="1200" b="1" i="0" baseline="0" dirty="0">
                <a:solidFill>
                  <a:srgbClr val="31B42E"/>
                </a:solidFill>
              </a:rPr>
              <a:t>Share</a:t>
            </a:r>
            <a:r>
              <a:rPr lang="en-US" sz="1200" i="0" baseline="0" dirty="0">
                <a:solidFill>
                  <a:srgbClr val="31B42E"/>
                </a:solidFill>
              </a:rPr>
              <a:t> </a:t>
            </a:r>
            <a:r>
              <a:rPr lang="en-US" sz="1200" b="1" i="0" baseline="0" dirty="0">
                <a:solidFill>
                  <a:srgbClr val="31B42E"/>
                </a:solidFill>
              </a:rPr>
              <a:t>and collaborate </a:t>
            </a:r>
            <a:r>
              <a:rPr lang="en-US" sz="1200" i="0" baseline="0" dirty="0">
                <a:solidFill>
                  <a:srgbClr val="31B42E"/>
                </a:solidFill>
              </a:rPr>
              <a:t>with Power BI</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baseline="0" dirty="0">
              <a:solidFill>
                <a:srgbClr val="31B42E"/>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31B42E"/>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31B42E"/>
                </a:solidFill>
              </a:rPr>
              <a:t>Power BI Desktop is a free desktop companion application for the Power BI service. It</a:t>
            </a:r>
            <a:r>
              <a:rPr lang="en-US" sz="1200" i="0" baseline="0" dirty="0">
                <a:solidFill>
                  <a:srgbClr val="31B42E"/>
                </a:solidFill>
              </a:rPr>
              <a:t> enables </a:t>
            </a:r>
            <a:r>
              <a:rPr lang="en-US" sz="1200" i="0" dirty="0">
                <a:solidFill>
                  <a:srgbClr val="31B42E"/>
                </a:solidFill>
              </a:rPr>
              <a:t>visual data exploration and report-authoring</a:t>
            </a:r>
            <a:r>
              <a:rPr lang="en-US" sz="1200" i="0" baseline="0" dirty="0">
                <a:solidFill>
                  <a:srgbClr val="31B42E"/>
                </a:solidFill>
              </a:rPr>
              <a:t>. Complementary to Excel</a:t>
            </a:r>
            <a:r>
              <a:rPr lang="en-US" sz="1200" i="0" baseline="0" dirty="0">
                <a:solidFill>
                  <a:schemeClr val="tx1"/>
                </a:solidFill>
              </a:rPr>
              <a:t>, it c</a:t>
            </a:r>
            <a:r>
              <a:rPr lang="en-US" sz="1200" dirty="0"/>
              <a:t>ombines the capabilities of Power Query, Power Pivot &amp; Power View</a:t>
            </a:r>
            <a:r>
              <a:rPr lang="en-US" sz="1200" baseline="0" dirty="0"/>
              <a:t> into a single interface. </a:t>
            </a:r>
            <a:endParaRPr lang="en-US" sz="1200" dirty="0"/>
          </a:p>
          <a:p>
            <a:endParaRPr lang="en-US" sz="1200" i="0" dirty="0">
              <a:solidFill>
                <a:srgbClr val="31B42E"/>
              </a:solidFill>
            </a:endParaRPr>
          </a:p>
          <a:p>
            <a:pPr marL="0" indent="0">
              <a:buFont typeface="Arial" panose="020B0604020202020204" pitchFamily="34" charset="0"/>
              <a:buNone/>
            </a:pPr>
            <a:r>
              <a:rPr lang="en-GB" sz="1200" baseline="0" dirty="0">
                <a:solidFill>
                  <a:schemeClr val="tx2"/>
                </a:solidFill>
              </a:rPr>
              <a:t>With Power BI Desktop, you can:</a:t>
            </a:r>
            <a:endParaRPr lang="en-GB" sz="1200" dirty="0">
              <a:solidFill>
                <a:schemeClr val="tx2"/>
              </a:solidFill>
            </a:endParaRPr>
          </a:p>
          <a:p>
            <a:pPr marL="171450" indent="-171450">
              <a:buFont typeface="Arial" panose="020B0604020202020204" pitchFamily="34" charset="0"/>
              <a:buChar char="•"/>
            </a:pPr>
            <a:r>
              <a:rPr lang="en-GB" sz="1200" dirty="0">
                <a:solidFill>
                  <a:schemeClr val="tx2"/>
                </a:solidFill>
              </a:rPr>
              <a:t>Acquire and prepare data using extensive query capabilities</a:t>
            </a:r>
          </a:p>
          <a:p>
            <a:pPr marL="171450" lvl="0" indent="-171450">
              <a:buFont typeface="Arial" panose="020B0604020202020204" pitchFamily="34" charset="0"/>
              <a:buChar char="•"/>
            </a:pPr>
            <a:r>
              <a:rPr lang="en-GB" sz="1200" dirty="0">
                <a:solidFill>
                  <a:schemeClr val="tx2"/>
                </a:solidFill>
              </a:rPr>
              <a:t>Manipulation</a:t>
            </a:r>
            <a:r>
              <a:rPr lang="en-GB" sz="1200" baseline="0" dirty="0">
                <a:solidFill>
                  <a:schemeClr val="tx2"/>
                </a:solidFill>
              </a:rPr>
              <a:t> and consolidation of m</a:t>
            </a:r>
            <a:r>
              <a:rPr lang="en-GB" sz="1200" dirty="0">
                <a:solidFill>
                  <a:schemeClr val="tx2"/>
                </a:solidFill>
              </a:rPr>
              <a:t>ultiple</a:t>
            </a:r>
            <a:r>
              <a:rPr lang="en-GB" sz="1200" baseline="0" dirty="0">
                <a:solidFill>
                  <a:schemeClr val="tx2"/>
                </a:solidFill>
              </a:rPr>
              <a:t> data sources is performed in Power BI Desktop – this enables Power BI service users to use data from multiple sources in a single report</a:t>
            </a:r>
            <a:endParaRPr lang="en-GB" sz="1200" dirty="0">
              <a:solidFill>
                <a:schemeClr val="tx2"/>
              </a:solidFill>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Establish data structure, then transform and analyze data</a:t>
            </a:r>
            <a:endParaRPr lang="en-GB" sz="1200" dirty="0">
              <a:solidFill>
                <a:schemeClr val="tx2"/>
              </a:solidFill>
            </a:endParaRPr>
          </a:p>
          <a:p>
            <a:pPr marL="171450" indent="-171450">
              <a:buFont typeface="Arial" panose="020B0604020202020204" pitchFamily="34" charset="0"/>
              <a:buChar char="•"/>
            </a:pPr>
            <a:r>
              <a:rPr lang="en-GB" sz="1200" dirty="0">
                <a:solidFill>
                  <a:schemeClr val="tx2"/>
                </a:solidFill>
              </a:rPr>
              <a:t>Visualize and explore your data in new ways </a:t>
            </a:r>
            <a:r>
              <a:rPr lang="en-US" sz="1200" dirty="0">
                <a:solidFill>
                  <a:schemeClr val="tx2"/>
                </a:solidFill>
              </a:rPr>
              <a:t>through a freeform drag-and-drop canvas</a:t>
            </a:r>
            <a:endParaRPr lang="en-GB" sz="1200" dirty="0">
              <a:solidFill>
                <a:schemeClr val="tx2"/>
              </a:solidFill>
            </a:endParaRPr>
          </a:p>
          <a:p>
            <a:pPr marL="171450" indent="-171450">
              <a:buFont typeface="Arial" panose="020B0604020202020204" pitchFamily="34" charset="0"/>
              <a:buChar char="•"/>
            </a:pPr>
            <a:r>
              <a:rPr lang="en-US" sz="1200" dirty="0">
                <a:solidFill>
                  <a:schemeClr val="tx2"/>
                </a:solidFill>
              </a:rPr>
              <a:t>Author reports with a broad range of modern data visualizations</a:t>
            </a:r>
          </a:p>
          <a:p>
            <a:pPr marL="171450" indent="-171450">
              <a:buFont typeface="Arial" panose="020B0604020202020204" pitchFamily="34" charset="0"/>
              <a:buChar char="•"/>
            </a:pPr>
            <a:r>
              <a:rPr lang="en-US" sz="1200" dirty="0">
                <a:solidFill>
                  <a:schemeClr val="tx2"/>
                </a:solidFill>
              </a:rPr>
              <a:t>Publish beautiful, interactive reports directly to powerbi.com</a:t>
            </a:r>
            <a:endParaRPr lang="en-US" sz="1400" dirty="0">
              <a:solidFill>
                <a:schemeClr val="tx2"/>
              </a:solidFill>
            </a:endParaRPr>
          </a:p>
          <a:p>
            <a:pPr marL="171450" indent="-171450">
              <a:buFont typeface="Arial" panose="020B0604020202020204" pitchFamily="34" charset="0"/>
              <a:buChar char="•"/>
            </a:pPr>
            <a:r>
              <a:rPr lang="en-US" sz="1200" dirty="0">
                <a:solidFill>
                  <a:schemeClr val="tx2"/>
                </a:solidFill>
              </a:rPr>
              <a:t>Securely share reports through unique, curated content library approach</a:t>
            </a:r>
            <a:endParaRPr lang="en-US" sz="1400" dirty="0">
              <a:solidFill>
                <a:schemeClr val="tx2"/>
              </a:solidFill>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018407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Key message:</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Power BI Desktop allows you to connect to </a:t>
            </a:r>
            <a:r>
              <a:rPr lang="en-US" baseline="0" dirty="0"/>
              <a:t>data sources beyond what powerbi.com supports – </a:t>
            </a:r>
            <a:r>
              <a:rPr lang="en-US" i="1" u="sng" baseline="0" dirty="0"/>
              <a:t>constantly working and adding new data sources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For more information</a:t>
            </a:r>
            <a:r>
              <a:rPr lang="en-US" b="1" baseline="0" dirty="0"/>
              <a:t> visit: </a:t>
            </a:r>
            <a:r>
              <a:rPr lang="en-US" b="0" baseline="0" dirty="0"/>
              <a:t>https://powerbi.microsoft.com/en-us/documentation/powerbi-desktop-data-sources/ </a:t>
            </a:r>
            <a:endParaRPr lang="en-US" b="0" dirty="0"/>
          </a:p>
          <a:p>
            <a:pPr marL="0" indent="0">
              <a:buFont typeface="Arial" panose="020B0604020202020204" pitchFamily="34" charset="0"/>
              <a:buNone/>
            </a:pPr>
            <a:endParaRPr lang="en-US" dirty="0"/>
          </a:p>
          <a:p>
            <a:pPr marL="0" indent="0">
              <a:buFont typeface="Arial" panose="020B0604020202020204" pitchFamily="34" charset="0"/>
              <a:buNone/>
            </a:pPr>
            <a:r>
              <a:rPr lang="en-US" b="1" dirty="0"/>
              <a:t>Talking points:</a:t>
            </a:r>
          </a:p>
          <a:p>
            <a:pPr marL="171450" lvl="0" indent="-171450">
              <a:buFont typeface="Arial" panose="020B0604020202020204" pitchFamily="34" charset="0"/>
              <a:buChar char="•"/>
            </a:pPr>
            <a:r>
              <a:rPr lang="en-US" baseline="0" dirty="0"/>
              <a:t>The four major categories of data source are files, databases, Azure services and other (SaaS category was removed)</a:t>
            </a:r>
          </a:p>
          <a:p>
            <a:pPr marL="171450" lvl="0" indent="-171450">
              <a:buFont typeface="Arial" panose="020B0604020202020204" pitchFamily="34" charset="0"/>
              <a:buChar char="•"/>
            </a:pPr>
            <a:r>
              <a:rPr lang="en-US" sz="1200" baseline="0" dirty="0"/>
              <a:t>Power BI Desktop supports a number of data sources that other competing services do not</a:t>
            </a:r>
            <a:endParaRPr lang="en-US" baseline="0" dirty="0"/>
          </a:p>
          <a:p>
            <a:pPr marL="171450" indent="-171450">
              <a:buFont typeface="Arial" panose="020B0604020202020204" pitchFamily="34" charset="0"/>
              <a:buChar char="•"/>
            </a:pPr>
            <a:r>
              <a:rPr lang="en-GB" sz="1200" dirty="0"/>
              <a:t>Navigate data quickly with in-memory processing that optimizes performance </a:t>
            </a:r>
          </a:p>
          <a:p>
            <a:pPr marL="171450" indent="-171450">
              <a:buFont typeface="Arial" panose="020B0604020202020204" pitchFamily="34" charset="0"/>
              <a:buChar char="•"/>
            </a:pPr>
            <a:r>
              <a:rPr lang="en-GB" sz="1200" dirty="0"/>
              <a:t>Pare down datasets to only what’s needed by editing queries before data </a:t>
            </a:r>
            <a:r>
              <a:rPr lang="en-US" sz="1200" dirty="0"/>
              <a:t>is loaded to Power BI Desktop</a:t>
            </a:r>
          </a:p>
          <a:p>
            <a:pPr marL="171450" indent="-171450">
              <a:buFont typeface="Arial" panose="020B0604020202020204" pitchFamily="34" charset="0"/>
              <a:buChar char="•"/>
            </a:pPr>
            <a:r>
              <a:rPr lang="en-US" sz="1200" dirty="0"/>
              <a:t>Additional SAP connectivity details are in the Appendix slides</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471567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Power BI Desktop</a:t>
            </a:r>
            <a:r>
              <a:rPr lang="en-US" baseline="0" dirty="0"/>
              <a:t> enables extensive data analysis, enabling you to produce rich data models using formulas and relationships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baseline="0" dirty="0" err="1">
                <a:solidFill>
                  <a:srgbClr val="FF0000"/>
                </a:solidFill>
                <a:latin typeface="Segoe UI" panose="020B0502040204020203" pitchFamily="34" charset="0"/>
                <a:ea typeface="+mn-ea"/>
                <a:cs typeface="Segoe UI" panose="020B0502040204020203" pitchFamily="34" charset="0"/>
              </a:rPr>
              <a:t>DirectQuery</a:t>
            </a:r>
            <a:r>
              <a:rPr lang="en-US" sz="1400" b="0" i="0" u="none" strike="noStrike" kern="1200" baseline="0" dirty="0">
                <a:solidFill>
                  <a:srgbClr val="FF0000"/>
                </a:solidFill>
                <a:latin typeface="Segoe UI" panose="020B0502040204020203" pitchFamily="34" charset="0"/>
                <a:ea typeface="+mn-ea"/>
                <a:cs typeface="Segoe UI" panose="020B0502040204020203" pitchFamily="34" charset="0"/>
              </a:rPr>
              <a:t> data sources – user can specify </a:t>
            </a:r>
            <a:r>
              <a:rPr lang="en-US" sz="1400" b="0" i="0" u="none" strike="noStrike" kern="1200" baseline="0" dirty="0" err="1">
                <a:solidFill>
                  <a:srgbClr val="FF0000"/>
                </a:solidFill>
                <a:latin typeface="Segoe UI" panose="020B0502040204020203" pitchFamily="34" charset="0"/>
                <a:ea typeface="+mn-ea"/>
                <a:cs typeface="Segoe UI" panose="020B0502040204020203" pitchFamily="34" charset="0"/>
              </a:rPr>
              <a:t>DirectQuery</a:t>
            </a:r>
            <a:r>
              <a:rPr lang="en-US" sz="1400" b="0" i="0" u="none" strike="noStrike" kern="1200" baseline="0" dirty="0">
                <a:solidFill>
                  <a:srgbClr val="FF0000"/>
                </a:solidFill>
                <a:latin typeface="Segoe UI" panose="020B0502040204020203" pitchFamily="34" charset="0"/>
                <a:ea typeface="+mn-ea"/>
                <a:cs typeface="Segoe UI" panose="020B0502040204020203" pitchFamily="34" charset="0"/>
              </a:rPr>
              <a:t> vs. Import mode in data source dialogs</a:t>
            </a: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Automatically create a model simply</a:t>
            </a:r>
            <a:r>
              <a:rPr lang="en-US" sz="1200" baseline="0" dirty="0"/>
              <a:t> </a:t>
            </a:r>
            <a:r>
              <a:rPr lang="en-US" sz="1200" dirty="0"/>
              <a:t>by importing data</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Power BI </a:t>
            </a:r>
            <a:r>
              <a:rPr lang="en-US" sz="1400" dirty="0">
                <a:gradFill>
                  <a:gsLst>
                    <a:gs pos="1250">
                      <a:schemeClr val="tx2"/>
                    </a:gs>
                    <a:gs pos="99000">
                      <a:schemeClr val="tx2"/>
                    </a:gs>
                  </a:gsLst>
                  <a:lin ang="5400000" scaled="0"/>
                </a:gradFill>
              </a:rPr>
              <a:t>Desktop detects relationships automatically, categorizes data and applies default summarization</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t>Refine models to enable complex calculations</a:t>
            </a:r>
          </a:p>
          <a:p>
            <a:pPr marL="628650" lvl="1" indent="-171450">
              <a:buFont typeface="Arial" panose="020B0604020202020204" pitchFamily="34" charset="0"/>
              <a:buChar char="•"/>
            </a:pPr>
            <a:r>
              <a:rPr lang="en-US" baseline="0" dirty="0"/>
              <a:t>Identify relationships between datasets from a variety of sources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gradFill>
                  <a:gsLst>
                    <a:gs pos="1250">
                      <a:schemeClr val="tx2"/>
                    </a:gs>
                    <a:gs pos="99000">
                      <a:schemeClr val="tx2"/>
                    </a:gs>
                  </a:gsLst>
                  <a:lin ang="5400000" scaled="0"/>
                </a:gradFill>
              </a:rPr>
              <a:t>Create relationships between tables manually or using the AutoDetect feature</a:t>
            </a:r>
          </a:p>
          <a:p>
            <a:pPr marL="1085850" lvl="2" indent="-171450">
              <a:buFont typeface="Arial" panose="020B0604020202020204" pitchFamily="34" charset="0"/>
              <a:buChar char="•"/>
            </a:pPr>
            <a:r>
              <a:rPr lang="en-US" baseline="0" dirty="0"/>
              <a:t>Desktop’s AutoDetect feature accelerates your analysis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gradFill>
                  <a:gsLst>
                    <a:gs pos="1250">
                      <a:schemeClr val="tx2"/>
                    </a:gs>
                    <a:gs pos="99000">
                      <a:schemeClr val="tx2"/>
                    </a:gs>
                  </a:gsLst>
                  <a:lin ang="5400000" scaled="0"/>
                </a:gradFill>
              </a:rPr>
              <a:t>Adjust relationship type (one-to-one, many-to-many or many-to-one) and cross-filter data for specific insights</a:t>
            </a:r>
            <a:endParaRPr lang="en-GB" sz="1400" dirty="0"/>
          </a:p>
          <a:p>
            <a:pPr marL="171450" indent="-171450">
              <a:buFont typeface="Arial" panose="020B0604020202020204" pitchFamily="34" charset="0"/>
              <a:buChar char="•"/>
            </a:pPr>
            <a:r>
              <a:rPr lang="en-US" sz="1800" dirty="0"/>
              <a:t>Define calculations – known as measures – to generate new fields for use in reports. Measures create new information from existing data already in your model</a:t>
            </a:r>
          </a:p>
          <a:p>
            <a:pPr marL="628650" lvl="1" indent="-171450">
              <a:buFont typeface="Arial" panose="020B0604020202020204" pitchFamily="34" charset="0"/>
              <a:buChar char="•"/>
            </a:pPr>
            <a:r>
              <a:rPr lang="en-US" sz="1200" dirty="0"/>
              <a:t>Measures are </a:t>
            </a:r>
            <a:r>
              <a:rPr lang="en-US" sz="1200" kern="1200" dirty="0">
                <a:solidFill>
                  <a:schemeClr val="tx1"/>
                </a:solidFill>
                <a:effectLst/>
                <a:latin typeface="+mn-lt"/>
                <a:ea typeface="+mn-ea"/>
                <a:cs typeface="+mn-cs"/>
              </a:rPr>
              <a:t>used in some of the most common data analysis; for example, sums, averages, minimum or maximum values, counts, or more advanced calculations you create yourself using a DAX formula.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calculated results of measures are always changing in response to your interaction with your reports, allowing for fast and dynamic ad-hoc data exploration</a:t>
            </a:r>
            <a:endParaRPr lang="en-US" sz="1200" dirty="0"/>
          </a:p>
          <a:p>
            <a:pPr marL="628650" lvl="1" indent="-171450">
              <a:buFont typeface="Arial" panose="020B0604020202020204" pitchFamily="34" charset="0"/>
              <a:buChar char="•"/>
            </a:pPr>
            <a:r>
              <a:rPr lang="en-US" sz="1400" dirty="0">
                <a:gradFill>
                  <a:gsLst>
                    <a:gs pos="1250">
                      <a:schemeClr val="tx2"/>
                    </a:gs>
                    <a:gs pos="99000">
                      <a:schemeClr val="tx2"/>
                    </a:gs>
                  </a:gsLst>
                  <a:lin ang="5400000" scaled="0"/>
                </a:gradFill>
              </a:rPr>
              <a:t>You can use automatically generated measures, or create custom measures with Data Analysis Expressions (DAX) formulas</a:t>
            </a:r>
            <a:endParaRPr lang="en-US" sz="1400" dirty="0">
              <a:solidFill>
                <a:schemeClr val="tx1"/>
              </a:solidFill>
            </a:endParaRPr>
          </a:p>
          <a:p>
            <a:pPr marL="1085850" lvl="2" indent="-171450">
              <a:buFont typeface="Arial" panose="020B0604020202020204" pitchFamily="34" charset="0"/>
              <a:buChar char="•"/>
            </a:pPr>
            <a:r>
              <a:rPr lang="en-US" sz="1200" dirty="0"/>
              <a:t>This helps you enrich your data model</a:t>
            </a:r>
          </a:p>
          <a:p>
            <a:pPr marL="628650" lvl="1" indent="-171450">
              <a:buFont typeface="Arial" panose="020B0604020202020204" pitchFamily="34" charset="0"/>
              <a:buChar char="•"/>
            </a:pPr>
            <a:r>
              <a:rPr lang="en-US" sz="1400" dirty="0">
                <a:gradFill>
                  <a:gsLst>
                    <a:gs pos="1250">
                      <a:schemeClr val="tx2"/>
                    </a:gs>
                    <a:gs pos="99000">
                      <a:schemeClr val="tx2"/>
                    </a:gs>
                  </a:gsLst>
                  <a:lin ang="5400000" scaled="0"/>
                </a:gradFill>
              </a:rPr>
              <a:t>Produce exactly the results you need using the DAX library of 200+ formula elements</a:t>
            </a:r>
          </a:p>
          <a:p>
            <a:pPr marL="628650" lvl="1" indent="-171450">
              <a:buFont typeface="Arial" panose="020B0604020202020204" pitchFamily="34" charset="0"/>
              <a:buChar char="•"/>
            </a:pPr>
            <a:r>
              <a:rPr lang="en-US" sz="1400" i="0" u="none" dirty="0">
                <a:gradFill>
                  <a:gsLst>
                    <a:gs pos="1250">
                      <a:schemeClr val="tx2"/>
                    </a:gs>
                    <a:gs pos="99000">
                      <a:schemeClr val="tx2"/>
                    </a:gs>
                  </a:gsLst>
                  <a:lin ang="5400000" scaled="0"/>
                </a:gradFill>
              </a:rPr>
              <a:t>Use</a:t>
            </a:r>
            <a:r>
              <a:rPr lang="en-US" sz="1400" i="0" u="none" baseline="0" dirty="0">
                <a:gradFill>
                  <a:gsLst>
                    <a:gs pos="1250">
                      <a:schemeClr val="tx2"/>
                    </a:gs>
                    <a:gs pos="99000">
                      <a:schemeClr val="tx2"/>
                    </a:gs>
                  </a:gsLst>
                  <a:lin ang="5400000" scaled="0"/>
                </a:gradFill>
              </a:rPr>
              <a:t> DAX library to create calculated tables too…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Use DAX time intelligence functions with the built-in time intelligence functions</a:t>
            </a:r>
            <a:endParaRPr lang="en-US" sz="1400" i="0" u="none" dirty="0">
              <a:gradFill>
                <a:gsLst>
                  <a:gs pos="1250">
                    <a:schemeClr val="tx2"/>
                  </a:gs>
                  <a:gs pos="99000">
                    <a:schemeClr val="tx2"/>
                  </a:gs>
                </a:gsLst>
                <a:lin ang="5400000" scaled="0"/>
              </a:gradFill>
            </a:endParaRPr>
          </a:p>
          <a:p>
            <a:pPr marL="171450" lvl="0" indent="-171450">
              <a:buFont typeface="Arial" panose="020B0604020202020204" pitchFamily="34" charset="0"/>
              <a:buChar char="•"/>
            </a:pPr>
            <a:r>
              <a:rPr lang="en-GB" sz="1800" dirty="0"/>
              <a:t>Develop advanced analytics using a combination of measures and relationships</a:t>
            </a:r>
          </a:p>
          <a:p>
            <a:pPr marL="628650" lvl="1" indent="-171450">
              <a:buFont typeface="Arial" panose="020B0604020202020204" pitchFamily="34" charset="0"/>
              <a:buChar char="•"/>
            </a:pPr>
            <a:r>
              <a:rPr lang="en-GB" sz="1600" dirty="0">
                <a:gradFill>
                  <a:gsLst>
                    <a:gs pos="1250">
                      <a:schemeClr val="tx2"/>
                    </a:gs>
                    <a:gs pos="99000">
                      <a:schemeClr val="tx2"/>
                    </a:gs>
                  </a:gsLst>
                  <a:lin ang="5400000" scaled="0"/>
                </a:gradFill>
              </a:rPr>
              <a:t>Uncover correlations, highlight exceptions and understand business outcomes</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341924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Prepare</a:t>
            </a:r>
            <a:r>
              <a:rPr lang="en-US" baseline="0" dirty="0"/>
              <a:t> and explore data intuitively, using functionality similar to that of Power Query for Excel</a:t>
            </a:r>
          </a:p>
          <a:p>
            <a:pPr marL="171450" indent="-171450">
              <a:buFont typeface="Arial" panose="020B0604020202020204" pitchFamily="34" charset="0"/>
              <a:buChar char="•"/>
            </a:pPr>
            <a:r>
              <a:rPr lang="en-GB" sz="1200" dirty="0"/>
              <a:t>Adjust, or shape, </a:t>
            </a:r>
            <a:r>
              <a:rPr lang="en-US" sz="1200" dirty="0"/>
              <a:t>data into the form and format that fits your needs</a:t>
            </a:r>
            <a:endParaRPr lang="en-US" sz="1200" baseline="0" dirty="0"/>
          </a:p>
          <a:p>
            <a:pPr marL="628650" lvl="1" indent="-171450">
              <a:buFont typeface="Arial" panose="020B0604020202020204" pitchFamily="34" charset="0"/>
              <a:buChar char="•"/>
            </a:pPr>
            <a:r>
              <a:rPr lang="en-US" sz="2000" baseline="0" dirty="0"/>
              <a:t>A few examples – you can </a:t>
            </a:r>
            <a:r>
              <a:rPr lang="en-GB" sz="2000" dirty="0"/>
              <a:t>adjust data type, remove columns, change table names </a:t>
            </a:r>
            <a:r>
              <a:rPr lang="en-GB" sz="2000" b="0" i="1" u="sng" dirty="0">
                <a:solidFill>
                  <a:srgbClr val="FF0000"/>
                </a:solidFill>
              </a:rPr>
              <a:t>and delete relationships</a:t>
            </a:r>
          </a:p>
          <a:p>
            <a:pPr marL="628650" lvl="1" indent="-171450">
              <a:buFont typeface="Arial" panose="020B0604020202020204" pitchFamily="34" charset="0"/>
              <a:buChar char="•"/>
            </a:pPr>
            <a:r>
              <a:rPr lang="en-GB" sz="1279" dirty="0"/>
              <a:t>Use the Applied Steps view in Query Settings to precisely tune how the data is shaped</a:t>
            </a:r>
            <a:r>
              <a:rPr lang="en-GB" sz="1279" baseline="0" dirty="0"/>
              <a:t> - e.g. </a:t>
            </a:r>
            <a:r>
              <a:rPr lang="en-GB" sz="1279" dirty="0"/>
              <a:t>adjust the order of data-shaping steps, or remove steps if needed</a:t>
            </a:r>
            <a:endParaRPr lang="en-US" baseline="0" dirty="0"/>
          </a:p>
          <a:p>
            <a:pPr marL="1085850" lvl="2" indent="-171450">
              <a:buFont typeface="Arial" panose="020B0604020202020204" pitchFamily="34" charset="0"/>
              <a:buChar char="•"/>
            </a:pPr>
            <a:r>
              <a:rPr lang="en-US" baseline="0" dirty="0"/>
              <a:t>Power Query records your sequence of data exploration activities, making it easy to re-apply them to additional sets of data</a:t>
            </a:r>
          </a:p>
          <a:p>
            <a:pPr marL="1085850" lvl="2" indent="-171450">
              <a:buFont typeface="Arial" panose="020B0604020202020204" pitchFamily="34" charset="0"/>
              <a:buChar char="•"/>
            </a:pPr>
            <a:r>
              <a:rPr lang="en-US" baseline="0" dirty="0"/>
              <a:t>Manage queries easily or reorder queries via drag and drop</a:t>
            </a:r>
          </a:p>
          <a:p>
            <a:pPr marL="1085850" lvl="2" indent="-171450">
              <a:buFont typeface="Arial" panose="020B0604020202020204" pitchFamily="34" charset="0"/>
              <a:buChar char="•"/>
            </a:pPr>
            <a:r>
              <a:rPr lang="en-US" baseline="0" dirty="0"/>
              <a:t>Use parameters in your queries that can be referenced later in the UX. Define allowed values for parameters.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gradFill>
                  <a:gsLst>
                    <a:gs pos="1250">
                      <a:schemeClr val="tx2"/>
                    </a:gs>
                    <a:gs pos="99000">
                      <a:schemeClr val="tx2"/>
                    </a:gs>
                  </a:gsLst>
                  <a:lin ang="5400000" scaled="0"/>
                </a:gradFill>
              </a:rPr>
              <a:t>Modify data types to support specific calculation requirements – some calculations require data</a:t>
            </a:r>
            <a:r>
              <a:rPr lang="en-US" sz="1200" baseline="0" dirty="0">
                <a:gradFill>
                  <a:gsLst>
                    <a:gs pos="1250">
                      <a:schemeClr val="tx2"/>
                    </a:gs>
                    <a:gs pos="99000">
                      <a:schemeClr val="tx2"/>
                    </a:gs>
                  </a:gsLst>
                  <a:lin ang="5400000" scaled="0"/>
                </a:gradFill>
              </a:rPr>
              <a:t> in a specific format</a:t>
            </a:r>
            <a:endParaRPr lang="en-US" baseline="0" dirty="0"/>
          </a:p>
          <a:p>
            <a:pPr marL="171450" indent="-171450">
              <a:buFont typeface="Arial" panose="020B0604020202020204" pitchFamily="34" charset="0"/>
              <a:buChar char="•"/>
            </a:pPr>
            <a:r>
              <a:rPr lang="en-US" baseline="0" dirty="0"/>
              <a:t>Combine data from different types of data sources to ensure consistent query semantics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Add conditional columns</a:t>
            </a:r>
          </a:p>
          <a:p>
            <a:pPr marL="171450" marR="0" lvl="0" indent="-171450" algn="l" rtl="0">
              <a:buClrTx/>
              <a:buFont typeface="Arial" panose="020B0604020202020204" pitchFamily="34" charset="0"/>
              <a:buChar char="•"/>
            </a:pPr>
            <a:r>
              <a:rPr lang="en-US" sz="1200" b="0" i="0" kern="1200" dirty="0">
                <a:solidFill>
                  <a:schemeClr val="tx1"/>
                </a:solidFill>
                <a:effectLst/>
                <a:latin typeface="+mn-lt"/>
                <a:ea typeface="+mn-ea"/>
                <a:cs typeface="+mn-cs"/>
              </a:rPr>
              <a:t>Built-in </a:t>
            </a:r>
            <a:r>
              <a:rPr lang="en-US" sz="1200" kern="1200" baseline="0" dirty="0">
                <a:solidFill>
                  <a:schemeClr val="tx1"/>
                </a:solidFill>
                <a:latin typeface="+mn-lt"/>
                <a:ea typeface="+mn-ea"/>
                <a:cs typeface="+mn-cs"/>
              </a:rPr>
              <a:t>transformation</a:t>
            </a:r>
            <a:r>
              <a:rPr lang="en-US" sz="1200" b="0" i="0" kern="1200" dirty="0">
                <a:solidFill>
                  <a:schemeClr val="tx1"/>
                </a:solidFill>
                <a:effectLst/>
                <a:latin typeface="+mn-lt"/>
                <a:ea typeface="+mn-ea"/>
                <a:cs typeface="+mn-cs"/>
              </a:rPr>
              <a:t> to extract the </a:t>
            </a:r>
            <a:r>
              <a:rPr lang="en-US" sz="1200" b="0" i="0" kern="1200" dirty="0" err="1">
                <a:solidFill>
                  <a:schemeClr val="tx1"/>
                </a:solidFill>
                <a:effectLst/>
                <a:latin typeface="+mn-lt"/>
                <a:ea typeface="+mn-ea"/>
                <a:cs typeface="+mn-cs"/>
              </a:rPr>
              <a:t>WeekDay</a:t>
            </a:r>
            <a:r>
              <a:rPr lang="en-US" sz="1200" b="0" i="0" kern="1200" dirty="0">
                <a:solidFill>
                  <a:schemeClr val="tx1"/>
                </a:solidFill>
                <a:effectLst/>
                <a:latin typeface="+mn-lt"/>
                <a:ea typeface="+mn-ea"/>
                <a:cs typeface="+mn-cs"/>
              </a:rPr>
              <a:t> or Month names from a given Date/Time column. Similarly, you can extract the Start or End of an Hour based on a Date/Time or Time column.</a:t>
            </a:r>
            <a:endParaRPr lang="en-US" baseline="0" dirty="0"/>
          </a:p>
          <a:p>
            <a:pPr marL="171450" indent="-171450">
              <a:buFont typeface="Arial" panose="020B0604020202020204" pitchFamily="34" charset="0"/>
              <a:buChar char="•"/>
            </a:pPr>
            <a:r>
              <a:rPr lang="en-US" baseline="0" dirty="0"/>
              <a:t>Mashup data across multiple data sources into a single table to support advanced analysis and reporting</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take advantage of R inside the Query Editor to perform data cleansing, advanced data shaping, and analytics in datasets including completion of missing data, predictions, and clustering, just to name a few.</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727336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Power BI Desktop</a:t>
            </a:r>
            <a:r>
              <a:rPr lang="en-US" baseline="0" dirty="0"/>
              <a:t> enables extensive data analysis, enabling you to produce rich data models using formulas and relationships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Automatically create a model simply</a:t>
            </a:r>
            <a:r>
              <a:rPr lang="en-US" sz="1200" baseline="0" dirty="0"/>
              <a:t> </a:t>
            </a:r>
            <a:r>
              <a:rPr lang="en-US" sz="1200" dirty="0"/>
              <a:t>by importing data</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Power BI </a:t>
            </a:r>
            <a:r>
              <a:rPr lang="en-US" sz="1400" dirty="0">
                <a:gradFill>
                  <a:gsLst>
                    <a:gs pos="1250">
                      <a:schemeClr val="tx2"/>
                    </a:gs>
                    <a:gs pos="99000">
                      <a:schemeClr val="tx2"/>
                    </a:gs>
                  </a:gsLst>
                  <a:lin ang="5400000" scaled="0"/>
                </a:gradFill>
              </a:rPr>
              <a:t>Desktop detects relationships automatically, categorizes data and applies default summarization</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t>Refine models to enable complex calculations</a:t>
            </a:r>
          </a:p>
          <a:p>
            <a:pPr marL="628650" lvl="1" indent="-171450">
              <a:buFont typeface="Arial" panose="020B0604020202020204" pitchFamily="34" charset="0"/>
              <a:buChar char="•"/>
            </a:pPr>
            <a:r>
              <a:rPr lang="en-US" baseline="0" dirty="0"/>
              <a:t>Identify relationships between datasets from a variety of sources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gradFill>
                  <a:gsLst>
                    <a:gs pos="1250">
                      <a:schemeClr val="tx2"/>
                    </a:gs>
                    <a:gs pos="99000">
                      <a:schemeClr val="tx2"/>
                    </a:gs>
                  </a:gsLst>
                  <a:lin ang="5400000" scaled="0"/>
                </a:gradFill>
              </a:rPr>
              <a:t>Create relationships between tables manually or using the AutoDetect feature</a:t>
            </a:r>
          </a:p>
          <a:p>
            <a:pPr marL="1085850" lvl="2" indent="-171450">
              <a:buFont typeface="Arial" panose="020B0604020202020204" pitchFamily="34" charset="0"/>
              <a:buChar char="•"/>
            </a:pPr>
            <a:r>
              <a:rPr lang="en-US" baseline="0" dirty="0"/>
              <a:t>Desktop’s AutoDetect feature accelerates your analysis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gradFill>
                  <a:gsLst>
                    <a:gs pos="1250">
                      <a:schemeClr val="tx2"/>
                    </a:gs>
                    <a:gs pos="99000">
                      <a:schemeClr val="tx2"/>
                    </a:gs>
                  </a:gsLst>
                  <a:lin ang="5400000" scaled="0"/>
                </a:gradFill>
              </a:rPr>
              <a:t>Adjust relationship type (one-to-one, many-to-many or many-to-one) and cross-filter data for specific insights</a:t>
            </a:r>
            <a:endParaRPr lang="en-GB" sz="1400" dirty="0"/>
          </a:p>
          <a:p>
            <a:pPr marL="171450" indent="-171450">
              <a:buFont typeface="Arial" panose="020B0604020202020204" pitchFamily="34" charset="0"/>
              <a:buChar char="•"/>
            </a:pPr>
            <a:r>
              <a:rPr lang="en-US" sz="1800" dirty="0"/>
              <a:t>Define calculations – known as measures – to generate new fields for use in reports. Measures create new information from existing data already in your model</a:t>
            </a:r>
          </a:p>
          <a:p>
            <a:pPr marL="628650" lvl="1" indent="-171450">
              <a:buFont typeface="Arial" panose="020B0604020202020204" pitchFamily="34" charset="0"/>
              <a:buChar char="•"/>
            </a:pPr>
            <a:r>
              <a:rPr lang="en-US" sz="1200" dirty="0"/>
              <a:t>Measures are </a:t>
            </a:r>
            <a:r>
              <a:rPr lang="en-US" sz="1200" kern="1200" dirty="0">
                <a:solidFill>
                  <a:schemeClr val="tx1"/>
                </a:solidFill>
                <a:effectLst/>
                <a:latin typeface="+mn-lt"/>
                <a:ea typeface="+mn-ea"/>
                <a:cs typeface="+mn-cs"/>
              </a:rPr>
              <a:t>used in some of the most common data analysis; for example, sums, averages, minimum or maximum values, counts, or more advanced calculations you create yourself using a DAX formula.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calculated results of measures are always changing in response to your interaction with your reports, allowing for fast and dynamic ad-hoc data exploration</a:t>
            </a:r>
            <a:endParaRPr lang="en-US" sz="1200" dirty="0"/>
          </a:p>
          <a:p>
            <a:pPr marL="628650" lvl="1" indent="-171450">
              <a:buFont typeface="Arial" panose="020B0604020202020204" pitchFamily="34" charset="0"/>
              <a:buChar char="•"/>
            </a:pPr>
            <a:r>
              <a:rPr lang="en-US" sz="1400" dirty="0">
                <a:gradFill>
                  <a:gsLst>
                    <a:gs pos="1250">
                      <a:schemeClr val="tx2"/>
                    </a:gs>
                    <a:gs pos="99000">
                      <a:schemeClr val="tx2"/>
                    </a:gs>
                  </a:gsLst>
                  <a:lin ang="5400000" scaled="0"/>
                </a:gradFill>
              </a:rPr>
              <a:t>You can use automatically generated measures, or create custom measures with Data Analysis Expressions (DAX) formulas</a:t>
            </a:r>
            <a:endParaRPr lang="en-US" sz="1400" dirty="0">
              <a:solidFill>
                <a:schemeClr val="tx1"/>
              </a:solidFill>
            </a:endParaRPr>
          </a:p>
          <a:p>
            <a:pPr marL="1085850" lvl="2" indent="-171450">
              <a:buFont typeface="Arial" panose="020B0604020202020204" pitchFamily="34" charset="0"/>
              <a:buChar char="•"/>
            </a:pPr>
            <a:r>
              <a:rPr lang="en-US" sz="1200" dirty="0"/>
              <a:t>This helps you enrich your data model</a:t>
            </a:r>
          </a:p>
          <a:p>
            <a:pPr marL="628650" lvl="1" indent="-171450">
              <a:buFont typeface="Arial" panose="020B0604020202020204" pitchFamily="34" charset="0"/>
              <a:buChar char="•"/>
            </a:pPr>
            <a:r>
              <a:rPr lang="en-US" sz="1400" dirty="0">
                <a:gradFill>
                  <a:gsLst>
                    <a:gs pos="1250">
                      <a:schemeClr val="tx2"/>
                    </a:gs>
                    <a:gs pos="99000">
                      <a:schemeClr val="tx2"/>
                    </a:gs>
                  </a:gsLst>
                  <a:lin ang="5400000" scaled="0"/>
                </a:gradFill>
              </a:rPr>
              <a:t>Produce exactly the results you need using the DAX library of 200+ formula elements</a:t>
            </a:r>
          </a:p>
          <a:p>
            <a:pPr marL="628650" lvl="1" indent="-171450">
              <a:buFont typeface="Arial" panose="020B0604020202020204" pitchFamily="34" charset="0"/>
              <a:buChar char="•"/>
            </a:pPr>
            <a:r>
              <a:rPr lang="en-US" sz="1400" i="1" u="sng" dirty="0">
                <a:gradFill>
                  <a:gsLst>
                    <a:gs pos="1250">
                      <a:schemeClr val="tx2"/>
                    </a:gs>
                    <a:gs pos="99000">
                      <a:schemeClr val="tx2"/>
                    </a:gs>
                  </a:gsLst>
                  <a:lin ang="5400000" scaled="0"/>
                </a:gradFill>
              </a:rPr>
              <a:t>Use</a:t>
            </a:r>
            <a:r>
              <a:rPr lang="en-US" sz="1400" i="1" u="sng" baseline="0" dirty="0">
                <a:gradFill>
                  <a:gsLst>
                    <a:gs pos="1250">
                      <a:schemeClr val="tx2"/>
                    </a:gs>
                    <a:gs pos="99000">
                      <a:schemeClr val="tx2"/>
                    </a:gs>
                  </a:gsLst>
                  <a:lin ang="5400000" scaled="0"/>
                </a:gradFill>
              </a:rPr>
              <a:t> DAX library to create calculated tables too…  </a:t>
            </a:r>
            <a:endParaRPr lang="en-US" sz="1400" i="1" u="sng" dirty="0">
              <a:gradFill>
                <a:gsLst>
                  <a:gs pos="1250">
                    <a:schemeClr val="tx2"/>
                  </a:gs>
                  <a:gs pos="99000">
                    <a:schemeClr val="tx2"/>
                  </a:gs>
                </a:gsLst>
                <a:lin ang="5400000" scaled="0"/>
              </a:gradFill>
            </a:endParaRPr>
          </a:p>
          <a:p>
            <a:pPr marL="171450" lvl="0" indent="-171450">
              <a:buFont typeface="Arial" panose="020B0604020202020204" pitchFamily="34" charset="0"/>
              <a:buChar char="•"/>
            </a:pPr>
            <a:r>
              <a:rPr lang="en-GB" sz="1800" dirty="0"/>
              <a:t>Develop advanced analytics using a combination of measures and relationships</a:t>
            </a:r>
          </a:p>
          <a:p>
            <a:pPr marL="628650" lvl="1" indent="-171450">
              <a:buFont typeface="Arial" panose="020B0604020202020204" pitchFamily="34" charset="0"/>
              <a:buChar char="•"/>
            </a:pPr>
            <a:r>
              <a:rPr lang="en-GB" sz="1600" dirty="0">
                <a:gradFill>
                  <a:gsLst>
                    <a:gs pos="1250">
                      <a:schemeClr val="tx2"/>
                    </a:gs>
                    <a:gs pos="99000">
                      <a:schemeClr val="tx2"/>
                    </a:gs>
                  </a:gsLst>
                  <a:lin ang="5400000" scaled="0"/>
                </a:gradFill>
              </a:rPr>
              <a:t>Uncover correlations, highlight exceptions and understand business outcomes</a:t>
            </a:r>
          </a:p>
          <a:p>
            <a:pPr marL="171450" lvl="0" indent="-171450">
              <a:buFont typeface="Arial" panose="020B0604020202020204" pitchFamily="34" charset="0"/>
              <a:buChar char="•"/>
            </a:pPr>
            <a:r>
              <a:rPr lang="en-GB" sz="1600" dirty="0">
                <a:gradFill>
                  <a:gsLst>
                    <a:gs pos="1250">
                      <a:schemeClr val="tx2"/>
                    </a:gs>
                    <a:gs pos="99000">
                      <a:schemeClr val="tx2"/>
                    </a:gs>
                  </a:gsLst>
                  <a:lin ang="5400000" scaled="0"/>
                </a:gradFill>
              </a:rPr>
              <a:t>Define synonyms</a:t>
            </a:r>
            <a:r>
              <a:rPr lang="en-GB" sz="1600" baseline="0" dirty="0">
                <a:gradFill>
                  <a:gsLst>
                    <a:gs pos="1250">
                      <a:schemeClr val="tx2"/>
                    </a:gs>
                    <a:gs pos="99000">
                      <a:schemeClr val="tx2"/>
                    </a:gs>
                  </a:gsLst>
                  <a:lin ang="5400000" scaled="0"/>
                </a:gradFill>
              </a:rPr>
              <a:t> for improved Q&amp;A experience in Power BI service</a:t>
            </a: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Power BI row-level security allows you to secure your data at the row level by defining security filters for Roles or in a table in the model.  You can define a Role and an associated security filter in the Power BI desktop and then assign members to that Role in the service. Once you have defined security filters for roles, you can test them in action by viewing the data as a specific Role in either the Power BI Desktop or the Power BI Service.</a:t>
            </a:r>
            <a:endParaRPr lang="en-GB" sz="1600" dirty="0">
              <a:gradFill>
                <a:gsLst>
                  <a:gs pos="1250">
                    <a:schemeClr val="tx2"/>
                  </a:gs>
                  <a:gs pos="99000">
                    <a:schemeClr val="tx2"/>
                  </a:gs>
                </a:gsLst>
                <a:lin ang="5400000" scaled="0"/>
              </a:gradFill>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0779233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reporting step is where the visual</a:t>
            </a:r>
            <a:r>
              <a:rPr lang="en-US" baseline="0" dirty="0"/>
              <a:t> data exploration enabled by Power BI Desktop really comes to life</a:t>
            </a:r>
          </a:p>
          <a:p>
            <a:pPr marL="628650" lvl="1" indent="-171450">
              <a:buFont typeface="Arial" panose="020B0604020202020204" pitchFamily="34" charset="0"/>
              <a:buChar char="•"/>
            </a:pPr>
            <a:r>
              <a:rPr lang="en-US" baseline="0" dirty="0"/>
              <a:t>Note: you can move directly from connecting to (importing) data to reporting – data preparation, modeling, and analysis are optional intermediate steps. Because Power BI Desktop automatically creates a data model for you upon data import, you can immediate generate reports</a:t>
            </a:r>
          </a:p>
          <a:p>
            <a:pPr marL="457200" lvl="1" indent="0">
              <a:buFont typeface="Arial" panose="020B0604020202020204" pitchFamily="34" charset="0"/>
              <a:buNone/>
            </a:pPr>
            <a:endParaRPr lang="en-US" baseline="0" dirty="0"/>
          </a:p>
          <a:p>
            <a:pPr marL="342900" indent="-342900" defTabSz="914400" fontAlgn="base">
              <a:lnSpc>
                <a:spcPct val="100000"/>
              </a:lnSpc>
              <a:spcBef>
                <a:spcPts val="600"/>
              </a:spcBef>
              <a:buFont typeface="Symbol" panose="05050102010706020507" pitchFamily="18" charset="2"/>
              <a:buChar char=""/>
            </a:pPr>
            <a:r>
              <a:rPr lang="en-US" sz="2000" dirty="0">
                <a:solidFill>
                  <a:schemeClr val="tx1"/>
                </a:solidFill>
                <a:ea typeface="Calibri" panose="020F0502020204030204" pitchFamily="34" charset="0"/>
                <a:cs typeface="Times New Roman" panose="02020603050405020304" pitchFamily="18" charset="0"/>
              </a:rPr>
              <a:t>Explore data in a variety of ways and across multiple visualizations</a:t>
            </a:r>
          </a:p>
          <a:p>
            <a:pPr marL="548640" lvl="1" indent="-228600">
              <a:lnSpc>
                <a:spcPct val="100000"/>
              </a:lnSpc>
              <a:spcBef>
                <a:spcPts val="600"/>
              </a:spcBef>
              <a:buFont typeface="Courier New" panose="02070309020205020404" pitchFamily="49" charset="0"/>
              <a:buChar char="o"/>
            </a:pPr>
            <a:r>
              <a:rPr lang="en-US" sz="1800" dirty="0">
                <a:solidFill>
                  <a:schemeClr val="tx1"/>
                </a:solidFill>
                <a:ea typeface="Calibri" panose="020F0502020204030204" pitchFamily="34" charset="0"/>
                <a:cs typeface="Times New Roman" panose="02020603050405020304" pitchFamily="18" charset="0"/>
              </a:rPr>
              <a:t>Select data elements and sort data</a:t>
            </a:r>
          </a:p>
          <a:p>
            <a:pPr marL="548640" lvl="1" indent="-228600">
              <a:lnSpc>
                <a:spcPct val="100000"/>
              </a:lnSpc>
              <a:spcBef>
                <a:spcPts val="600"/>
              </a:spcBef>
              <a:buFont typeface="Courier New" panose="02070309020205020404" pitchFamily="49" charset="0"/>
              <a:buChar char="o"/>
            </a:pPr>
            <a:r>
              <a:rPr lang="en-US" sz="1800" dirty="0">
                <a:solidFill>
                  <a:schemeClr val="tx1"/>
                </a:solidFill>
                <a:ea typeface="Calibri" panose="020F0502020204030204" pitchFamily="34" charset="0"/>
                <a:cs typeface="Times New Roman" panose="02020603050405020304" pitchFamily="18" charset="0"/>
              </a:rPr>
              <a:t>Filter data and use cross-filter capabilities </a:t>
            </a:r>
          </a:p>
          <a:p>
            <a:pPr marL="548640" lvl="1" indent="-228600">
              <a:lnSpc>
                <a:spcPct val="100000"/>
              </a:lnSpc>
              <a:spcBef>
                <a:spcPts val="600"/>
              </a:spcBef>
              <a:buFont typeface="Courier New" panose="02070309020205020404" pitchFamily="49" charset="0"/>
              <a:buChar char="o"/>
            </a:pPr>
            <a:r>
              <a:rPr lang="en-US" sz="1800" dirty="0">
                <a:solidFill>
                  <a:schemeClr val="tx1"/>
                </a:solidFill>
                <a:ea typeface="Calibri" panose="020F0502020204030204" pitchFamily="34" charset="0"/>
                <a:cs typeface="Times New Roman" panose="02020603050405020304" pitchFamily="18" charset="0"/>
              </a:rPr>
              <a:t>Drill into and across datasets, with support for inline hierarchies</a:t>
            </a:r>
          </a:p>
          <a:p>
            <a:pPr marL="548640" lvl="1" indent="-228600">
              <a:lnSpc>
                <a:spcPct val="100000"/>
              </a:lnSpc>
              <a:spcBef>
                <a:spcPts val="600"/>
              </a:spcBef>
              <a:buFont typeface="Courier New" panose="02070309020205020404" pitchFamily="49" charset="0"/>
              <a:buChar char="o"/>
            </a:pPr>
            <a:r>
              <a:rPr lang="en-US" sz="1800" dirty="0">
                <a:solidFill>
                  <a:schemeClr val="tx1"/>
                </a:solidFill>
                <a:ea typeface="Calibri" panose="020F0502020204030204" pitchFamily="34" charset="0"/>
                <a:cs typeface="Times New Roman" panose="02020603050405020304" pitchFamily="18" charset="0"/>
              </a:rPr>
              <a:t>Pivot and slice data</a:t>
            </a:r>
          </a:p>
          <a:p>
            <a:pPr marL="548640" lvl="1" indent="-228600">
              <a:lnSpc>
                <a:spcPct val="100000"/>
              </a:lnSpc>
              <a:spcBef>
                <a:spcPts val="600"/>
              </a:spcBef>
              <a:buFont typeface="Courier New" panose="02070309020205020404" pitchFamily="49" charset="0"/>
              <a:buChar char="o"/>
            </a:pPr>
            <a:endParaRPr lang="en-US" baseline="0" dirty="0"/>
          </a:p>
          <a:p>
            <a:pPr marL="171450" indent="-171450">
              <a:buFont typeface="Arial" panose="020B0604020202020204" pitchFamily="34" charset="0"/>
              <a:buChar char="•"/>
            </a:pPr>
            <a:r>
              <a:rPr lang="en-US" sz="2000" dirty="0"/>
              <a:t>Power BI Desktop enables</a:t>
            </a:r>
            <a:r>
              <a:rPr lang="en-US" sz="2000" baseline="0" dirty="0"/>
              <a:t> you to v</a:t>
            </a:r>
            <a:r>
              <a:rPr lang="en-US" sz="2000" dirty="0"/>
              <a:t>isualize data in a number of ways and easily author reports </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Depict data in compelling reports that tell stories using a range of interactive visualization</a:t>
            </a:r>
            <a:endParaRPr lang="en-GB" sz="1800" dirty="0">
              <a:solidFill>
                <a:schemeClr val="tx1"/>
              </a:solidFill>
            </a:endParaRPr>
          </a:p>
          <a:p>
            <a:pPr marL="628650" lvl="1" indent="-171450">
              <a:buFont typeface="Arial" panose="020B0604020202020204" pitchFamily="34" charset="0"/>
              <a:buChar char="•"/>
            </a:pPr>
            <a:r>
              <a:rPr lang="en-GB" sz="1800" dirty="0">
                <a:gradFill>
                  <a:gsLst>
                    <a:gs pos="1250">
                      <a:schemeClr val="tx2"/>
                    </a:gs>
                    <a:gs pos="99000">
                      <a:schemeClr val="tx2"/>
                    </a:gs>
                  </a:gsLst>
                  <a:lin ang="5400000" scaled="0"/>
                </a:gradFill>
              </a:rPr>
              <a:t>Use data from different sources in a single, consolidated report – create relationships between different</a:t>
            </a:r>
            <a:r>
              <a:rPr lang="en-GB" sz="1800" baseline="0" dirty="0">
                <a:gradFill>
                  <a:gsLst>
                    <a:gs pos="1250">
                      <a:schemeClr val="tx2"/>
                    </a:gs>
                    <a:gs pos="99000">
                      <a:schemeClr val="tx2"/>
                    </a:gs>
                  </a:gsLst>
                  <a:lin ang="5400000" scaled="0"/>
                </a:gradFill>
              </a:rPr>
              <a:t> data sources to create a data model, that you can then use in a report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gradFill>
                  <a:gsLst>
                    <a:gs pos="1250">
                      <a:schemeClr val="tx2"/>
                    </a:gs>
                    <a:gs pos="99000">
                      <a:schemeClr val="tx2"/>
                    </a:gs>
                  </a:gsLst>
                  <a:lin ang="5400000" scaled="0"/>
                </a:gradFill>
              </a:rPr>
              <a:t>R-powered custom visuals</a:t>
            </a:r>
          </a:p>
          <a:p>
            <a:pPr marL="628650" lvl="1" indent="-171450">
              <a:buFont typeface="Arial" panose="020B0604020202020204" pitchFamily="34" charset="0"/>
              <a:buChar char="•"/>
            </a:pPr>
            <a:r>
              <a:rPr lang="en-GB" sz="1800" baseline="0" dirty="0">
                <a:gradFill>
                  <a:gsLst>
                    <a:gs pos="1250">
                      <a:schemeClr val="tx2"/>
                    </a:gs>
                    <a:gs pos="99000">
                      <a:schemeClr val="tx2"/>
                    </a:gs>
                  </a:gsLst>
                  <a:lin ang="5400000" scaled="0"/>
                </a:gradFill>
              </a:rPr>
              <a:t>Use r</a:t>
            </a:r>
            <a:r>
              <a:rPr lang="en-US" sz="1800" b="0" i="0" u="none" strike="noStrike" baseline="0" dirty="0" err="1">
                <a:solidFill>
                  <a:schemeClr val="tx1"/>
                </a:solidFill>
                <a:latin typeface="Segoe UI" panose="020B0502040204020203" pitchFamily="34" charset="0"/>
                <a:cs typeface="Segoe UI" panose="020B0502040204020203" pitchFamily="34" charset="0"/>
              </a:rPr>
              <a:t>eport</a:t>
            </a:r>
            <a:r>
              <a:rPr lang="en-US" sz="1800" b="0" i="0" u="none" strike="noStrike" baseline="0" dirty="0">
                <a:solidFill>
                  <a:schemeClr val="tx1"/>
                </a:solidFill>
                <a:latin typeface="Segoe UI" panose="020B0502040204020203" pitchFamily="34" charset="0"/>
                <a:cs typeface="Segoe UI" panose="020B0502040204020203" pitchFamily="34" charset="0"/>
              </a:rPr>
              <a:t> gridlines and snap to grid for layout</a:t>
            </a:r>
          </a:p>
          <a:p>
            <a:pPr marL="628650" lvl="1" indent="-171450">
              <a:buFont typeface="Arial" panose="020B0604020202020204" pitchFamily="34" charset="0"/>
              <a:buChar char="•"/>
            </a:pPr>
            <a:r>
              <a:rPr lang="en-US" sz="1800" b="0" i="0" u="none" strike="noStrike" baseline="0" dirty="0">
                <a:solidFill>
                  <a:schemeClr val="tx1"/>
                </a:solidFill>
                <a:latin typeface="Segoe UI" panose="020B0502040204020203" pitchFamily="34" charset="0"/>
                <a:cs typeface="Segoe UI" panose="020B0502040204020203" pitchFamily="34" charset="0"/>
              </a:rPr>
              <a:t>Mobile report layout</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Show trend lines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Display</a:t>
            </a:r>
            <a:r>
              <a:rPr lang="en-US" sz="1800" baseline="0" dirty="0">
                <a:gradFill>
                  <a:gsLst>
                    <a:gs pos="1250">
                      <a:schemeClr val="tx2"/>
                    </a:gs>
                    <a:gs pos="99000">
                      <a:schemeClr val="tx2"/>
                    </a:gs>
                  </a:gsLst>
                  <a:lin ang="5400000" scaled="0"/>
                </a:gradFill>
              </a:rPr>
              <a:t> record set for visualization</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Tables: Use conditional table formatting and built-in table styles</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Maps: Shape Map visual supports use of custom maps (</a:t>
            </a:r>
            <a:r>
              <a:rPr lang="en-US" sz="1200" b="0" i="0" kern="1200" dirty="0" err="1">
                <a:solidFill>
                  <a:schemeClr val="tx1"/>
                </a:solidFill>
                <a:effectLst/>
                <a:latin typeface="+mn-lt"/>
                <a:ea typeface="+mn-ea"/>
                <a:cs typeface="+mn-cs"/>
              </a:rPr>
              <a:t>TopoJSON</a:t>
            </a:r>
            <a:r>
              <a:rPr lang="en-US" sz="1200" b="0" i="0" kern="1200" dirty="0">
                <a:solidFill>
                  <a:schemeClr val="tx1"/>
                </a:solidFill>
                <a:effectLst/>
                <a:latin typeface="+mn-lt"/>
                <a:ea typeface="+mn-ea"/>
                <a:cs typeface="+mn-cs"/>
              </a:rPr>
              <a:t> format), use</a:t>
            </a:r>
            <a:r>
              <a:rPr lang="en-US" sz="1200" b="0" i="0" kern="1200" baseline="0" dirty="0">
                <a:solidFill>
                  <a:schemeClr val="tx1"/>
                </a:solidFill>
                <a:effectLst/>
                <a:latin typeface="+mn-lt"/>
                <a:ea typeface="+mn-ea"/>
                <a:cs typeface="+mn-cs"/>
              </a:rPr>
              <a:t> </a:t>
            </a:r>
            <a:r>
              <a:rPr lang="en-US" sz="1200" b="0" i="0" u="none" strike="noStrike" baseline="0" dirty="0">
                <a:solidFill>
                  <a:schemeClr val="tx1"/>
                </a:solidFill>
                <a:latin typeface="Segoe UI" panose="020B0502040204020203" pitchFamily="34" charset="0"/>
                <a:cs typeface="Segoe UI" panose="020B0502040204020203" pitchFamily="34" charset="0"/>
              </a:rPr>
              <a:t>ArcGIS Maps</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Use</a:t>
            </a:r>
            <a:r>
              <a:rPr lang="en-US" sz="1200" b="0" i="0" kern="1200" baseline="0" dirty="0">
                <a:solidFill>
                  <a:schemeClr val="tx1"/>
                </a:solidFill>
                <a:effectLst/>
                <a:latin typeface="+mn-lt"/>
                <a:ea typeface="+mn-ea"/>
                <a:cs typeface="+mn-cs"/>
              </a:rPr>
              <a:t> date slicers</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Format maps</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800" b="0" i="0" u="none" strike="noStrike" baseline="0" dirty="0">
              <a:solidFill>
                <a:schemeClr val="tx1"/>
              </a:solidFill>
              <a:latin typeface="Segoe UI" panose="020B0502040204020203" pitchFamily="34" charset="0"/>
              <a:cs typeface="Segoe UI" panose="020B0502040204020203" pitchFamily="34" charset="0"/>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aseline="0" dirty="0">
              <a:solidFill>
                <a:schemeClr val="tx1"/>
              </a:solidFill>
            </a:endParaRPr>
          </a:p>
          <a:p>
            <a:pPr marL="171450" lvl="0" indent="-171450">
              <a:buFont typeface="Arial" panose="020B0604020202020204" pitchFamily="34" charset="0"/>
              <a:buChar char="•"/>
            </a:pPr>
            <a:r>
              <a:rPr lang="en-US" sz="2000" baseline="0" dirty="0"/>
              <a:t>You can s</a:t>
            </a:r>
            <a:r>
              <a:rPr lang="en-US" sz="2000" dirty="0"/>
              <a:t>elect, transform and mashup data via a freeform, drag-and-drop canvas </a:t>
            </a:r>
          </a:p>
          <a:p>
            <a:pPr marL="171450" lvl="0" indent="-171450">
              <a:buFont typeface="Arial" panose="020B0604020202020204" pitchFamily="34" charset="0"/>
              <a:buChar char="•"/>
            </a:pPr>
            <a:r>
              <a:rPr lang="en-US" sz="2000" dirty="0"/>
              <a:t>Explore data in a variety of ways and across multiple visualizations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Select data elements and sort data</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Filter data, leveraging cross-filter capability</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Drill into and across datasets</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Pivot and slice data</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Change visualization types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Use built-in analytics options</a:t>
            </a:r>
            <a:r>
              <a:rPr lang="en-US" sz="1800" baseline="0" dirty="0">
                <a:gradFill>
                  <a:gsLst>
                    <a:gs pos="1250">
                      <a:schemeClr val="tx2"/>
                    </a:gs>
                    <a:gs pos="99000">
                      <a:schemeClr val="tx2"/>
                    </a:gs>
                  </a:gsLst>
                  <a:lin ang="5400000" scaled="0"/>
                </a:gradFill>
              </a:rPr>
              <a:t> for gr</a:t>
            </a:r>
            <a:r>
              <a:rPr lang="en-US" sz="1800" dirty="0">
                <a:gradFill>
                  <a:gsLst>
                    <a:gs pos="1250">
                      <a:schemeClr val="tx2"/>
                    </a:gs>
                    <a:gs pos="99000">
                      <a:schemeClr val="tx2"/>
                    </a:gs>
                  </a:gsLst>
                  <a:lin ang="5400000" scaled="0"/>
                </a:gradFill>
              </a:rPr>
              <a:t>ouping,</a:t>
            </a:r>
            <a:r>
              <a:rPr lang="en-US" sz="1800" baseline="0" dirty="0">
                <a:gradFill>
                  <a:gsLst>
                    <a:gs pos="1250">
                      <a:schemeClr val="tx2"/>
                    </a:gs>
                    <a:gs pos="99000">
                      <a:schemeClr val="tx2"/>
                    </a:gs>
                  </a:gsLst>
                  <a:lin ang="5400000" scaled="0"/>
                </a:gradFill>
              </a:rPr>
              <a:t> binning, to</a:t>
            </a:r>
            <a:r>
              <a:rPr lang="en-US" sz="1800" dirty="0">
                <a:gradFill>
                  <a:gsLst>
                    <a:gs pos="1250">
                      <a:schemeClr val="tx2"/>
                    </a:gs>
                    <a:gs pos="99000">
                      <a:schemeClr val="tx2"/>
                    </a:gs>
                  </a:gsLst>
                  <a:lin ang="5400000" scaled="0"/>
                </a:gradFill>
              </a:rPr>
              <a:t>p N filter, include/exclude data points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Show trend lines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Use forecasting</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Display</a:t>
            </a:r>
            <a:r>
              <a:rPr lang="en-US" sz="1800" baseline="0" dirty="0">
                <a:gradFill>
                  <a:gsLst>
                    <a:gs pos="1250">
                      <a:schemeClr val="tx2"/>
                    </a:gs>
                    <a:gs pos="99000">
                      <a:schemeClr val="tx2"/>
                    </a:gs>
                  </a:gsLst>
                  <a:lin ang="5400000" scaled="0"/>
                </a:gradFill>
              </a:rPr>
              <a:t> record set for visualization</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Tables: Use conditional table formatting and built-in table styles</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Maps: Shape Map visual supports use of custom maps (</a:t>
            </a:r>
            <a:r>
              <a:rPr lang="en-US" sz="1200" b="0" i="0" kern="1200" dirty="0" err="1">
                <a:solidFill>
                  <a:schemeClr val="tx1"/>
                </a:solidFill>
                <a:effectLst/>
                <a:latin typeface="+mn-lt"/>
                <a:ea typeface="+mn-ea"/>
                <a:cs typeface="+mn-cs"/>
              </a:rPr>
              <a:t>TopoJSON</a:t>
            </a:r>
            <a:r>
              <a:rPr lang="en-US" sz="1200" b="0" i="0" kern="1200" dirty="0">
                <a:solidFill>
                  <a:schemeClr val="tx1"/>
                </a:solidFill>
                <a:effectLst/>
                <a:latin typeface="+mn-lt"/>
                <a:ea typeface="+mn-ea"/>
                <a:cs typeface="+mn-cs"/>
              </a:rPr>
              <a:t> format), use</a:t>
            </a:r>
            <a:r>
              <a:rPr lang="en-US" sz="1200" b="0" i="0" kern="1200" baseline="0" dirty="0">
                <a:solidFill>
                  <a:schemeClr val="tx1"/>
                </a:solidFill>
                <a:effectLst/>
                <a:latin typeface="+mn-lt"/>
                <a:ea typeface="+mn-ea"/>
                <a:cs typeface="+mn-cs"/>
              </a:rPr>
              <a:t> </a:t>
            </a:r>
            <a:r>
              <a:rPr lang="en-US" sz="1200" b="0" i="0" u="none" strike="noStrike" baseline="0" dirty="0">
                <a:solidFill>
                  <a:schemeClr val="tx1"/>
                </a:solidFill>
                <a:latin typeface="Segoe UI" panose="020B0502040204020203" pitchFamily="34" charset="0"/>
                <a:cs typeface="Segoe UI" panose="020B0502040204020203" pitchFamily="34" charset="0"/>
              </a:rPr>
              <a:t>ArcGIS Maps</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Use</a:t>
            </a:r>
            <a:r>
              <a:rPr lang="en-US" sz="1200" b="0" i="0" kern="1200" baseline="0" dirty="0">
                <a:solidFill>
                  <a:schemeClr val="tx1"/>
                </a:solidFill>
                <a:effectLst/>
                <a:latin typeface="+mn-lt"/>
                <a:ea typeface="+mn-ea"/>
                <a:cs typeface="+mn-cs"/>
              </a:rPr>
              <a:t> date slicers</a:t>
            </a:r>
            <a:endParaRPr lang="en-US" sz="1800" dirty="0">
              <a:gradFill>
                <a:gsLst>
                  <a:gs pos="1250">
                    <a:schemeClr val="tx2"/>
                  </a:gs>
                  <a:gs pos="99000">
                    <a:schemeClr val="tx2"/>
                  </a:gs>
                </a:gsLst>
                <a:lin ang="5400000" scaled="0"/>
              </a:gradFill>
            </a:endParaRPr>
          </a:p>
          <a:p>
            <a:pPr marL="628650" lvl="1" indent="-171450">
              <a:buFont typeface="Arial" panose="020B0604020202020204" pitchFamily="34" charset="0"/>
              <a:buChar char="•"/>
            </a:pPr>
            <a:endParaRPr lang="en-US" sz="1800" dirty="0">
              <a:gradFill>
                <a:gsLst>
                  <a:gs pos="1250">
                    <a:schemeClr val="tx2"/>
                  </a:gs>
                  <a:gs pos="99000">
                    <a:schemeClr val="tx2"/>
                  </a:gs>
                </a:gsLst>
                <a:lin ang="5400000" scaled="0"/>
              </a:gradFill>
            </a:endParaRP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Use Quick </a:t>
            </a:r>
            <a:r>
              <a:rPr lang="en-US" sz="1200" b="0" i="0" kern="1200" dirty="0" err="1">
                <a:solidFill>
                  <a:schemeClr val="tx1"/>
                </a:solidFill>
                <a:effectLst/>
                <a:latin typeface="+mn-lt"/>
                <a:ea typeface="+mn-ea"/>
                <a:cs typeface="+mn-cs"/>
              </a:rPr>
              <a:t>Calc</a:t>
            </a:r>
            <a:r>
              <a:rPr lang="en-US" sz="1200" b="0" i="0" kern="1200" baseline="0" dirty="0">
                <a:solidFill>
                  <a:schemeClr val="tx1"/>
                </a:solidFill>
                <a:effectLst/>
                <a:latin typeface="+mn-lt"/>
                <a:ea typeface="+mn-ea"/>
                <a:cs typeface="+mn-cs"/>
              </a:rPr>
              <a:t> functions, e.g. to </a:t>
            </a:r>
            <a:r>
              <a:rPr lang="en-US" sz="1200" b="0" i="0" kern="1200" dirty="0">
                <a:solidFill>
                  <a:schemeClr val="tx1"/>
                </a:solidFill>
                <a:effectLst/>
                <a:latin typeface="+mn-lt"/>
                <a:ea typeface="+mn-ea"/>
                <a:cs typeface="+mn-cs"/>
              </a:rPr>
              <a:t>calculate and</a:t>
            </a:r>
            <a:r>
              <a:rPr lang="en-US" sz="1200" b="0" i="0" kern="1200" baseline="0" dirty="0">
                <a:solidFill>
                  <a:schemeClr val="tx1"/>
                </a:solidFill>
                <a:effectLst/>
                <a:latin typeface="+mn-lt"/>
                <a:ea typeface="+mn-ea"/>
                <a:cs typeface="+mn-cs"/>
              </a:rPr>
              <a:t> show</a:t>
            </a:r>
            <a:r>
              <a:rPr lang="en-US" sz="1200" b="0" i="0" kern="1200" dirty="0">
                <a:solidFill>
                  <a:schemeClr val="tx1"/>
                </a:solidFill>
                <a:effectLst/>
                <a:latin typeface="+mn-lt"/>
                <a:ea typeface="+mn-ea"/>
                <a:cs typeface="+mn-cs"/>
              </a:rPr>
              <a:t> the percent of the grand total for each data value.</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8910625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reporting step is where the visual</a:t>
            </a:r>
            <a:r>
              <a:rPr lang="en-US" baseline="0" dirty="0"/>
              <a:t> data exploration enabled by Power BI Desktop really comes to life</a:t>
            </a:r>
          </a:p>
          <a:p>
            <a:pPr marL="628650" lvl="1" indent="-171450">
              <a:buFont typeface="Arial" panose="020B0604020202020204" pitchFamily="34" charset="0"/>
              <a:buChar char="•"/>
            </a:pPr>
            <a:r>
              <a:rPr lang="en-US" baseline="0" dirty="0"/>
              <a:t>Note: you can move directly from connecting to (importing) data to reporting – data preparation, modeling, and analysis are optional intermediate steps. Because </a:t>
            </a:r>
            <a:r>
              <a:rPr lang="en-US" dirty="0"/>
              <a:t>Power BI Desktop </a:t>
            </a:r>
            <a:r>
              <a:rPr lang="en-US" baseline="0" dirty="0"/>
              <a:t>automatically creates a data model for you upon data import, you can immediate generate reports</a:t>
            </a:r>
          </a:p>
          <a:p>
            <a:pPr marL="457200" lvl="1" indent="0">
              <a:buFont typeface="Arial" panose="020B0604020202020204" pitchFamily="34" charset="0"/>
              <a:buNone/>
            </a:pPr>
            <a:endParaRPr lang="en-US" baseline="0" dirty="0"/>
          </a:p>
          <a:p>
            <a:pPr marL="171450" indent="-171450">
              <a:buFont typeface="Arial" panose="020B0604020202020204" pitchFamily="34" charset="0"/>
              <a:buChar char="•"/>
            </a:pPr>
            <a:r>
              <a:rPr lang="en-US" sz="2000" dirty="0"/>
              <a:t>Power BI Desktop enables</a:t>
            </a:r>
            <a:r>
              <a:rPr lang="en-US" sz="2000" baseline="0" dirty="0"/>
              <a:t> you to v</a:t>
            </a:r>
            <a:r>
              <a:rPr lang="en-US" sz="2000" dirty="0"/>
              <a:t>isualize data in a number of ways and easily author reports </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Depict data in compelling reports that tell stories using a range of interactive visualization</a:t>
            </a:r>
            <a:endParaRPr lang="en-GB" sz="1800" dirty="0">
              <a:solidFill>
                <a:schemeClr val="tx1"/>
              </a:solidFill>
            </a:endParaRPr>
          </a:p>
          <a:p>
            <a:pPr marL="628650" lvl="1" indent="-171450">
              <a:buFont typeface="Arial" panose="020B0604020202020204" pitchFamily="34" charset="0"/>
              <a:buChar char="•"/>
            </a:pPr>
            <a:r>
              <a:rPr lang="en-GB" sz="1800" dirty="0">
                <a:gradFill>
                  <a:gsLst>
                    <a:gs pos="1250">
                      <a:schemeClr val="tx2"/>
                    </a:gs>
                    <a:gs pos="99000">
                      <a:schemeClr val="tx2"/>
                    </a:gs>
                  </a:gsLst>
                  <a:lin ang="5400000" scaled="0"/>
                </a:gradFill>
              </a:rPr>
              <a:t>Use data from different sources in a single, consolidated report – create relationships between different</a:t>
            </a:r>
            <a:r>
              <a:rPr lang="en-GB" sz="1800" baseline="0" dirty="0">
                <a:gradFill>
                  <a:gsLst>
                    <a:gs pos="1250">
                      <a:schemeClr val="tx2"/>
                    </a:gs>
                    <a:gs pos="99000">
                      <a:schemeClr val="tx2"/>
                    </a:gs>
                  </a:gsLst>
                  <a:lin ang="5400000" scaled="0"/>
                </a:gradFill>
              </a:rPr>
              <a:t> data sources to create a data model, that you can then use in a report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gradFill>
                  <a:gsLst>
                    <a:gs pos="1250">
                      <a:schemeClr val="tx2"/>
                    </a:gs>
                    <a:gs pos="99000">
                      <a:schemeClr val="tx2"/>
                    </a:gs>
                  </a:gsLst>
                  <a:lin ang="5400000" scaled="0"/>
                </a:gradFill>
              </a:rPr>
              <a:t>Use R-powered custom visuals, with your own R IDE</a:t>
            </a:r>
          </a:p>
          <a:p>
            <a:pPr marL="628650" lvl="1" indent="-171450">
              <a:buFont typeface="Arial" panose="020B0604020202020204" pitchFamily="34" charset="0"/>
              <a:buChar char="•"/>
            </a:pPr>
            <a:r>
              <a:rPr lang="en-GB" sz="1800" baseline="0" dirty="0">
                <a:gradFill>
                  <a:gsLst>
                    <a:gs pos="1250">
                      <a:schemeClr val="tx2"/>
                    </a:gs>
                    <a:gs pos="99000">
                      <a:schemeClr val="tx2"/>
                    </a:gs>
                  </a:gsLst>
                  <a:lin ang="5400000" scaled="0"/>
                </a:gradFill>
              </a:rPr>
              <a:t>Use r</a:t>
            </a:r>
            <a:r>
              <a:rPr lang="en-US" sz="1800" b="0" i="0" u="none" strike="noStrike" baseline="0" dirty="0" err="1">
                <a:solidFill>
                  <a:schemeClr val="tx1"/>
                </a:solidFill>
                <a:latin typeface="Segoe UI" panose="020B0502040204020203" pitchFamily="34" charset="0"/>
                <a:cs typeface="Segoe UI" panose="020B0502040204020203" pitchFamily="34" charset="0"/>
              </a:rPr>
              <a:t>eport</a:t>
            </a:r>
            <a:r>
              <a:rPr lang="en-US" sz="1800" b="0" i="0" u="none" strike="noStrike" baseline="0" dirty="0">
                <a:solidFill>
                  <a:schemeClr val="tx1"/>
                </a:solidFill>
                <a:latin typeface="Segoe UI" panose="020B0502040204020203" pitchFamily="34" charset="0"/>
                <a:cs typeface="Segoe UI" panose="020B0502040204020203" pitchFamily="34" charset="0"/>
              </a:rPr>
              <a:t> gridlines and snap to grid for layout</a:t>
            </a:r>
          </a:p>
          <a:p>
            <a:pPr marL="628650" lvl="1" indent="-171450">
              <a:buFont typeface="Arial" panose="020B0604020202020204" pitchFamily="34" charset="0"/>
              <a:buChar char="•"/>
            </a:pPr>
            <a:r>
              <a:rPr lang="en-US" sz="1800" b="0" i="0" u="none" strike="noStrike" baseline="0" dirty="0">
                <a:solidFill>
                  <a:schemeClr val="tx1"/>
                </a:solidFill>
                <a:latin typeface="Segoe UI" panose="020B0502040204020203" pitchFamily="34" charset="0"/>
                <a:cs typeface="Segoe UI" panose="020B0502040204020203" pitchFamily="34" charset="0"/>
              </a:rPr>
              <a:t>Mobile report layout</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Show trend lines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Display</a:t>
            </a:r>
            <a:r>
              <a:rPr lang="en-US" sz="1800" baseline="0" dirty="0">
                <a:gradFill>
                  <a:gsLst>
                    <a:gs pos="1250">
                      <a:schemeClr val="tx2"/>
                    </a:gs>
                    <a:gs pos="99000">
                      <a:schemeClr val="tx2"/>
                    </a:gs>
                  </a:gsLst>
                  <a:lin ang="5400000" scaled="0"/>
                </a:gradFill>
              </a:rPr>
              <a:t> record set for visualization</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Tables: Use conditional table formatting and built-in table styles</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Maps: Shape Map visual supports use of custom maps (</a:t>
            </a:r>
            <a:r>
              <a:rPr lang="en-US" sz="1200" b="0" i="0" kern="1200" dirty="0" err="1">
                <a:solidFill>
                  <a:schemeClr val="tx1"/>
                </a:solidFill>
                <a:effectLst/>
                <a:latin typeface="+mn-lt"/>
                <a:ea typeface="+mn-ea"/>
                <a:cs typeface="+mn-cs"/>
              </a:rPr>
              <a:t>TopoJSON</a:t>
            </a:r>
            <a:r>
              <a:rPr lang="en-US" sz="1200" b="0" i="0" kern="1200" dirty="0">
                <a:solidFill>
                  <a:schemeClr val="tx1"/>
                </a:solidFill>
                <a:effectLst/>
                <a:latin typeface="+mn-lt"/>
                <a:ea typeface="+mn-ea"/>
                <a:cs typeface="+mn-cs"/>
              </a:rPr>
              <a:t> format), use</a:t>
            </a:r>
            <a:r>
              <a:rPr lang="en-US" sz="1200" b="0" i="0" kern="1200" baseline="0" dirty="0">
                <a:solidFill>
                  <a:schemeClr val="tx1"/>
                </a:solidFill>
                <a:effectLst/>
                <a:latin typeface="+mn-lt"/>
                <a:ea typeface="+mn-ea"/>
                <a:cs typeface="+mn-cs"/>
              </a:rPr>
              <a:t> </a:t>
            </a:r>
            <a:r>
              <a:rPr lang="en-US" sz="1200" b="0" i="0" u="none" strike="noStrike" baseline="0" dirty="0">
                <a:solidFill>
                  <a:schemeClr val="tx1"/>
                </a:solidFill>
                <a:latin typeface="Segoe UI" panose="020B0502040204020203" pitchFamily="34" charset="0"/>
                <a:cs typeface="Segoe UI" panose="020B0502040204020203" pitchFamily="34" charset="0"/>
              </a:rPr>
              <a:t>ArcGIS Maps</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Use</a:t>
            </a:r>
            <a:r>
              <a:rPr lang="en-US" sz="1200" b="0" i="0" kern="1200" baseline="0" dirty="0">
                <a:solidFill>
                  <a:schemeClr val="tx1"/>
                </a:solidFill>
                <a:effectLst/>
                <a:latin typeface="+mn-lt"/>
                <a:ea typeface="+mn-ea"/>
                <a:cs typeface="+mn-cs"/>
              </a:rPr>
              <a:t> date slicers</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Format maps</a:t>
            </a:r>
            <a:endParaRPr lang="en-US" sz="1200" b="0" i="0" kern="1200" dirty="0">
              <a:solidFill>
                <a:schemeClr val="tx1"/>
              </a:solidFill>
              <a:effectLst/>
              <a:latin typeface="+mn-lt"/>
              <a:ea typeface="+mn-ea"/>
              <a:cs typeface="+mn-cs"/>
            </a:endParaRPr>
          </a:p>
          <a:p>
            <a:pPr marL="457200" lvl="1" indent="0">
              <a:buFont typeface="Arial" panose="020B0604020202020204" pitchFamily="34" charset="0"/>
              <a:buNone/>
            </a:pPr>
            <a:endParaRPr lang="en-GB" sz="1800" baseline="0" dirty="0">
              <a:solidFill>
                <a:schemeClr val="tx1"/>
              </a:solidFill>
            </a:endParaRPr>
          </a:p>
          <a:p>
            <a:pPr marL="171450" lvl="0" indent="-171450">
              <a:buFont typeface="Arial" panose="020B0604020202020204" pitchFamily="34" charset="0"/>
              <a:buChar char="•"/>
            </a:pPr>
            <a:r>
              <a:rPr lang="en-US" sz="2000" baseline="0" dirty="0"/>
              <a:t>You can s</a:t>
            </a:r>
            <a:r>
              <a:rPr lang="en-US" sz="2000" dirty="0"/>
              <a:t>elect, transform and mashup data via a freeform, drag-and-drop canvas </a:t>
            </a:r>
          </a:p>
          <a:p>
            <a:pPr marL="171450" lvl="0" indent="-171450">
              <a:buFont typeface="Arial" panose="020B0604020202020204" pitchFamily="34" charset="0"/>
              <a:buChar char="•"/>
            </a:pPr>
            <a:r>
              <a:rPr lang="en-US" sz="2000" dirty="0"/>
              <a:t>Explore data in a variety of ways and across multiple visualizations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Select data elements and sort data</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Filter data, leveraging cross-filter capability</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Drill into and across datasets</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Pivot and slice data</a:t>
            </a:r>
            <a:endParaRPr lang="en-US" sz="1800" dirty="0">
              <a:solidFill>
                <a:schemeClr val="tx1"/>
              </a:soli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Change visualization types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Use built-in analytics options</a:t>
            </a:r>
            <a:r>
              <a:rPr lang="en-US" sz="1800" baseline="0" dirty="0">
                <a:gradFill>
                  <a:gsLst>
                    <a:gs pos="1250">
                      <a:schemeClr val="tx2"/>
                    </a:gs>
                    <a:gs pos="99000">
                      <a:schemeClr val="tx2"/>
                    </a:gs>
                  </a:gsLst>
                  <a:lin ang="5400000" scaled="0"/>
                </a:gradFill>
              </a:rPr>
              <a:t> for gr</a:t>
            </a:r>
            <a:r>
              <a:rPr lang="en-US" sz="1800" dirty="0">
                <a:gradFill>
                  <a:gsLst>
                    <a:gs pos="1250">
                      <a:schemeClr val="tx2"/>
                    </a:gs>
                    <a:gs pos="99000">
                      <a:schemeClr val="tx2"/>
                    </a:gs>
                  </a:gsLst>
                  <a:lin ang="5400000" scaled="0"/>
                </a:gradFill>
              </a:rPr>
              <a:t>ouping,</a:t>
            </a:r>
            <a:r>
              <a:rPr lang="en-US" sz="1800" baseline="0" dirty="0">
                <a:gradFill>
                  <a:gsLst>
                    <a:gs pos="1250">
                      <a:schemeClr val="tx2"/>
                    </a:gs>
                    <a:gs pos="99000">
                      <a:schemeClr val="tx2"/>
                    </a:gs>
                  </a:gsLst>
                  <a:lin ang="5400000" scaled="0"/>
                </a:gradFill>
              </a:rPr>
              <a:t> binning, to</a:t>
            </a:r>
            <a:r>
              <a:rPr lang="en-US" sz="1800" dirty="0">
                <a:gradFill>
                  <a:gsLst>
                    <a:gs pos="1250">
                      <a:schemeClr val="tx2"/>
                    </a:gs>
                    <a:gs pos="99000">
                      <a:schemeClr val="tx2"/>
                    </a:gs>
                  </a:gsLst>
                  <a:lin ang="5400000" scaled="0"/>
                </a:gradFill>
              </a:rPr>
              <a:t>p N filter, include/exclude data points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Show trend lines</a:t>
            </a: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Use forecasting</a:t>
            </a:r>
            <a:r>
              <a:rPr lang="en-US" sz="1800" baseline="0" dirty="0">
                <a:gradFill>
                  <a:gsLst>
                    <a:gs pos="1250">
                      <a:schemeClr val="tx2"/>
                    </a:gs>
                    <a:gs pos="99000">
                      <a:schemeClr val="tx2"/>
                    </a:gs>
                  </a:gsLst>
                  <a:lin ang="5400000" scaled="0"/>
                </a:gradFill>
              </a:rPr>
              <a:t> functions</a:t>
            </a:r>
            <a:endParaRPr lang="en-US" sz="1800" dirty="0">
              <a:gradFill>
                <a:gsLst>
                  <a:gs pos="1250">
                    <a:schemeClr val="tx2"/>
                  </a:gs>
                  <a:gs pos="99000">
                    <a:schemeClr val="tx2"/>
                  </a:gs>
                </a:gsLst>
                <a:lin ang="5400000" scaled="0"/>
              </a:gradFill>
            </a:endParaRPr>
          </a:p>
          <a:p>
            <a:pPr marL="628650" lvl="1" indent="-171450">
              <a:buFont typeface="Arial" panose="020B0604020202020204" pitchFamily="34" charset="0"/>
              <a:buChar char="•"/>
            </a:pPr>
            <a:r>
              <a:rPr lang="en-US" sz="1800" dirty="0">
                <a:gradFill>
                  <a:gsLst>
                    <a:gs pos="1250">
                      <a:schemeClr val="tx2"/>
                    </a:gs>
                    <a:gs pos="99000">
                      <a:schemeClr val="tx2"/>
                    </a:gs>
                  </a:gsLst>
                  <a:lin ang="5400000" scaled="0"/>
                </a:gradFill>
              </a:rPr>
              <a:t>Display</a:t>
            </a:r>
            <a:r>
              <a:rPr lang="en-US" sz="1800" baseline="0" dirty="0">
                <a:gradFill>
                  <a:gsLst>
                    <a:gs pos="1250">
                      <a:schemeClr val="tx2"/>
                    </a:gs>
                    <a:gs pos="99000">
                      <a:schemeClr val="tx2"/>
                    </a:gs>
                  </a:gsLst>
                  <a:lin ang="5400000" scaled="0"/>
                </a:gradFill>
              </a:rPr>
              <a:t> record set for visualization</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Tables: Use conditional table formatting and built-in table styles</a:t>
            </a:r>
          </a:p>
          <a:p>
            <a:pPr marL="628650" lvl="1" indent="-171450">
              <a:buFont typeface="Arial" panose="020B0604020202020204" pitchFamily="34" charset="0"/>
              <a:buChar char="•"/>
            </a:pPr>
            <a:r>
              <a:rPr lang="en-US" sz="1800" baseline="0" dirty="0">
                <a:gradFill>
                  <a:gsLst>
                    <a:gs pos="1250">
                      <a:schemeClr val="tx2"/>
                    </a:gs>
                    <a:gs pos="99000">
                      <a:schemeClr val="tx2"/>
                    </a:gs>
                  </a:gsLst>
                  <a:lin ang="5400000" scaled="0"/>
                </a:gradFill>
              </a:rPr>
              <a:t>Maps: Shape Map visual supports use of custom maps (</a:t>
            </a:r>
            <a:r>
              <a:rPr lang="en-US" sz="1200" b="0" i="0" kern="1200" dirty="0" err="1">
                <a:solidFill>
                  <a:schemeClr val="tx1"/>
                </a:solidFill>
                <a:effectLst/>
                <a:latin typeface="+mn-lt"/>
                <a:ea typeface="+mn-ea"/>
                <a:cs typeface="+mn-cs"/>
              </a:rPr>
              <a:t>TopoJSON</a:t>
            </a:r>
            <a:r>
              <a:rPr lang="en-US" sz="1200" b="0" i="0" kern="1200" dirty="0">
                <a:solidFill>
                  <a:schemeClr val="tx1"/>
                </a:solidFill>
                <a:effectLst/>
                <a:latin typeface="+mn-lt"/>
                <a:ea typeface="+mn-ea"/>
                <a:cs typeface="+mn-cs"/>
              </a:rPr>
              <a:t> format), use</a:t>
            </a:r>
            <a:r>
              <a:rPr lang="en-US" sz="1200" b="0" i="0" kern="1200" baseline="0" dirty="0">
                <a:solidFill>
                  <a:schemeClr val="tx1"/>
                </a:solidFill>
                <a:effectLst/>
                <a:latin typeface="+mn-lt"/>
                <a:ea typeface="+mn-ea"/>
                <a:cs typeface="+mn-cs"/>
              </a:rPr>
              <a:t> </a:t>
            </a:r>
            <a:r>
              <a:rPr lang="en-US" sz="1200" b="0" i="0" u="none" strike="noStrike" baseline="0" dirty="0">
                <a:solidFill>
                  <a:schemeClr val="tx1"/>
                </a:solidFill>
                <a:latin typeface="Segoe UI" panose="020B0502040204020203" pitchFamily="34" charset="0"/>
                <a:cs typeface="Segoe UI" panose="020B0502040204020203" pitchFamily="34" charset="0"/>
              </a:rPr>
              <a:t>ArcGIS Maps</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Use</a:t>
            </a:r>
            <a:r>
              <a:rPr lang="en-US" sz="1200" b="0" i="0" kern="1200" baseline="0" dirty="0">
                <a:solidFill>
                  <a:schemeClr val="tx1"/>
                </a:solidFill>
                <a:effectLst/>
                <a:latin typeface="+mn-lt"/>
                <a:ea typeface="+mn-ea"/>
                <a:cs typeface="+mn-cs"/>
              </a:rPr>
              <a:t> date slicers</a:t>
            </a:r>
            <a:endParaRPr lang="en-US" sz="1800" dirty="0">
              <a:gradFill>
                <a:gsLst>
                  <a:gs pos="1250">
                    <a:schemeClr val="tx2"/>
                  </a:gs>
                  <a:gs pos="99000">
                    <a:schemeClr val="tx2"/>
                  </a:gs>
                </a:gsLst>
                <a:lin ang="5400000" scaled="0"/>
              </a:gradFill>
            </a:endParaRPr>
          </a:p>
          <a:p>
            <a:pPr marL="457200" lvl="1" indent="0">
              <a:buFont typeface="Arial" panose="020B0604020202020204" pitchFamily="34" charset="0"/>
              <a:buNone/>
            </a:pPr>
            <a:endParaRPr lang="en-US" sz="1800" baseline="0" dirty="0">
              <a:gradFill>
                <a:gsLst>
                  <a:gs pos="1250">
                    <a:schemeClr val="tx2"/>
                  </a:gs>
                  <a:gs pos="99000">
                    <a:schemeClr val="tx2"/>
                  </a:gs>
                </a:gsLst>
                <a:lin ang="5400000" scaled="0"/>
              </a:gradFill>
            </a:endParaRPr>
          </a:p>
          <a:p>
            <a:pPr marL="171450" lvl="0" indent="-171450">
              <a:buFont typeface="Arial" panose="020B0604020202020204" pitchFamily="34" charset="0"/>
              <a:buChar char="•"/>
            </a:pPr>
            <a:r>
              <a:rPr lang="en-US" sz="1800" baseline="0" dirty="0">
                <a:gradFill>
                  <a:gsLst>
                    <a:gs pos="1250">
                      <a:schemeClr val="tx2"/>
                    </a:gs>
                    <a:gs pos="99000">
                      <a:schemeClr val="tx2"/>
                    </a:gs>
                  </a:gsLst>
                  <a:lin ang="5400000" scaled="0"/>
                </a:gradFill>
              </a:rPr>
              <a:t>Customize tooltips – add more context and detail for the end user</a:t>
            </a:r>
            <a:endParaRPr lang="en-US" sz="1800" dirty="0">
              <a:gradFill>
                <a:gsLst>
                  <a:gs pos="1250">
                    <a:schemeClr val="tx2"/>
                  </a:gs>
                  <a:gs pos="99000">
                    <a:schemeClr val="tx2"/>
                  </a:gs>
                </a:gsLst>
                <a:lin ang="5400000" scaled="0"/>
              </a:gradFill>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955200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32472" fontAlgn="base">
              <a:lnSpc>
                <a:spcPct val="90000"/>
              </a:lnSpc>
              <a:spcBef>
                <a:spcPct val="0"/>
              </a:spcBef>
              <a:spcAft>
                <a:spcPct val="0"/>
              </a:spcAft>
              <a:buFont typeface="Arial" panose="020B0604020202020204" pitchFamily="34" charset="0"/>
              <a:buChar char="•"/>
            </a:pPr>
            <a:r>
              <a:rPr lang="en-US" dirty="0">
                <a:gradFill>
                  <a:gsLst>
                    <a:gs pos="0">
                      <a:srgbClr val="FFFFFF"/>
                    </a:gs>
                    <a:gs pos="100000">
                      <a:srgbClr val="FFFFFF"/>
                    </a:gs>
                  </a:gsLst>
                  <a:lin ang="5400000" scaled="0"/>
                </a:gradFill>
                <a:ea typeface="Segoe UI" pitchFamily="34" charset="0"/>
                <a:cs typeface="Segoe UI" pitchFamily="34" charset="0"/>
              </a:rPr>
              <a:t>Once you are ready to publish your report</a:t>
            </a:r>
            <a:r>
              <a:rPr lang="en-US" baseline="0" dirty="0">
                <a:gradFill>
                  <a:gsLst>
                    <a:gs pos="0">
                      <a:srgbClr val="FFFFFF"/>
                    </a:gs>
                    <a:gs pos="100000">
                      <a:srgbClr val="FFFFFF"/>
                    </a:gs>
                  </a:gsLst>
                  <a:lin ang="5400000" scaled="0"/>
                </a:gradFill>
                <a:ea typeface="Segoe UI" pitchFamily="34" charset="0"/>
                <a:cs typeface="Segoe UI" pitchFamily="34" charset="0"/>
              </a:rPr>
              <a:t> and the visualizations within it, </a:t>
            </a:r>
            <a:r>
              <a:rPr lang="en-US" dirty="0">
                <a:gradFill>
                  <a:gsLst>
                    <a:gs pos="0">
                      <a:srgbClr val="FFFFFF"/>
                    </a:gs>
                    <a:gs pos="100000">
                      <a:srgbClr val="FFFFFF"/>
                    </a:gs>
                  </a:gsLst>
                  <a:lin ang="5400000" scaled="0"/>
                </a:gradFill>
                <a:ea typeface="Segoe UI" pitchFamily="34" charset="0"/>
                <a:cs typeface="Segoe UI" pitchFamily="34" charset="0"/>
              </a:rPr>
              <a:t>you can surface it to</a:t>
            </a:r>
            <a:r>
              <a:rPr lang="en-US" baseline="0" dirty="0">
                <a:gradFill>
                  <a:gsLst>
                    <a:gs pos="0">
                      <a:srgbClr val="FFFFFF"/>
                    </a:gs>
                    <a:gs pos="100000">
                      <a:srgbClr val="FFFFFF"/>
                    </a:gs>
                  </a:gsLst>
                  <a:lin ang="5400000" scaled="0"/>
                </a:gradFill>
                <a:ea typeface="Segoe UI" pitchFamily="34" charset="0"/>
                <a:cs typeface="Segoe UI" pitchFamily="34" charset="0"/>
              </a:rPr>
              <a:t> a broader audience by publishing to the Power BI service</a:t>
            </a:r>
          </a:p>
          <a:p>
            <a:pPr marL="171450" indent="-171450" defTabSz="932472" fontAlgn="base">
              <a:lnSpc>
                <a:spcPct val="90000"/>
              </a:lnSpc>
              <a:spcBef>
                <a:spcPct val="0"/>
              </a:spcBef>
              <a:spcAft>
                <a:spcPct val="0"/>
              </a:spcAft>
              <a:buFont typeface="Arial" panose="020B0604020202020204" pitchFamily="34" charset="0"/>
              <a:buChar char="•"/>
            </a:pPr>
            <a:r>
              <a:rPr lang="en-US" baseline="0" dirty="0">
                <a:gradFill>
                  <a:gsLst>
                    <a:gs pos="0">
                      <a:srgbClr val="FFFFFF"/>
                    </a:gs>
                    <a:gs pos="100000">
                      <a:srgbClr val="FFFFFF"/>
                    </a:gs>
                  </a:gsLst>
                  <a:lin ang="5400000" scaled="0"/>
                </a:gradFill>
                <a:ea typeface="Segoe UI" pitchFamily="34" charset="0"/>
                <a:cs typeface="Segoe UI" pitchFamily="34" charset="0"/>
              </a:rPr>
              <a:t>Save the Power BI Desktop file, then go into the Get Data interface on powerbi.com to upload the report and share it with others</a:t>
            </a:r>
          </a:p>
          <a:p>
            <a:pPr marL="171450" indent="-171450" defTabSz="932472" fontAlgn="base">
              <a:lnSpc>
                <a:spcPct val="90000"/>
              </a:lnSpc>
              <a:spcBef>
                <a:spcPct val="0"/>
              </a:spcBef>
              <a:spcAft>
                <a:spcPct val="0"/>
              </a:spcAft>
              <a:buFont typeface="Arial" panose="020B0604020202020204" pitchFamily="34" charset="0"/>
              <a:buChar char="•"/>
            </a:pPr>
            <a:r>
              <a:rPr lang="en-US" baseline="0" dirty="0">
                <a:gradFill>
                  <a:gsLst>
                    <a:gs pos="0">
                      <a:srgbClr val="FFFFFF"/>
                    </a:gs>
                    <a:gs pos="100000">
                      <a:srgbClr val="FFFFFF"/>
                    </a:gs>
                  </a:gsLst>
                  <a:lin ang="5400000" scaled="0"/>
                </a:gradFill>
                <a:ea typeface="Segoe UI" pitchFamily="34" charset="0"/>
                <a:cs typeface="Segoe UI" pitchFamily="34" charset="0"/>
              </a:rPr>
              <a:t>This enables you to give Power BI users access to richer data models and reports than they could create on their own</a:t>
            </a:r>
          </a:p>
          <a:p>
            <a:pPr marL="171450" indent="-171450" defTabSz="932472" fontAlgn="base">
              <a:lnSpc>
                <a:spcPct val="90000"/>
              </a:lnSpc>
              <a:spcBef>
                <a:spcPct val="0"/>
              </a:spcBef>
              <a:spcAft>
                <a:spcPct val="0"/>
              </a:spcAft>
              <a:buFont typeface="Arial" panose="020B0604020202020204" pitchFamily="34" charset="0"/>
              <a:buChar char="•"/>
            </a:pPr>
            <a:r>
              <a:rPr lang="en-US" baseline="0" dirty="0">
                <a:gradFill>
                  <a:gsLst>
                    <a:gs pos="0">
                      <a:srgbClr val="FFFFFF"/>
                    </a:gs>
                    <a:gs pos="100000">
                      <a:srgbClr val="FFFFFF"/>
                    </a:gs>
                  </a:gsLst>
                  <a:lin ang="5400000" scaled="0"/>
                </a:gradFill>
                <a:ea typeface="Segoe UI" pitchFamily="34" charset="0"/>
                <a:cs typeface="Segoe UI" pitchFamily="34" charset="0"/>
              </a:rPr>
              <a:t>If you’re not ready to move your PBIX reports and data to the cloud, but you want to share analytics content across the enterprise, giving Power BI Desktop users the ability to publish PBIX files to an </a:t>
            </a:r>
            <a:r>
              <a:rPr lang="en-US" baseline="0" dirty="0" err="1">
                <a:gradFill>
                  <a:gsLst>
                    <a:gs pos="0">
                      <a:srgbClr val="FFFFFF"/>
                    </a:gs>
                    <a:gs pos="100000">
                      <a:srgbClr val="FFFFFF"/>
                    </a:gs>
                  </a:gsLst>
                  <a:lin ang="5400000" scaled="0"/>
                </a:gradFill>
                <a:ea typeface="Segoe UI" pitchFamily="34" charset="0"/>
                <a:cs typeface="Segoe UI" pitchFamily="34" charset="0"/>
              </a:rPr>
              <a:t>on-premise</a:t>
            </a:r>
            <a:r>
              <a:rPr lang="en-US" baseline="0" dirty="0">
                <a:gradFill>
                  <a:gsLst>
                    <a:gs pos="0">
                      <a:srgbClr val="FFFFFF"/>
                    </a:gs>
                    <a:gs pos="100000">
                      <a:srgbClr val="FFFFFF"/>
                    </a:gs>
                  </a:gsLst>
                  <a:lin ang="5400000" scaled="0"/>
                </a:gradFill>
                <a:ea typeface="Segoe UI" pitchFamily="34" charset="0"/>
                <a:cs typeface="Segoe UI" pitchFamily="34" charset="0"/>
              </a:rPr>
              <a:t> or private cloud server, you can use the “Publish to Pyramid Server” functionality.</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3270-D5B6-4AE0-BFEC-3BB548CBAE0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197628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93</a:t>
            </a:fld>
            <a:endParaRPr lang="en-US" dirty="0"/>
          </a:p>
        </p:txBody>
      </p:sp>
    </p:spTree>
    <p:extLst>
      <p:ext uri="{BB962C8B-B14F-4D97-AF65-F5344CB8AC3E}">
        <p14:creationId xmlns:p14="http://schemas.microsoft.com/office/powerpoint/2010/main" val="30457529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Data Insights Summit</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 12:24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4065699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designs and mockups to investigating – done.</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BB6842B-FAD8-455B-A005-A5BA4ADCDD7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158431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Change designs and mockups to investigating – done.</a:t>
            </a:r>
          </a:p>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BB6842B-FAD8-455B-A005-A5BA4ADCDD7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867441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BB6842B-FAD8-455B-A005-A5BA4ADCDD7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615517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 Add legend. And make the greens full with stock</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BB6842B-FAD8-455B-A005-A5BA4ADCDD7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8381009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err="1"/>
              <a:t>Presetup</a:t>
            </a:r>
            <a:r>
              <a:rPr lang="en-US" dirty="0"/>
              <a:t> before the demo: remove the custom visual from this https://aka.ms/visiopbi-facility </a:t>
            </a:r>
          </a:p>
          <a:p>
            <a:endParaRPr lang="en-US" dirty="0"/>
          </a:p>
          <a:p>
            <a:r>
              <a:rPr lang="en-US" dirty="0"/>
              <a:t>Step 1 - Diagram: </a:t>
            </a:r>
          </a:p>
          <a:p>
            <a:r>
              <a:rPr lang="en-US" dirty="0"/>
              <a:t>https://microsoft.sharepoint.com/teams/VisioTeamsite-LBI/_layouts/15/WopiFrame.aspx?sourcedoc=%7BA6B1FA41-A4B9-436D-87AC-9C615BFE0BD7%7D&amp;file=Floor%20Plan%202.vsdx&amp;action=default</a:t>
            </a:r>
          </a:p>
          <a:p>
            <a:endParaRPr lang="en-US" dirty="0"/>
          </a:p>
          <a:p>
            <a:r>
              <a:rPr lang="en-US" dirty="0"/>
              <a:t>Step 2 - Import to power BI</a:t>
            </a:r>
          </a:p>
          <a:p>
            <a:endParaRPr lang="en-US" dirty="0"/>
          </a:p>
          <a:p>
            <a:pPr marL="228600" indent="-228600">
              <a:buAutoNum type="arabicPeriod"/>
            </a:pPr>
            <a:r>
              <a:rPr lang="en-US" dirty="0"/>
              <a:t>Open report https://aka.ms/visiopbi-facility</a:t>
            </a:r>
          </a:p>
          <a:p>
            <a:pPr marL="228600" indent="-228600">
              <a:buAutoNum type="arabicPeriod"/>
            </a:pPr>
            <a:r>
              <a:rPr lang="en-US" dirty="0"/>
              <a:t>Import the </a:t>
            </a:r>
            <a:r>
              <a:rPr lang="en-US" dirty="0" err="1"/>
              <a:t>visio</a:t>
            </a:r>
            <a:r>
              <a:rPr lang="en-US" dirty="0"/>
              <a:t> visual https://visuals.azureedge.net/msit/visioVisualDF-CDN.pbiviz</a:t>
            </a:r>
          </a:p>
          <a:p>
            <a:pPr marL="228600" indent="-228600">
              <a:buAutoNum type="arabicPeriod"/>
            </a:pPr>
            <a:r>
              <a:rPr lang="en-US" dirty="0"/>
              <a:t>Click on Visio visual and expand it to a good size</a:t>
            </a:r>
          </a:p>
          <a:p>
            <a:pPr marL="228600" indent="-228600">
              <a:buAutoNum type="arabicPeriod"/>
            </a:pPr>
            <a:r>
              <a:rPr lang="en-US" dirty="0"/>
              <a:t>Expand people assignment and select room number and add that to ID column</a:t>
            </a:r>
          </a:p>
          <a:p>
            <a:pPr marL="228600" marR="0" lvl="0" indent="-228600" algn="l" defTabSz="932742" rtl="0" eaLnBrk="1" fontAlgn="auto" latinLnBrk="0" hangingPunct="1">
              <a:lnSpc>
                <a:spcPct val="90000"/>
              </a:lnSpc>
              <a:spcBef>
                <a:spcPts val="0"/>
              </a:spcBef>
              <a:spcAft>
                <a:spcPts val="340"/>
              </a:spcAft>
              <a:buClrTx/>
              <a:buSzTx/>
              <a:buFontTx/>
              <a:buAutoNum type="arabicPeriod"/>
              <a:tabLst/>
              <a:defRPr/>
            </a:pPr>
            <a:r>
              <a:rPr lang="en-US" dirty="0"/>
              <a:t>In the input URL place https://microsoft.sharepoint.com/teams/VisioTeamsite-LBI/_layouts/15/WopiFrame.aspx?sourcedoc=%7BA6B1FA41-A4B9-436D-87AC-9C615BFE0BD7%7D&amp;file=Floor%20Plan%202.vsdx&amp;action=default</a:t>
            </a:r>
          </a:p>
          <a:p>
            <a:pPr marL="0" indent="0">
              <a:buNone/>
            </a:pPr>
            <a:endParaRPr lang="en-US" dirty="0"/>
          </a:p>
          <a:p>
            <a:pPr marL="0" indent="0">
              <a:buNone/>
            </a:pPr>
            <a:r>
              <a:rPr lang="en-US" dirty="0"/>
              <a:t>Step 3 - Map Power BI Data to Visio Shapes</a:t>
            </a:r>
          </a:p>
          <a:p>
            <a:pPr marL="0" indent="0">
              <a:buNone/>
            </a:pPr>
            <a:r>
              <a:rPr lang="en-US" dirty="0"/>
              <a:t>Now open the mapping pane and expand the room number</a:t>
            </a:r>
          </a:p>
          <a:p>
            <a:pPr marL="0" indent="0">
              <a:buNone/>
            </a:pPr>
            <a:r>
              <a:rPr lang="en-US" dirty="0"/>
              <a:t>Now click on un mapped room and then click on </a:t>
            </a:r>
            <a:r>
              <a:rPr lang="en-US" dirty="0" err="1"/>
              <a:t>pbi</a:t>
            </a:r>
            <a:r>
              <a:rPr lang="en-US" dirty="0"/>
              <a:t> row to map them.</a:t>
            </a:r>
          </a:p>
          <a:p>
            <a:pPr marL="228600" indent="-228600">
              <a:buAutoNum type="arabicPeriod"/>
            </a:pPr>
            <a:endParaRPr lang="en-US" dirty="0"/>
          </a:p>
          <a:p>
            <a:pPr marL="0" indent="0">
              <a:buNone/>
            </a:pPr>
            <a:r>
              <a:rPr lang="en-US" dirty="0"/>
              <a:t>Step 4 - Define </a:t>
            </a:r>
            <a:r>
              <a:rPr lang="en-US" dirty="0" err="1"/>
              <a:t>Interation</a:t>
            </a:r>
            <a:r>
              <a:rPr lang="en-US" dirty="0"/>
              <a:t> with data and shapes</a:t>
            </a:r>
          </a:p>
          <a:p>
            <a:pPr marL="228600" indent="-228600">
              <a:buAutoNum type="arabicPeriod"/>
            </a:pPr>
            <a:r>
              <a:rPr lang="en-US" dirty="0"/>
              <a:t>Now add deviation to values and choose colors if not already</a:t>
            </a:r>
          </a:p>
          <a:p>
            <a:pPr marL="228600" indent="-228600">
              <a:buAutoNum type="arabicPeriod"/>
            </a:pPr>
            <a:r>
              <a:rPr lang="en-US" dirty="0"/>
              <a:t>Make the changes to colors </a:t>
            </a:r>
          </a:p>
          <a:p>
            <a:pPr marL="228600" indent="-228600">
              <a:buAutoNum type="arabicPeriod"/>
            </a:pPr>
            <a:r>
              <a:rPr lang="en-US" dirty="0"/>
              <a:t>Now showcase the auto-zoom and 2-way interaction.</a:t>
            </a:r>
          </a:p>
          <a:p>
            <a:pPr marL="228600" indent="-228600">
              <a:buAutoNum type="arabicPeriod"/>
            </a:pPr>
            <a:endParaRPr lang="en-US" dirty="0"/>
          </a:p>
          <a:p>
            <a:pPr marL="0" indent="0">
              <a:buNone/>
            </a:pPr>
            <a:r>
              <a:rPr lang="en-US" dirty="0"/>
              <a:t>Step 5 - Share the dashboard</a:t>
            </a:r>
          </a:p>
          <a:p>
            <a:pPr marL="0" indent="0">
              <a:buNone/>
            </a:pPr>
            <a:r>
              <a:rPr lang="en-US" dirty="0"/>
              <a:t>Click on pin live page and mention the give it a name and open the dashboard.</a:t>
            </a:r>
          </a:p>
          <a:p>
            <a:pPr marL="0" indent="0">
              <a:buNone/>
            </a:pPr>
            <a:r>
              <a:rPr lang="en-US" dirty="0"/>
              <a:t>Click on share button.</a:t>
            </a:r>
          </a:p>
          <a:p>
            <a:endParaRPr lang="en-US" dirty="0"/>
          </a:p>
          <a:p>
            <a:r>
              <a:rPr lang="en-US" dirty="0"/>
              <a:t>\\officestore\scratch\visio\pbi\demo\MSDIS\Authoring video.mp4</a:t>
            </a:r>
          </a:p>
          <a:p>
            <a:r>
              <a:rPr lang="en-US" dirty="0"/>
              <a:t>A similar report has been created here for your reference</a:t>
            </a:r>
          </a:p>
          <a:p>
            <a:r>
              <a:rPr lang="en-US" dirty="0"/>
              <a:t>https://msit.powerbi.com/groups/11b39096-bef3-4d9d-82cc-f23936e3796d/reports/78d46d54-9bfe-498f-8328-d656a1c7e8e9/ReportSection</a:t>
            </a:r>
          </a:p>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Data Insights Summit</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 12:24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167244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Data Insights Summit</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 12:25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821920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F1DD190-47F2-4EC2-A20D-7847072E60CD}" type="datetime8">
              <a:rPr lang="en-US" smtClean="0"/>
              <a:t>9/7/2017 12:24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110</a:t>
            </a:fld>
            <a:endParaRPr lang="en-US" dirty="0"/>
          </a:p>
        </p:txBody>
      </p:sp>
    </p:spTree>
    <p:extLst>
      <p:ext uri="{BB962C8B-B14F-4D97-AF65-F5344CB8AC3E}">
        <p14:creationId xmlns:p14="http://schemas.microsoft.com/office/powerpoint/2010/main" val="42229173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Key points</a:t>
            </a:r>
          </a:p>
          <a:p>
            <a:pPr marL="171450" lvl="0" indent="-171450">
              <a:buFont typeface="Arial" panose="020B0604020202020204" pitchFamily="34" charset="0"/>
              <a:buChar char="•"/>
            </a:pPr>
            <a:r>
              <a:rPr lang="en-US" b="0" dirty="0"/>
              <a:t>Go to Powerbi.com to get started. </a:t>
            </a:r>
          </a:p>
          <a:p>
            <a:pPr marL="171450" indent="-171450">
              <a:spcBef>
                <a:spcPts val="2400"/>
              </a:spcBef>
              <a:buFont typeface="Arial" panose="020B0604020202020204" pitchFamily="34" charset="0"/>
              <a:buChar char="•"/>
            </a:pPr>
            <a:r>
              <a:rPr lang="en-US" sz="900" dirty="0">
                <a:solidFill>
                  <a:schemeClr val="accent1"/>
                </a:solidFill>
              </a:rPr>
              <a:t>Learn more about Power BI Premium from the Powerbi.com site</a:t>
            </a:r>
          </a:p>
          <a:p>
            <a:pPr marL="171450" indent="-171450">
              <a:spcBef>
                <a:spcPts val="2400"/>
              </a:spcBef>
              <a:buFont typeface="Arial" panose="020B0604020202020204" pitchFamily="34" charset="0"/>
              <a:buChar char="•"/>
            </a:pPr>
            <a:r>
              <a:rPr lang="en-US" sz="900" dirty="0">
                <a:solidFill>
                  <a:schemeClr val="accent1"/>
                </a:solidFill>
              </a:rPr>
              <a:t>Internal to Microsoft. You can go to </a:t>
            </a:r>
            <a:r>
              <a:rPr lang="en-US" sz="900" dirty="0">
                <a:solidFill>
                  <a:schemeClr val="accent1"/>
                </a:solidFill>
                <a:hlinkClick r:id="rId3"/>
              </a:rPr>
              <a:t>aka.ms/BI</a:t>
            </a:r>
            <a:r>
              <a:rPr lang="en-US" sz="900" dirty="0">
                <a:solidFill>
                  <a:schemeClr val="accent1"/>
                </a:solidFill>
              </a:rPr>
              <a:t> and access documentation and presentations both internal and customer facing.</a:t>
            </a:r>
          </a:p>
          <a:p>
            <a:pPr lvl="0"/>
            <a:endParaRPr lang="en-US" b="1" dirty="0"/>
          </a:p>
          <a:p>
            <a:pPr lvl="0"/>
            <a:endParaRPr lang="en-US" b="1" dirty="0"/>
          </a:p>
          <a:p>
            <a:r>
              <a:rPr lang="en-US" sz="900" b="1" dirty="0">
                <a:solidFill>
                  <a:schemeClr val="tx1"/>
                </a:solidFill>
              </a:rPr>
              <a:t>TALK TRACK </a:t>
            </a:r>
          </a:p>
          <a:p>
            <a:r>
              <a:rPr lang="en-US" dirty="0"/>
              <a:t>If you want to learn more about Power BI Premium, simply go to the Power site to learn more. </a:t>
            </a:r>
          </a:p>
          <a:p>
            <a:r>
              <a:rPr lang="en-US" dirty="0"/>
              <a:t>Then,</a:t>
            </a:r>
            <a:r>
              <a:rPr lang="en-US" baseline="0" dirty="0"/>
              <a:t> </a:t>
            </a:r>
            <a:r>
              <a:rPr lang="en-US" dirty="0"/>
              <a:t>for internal users, the place to go for slide decks and content demos</a:t>
            </a:r>
            <a:r>
              <a:rPr lang="en-US" baseline="0" dirty="0"/>
              <a:t> is aka.ms/BI.</a:t>
            </a:r>
            <a:endParaRPr lang="en-US" dirty="0"/>
          </a:p>
          <a:p>
            <a:pPr lvl="0"/>
            <a:endParaRPr lang="en-US" b="1"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A495AA6-CD70-4FD5-8BB2-7138049B9104}"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9/7/2017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52293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4558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ing_Teal">
    <p:spTree>
      <p:nvGrpSpPr>
        <p:cNvPr id="1" name=""/>
        <p:cNvGrpSpPr/>
        <p:nvPr/>
      </p:nvGrpSpPr>
      <p:grpSpPr>
        <a:xfrm>
          <a:off x="0" y="0"/>
          <a:ext cx="0" cy="0"/>
          <a:chOff x="0" y="0"/>
          <a:chExt cx="0" cy="0"/>
        </a:xfrm>
      </p:grpSpPr>
      <p:sp>
        <p:nvSpPr>
          <p:cNvPr id="2" name="Rectangle 1"/>
          <p:cNvSpPr/>
          <p:nvPr userDrawn="1"/>
        </p:nvSpPr>
        <p:spPr>
          <a:xfrm>
            <a:off x="0" y="0"/>
            <a:ext cx="12436475" cy="14398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391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4707893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54560" y="1144706"/>
            <a:ext cx="9327356" cy="2435131"/>
          </a:xfrm>
        </p:spPr>
        <p:txBody>
          <a:bodyPr anchor="b"/>
          <a:lstStyle>
            <a:lvl1pPr algn="ctr">
              <a:defRPr sz="6119"/>
            </a:lvl1pPr>
          </a:lstStyle>
          <a:p>
            <a:r>
              <a:rPr lang="en-US"/>
              <a:t>Click to edit Master title style</a:t>
            </a:r>
          </a:p>
        </p:txBody>
      </p:sp>
      <p:sp>
        <p:nvSpPr>
          <p:cNvPr id="3" name="Subtitle 2"/>
          <p:cNvSpPr>
            <a:spLocks noGrp="1"/>
          </p:cNvSpPr>
          <p:nvPr>
            <p:ph type="subTitle" idx="1"/>
          </p:nvPr>
        </p:nvSpPr>
        <p:spPr>
          <a:xfrm>
            <a:off x="1554560" y="3673745"/>
            <a:ext cx="9327356" cy="523733"/>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a:t>Click to edit Master subtitle style</a:t>
            </a:r>
          </a:p>
        </p:txBody>
      </p:sp>
      <p:sp>
        <p:nvSpPr>
          <p:cNvPr id="4" name="Date Placeholder 3"/>
          <p:cNvSpPr>
            <a:spLocks noGrp="1"/>
          </p:cNvSpPr>
          <p:nvPr>
            <p:ph type="dt" sz="half" idx="10"/>
          </p:nvPr>
        </p:nvSpPr>
        <p:spPr/>
        <p:txBody>
          <a:bodyPr/>
          <a:lstStyle/>
          <a:p>
            <a:pPr defTabSz="932597">
              <a:defRPr/>
            </a:pPr>
            <a:fld id="{EC886208-E5BD-E046-89E3-60C5D741E497}" type="datetimeFigureOut">
              <a:rPr lang="en-US" sz="1224" smtClean="0">
                <a:solidFill>
                  <a:prstClr val="black">
                    <a:tint val="75000"/>
                  </a:prstClr>
                </a:solidFill>
                <a:latin typeface="Calibri" panose="020F0502020204030204"/>
              </a:rPr>
              <a:pPr defTabSz="932597">
                <a:defRPr/>
              </a:pPr>
              <a:t>9/7/2017</a:t>
            </a:fld>
            <a:endParaRPr lang="en-US" sz="1224">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algn="ctr" defTabSz="932597">
              <a:defRPr/>
            </a:pPr>
            <a:endParaRPr lang="en-US" sz="1224">
              <a:solidFill>
                <a:prstClr val="black">
                  <a:tint val="75000"/>
                </a:prstClr>
              </a:solidFill>
              <a:latin typeface="Calibri" panose="020F0502020204030204"/>
            </a:endParaRPr>
          </a:p>
        </p:txBody>
      </p:sp>
      <p:sp>
        <p:nvSpPr>
          <p:cNvPr id="6" name="Slide Number Placeholder 5"/>
          <p:cNvSpPr>
            <a:spLocks noGrp="1"/>
          </p:cNvSpPr>
          <p:nvPr>
            <p:ph type="sldNum" sz="quarter" idx="12"/>
          </p:nvPr>
        </p:nvSpPr>
        <p:spPr/>
        <p:txBody>
          <a:bodyPr/>
          <a:lstStyle/>
          <a:p>
            <a:pPr algn="r" defTabSz="932597">
              <a:defRPr/>
            </a:pPr>
            <a:fld id="{485B06F3-DFD4-CA45-A9EB-01190362A75C}" type="slidenum">
              <a:rPr lang="en-US" sz="1224" smtClean="0">
                <a:solidFill>
                  <a:prstClr val="black">
                    <a:tint val="75000"/>
                  </a:prstClr>
                </a:solidFill>
                <a:latin typeface="Calibri" panose="020F0502020204030204"/>
              </a:rPr>
              <a:pPr algn="r" defTabSz="932597">
                <a:defRPr/>
              </a:pPr>
              <a:t>‹Nr.›</a:t>
            </a:fld>
            <a:endParaRPr lang="en-US" sz="1224">
              <a:solidFill>
                <a:prstClr val="black">
                  <a:tint val="75000"/>
                </a:prstClr>
              </a:solidFill>
              <a:latin typeface="Calibri" panose="020F0502020204030204"/>
            </a:endParaRPr>
          </a:p>
        </p:txBody>
      </p:sp>
    </p:spTree>
    <p:extLst>
      <p:ext uri="{BB962C8B-B14F-4D97-AF65-F5344CB8AC3E}">
        <p14:creationId xmlns:p14="http://schemas.microsoft.com/office/powerpoint/2010/main" val="6423255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55008" y="6482889"/>
            <a:ext cx="2798207" cy="372394"/>
          </a:xfrm>
          <a:prstGeom prst="rect">
            <a:avLst/>
          </a:prstGeom>
        </p:spPr>
        <p:txBody>
          <a:bodyPr/>
          <a:lstStyle/>
          <a:p>
            <a:fld id="{B2154F8A-F758-498F-8222-6319DA530BF6}" type="datetimeFigureOut">
              <a:rPr lang="en-US" smtClean="0"/>
              <a:t>9/7/2017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F0DEF-03AD-4064-9577-276BDFE5FAB1}" type="slidenum">
              <a:rPr lang="en-US" smtClean="0"/>
              <a:t>‹Nr.›</a:t>
            </a:fld>
            <a:endParaRPr lang="en-US"/>
          </a:p>
        </p:txBody>
      </p:sp>
    </p:spTree>
    <p:extLst>
      <p:ext uri="{BB962C8B-B14F-4D97-AF65-F5344CB8AC3E}">
        <p14:creationId xmlns:p14="http://schemas.microsoft.com/office/powerpoint/2010/main" val="3925710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55008" y="6482889"/>
            <a:ext cx="2798207" cy="372394"/>
          </a:xfrm>
          <a:prstGeom prst="rect">
            <a:avLst/>
          </a:prstGeom>
        </p:spPr>
        <p:txBody>
          <a:bodyPr/>
          <a:lstStyle/>
          <a:p>
            <a:fld id="{B2154F8A-F758-498F-8222-6319DA530BF6}" type="datetimeFigureOut">
              <a:rPr lang="en-US" smtClean="0"/>
              <a:t>9/7/2017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EF0DEF-03AD-4064-9577-276BDFE5FAB1}" type="slidenum">
              <a:rPr lang="en-US" smtClean="0"/>
              <a:t>‹Nr.›</a:t>
            </a:fld>
            <a:endParaRPr lang="en-US"/>
          </a:p>
        </p:txBody>
      </p:sp>
    </p:spTree>
    <p:extLst>
      <p:ext uri="{BB962C8B-B14F-4D97-AF65-F5344CB8AC3E}">
        <p14:creationId xmlns:p14="http://schemas.microsoft.com/office/powerpoint/2010/main" val="6294538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dirty="0">
              <a:solidFill>
                <a:srgbClr val="505050"/>
              </a:solidFill>
            </a:endParaRPr>
          </a:p>
        </p:txBody>
      </p:sp>
      <p:sp>
        <p:nvSpPr>
          <p:cNvPr id="5" name="Slide Number Placeholder 4"/>
          <p:cNvSpPr>
            <a:spLocks noGrp="1"/>
          </p:cNvSpPr>
          <p:nvPr>
            <p:ph type="sldNum" sz="quarter" idx="12"/>
          </p:nvPr>
        </p:nvSpPr>
        <p:spPr>
          <a:xfrm>
            <a:off x="11659196" y="6607560"/>
            <a:ext cx="777278" cy="386966"/>
          </a:xfrm>
          <a:prstGeom prst="rect">
            <a:avLst/>
          </a:prstGeom>
        </p:spPr>
        <p:txBody>
          <a:bodyPr/>
          <a:lstStyle/>
          <a:p>
            <a:fld id="{6A4C1A4A-E5E6-4CC1-B72C-A20A4EB3E2D2}" type="slidenum">
              <a:rPr lang="en-US" smtClean="0">
                <a:solidFill>
                  <a:srgbClr val="505050"/>
                </a:solidFill>
              </a:rPr>
              <a:pPr/>
              <a:t>‹Nr.›</a:t>
            </a:fld>
            <a:endParaRPr lang="en-US" dirty="0">
              <a:solidFill>
                <a:srgbClr val="505050"/>
              </a:solidFill>
            </a:endParaRPr>
          </a:p>
        </p:txBody>
      </p:sp>
      <p:sp>
        <p:nvSpPr>
          <p:cNvPr id="6" name="Text Placeholder 5"/>
          <p:cNvSpPr>
            <a:spLocks noGrp="1"/>
          </p:cNvSpPr>
          <p:nvPr>
            <p:ph type="body" sz="quarter" idx="13" hasCustomPrompt="1"/>
          </p:nvPr>
        </p:nvSpPr>
        <p:spPr>
          <a:xfrm>
            <a:off x="1" y="585024"/>
            <a:ext cx="12436475" cy="380490"/>
          </a:xfrm>
          <a:prstGeom prst="rect">
            <a:avLst/>
          </a:prstGeom>
        </p:spPr>
        <p:txBody>
          <a:bodyPr lIns="320040" tIns="53325" rIns="53325" bIns="53325">
            <a:noAutofit/>
          </a:bodyPr>
          <a:lstStyle>
            <a:lvl1pPr marL="0" indent="0">
              <a:buNone/>
              <a:defRPr sz="2856">
                <a:solidFill>
                  <a:schemeClr val="tx1"/>
                </a:solidFill>
                <a:latin typeface="Segoe UI Light" pitchFamily="34" charset="0"/>
              </a:defRPr>
            </a:lvl1pPr>
            <a:lvl2pPr marL="287279" indent="0">
              <a:buNone/>
              <a:defRPr/>
            </a:lvl2pPr>
            <a:lvl3pPr marL="600187" indent="0">
              <a:buNone/>
              <a:defRPr/>
            </a:lvl3pPr>
            <a:lvl4pPr marL="887466" indent="0">
              <a:buNone/>
              <a:defRPr/>
            </a:lvl4pPr>
            <a:lvl5pPr marL="1127540" indent="0">
              <a:buNone/>
              <a:defRPr/>
            </a:lvl5pPr>
          </a:lstStyle>
          <a:p>
            <a:pPr lvl="0"/>
            <a:r>
              <a:rPr lang="en-US" dirty="0"/>
              <a:t>Click to add subtitle</a:t>
            </a:r>
          </a:p>
        </p:txBody>
      </p:sp>
    </p:spTree>
    <p:extLst>
      <p:ext uri="{BB962C8B-B14F-4D97-AF65-F5344CB8AC3E}">
        <p14:creationId xmlns:p14="http://schemas.microsoft.com/office/powerpoint/2010/main" val="55379662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media/image1.png"/><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2"/>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 id="2147484268" r:id="rId24"/>
    <p:sldLayoutId id="2147484269" r:id="rId25"/>
    <p:sldLayoutId id="2147484270" r:id="rId26"/>
    <p:sldLayoutId id="2147484271" r:id="rId27"/>
    <p:sldLayoutId id="2147484272" r:id="rId28"/>
    <p:sldLayoutId id="2147484273" r:id="rId29"/>
    <p:sldLayoutId id="2147484274" r:id="rId3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jpg"/><Relationship Id="rId7"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image" Target="../media/image19.emf"/><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hyperlink" Target="https://customers.microsoft.com/Pages/CustomerStory.aspx?recid=21108" TargetMode="External"/><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26.emf"/></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30.xml"/><Relationship Id="rId4" Type="http://schemas.openxmlformats.org/officeDocument/2006/relationships/image" Target="../media/image29.emf"/></Relationships>
</file>

<file path=ppt/slides/_rels/slide1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emf"/><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customers.microsoft.com/Pages/CustomerStory.aspx?recid=20703" TargetMode="External"/><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49.png"/><Relationship Id="rId3" Type="http://schemas.openxmlformats.org/officeDocument/2006/relationships/image" Target="../media/image39.png"/><Relationship Id="rId21" Type="http://schemas.microsoft.com/office/2007/relationships/hdphoto" Target="../media/hdphoto7.wdp"/><Relationship Id="rId7" Type="http://schemas.openxmlformats.org/officeDocument/2006/relationships/image" Target="../media/image42.png"/><Relationship Id="rId12" Type="http://schemas.openxmlformats.org/officeDocument/2006/relationships/image" Target="../media/image45.png"/><Relationship Id="rId17" Type="http://schemas.openxmlformats.org/officeDocument/2006/relationships/image" Target="../media/image48.png"/><Relationship Id="rId25" Type="http://schemas.openxmlformats.org/officeDocument/2006/relationships/image" Target="../media/image54.png"/><Relationship Id="rId2" Type="http://schemas.openxmlformats.org/officeDocument/2006/relationships/notesSlide" Target="../notesSlides/notesSlide22.xml"/><Relationship Id="rId16" Type="http://schemas.openxmlformats.org/officeDocument/2006/relationships/image" Target="../media/image47.png"/><Relationship Id="rId20" Type="http://schemas.openxmlformats.org/officeDocument/2006/relationships/image" Target="../media/image50.png"/><Relationship Id="rId1" Type="http://schemas.openxmlformats.org/officeDocument/2006/relationships/slideLayout" Target="../slideLayouts/slideLayout17.xml"/><Relationship Id="rId6" Type="http://schemas.microsoft.com/office/2007/relationships/hdphoto" Target="../media/hdphoto1.wdp"/><Relationship Id="rId11" Type="http://schemas.microsoft.com/office/2007/relationships/hdphoto" Target="../media/hdphoto3.wdp"/><Relationship Id="rId24" Type="http://schemas.openxmlformats.org/officeDocument/2006/relationships/image" Target="../media/image53.png"/><Relationship Id="rId5" Type="http://schemas.openxmlformats.org/officeDocument/2006/relationships/image" Target="../media/image41.png"/><Relationship Id="rId15" Type="http://schemas.microsoft.com/office/2007/relationships/hdphoto" Target="../media/hdphoto5.wdp"/><Relationship Id="rId23" Type="http://schemas.openxmlformats.org/officeDocument/2006/relationships/image" Target="../media/image52.png"/><Relationship Id="rId10" Type="http://schemas.openxmlformats.org/officeDocument/2006/relationships/image" Target="../media/image44.png"/><Relationship Id="rId19" Type="http://schemas.microsoft.com/office/2007/relationships/hdphoto" Target="../media/hdphoto6.wdp"/><Relationship Id="rId4" Type="http://schemas.openxmlformats.org/officeDocument/2006/relationships/image" Target="../media/image40.png"/><Relationship Id="rId9" Type="http://schemas.openxmlformats.org/officeDocument/2006/relationships/image" Target="../media/image43.png"/><Relationship Id="rId14" Type="http://schemas.openxmlformats.org/officeDocument/2006/relationships/image" Target="../media/image46.png"/><Relationship Id="rId22"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56.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55.emf"/><Relationship Id="rId5" Type="http://schemas.openxmlformats.org/officeDocument/2006/relationships/oleObject" Target="../embeddings/oleObject1.bin"/><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18" Type="http://schemas.openxmlformats.org/officeDocument/2006/relationships/image" Target="../media/image74.png"/><Relationship Id="rId26" Type="http://schemas.openxmlformats.org/officeDocument/2006/relationships/image" Target="../media/image82.png"/><Relationship Id="rId3" Type="http://schemas.openxmlformats.org/officeDocument/2006/relationships/image" Target="../media/image59.emf"/><Relationship Id="rId21" Type="http://schemas.openxmlformats.org/officeDocument/2006/relationships/image" Target="../media/image77.png"/><Relationship Id="rId7" Type="http://schemas.openxmlformats.org/officeDocument/2006/relationships/image" Target="../media/image63.png"/><Relationship Id="rId12" Type="http://schemas.openxmlformats.org/officeDocument/2006/relationships/image" Target="../media/image68.png"/><Relationship Id="rId17" Type="http://schemas.openxmlformats.org/officeDocument/2006/relationships/image" Target="../media/image73.png"/><Relationship Id="rId25" Type="http://schemas.openxmlformats.org/officeDocument/2006/relationships/image" Target="../media/image81.png"/><Relationship Id="rId2" Type="http://schemas.openxmlformats.org/officeDocument/2006/relationships/notesSlide" Target="../notesSlides/notesSlide25.xml"/><Relationship Id="rId16" Type="http://schemas.openxmlformats.org/officeDocument/2006/relationships/image" Target="../media/image72.png"/><Relationship Id="rId20" Type="http://schemas.openxmlformats.org/officeDocument/2006/relationships/image" Target="../media/image76.png"/><Relationship Id="rId29" Type="http://schemas.openxmlformats.org/officeDocument/2006/relationships/image" Target="../media/image85.png"/><Relationship Id="rId1" Type="http://schemas.openxmlformats.org/officeDocument/2006/relationships/slideLayout" Target="../slideLayouts/slideLayout11.xml"/><Relationship Id="rId6" Type="http://schemas.openxmlformats.org/officeDocument/2006/relationships/image" Target="../media/image62.jpeg"/><Relationship Id="rId11" Type="http://schemas.openxmlformats.org/officeDocument/2006/relationships/image" Target="../media/image67.png"/><Relationship Id="rId24" Type="http://schemas.openxmlformats.org/officeDocument/2006/relationships/image" Target="../media/image80.png"/><Relationship Id="rId5" Type="http://schemas.openxmlformats.org/officeDocument/2006/relationships/image" Target="../media/image61.png"/><Relationship Id="rId15" Type="http://schemas.openxmlformats.org/officeDocument/2006/relationships/image" Target="../media/image71.png"/><Relationship Id="rId23" Type="http://schemas.openxmlformats.org/officeDocument/2006/relationships/image" Target="../media/image79.png"/><Relationship Id="rId28" Type="http://schemas.openxmlformats.org/officeDocument/2006/relationships/image" Target="../media/image84.png"/><Relationship Id="rId10" Type="http://schemas.openxmlformats.org/officeDocument/2006/relationships/image" Target="../media/image66.png"/><Relationship Id="rId19" Type="http://schemas.openxmlformats.org/officeDocument/2006/relationships/image" Target="../media/image75.png"/><Relationship Id="rId31" Type="http://schemas.openxmlformats.org/officeDocument/2006/relationships/image" Target="../media/image87.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jpeg"/><Relationship Id="rId22" Type="http://schemas.openxmlformats.org/officeDocument/2006/relationships/image" Target="../media/image78.jpeg"/><Relationship Id="rId27" Type="http://schemas.openxmlformats.org/officeDocument/2006/relationships/image" Target="../media/image83.png"/><Relationship Id="rId30" Type="http://schemas.openxmlformats.org/officeDocument/2006/relationships/image" Target="../media/image86.png"/></Relationships>
</file>

<file path=ppt/slides/_rels/slide2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89.png"/></Relationships>
</file>

<file path=ppt/slides/_rels/slide2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9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8.xml"/><Relationship Id="rId1" Type="http://schemas.openxmlformats.org/officeDocument/2006/relationships/slideLayout" Target="../slideLayouts/slideLayout1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96.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55.emf"/><Relationship Id="rId5" Type="http://schemas.openxmlformats.org/officeDocument/2006/relationships/oleObject" Target="../embeddings/oleObject2.bin"/><Relationship Id="rId4"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slideLayout" Target="../slideLayouts/slideLayout17.xml"/><Relationship Id="rId7" Type="http://schemas.openxmlformats.org/officeDocument/2006/relationships/image" Target="../media/image97.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55.emf"/><Relationship Id="rId5" Type="http://schemas.openxmlformats.org/officeDocument/2006/relationships/oleObject" Target="../embeddings/oleObject3.bin"/><Relationship Id="rId4"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99.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55.emf"/><Relationship Id="rId5" Type="http://schemas.openxmlformats.org/officeDocument/2006/relationships/oleObject" Target="../embeddings/oleObject4.bin"/><Relationship Id="rId4"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55.emf"/><Relationship Id="rId5" Type="http://schemas.openxmlformats.org/officeDocument/2006/relationships/oleObject" Target="../embeddings/oleObject5.bin"/><Relationship Id="rId4"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05.png"/><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image" Target="../media/image55.emf"/><Relationship Id="rId5" Type="http://schemas.openxmlformats.org/officeDocument/2006/relationships/oleObject" Target="../embeddings/oleObject6.bin"/><Relationship Id="rId4"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0.xml"/><Relationship Id="rId1" Type="http://schemas.openxmlformats.org/officeDocument/2006/relationships/slideLayout" Target="../slideLayouts/slideLayout17.xml"/><Relationship Id="rId4" Type="http://schemas.openxmlformats.org/officeDocument/2006/relationships/image" Target="../media/image107.png"/></Relationships>
</file>

<file path=ppt/slides/_rels/slide4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75.png"/><Relationship Id="rId7" Type="http://schemas.openxmlformats.org/officeDocument/2006/relationships/image" Target="../media/image66.png"/><Relationship Id="rId2" Type="http://schemas.openxmlformats.org/officeDocument/2006/relationships/notesSlide" Target="../notesSlides/notesSlide42.xml"/><Relationship Id="rId1" Type="http://schemas.openxmlformats.org/officeDocument/2006/relationships/slideLayout" Target="../slideLayouts/slideLayout17.xml"/><Relationship Id="rId6" Type="http://schemas.openxmlformats.org/officeDocument/2006/relationships/image" Target="../media/image64.png"/><Relationship Id="rId11" Type="http://schemas.openxmlformats.org/officeDocument/2006/relationships/image" Target="../media/image111.jpeg"/><Relationship Id="rId5" Type="http://schemas.openxmlformats.org/officeDocument/2006/relationships/image" Target="../media/image68.png"/><Relationship Id="rId10" Type="http://schemas.openxmlformats.org/officeDocument/2006/relationships/image" Target="../media/image110.png"/><Relationship Id="rId4" Type="http://schemas.openxmlformats.org/officeDocument/2006/relationships/image" Target="../media/image67.png"/><Relationship Id="rId9" Type="http://schemas.openxmlformats.org/officeDocument/2006/relationships/image" Target="../media/image109.png"/></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8.xml"/><Relationship Id="rId1" Type="http://schemas.openxmlformats.org/officeDocument/2006/relationships/slideLayout" Target="../slideLayouts/slideLayout11.xml"/><Relationship Id="rId4" Type="http://schemas.openxmlformats.org/officeDocument/2006/relationships/image" Target="../media/image116.png"/></Relationships>
</file>

<file path=ppt/slides/_rels/slide5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9.xml"/><Relationship Id="rId1" Type="http://schemas.openxmlformats.org/officeDocument/2006/relationships/slideLayout" Target="../slideLayouts/slideLayout11.xml"/><Relationship Id="rId4" Type="http://schemas.openxmlformats.org/officeDocument/2006/relationships/image" Target="../media/image116.png"/></Relationships>
</file>

<file path=ppt/slides/_rels/slide5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116.png"/><Relationship Id="rId4" Type="http://schemas.openxmlformats.org/officeDocument/2006/relationships/image" Target="../media/image115.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61.xml"/><Relationship Id="rId1" Type="http://schemas.openxmlformats.org/officeDocument/2006/relationships/slideLayout" Target="../slideLayouts/slideLayout1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6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hyperlink" Target="mailto:T8786-T01%20Power%20BI%20Capability%20Deck%20Level%20200%20Update%20(Lauren%20Mckallor)" TargetMode="External"/><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notesSlide" Target="../notesSlides/notesSlide64.xml"/><Relationship Id="rId1" Type="http://schemas.openxmlformats.org/officeDocument/2006/relationships/slideLayout" Target="../slideLayouts/slideLayout11.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s>
</file>

<file path=ppt/slides/_rels/slide6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65.xml"/><Relationship Id="rId1" Type="http://schemas.openxmlformats.org/officeDocument/2006/relationships/slideLayout" Target="../slideLayouts/slideLayout11.xml"/><Relationship Id="rId4" Type="http://schemas.openxmlformats.org/officeDocument/2006/relationships/image" Target="../media/image57.png"/></Relationships>
</file>

<file path=ppt/slides/_rels/slide7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notesSlide" Target="../notesSlides/notesSlide77.xml"/><Relationship Id="rId1" Type="http://schemas.openxmlformats.org/officeDocument/2006/relationships/slideLayout" Target="../slideLayouts/slideLayout11.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3" Type="http://schemas.openxmlformats.org/officeDocument/2006/relationships/hyperlink" Target="https://powerbi.microsoft.com/en-us/documentation/powerbi-desktop-data-sources/" TargetMode="External"/><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3" Type="http://schemas.openxmlformats.org/officeDocument/2006/relationships/hyperlink" Target="https://powerbi.microsoft.com/en-us/documentation/powerbi-desktop-shape-and-combine-data/" TargetMode="External"/><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hyperlink" Target="https://msdn.microsoft.com/library/ee634396.aspx" TargetMode="External"/><Relationship Id="rId2" Type="http://schemas.openxmlformats.org/officeDocument/2006/relationships/notesSlide" Target="../notesSlides/notesSlide85.xml"/><Relationship Id="rId1" Type="http://schemas.openxmlformats.org/officeDocument/2006/relationships/slideLayout" Target="../slideLayouts/slideLayout11.xml"/><Relationship Id="rId5" Type="http://schemas.openxmlformats.org/officeDocument/2006/relationships/image" Target="../media/image151.png"/><Relationship Id="rId4" Type="http://schemas.openxmlformats.org/officeDocument/2006/relationships/image" Target="../media/image150.png"/></Relationships>
</file>

<file path=ppt/slides/_rels/slide9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87.xml"/><Relationship Id="rId1" Type="http://schemas.openxmlformats.org/officeDocument/2006/relationships/slideLayout" Target="../slideLayouts/slideLayout11.xml"/><Relationship Id="rId4" Type="http://schemas.openxmlformats.org/officeDocument/2006/relationships/image" Target="../media/image154.png"/></Relationships>
</file>

<file path=ppt/slides/_rels/slide9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88.xml"/><Relationship Id="rId1" Type="http://schemas.openxmlformats.org/officeDocument/2006/relationships/slideLayout" Target="../slideLayouts/slideLayout11.xml"/><Relationship Id="rId4" Type="http://schemas.openxmlformats.org/officeDocument/2006/relationships/image" Target="../media/image156.png"/></Relationships>
</file>

<file path=ppt/slides/_rels/slide93.xml.rels><?xml version="1.0" encoding="UTF-8" standalone="yes"?>
<Relationships xmlns="http://schemas.openxmlformats.org/package/2006/relationships"><Relationship Id="rId8" Type="http://schemas.openxmlformats.org/officeDocument/2006/relationships/image" Target="../media/image162.svg"/><Relationship Id="rId13" Type="http://schemas.openxmlformats.org/officeDocument/2006/relationships/image" Target="../media/image167.png"/><Relationship Id="rId3" Type="http://schemas.openxmlformats.org/officeDocument/2006/relationships/image" Target="../media/image157.png"/><Relationship Id="rId7" Type="http://schemas.openxmlformats.org/officeDocument/2006/relationships/image" Target="../media/image161.png"/><Relationship Id="rId12" Type="http://schemas.openxmlformats.org/officeDocument/2006/relationships/image" Target="../media/image166.svg"/><Relationship Id="rId2" Type="http://schemas.openxmlformats.org/officeDocument/2006/relationships/notesSlide" Target="../notesSlides/notesSlide89.xml"/><Relationship Id="rId1" Type="http://schemas.openxmlformats.org/officeDocument/2006/relationships/slideLayout" Target="../slideLayouts/slideLayout11.xml"/><Relationship Id="rId6" Type="http://schemas.openxmlformats.org/officeDocument/2006/relationships/image" Target="../media/image160.svg"/><Relationship Id="rId11" Type="http://schemas.openxmlformats.org/officeDocument/2006/relationships/image" Target="../media/image165.png"/><Relationship Id="rId5" Type="http://schemas.openxmlformats.org/officeDocument/2006/relationships/image" Target="../media/image159.png"/><Relationship Id="rId10" Type="http://schemas.openxmlformats.org/officeDocument/2006/relationships/image" Target="../media/image164.svg"/><Relationship Id="rId4" Type="http://schemas.openxmlformats.org/officeDocument/2006/relationships/image" Target="../media/image158.svg"/><Relationship Id="rId9" Type="http://schemas.openxmlformats.org/officeDocument/2006/relationships/image" Target="../media/image163.png"/><Relationship Id="rId14" Type="http://schemas.openxmlformats.org/officeDocument/2006/relationships/image" Target="../media/image168.sv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90.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92.xml"/><Relationship Id="rId1" Type="http://schemas.openxmlformats.org/officeDocument/2006/relationships/slideLayout" Target="../slideLayouts/slideLayout3.xml"/><Relationship Id="rId4" Type="http://schemas.openxmlformats.org/officeDocument/2006/relationships/image" Target="../media/image175.png"/></Relationships>
</file>

<file path=ppt/slides/_rels/slide9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93.xml"/><Relationship Id="rId1" Type="http://schemas.openxmlformats.org/officeDocument/2006/relationships/slideLayout" Target="../slideLayouts/slideLayout3.xml"/><Relationship Id="rId5" Type="http://schemas.openxmlformats.org/officeDocument/2006/relationships/image" Target="../media/image179.png"/><Relationship Id="rId4" Type="http://schemas.openxmlformats.org/officeDocument/2006/relationships/image" Target="../media/image178.png"/></Relationships>
</file>

<file path=ppt/slides/_rels/slide9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94.xml"/><Relationship Id="rId1" Type="http://schemas.openxmlformats.org/officeDocument/2006/relationships/slideLayout" Target="../slideLayouts/slideLayout3.xml"/><Relationship Id="rId6" Type="http://schemas.openxmlformats.org/officeDocument/2006/relationships/image" Target="../media/image182.png"/><Relationship Id="rId5" Type="http://schemas.openxmlformats.org/officeDocument/2006/relationships/image" Target="../media/image178.png"/><Relationship Id="rId4" Type="http://schemas.openxmlformats.org/officeDocument/2006/relationships/image" Target="../media/image181.png"/></Relationships>
</file>

<file path=ppt/slides/_rels/slide100.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8.xml"/></Relationships>
</file>

<file path=ppt/slides/_rels/slide101.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8.xml"/></Relationships>
</file>

<file path=ppt/slides/_rels/slide102.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8.xml"/></Relationships>
</file>

<file path=ppt/slides/_rels/slide10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8.xml"/></Relationships>
</file>

<file path=ppt/slides/_rels/slide10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8.xml"/></Relationships>
</file>

<file path=ppt/slides/_rels/slide10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8.xml"/></Relationships>
</file>

<file path=ppt/slides/_rels/slide106.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2" Type="http://schemas.openxmlformats.org/officeDocument/2006/relationships/notesSlide" Target="../notesSlides/notesSlide95.xml"/><Relationship Id="rId1" Type="http://schemas.openxmlformats.org/officeDocument/2006/relationships/slideLayout" Target="../slideLayouts/slideLayout3.xml"/><Relationship Id="rId6" Type="http://schemas.openxmlformats.org/officeDocument/2006/relationships/image" Target="../media/image192.png"/><Relationship Id="rId11" Type="http://schemas.openxmlformats.org/officeDocument/2006/relationships/image" Target="../media/image197.svg"/><Relationship Id="rId5" Type="http://schemas.openxmlformats.org/officeDocument/2006/relationships/image" Target="../media/image191.png"/><Relationship Id="rId10" Type="http://schemas.openxmlformats.org/officeDocument/2006/relationships/image" Target="../media/image196.png"/><Relationship Id="rId4" Type="http://schemas.openxmlformats.org/officeDocument/2006/relationships/image" Target="../media/image190.svg"/><Relationship Id="rId9" Type="http://schemas.openxmlformats.org/officeDocument/2006/relationships/image" Target="../media/image195.svg"/></Relationships>
</file>

<file path=ppt/slides/_rels/slide107.xml.rels><?xml version="1.0" encoding="UTF-8" standalone="yes"?>
<Relationships xmlns="http://schemas.openxmlformats.org/package/2006/relationships"><Relationship Id="rId2" Type="http://schemas.openxmlformats.org/officeDocument/2006/relationships/hyperlink" Target="https://na01.safelinks.protection.outlook.com/?url=https://app.powerbi.com/view?r%3DeyJrIjoiZDVlMjc2OTItNmE1YS00YWExLThmOTEtMDg0ZjY4ODRlMmE0IiwidCI6IjhmOWFlZDU1LTI0ZDQtNDc5ZC1hMGRkLTBhNDkwYmFhNWE1OSIsImMiOjF9&amp;data=02|01|roshah@exchange.microsoft.com|7cae373df80946e2b7b508d4ce73da3a|72f988bf86f141af91ab2d7cd011db47|1|0|636360444364318682&amp;sdata=h4/du43NLDOhIDE0f3hnM5ZKDjkVpJHhPCS5mrkls4E%3D&amp;reserved=0" TargetMode="External"/><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3" Type="http://schemas.openxmlformats.org/officeDocument/2006/relationships/hyperlink" Target="https://powerbi.microsoft.com/en-us/documentation/powerbi-service-publish-to-powerpoint/" TargetMode="External"/><Relationship Id="rId2" Type="http://schemas.openxmlformats.org/officeDocument/2006/relationships/hyperlink" Target="https://powerbi.microsoft.com/en-us/blog/introducing-email-subscriptions-in-power-bi-stay-informed-when-it-matters/" TargetMode="Externa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198.png"/><Relationship Id="rId7" Type="http://schemas.openxmlformats.org/officeDocument/2006/relationships/image" Target="../media/image201.svg"/><Relationship Id="rId12" Type="http://schemas.openxmlformats.org/officeDocument/2006/relationships/image" Target="../media/image205.png"/><Relationship Id="rId2" Type="http://schemas.openxmlformats.org/officeDocument/2006/relationships/notesSlide" Target="../notesSlides/notesSlide96.xml"/><Relationship Id="rId1" Type="http://schemas.openxmlformats.org/officeDocument/2006/relationships/slideLayout" Target="../slideLayouts/slideLayout3.xml"/><Relationship Id="rId6" Type="http://schemas.openxmlformats.org/officeDocument/2006/relationships/image" Target="../media/image200.png"/><Relationship Id="rId11" Type="http://schemas.openxmlformats.org/officeDocument/2006/relationships/image" Target="../media/image204.png"/><Relationship Id="rId5" Type="http://schemas.openxmlformats.org/officeDocument/2006/relationships/image" Target="../media/image199.png"/><Relationship Id="rId10" Type="http://schemas.openxmlformats.org/officeDocument/2006/relationships/hyperlink" Target="https://store.office.com/en-us/app.aspx?assetid=WA104381132&amp;ui=en-US&amp;rs=en-US&amp;ad=US&amp;clickedfilter=OfficeProductFilter:PowerBI&amp;productgroup=PowerBI&amp;homprd=PowerBI&amp;sourcecorrid=2b89b6a3-9801-43ff-a3af-9ab6fb0b006d&amp;homappcat=DataMaps&amp;homapppos=0&amp;homchv=2&amp;appredirect=false" TargetMode="External"/><Relationship Id="rId4" Type="http://schemas.microsoft.com/office/2007/relationships/hdphoto" Target="../media/hdphoto8.wdp"/><Relationship Id="rId9" Type="http://schemas.openxmlformats.org/officeDocument/2006/relationships/image" Target="../media/image203.sv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3" Type="http://schemas.openxmlformats.org/officeDocument/2006/relationships/hyperlink" Target="https://powerbi.microsoft.com/en-us/" TargetMode="External"/><Relationship Id="rId2" Type="http://schemas.openxmlformats.org/officeDocument/2006/relationships/hyperlink" Target="https://github.com/powerbi" TargetMode="External"/><Relationship Id="rId1" Type="http://schemas.openxmlformats.org/officeDocument/2006/relationships/slideLayout" Target="../slideLayouts/slideLayout33.xml"/><Relationship Id="rId6" Type="http://schemas.openxmlformats.org/officeDocument/2006/relationships/hyperlink" Target="https://support.office.com/article/4f09be62-f436-45c2-93b0-4a0f66b1f5a7" TargetMode="External"/><Relationship Id="rId5" Type="http://schemas.openxmlformats.org/officeDocument/2006/relationships/hyperlink" Target="https://mva.microsoft.com/product-training/power-bi#!prodv=Power%20BI%20for%20Office%20365&amp;lang=1033" TargetMode="External"/><Relationship Id="rId4" Type="http://schemas.openxmlformats.org/officeDocument/2006/relationships/hyperlink" Target="https://mva.microsoft.com/training-topics/business-intelligence#!lang=1033"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Analytics and </a:t>
            </a:r>
            <a:r>
              <a:rPr lang="en-US" dirty="0" err="1"/>
              <a:t>PowerBI</a:t>
            </a:r>
            <a:endParaRPr lang="en-US" dirty="0"/>
          </a:p>
        </p:txBody>
      </p:sp>
      <p:sp>
        <p:nvSpPr>
          <p:cNvPr id="3" name="Text Placeholder 2"/>
          <p:cNvSpPr>
            <a:spLocks noGrp="1"/>
          </p:cNvSpPr>
          <p:nvPr>
            <p:ph type="body" sz="quarter" idx="14"/>
          </p:nvPr>
        </p:nvSpPr>
        <p:spPr>
          <a:xfrm>
            <a:off x="274638" y="3344576"/>
            <a:ext cx="6400800" cy="1828800"/>
          </a:xfrm>
        </p:spPr>
        <p:txBody>
          <a:bodyPr/>
          <a:lstStyle/>
          <a:p>
            <a:pPr lvl="0"/>
            <a:endParaRPr lang="en-US" sz="18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Agenda</a:t>
            </a:r>
          </a:p>
        </p:txBody>
      </p:sp>
      <p:sp>
        <p:nvSpPr>
          <p:cNvPr id="7" name="Text Placeholder 6"/>
          <p:cNvSpPr>
            <a:spLocks noGrp="1"/>
          </p:cNvSpPr>
          <p:nvPr>
            <p:ph type="body" sz="quarter" idx="10"/>
          </p:nvPr>
        </p:nvSpPr>
        <p:spPr>
          <a:xfrm>
            <a:off x="274638" y="1212850"/>
            <a:ext cx="11887200" cy="3447098"/>
          </a:xfrm>
        </p:spPr>
        <p:txBody>
          <a:bodyPr/>
          <a:lstStyle/>
          <a:p>
            <a:r>
              <a:rPr lang="en-US" dirty="0"/>
              <a:t>Analytics</a:t>
            </a:r>
          </a:p>
          <a:p>
            <a:pPr lvl="1"/>
            <a:r>
              <a:rPr lang="en-US" dirty="0"/>
              <a:t>Introduction</a:t>
            </a:r>
          </a:p>
          <a:p>
            <a:pPr lvl="1"/>
            <a:r>
              <a:rPr lang="en-US" dirty="0"/>
              <a:t>Scenarios</a:t>
            </a:r>
          </a:p>
          <a:p>
            <a:pPr lvl="1"/>
            <a:r>
              <a:rPr lang="en-US" dirty="0"/>
              <a:t>Use cases</a:t>
            </a:r>
          </a:p>
          <a:p>
            <a:r>
              <a:rPr lang="en-US" dirty="0" err="1"/>
              <a:t>PowerBI</a:t>
            </a:r>
            <a:endParaRPr lang="en-US" dirty="0"/>
          </a:p>
          <a:p>
            <a:pPr lvl="1"/>
            <a:r>
              <a:rPr lang="en-US" dirty="0"/>
              <a:t>Introduction</a:t>
            </a:r>
          </a:p>
          <a:p>
            <a:pPr lvl="1"/>
            <a:r>
              <a:rPr lang="en-US" dirty="0"/>
              <a:t>Scenarios</a:t>
            </a:r>
          </a:p>
          <a:p>
            <a:pPr lvl="1"/>
            <a:r>
              <a:rPr lang="en-US" dirty="0"/>
              <a:t>Use cases</a:t>
            </a:r>
          </a:p>
        </p:txBody>
      </p:sp>
    </p:spTree>
    <p:extLst>
      <p:ext uri="{BB962C8B-B14F-4D97-AF65-F5344CB8AC3E}">
        <p14:creationId xmlns:p14="http://schemas.microsoft.com/office/powerpoint/2010/main" val="244192930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991FD1D-C4E7-44E8-9232-41E5C677FE37}"/>
              </a:ext>
            </a:extLst>
          </p:cNvPr>
          <p:cNvSpPr>
            <a:spLocks noGrp="1"/>
          </p:cNvSpPr>
          <p:nvPr>
            <p:ph type="title"/>
          </p:nvPr>
        </p:nvSpPr>
        <p:spPr/>
        <p:txBody>
          <a:bodyPr/>
          <a:lstStyle/>
          <a:p>
            <a:r>
              <a:rPr lang="de-DE" dirty="0"/>
              <a:t>Analytics</a:t>
            </a:r>
          </a:p>
        </p:txBody>
      </p:sp>
      <p:sp>
        <p:nvSpPr>
          <p:cNvPr id="5" name="Textplatzhalter 4">
            <a:extLst>
              <a:ext uri="{FF2B5EF4-FFF2-40B4-BE49-F238E27FC236}">
                <a16:creationId xmlns:a16="http://schemas.microsoft.com/office/drawing/2014/main" id="{876CF592-881C-497F-9018-EB1D5C230A5E}"/>
              </a:ext>
            </a:extLst>
          </p:cNvPr>
          <p:cNvSpPr>
            <a:spLocks noGrp="1"/>
          </p:cNvSpPr>
          <p:nvPr>
            <p:ph type="body" sz="quarter" idx="10"/>
          </p:nvPr>
        </p:nvSpPr>
        <p:spPr>
          <a:xfrm>
            <a:off x="274638" y="1212850"/>
            <a:ext cx="11887200" cy="6340197"/>
          </a:xfrm>
        </p:spPr>
        <p:txBody>
          <a:bodyPr/>
          <a:lstStyle/>
          <a:p>
            <a:r>
              <a:rPr lang="de-DE" dirty="0" err="1"/>
              <a:t>Collecting</a:t>
            </a:r>
            <a:r>
              <a:rPr lang="de-DE" dirty="0"/>
              <a:t> and </a:t>
            </a:r>
            <a:r>
              <a:rPr lang="de-DE" dirty="0" err="1"/>
              <a:t>evaluating</a:t>
            </a:r>
            <a:r>
              <a:rPr lang="de-DE" dirty="0"/>
              <a:t> </a:t>
            </a:r>
            <a:r>
              <a:rPr lang="de-DE" dirty="0" err="1"/>
              <a:t>data</a:t>
            </a:r>
            <a:r>
              <a:rPr lang="de-DE" dirty="0"/>
              <a:t> </a:t>
            </a:r>
            <a:r>
              <a:rPr lang="de-DE" dirty="0" err="1"/>
              <a:t>that</a:t>
            </a:r>
            <a:r>
              <a:rPr lang="de-DE" dirty="0"/>
              <a:t> is </a:t>
            </a:r>
            <a:r>
              <a:rPr lang="de-DE" dirty="0" err="1"/>
              <a:t>collected</a:t>
            </a:r>
            <a:endParaRPr lang="de-DE" dirty="0"/>
          </a:p>
          <a:p>
            <a:endParaRPr lang="de-DE" dirty="0"/>
          </a:p>
          <a:p>
            <a:r>
              <a:rPr lang="de-DE" dirty="0" err="1"/>
              <a:t>Step</a:t>
            </a:r>
            <a:r>
              <a:rPr lang="de-DE" dirty="0"/>
              <a:t> 1: </a:t>
            </a:r>
            <a:r>
              <a:rPr lang="de-DE" dirty="0" err="1"/>
              <a:t>Usually</a:t>
            </a:r>
            <a:r>
              <a:rPr lang="de-DE" dirty="0"/>
              <a:t> a </a:t>
            </a:r>
            <a:r>
              <a:rPr lang="de-DE" dirty="0" err="1"/>
              <a:t>lot</a:t>
            </a:r>
            <a:r>
              <a:rPr lang="de-DE" dirty="0"/>
              <a:t> of </a:t>
            </a:r>
            <a:r>
              <a:rPr lang="de-DE" dirty="0" err="1"/>
              <a:t>data</a:t>
            </a:r>
            <a:r>
              <a:rPr lang="de-DE" dirty="0"/>
              <a:t> is </a:t>
            </a:r>
            <a:r>
              <a:rPr lang="de-DE" dirty="0" err="1"/>
              <a:t>collected</a:t>
            </a:r>
            <a:r>
              <a:rPr lang="de-DE" dirty="0"/>
              <a:t> – but </a:t>
            </a:r>
            <a:r>
              <a:rPr lang="de-DE" dirty="0" err="1"/>
              <a:t>never</a:t>
            </a:r>
            <a:r>
              <a:rPr lang="de-DE" dirty="0"/>
              <a:t> </a:t>
            </a:r>
            <a:r>
              <a:rPr lang="de-DE" dirty="0" err="1"/>
              <a:t>evaluated</a:t>
            </a:r>
            <a:endParaRPr lang="de-DE" dirty="0"/>
          </a:p>
          <a:p>
            <a:r>
              <a:rPr lang="de-DE" dirty="0"/>
              <a:t>So: </a:t>
            </a:r>
            <a:r>
              <a:rPr lang="de-DE" dirty="0" err="1"/>
              <a:t>Collect</a:t>
            </a:r>
            <a:r>
              <a:rPr lang="de-DE" dirty="0"/>
              <a:t> </a:t>
            </a:r>
            <a:r>
              <a:rPr lang="de-DE" dirty="0" err="1"/>
              <a:t>the</a:t>
            </a:r>
            <a:r>
              <a:rPr lang="de-DE" dirty="0"/>
              <a:t> </a:t>
            </a:r>
            <a:r>
              <a:rPr lang="de-DE" dirty="0" err="1"/>
              <a:t>data</a:t>
            </a:r>
            <a:r>
              <a:rPr lang="de-DE" dirty="0"/>
              <a:t> and </a:t>
            </a:r>
            <a:r>
              <a:rPr lang="de-DE" dirty="0" err="1"/>
              <a:t>make</a:t>
            </a:r>
            <a:r>
              <a:rPr lang="de-DE" dirty="0"/>
              <a:t> </a:t>
            </a:r>
            <a:r>
              <a:rPr lang="de-DE" dirty="0" err="1"/>
              <a:t>it</a:t>
            </a:r>
            <a:r>
              <a:rPr lang="de-DE" dirty="0"/>
              <a:t> </a:t>
            </a:r>
            <a:r>
              <a:rPr lang="de-DE" dirty="0" err="1"/>
              <a:t>available</a:t>
            </a:r>
            <a:r>
              <a:rPr lang="de-DE" dirty="0"/>
              <a:t> </a:t>
            </a:r>
            <a:r>
              <a:rPr lang="de-DE" dirty="0" err="1"/>
              <a:t>to</a:t>
            </a:r>
            <a:r>
              <a:rPr lang="de-DE" dirty="0"/>
              <a:t> </a:t>
            </a:r>
            <a:r>
              <a:rPr lang="de-DE" dirty="0" err="1"/>
              <a:t>teachers</a:t>
            </a:r>
            <a:r>
              <a:rPr lang="de-DE" dirty="0"/>
              <a:t> </a:t>
            </a:r>
            <a:r>
              <a:rPr lang="de-DE" dirty="0" err="1"/>
              <a:t>etc</a:t>
            </a:r>
            <a:endParaRPr lang="de-DE" dirty="0"/>
          </a:p>
          <a:p>
            <a:r>
              <a:rPr lang="de-DE" dirty="0" err="1"/>
              <a:t>Step</a:t>
            </a:r>
            <a:r>
              <a:rPr lang="de-DE" dirty="0"/>
              <a:t> 2: </a:t>
            </a:r>
            <a:r>
              <a:rPr lang="de-DE" dirty="0" err="1"/>
              <a:t>take</a:t>
            </a:r>
            <a:r>
              <a:rPr lang="de-DE" dirty="0"/>
              <a:t> </a:t>
            </a:r>
            <a:r>
              <a:rPr lang="de-DE" dirty="0" err="1"/>
              <a:t>some</a:t>
            </a:r>
            <a:r>
              <a:rPr lang="de-DE" dirty="0"/>
              <a:t> </a:t>
            </a:r>
            <a:r>
              <a:rPr lang="de-DE" dirty="0" err="1"/>
              <a:t>historical</a:t>
            </a:r>
            <a:r>
              <a:rPr lang="de-DE" dirty="0"/>
              <a:t> </a:t>
            </a:r>
            <a:r>
              <a:rPr lang="de-DE" dirty="0" err="1"/>
              <a:t>data</a:t>
            </a:r>
            <a:r>
              <a:rPr lang="de-DE" dirty="0"/>
              <a:t>, </a:t>
            </a:r>
            <a:r>
              <a:rPr lang="de-DE" dirty="0" err="1"/>
              <a:t>feed</a:t>
            </a:r>
            <a:r>
              <a:rPr lang="de-DE" dirty="0"/>
              <a:t> </a:t>
            </a:r>
            <a:r>
              <a:rPr lang="de-DE" dirty="0" err="1"/>
              <a:t>it</a:t>
            </a:r>
            <a:r>
              <a:rPr lang="de-DE" dirty="0"/>
              <a:t> </a:t>
            </a:r>
            <a:r>
              <a:rPr lang="de-DE" dirty="0" err="1"/>
              <a:t>into</a:t>
            </a:r>
            <a:r>
              <a:rPr lang="de-DE" dirty="0"/>
              <a:t> </a:t>
            </a:r>
            <a:r>
              <a:rPr lang="de-DE" dirty="0" err="1"/>
              <a:t>machine</a:t>
            </a:r>
            <a:r>
              <a:rPr lang="de-DE" dirty="0"/>
              <a:t> </a:t>
            </a:r>
            <a:r>
              <a:rPr lang="de-DE" dirty="0" err="1"/>
              <a:t>learning</a:t>
            </a:r>
            <a:r>
              <a:rPr lang="de-DE" dirty="0"/>
              <a:t> and </a:t>
            </a:r>
            <a:r>
              <a:rPr lang="de-DE" dirty="0" err="1"/>
              <a:t>start</a:t>
            </a:r>
            <a:r>
              <a:rPr lang="de-DE" dirty="0"/>
              <a:t> </a:t>
            </a:r>
            <a:r>
              <a:rPr lang="de-DE" dirty="0" err="1"/>
              <a:t>making</a:t>
            </a:r>
            <a:r>
              <a:rPr lang="de-DE" dirty="0"/>
              <a:t> </a:t>
            </a:r>
            <a:r>
              <a:rPr lang="de-DE" dirty="0" err="1"/>
              <a:t>predictions</a:t>
            </a:r>
            <a:r>
              <a:rPr lang="de-DE" dirty="0"/>
              <a:t> </a:t>
            </a:r>
            <a:r>
              <a:rPr lang="de-DE" dirty="0" err="1"/>
              <a:t>about</a:t>
            </a:r>
            <a:r>
              <a:rPr lang="de-DE" dirty="0"/>
              <a:t> </a:t>
            </a:r>
            <a:r>
              <a:rPr lang="de-DE" dirty="0" err="1"/>
              <a:t>the</a:t>
            </a:r>
            <a:r>
              <a:rPr lang="de-DE" dirty="0"/>
              <a:t> </a:t>
            </a:r>
            <a:r>
              <a:rPr lang="de-DE" dirty="0" err="1"/>
              <a:t>future</a:t>
            </a:r>
            <a:r>
              <a:rPr lang="de-DE" dirty="0"/>
              <a:t> </a:t>
            </a:r>
            <a:r>
              <a:rPr lang="de-DE" dirty="0" err="1"/>
              <a:t>development</a:t>
            </a:r>
            <a:r>
              <a:rPr lang="de-DE" dirty="0"/>
              <a:t> of </a:t>
            </a:r>
            <a:r>
              <a:rPr lang="de-DE" dirty="0" err="1"/>
              <a:t>people</a:t>
            </a:r>
            <a:r>
              <a:rPr lang="de-DE" dirty="0"/>
              <a:t> </a:t>
            </a:r>
            <a:r>
              <a:rPr lang="de-DE" dirty="0" err="1"/>
              <a:t>based</a:t>
            </a:r>
            <a:r>
              <a:rPr lang="de-DE" dirty="0"/>
              <a:t> on </a:t>
            </a:r>
            <a:r>
              <a:rPr lang="de-DE" dirty="0" err="1"/>
              <a:t>the</a:t>
            </a:r>
            <a:r>
              <a:rPr lang="de-DE"/>
              <a:t> data</a:t>
            </a:r>
            <a:endParaRPr lang="de-DE" dirty="0"/>
          </a:p>
          <a:p>
            <a:endParaRPr lang="de-DE" dirty="0"/>
          </a:p>
        </p:txBody>
      </p:sp>
    </p:spTree>
    <p:extLst>
      <p:ext uri="{BB962C8B-B14F-4D97-AF65-F5344CB8AC3E}">
        <p14:creationId xmlns:p14="http://schemas.microsoft.com/office/powerpoint/2010/main" val="18038320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39103" y="477930"/>
            <a:ext cx="5307125" cy="3809454"/>
          </a:xfrm>
        </p:spPr>
        <p:txBody>
          <a:bodyPr>
            <a:normAutofit/>
          </a:bodyPr>
          <a:lstStyle/>
          <a:p>
            <a:pPr algn="l"/>
            <a:r>
              <a:rPr lang="en-US" sz="3264" dirty="0">
                <a:solidFill>
                  <a:srgbClr val="002050"/>
                </a:solidFill>
                <a:latin typeface="Segoe UI Light" charset="0"/>
                <a:ea typeface="Segoe UI Light" charset="0"/>
                <a:cs typeface="Segoe UI Light" charset="0"/>
              </a:rPr>
              <a:t>Students are the core of every institution of learning. </a:t>
            </a:r>
          </a:p>
        </p:txBody>
      </p:sp>
      <p:sp>
        <p:nvSpPr>
          <p:cNvPr id="5" name="Slide Number Placeholder 4"/>
          <p:cNvSpPr>
            <a:spLocks noGrp="1"/>
          </p:cNvSpPr>
          <p:nvPr>
            <p:ph type="sldNum" sz="quarter" idx="12"/>
          </p:nvPr>
        </p:nvSpPr>
        <p:spPr/>
        <p:txBody>
          <a:bodyPr/>
          <a:lstStyle/>
          <a:p>
            <a:fld id="{2A9D0E39-73A1-0840-B2C4-680E6D92E3E4}" type="slidenum">
              <a:rPr lang="en-US" smtClean="0"/>
              <a:t>4</a:t>
            </a:fld>
            <a:endParaRPr lang="en-US"/>
          </a:p>
        </p:txBody>
      </p:sp>
      <p:pic>
        <p:nvPicPr>
          <p:cNvPr id="8" name="Picture 7"/>
          <p:cNvPicPr>
            <a:picLocks noChangeAspect="1"/>
          </p:cNvPicPr>
          <p:nvPr/>
        </p:nvPicPr>
        <p:blipFill>
          <a:blip r:embed="rId3"/>
          <a:stretch>
            <a:fillRect/>
          </a:stretch>
        </p:blipFill>
        <p:spPr>
          <a:xfrm>
            <a:off x="882" y="479254"/>
            <a:ext cx="12434711" cy="6036016"/>
          </a:xfrm>
          <a:prstGeom prst="rect">
            <a:avLst/>
          </a:prstGeom>
        </p:spPr>
      </p:pic>
    </p:spTree>
    <p:extLst>
      <p:ext uri="{BB962C8B-B14F-4D97-AF65-F5344CB8AC3E}">
        <p14:creationId xmlns:p14="http://schemas.microsoft.com/office/powerpoint/2010/main" val="1238513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72410" y="446872"/>
            <a:ext cx="6252681" cy="4179073"/>
          </a:xfrm>
        </p:spPr>
        <p:txBody>
          <a:bodyPr>
            <a:normAutofit/>
          </a:bodyPr>
          <a:lstStyle/>
          <a:p>
            <a:pPr algn="l"/>
            <a:r>
              <a:rPr lang="en-US" sz="3264" dirty="0">
                <a:solidFill>
                  <a:srgbClr val="002050"/>
                </a:solidFill>
                <a:latin typeface="Segoe UI Light" charset="0"/>
                <a:ea typeface="Segoe UI Light" charset="0"/>
                <a:cs typeface="Segoe UI Light" charset="0"/>
              </a:rPr>
              <a:t>Successfully managing student lifecycles – from recruiting the right students to seeing them through as alumnus – is key to great learning outcomes.</a:t>
            </a:r>
          </a:p>
          <a:p>
            <a:pPr algn="l"/>
            <a:endParaRPr lang="en-US" sz="3264" dirty="0">
              <a:solidFill>
                <a:srgbClr val="002050"/>
              </a:solidFill>
              <a:latin typeface="Segoe UI Light" charset="0"/>
              <a:ea typeface="Segoe UI Light" charset="0"/>
              <a:cs typeface="Segoe UI Light" charset="0"/>
            </a:endParaRPr>
          </a:p>
          <a:p>
            <a:pPr algn="l"/>
            <a:endParaRPr lang="en-US" sz="3264" dirty="0">
              <a:solidFill>
                <a:srgbClr val="002050"/>
              </a:solidFill>
              <a:latin typeface="Segoe UI Light" charset="0"/>
              <a:ea typeface="Segoe UI Light" charset="0"/>
              <a:cs typeface="Segoe UI Light" charset="0"/>
            </a:endParaRPr>
          </a:p>
        </p:txBody>
      </p:sp>
      <p:sp>
        <p:nvSpPr>
          <p:cNvPr id="5" name="Slide Number Placeholder 4"/>
          <p:cNvSpPr>
            <a:spLocks noGrp="1"/>
          </p:cNvSpPr>
          <p:nvPr>
            <p:ph type="sldNum" sz="quarter" idx="12"/>
          </p:nvPr>
        </p:nvSpPr>
        <p:spPr/>
        <p:txBody>
          <a:bodyPr/>
          <a:lstStyle/>
          <a:p>
            <a:fld id="{2A9D0E39-73A1-0840-B2C4-680E6D92E3E4}" type="slidenum">
              <a:rPr lang="en-US" smtClean="0"/>
              <a:t>5</a:t>
            </a:fld>
            <a:endParaRPr lang="en-US"/>
          </a:p>
        </p:txBody>
      </p:sp>
      <p:pic>
        <p:nvPicPr>
          <p:cNvPr id="7" name="Picture 6"/>
          <p:cNvPicPr>
            <a:picLocks noChangeAspect="1"/>
          </p:cNvPicPr>
          <p:nvPr/>
        </p:nvPicPr>
        <p:blipFill>
          <a:blip r:embed="rId3"/>
          <a:stretch>
            <a:fillRect/>
          </a:stretch>
        </p:blipFill>
        <p:spPr>
          <a:xfrm>
            <a:off x="23086" y="446872"/>
            <a:ext cx="12434711" cy="6036016"/>
          </a:xfrm>
          <a:prstGeom prst="rect">
            <a:avLst/>
          </a:prstGeom>
        </p:spPr>
      </p:pic>
    </p:spTree>
    <p:extLst>
      <p:ext uri="{BB962C8B-B14F-4D97-AF65-F5344CB8AC3E}">
        <p14:creationId xmlns:p14="http://schemas.microsoft.com/office/powerpoint/2010/main" val="1230209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alphaModFix/>
            <a:extLst>
              <a:ext uri="{28A0092B-C50C-407E-A947-70E740481C1C}">
                <a14:useLocalDpi xmlns:a14="http://schemas.microsoft.com/office/drawing/2010/main" val="0"/>
              </a:ext>
            </a:extLst>
          </a:blip>
          <a:srcRect l="4658" t="4773" b="13835"/>
          <a:stretch/>
        </p:blipFill>
        <p:spPr>
          <a:xfrm>
            <a:off x="882" y="-1"/>
            <a:ext cx="12420791" cy="6994525"/>
          </a:xfrm>
          <a:prstGeom prst="rect">
            <a:avLst/>
          </a:prstGeom>
        </p:spPr>
      </p:pic>
      <p:pic>
        <p:nvPicPr>
          <p:cNvPr id="4" name="Picture 3"/>
          <p:cNvPicPr>
            <a:picLocks noChangeAspect="1"/>
          </p:cNvPicPr>
          <p:nvPr/>
        </p:nvPicPr>
        <p:blipFill>
          <a:blip r:embed="rId4"/>
          <a:stretch>
            <a:fillRect/>
          </a:stretch>
        </p:blipFill>
        <p:spPr>
          <a:xfrm>
            <a:off x="6293086" y="824548"/>
            <a:ext cx="2473989" cy="3419546"/>
          </a:xfrm>
          <a:prstGeom prst="rect">
            <a:avLst/>
          </a:prstGeom>
        </p:spPr>
      </p:pic>
      <p:pic>
        <p:nvPicPr>
          <p:cNvPr id="26" name="Picture 25"/>
          <p:cNvPicPr>
            <a:picLocks noChangeAspect="1"/>
          </p:cNvPicPr>
          <p:nvPr/>
        </p:nvPicPr>
        <p:blipFill>
          <a:blip r:embed="rId5"/>
          <a:stretch>
            <a:fillRect/>
          </a:stretch>
        </p:blipFill>
        <p:spPr>
          <a:xfrm>
            <a:off x="940416" y="771310"/>
            <a:ext cx="2266744" cy="2214933"/>
          </a:xfrm>
          <a:prstGeom prst="rect">
            <a:avLst/>
          </a:prstGeom>
        </p:spPr>
      </p:pic>
      <p:pic>
        <p:nvPicPr>
          <p:cNvPr id="27" name="Picture 26"/>
          <p:cNvPicPr>
            <a:picLocks noChangeAspect="1"/>
          </p:cNvPicPr>
          <p:nvPr/>
        </p:nvPicPr>
        <p:blipFill>
          <a:blip r:embed="rId6"/>
          <a:stretch>
            <a:fillRect/>
          </a:stretch>
        </p:blipFill>
        <p:spPr>
          <a:xfrm>
            <a:off x="935884" y="3423470"/>
            <a:ext cx="2240839" cy="3069819"/>
          </a:xfrm>
          <a:prstGeom prst="rect">
            <a:avLst/>
          </a:prstGeom>
        </p:spPr>
      </p:pic>
      <p:pic>
        <p:nvPicPr>
          <p:cNvPr id="30" name="Picture 29"/>
          <p:cNvPicPr>
            <a:picLocks noChangeAspect="1"/>
          </p:cNvPicPr>
          <p:nvPr/>
        </p:nvPicPr>
        <p:blipFill>
          <a:blip r:embed="rId7"/>
          <a:stretch>
            <a:fillRect/>
          </a:stretch>
        </p:blipFill>
        <p:spPr>
          <a:xfrm>
            <a:off x="9275157" y="2020640"/>
            <a:ext cx="2512848" cy="3613838"/>
          </a:xfrm>
          <a:prstGeom prst="rect">
            <a:avLst/>
          </a:prstGeom>
        </p:spPr>
      </p:pic>
      <p:sp>
        <p:nvSpPr>
          <p:cNvPr id="7" name="Slide Number Placeholder 4"/>
          <p:cNvSpPr>
            <a:spLocks noGrp="1"/>
          </p:cNvSpPr>
          <p:nvPr>
            <p:ph type="sldNum" sz="quarter" idx="12"/>
          </p:nvPr>
        </p:nvSpPr>
        <p:spPr/>
        <p:txBody>
          <a:bodyPr/>
          <a:lstStyle/>
          <a:p>
            <a:r>
              <a:rPr lang="en-US" dirty="0"/>
              <a:t>4</a:t>
            </a:r>
          </a:p>
        </p:txBody>
      </p:sp>
      <p:sp>
        <p:nvSpPr>
          <p:cNvPr id="10" name="Rectangle 9"/>
          <p:cNvSpPr/>
          <p:nvPr/>
        </p:nvSpPr>
        <p:spPr>
          <a:xfrm>
            <a:off x="6390535" y="976105"/>
            <a:ext cx="2354471" cy="2855141"/>
          </a:xfrm>
          <a:prstGeom prst="rect">
            <a:avLst/>
          </a:prstGeom>
        </p:spPr>
        <p:txBody>
          <a:bodyPr wrap="square">
            <a:spAutoFit/>
          </a:bodyPr>
          <a:lstStyle/>
          <a:p>
            <a:pPr lvl="0"/>
            <a:r>
              <a:rPr lang="en-US" sz="2244" dirty="0">
                <a:solidFill>
                  <a:schemeClr val="bg1"/>
                </a:solidFill>
                <a:latin typeface="Segoe UI Light" charset="0"/>
                <a:ea typeface="Segoe UI Light" charset="0"/>
                <a:cs typeface="Segoe UI Light" charset="0"/>
              </a:rPr>
              <a:t>Do you, </a:t>
            </a:r>
            <a:br>
              <a:rPr lang="en-US" sz="2244" dirty="0">
                <a:solidFill>
                  <a:schemeClr val="bg1"/>
                </a:solidFill>
                <a:latin typeface="Segoe UI Light" charset="0"/>
                <a:ea typeface="Segoe UI Light" charset="0"/>
                <a:cs typeface="Segoe UI Light" charset="0"/>
              </a:rPr>
            </a:br>
            <a:r>
              <a:rPr lang="en-US" sz="2244" dirty="0">
                <a:solidFill>
                  <a:schemeClr val="bg1"/>
                </a:solidFill>
                <a:latin typeface="Segoe UI Light" charset="0"/>
                <a:ea typeface="Segoe UI Light" charset="0"/>
                <a:cs typeface="Segoe UI Light" charset="0"/>
              </a:rPr>
              <a:t>your staff, teachers and other educational influencers have all the analytical tools they need to get those results?</a:t>
            </a:r>
          </a:p>
        </p:txBody>
      </p:sp>
      <p:sp>
        <p:nvSpPr>
          <p:cNvPr id="12" name="Rectangle 11"/>
          <p:cNvSpPr/>
          <p:nvPr/>
        </p:nvSpPr>
        <p:spPr>
          <a:xfrm>
            <a:off x="9378360" y="2200096"/>
            <a:ext cx="2293017" cy="2911979"/>
          </a:xfrm>
          <a:prstGeom prst="rect">
            <a:avLst/>
          </a:prstGeom>
        </p:spPr>
        <p:txBody>
          <a:bodyPr wrap="square">
            <a:spAutoFit/>
          </a:bodyPr>
          <a:lstStyle/>
          <a:p>
            <a:pPr lvl="0"/>
            <a:r>
              <a:rPr lang="en-US" sz="2244" dirty="0">
                <a:solidFill>
                  <a:srgbClr val="0078D7"/>
                </a:solidFill>
                <a:latin typeface="Segoe UI Light" charset="0"/>
                <a:ea typeface="Segoe UI Light" charset="0"/>
                <a:cs typeface="Segoe UI Light" charset="0"/>
              </a:rPr>
              <a:t>Do you have the meaningful and actionable data to make smart decisions that elevate your institution’s performance?</a:t>
            </a:r>
          </a:p>
        </p:txBody>
      </p:sp>
      <p:sp>
        <p:nvSpPr>
          <p:cNvPr id="15" name="Rectangle 14"/>
          <p:cNvSpPr/>
          <p:nvPr/>
        </p:nvSpPr>
        <p:spPr>
          <a:xfrm>
            <a:off x="1076850" y="3589212"/>
            <a:ext cx="1994734" cy="2559753"/>
          </a:xfrm>
          <a:prstGeom prst="rect">
            <a:avLst/>
          </a:prstGeom>
        </p:spPr>
        <p:txBody>
          <a:bodyPr wrap="square">
            <a:spAutoFit/>
          </a:bodyPr>
          <a:lstStyle/>
          <a:p>
            <a:pPr lvl="0"/>
            <a:r>
              <a:rPr lang="en-US" sz="2244" dirty="0">
                <a:solidFill>
                  <a:schemeClr val="bg1"/>
                </a:solidFill>
                <a:latin typeface="Segoe UI Light" charset="0"/>
                <a:ea typeface="Segoe UI Light" charset="0"/>
                <a:cs typeface="Segoe UI Light" charset="0"/>
              </a:rPr>
              <a:t>Are your enrollment efforts identifying the best student for your institution?</a:t>
            </a:r>
          </a:p>
        </p:txBody>
      </p:sp>
      <p:pic>
        <p:nvPicPr>
          <p:cNvPr id="16" name="Picture 15"/>
          <p:cNvPicPr>
            <a:picLocks noChangeAspect="1"/>
          </p:cNvPicPr>
          <p:nvPr/>
        </p:nvPicPr>
        <p:blipFill>
          <a:blip r:embed="rId8"/>
          <a:stretch>
            <a:fillRect/>
          </a:stretch>
        </p:blipFill>
        <p:spPr>
          <a:xfrm>
            <a:off x="3711702" y="310867"/>
            <a:ext cx="2240839" cy="3419546"/>
          </a:xfrm>
          <a:prstGeom prst="rect">
            <a:avLst/>
          </a:prstGeom>
        </p:spPr>
      </p:pic>
      <p:sp>
        <p:nvSpPr>
          <p:cNvPr id="18" name="Rectangle 17"/>
          <p:cNvSpPr/>
          <p:nvPr/>
        </p:nvSpPr>
        <p:spPr>
          <a:xfrm>
            <a:off x="3802936" y="465926"/>
            <a:ext cx="2092470" cy="2855141"/>
          </a:xfrm>
          <a:prstGeom prst="rect">
            <a:avLst/>
          </a:prstGeom>
        </p:spPr>
        <p:txBody>
          <a:bodyPr wrap="square">
            <a:spAutoFit/>
          </a:bodyPr>
          <a:lstStyle/>
          <a:p>
            <a:pPr lvl="0"/>
            <a:r>
              <a:rPr lang="en-US" sz="2244" dirty="0">
                <a:solidFill>
                  <a:schemeClr val="bg1"/>
                </a:solidFill>
                <a:latin typeface="Segoe UI Light" charset="0"/>
                <a:ea typeface="Segoe UI Light" charset="0"/>
                <a:cs typeface="Segoe UI Light" charset="0"/>
              </a:rPr>
              <a:t>Are you seizing on all the opportunities to help create the best results for current student and alumni success?</a:t>
            </a:r>
          </a:p>
        </p:txBody>
      </p:sp>
      <p:sp>
        <p:nvSpPr>
          <p:cNvPr id="21" name="Subtitle 2"/>
          <p:cNvSpPr txBox="1">
            <a:spLocks/>
          </p:cNvSpPr>
          <p:nvPr/>
        </p:nvSpPr>
        <p:spPr>
          <a:xfrm>
            <a:off x="1007375" y="969408"/>
            <a:ext cx="2185494" cy="1553256"/>
          </a:xfrm>
          <a:prstGeom prst="rect">
            <a:avLst/>
          </a:prstGeom>
        </p:spPr>
        <p:txBody>
          <a:bodyPr vert="horz" lIns="93260" tIns="46630" rIns="93260" bIns="4663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448" dirty="0">
                <a:solidFill>
                  <a:srgbClr val="0078D7"/>
                </a:solidFill>
                <a:latin typeface="Segoe Light" charset="0"/>
                <a:ea typeface="Segoe Light" charset="0"/>
                <a:cs typeface="Segoe Light" charset="0"/>
              </a:rPr>
              <a:t>Are you taking advantage of the latest technology?</a:t>
            </a:r>
          </a:p>
        </p:txBody>
      </p:sp>
    </p:spTree>
    <p:extLst>
      <p:ext uri="{BB962C8B-B14F-4D97-AF65-F5344CB8AC3E}">
        <p14:creationId xmlns:p14="http://schemas.microsoft.com/office/powerpoint/2010/main" val="11088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001" y="935842"/>
            <a:ext cx="4829784" cy="4583314"/>
          </a:xfrm>
        </p:spPr>
        <p:txBody>
          <a:bodyPr>
            <a:noAutofit/>
          </a:bodyPr>
          <a:lstStyle/>
          <a:p>
            <a:r>
              <a:rPr lang="en-US" sz="3264" dirty="0">
                <a:solidFill>
                  <a:schemeClr val="tx2"/>
                </a:solidFill>
                <a:latin typeface="Segoe UI Light" charset="0"/>
                <a:ea typeface="Segoe UI Light" charset="0"/>
                <a:cs typeface="Segoe UI Light" charset="0"/>
              </a:rPr>
              <a:t>The Microsoft platforms can open up new possibilities to help your institutions attract the best students, create optimum student outcomes - on both learning and career paths - and elevate your institutional performance. </a:t>
            </a:r>
          </a:p>
        </p:txBody>
      </p:sp>
      <p:pic>
        <p:nvPicPr>
          <p:cNvPr id="4" name="Picture 3"/>
          <p:cNvPicPr>
            <a:picLocks noChangeAspect="1"/>
          </p:cNvPicPr>
          <p:nvPr/>
        </p:nvPicPr>
        <p:blipFill>
          <a:blip r:embed="rId3"/>
          <a:stretch>
            <a:fillRect/>
          </a:stretch>
        </p:blipFill>
        <p:spPr>
          <a:xfrm>
            <a:off x="5616221" y="550495"/>
            <a:ext cx="6372789" cy="5893535"/>
          </a:xfrm>
          <a:prstGeom prst="rect">
            <a:avLst/>
          </a:prstGeom>
          <a:solidFill>
            <a:schemeClr val="tx2"/>
          </a:solidFill>
        </p:spPr>
      </p:pic>
    </p:spTree>
    <p:extLst>
      <p:ext uri="{BB962C8B-B14F-4D97-AF65-F5344CB8AC3E}">
        <p14:creationId xmlns:p14="http://schemas.microsoft.com/office/powerpoint/2010/main" val="249053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23462" t="26446" b="9326"/>
          <a:stretch/>
        </p:blipFill>
        <p:spPr>
          <a:xfrm flipH="1">
            <a:off x="882" y="-1"/>
            <a:ext cx="12489600" cy="6994525"/>
          </a:xfrm>
          <a:prstGeom prst="rect">
            <a:avLst/>
          </a:prstGeom>
        </p:spPr>
      </p:pic>
      <p:sp>
        <p:nvSpPr>
          <p:cNvPr id="12" name="Rectangle 11"/>
          <p:cNvSpPr/>
          <p:nvPr/>
        </p:nvSpPr>
        <p:spPr>
          <a:xfrm>
            <a:off x="882" y="-1"/>
            <a:ext cx="12489600" cy="6994525"/>
          </a:xfrm>
          <a:prstGeom prst="rect">
            <a:avLst/>
          </a:prstGeom>
          <a:gradFill flip="none" rotWithShape="1">
            <a:gsLst>
              <a:gs pos="0">
                <a:schemeClr val="bg1">
                  <a:lumMod val="0"/>
                  <a:lumOff val="100000"/>
                  <a:alpha val="44000"/>
                </a:schemeClr>
              </a:gs>
              <a:gs pos="100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dirty="0"/>
          </a:p>
        </p:txBody>
      </p:sp>
      <p:cxnSp>
        <p:nvCxnSpPr>
          <p:cNvPr id="13" name="Straight Connector 12"/>
          <p:cNvCxnSpPr/>
          <p:nvPr/>
        </p:nvCxnSpPr>
        <p:spPr>
          <a:xfrm>
            <a:off x="3465986" y="1898030"/>
            <a:ext cx="7226045" cy="0"/>
          </a:xfrm>
          <a:prstGeom prst="line">
            <a:avLst/>
          </a:prstGeom>
          <a:ln w="38100">
            <a:solidFill>
              <a:srgbClr val="002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83264" y="1898030"/>
            <a:ext cx="692507" cy="0"/>
          </a:xfrm>
          <a:prstGeom prst="line">
            <a:avLst/>
          </a:prstGeom>
          <a:ln w="38100">
            <a:solidFill>
              <a:srgbClr val="002050"/>
            </a:solidFill>
          </a:ln>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1082585" y="3318178"/>
            <a:ext cx="4117292" cy="3263644"/>
          </a:xfrm>
          <a:prstGeom prst="rect">
            <a:avLst/>
          </a:prstGeom>
        </p:spPr>
        <p:txBody>
          <a:bodyPr vert="horz" lIns="93260" tIns="46630" rIns="93260" bIns="4663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4896" dirty="0">
                <a:solidFill>
                  <a:srgbClr val="002050"/>
                </a:solidFill>
                <a:latin typeface="Segoe Light" charset="0"/>
                <a:ea typeface="Segoe Light" charset="0"/>
                <a:cs typeface="Segoe Light" charset="0"/>
              </a:rPr>
              <a:t>Student Recruitment </a:t>
            </a:r>
            <a:br>
              <a:rPr lang="en-US" sz="4896" dirty="0">
                <a:solidFill>
                  <a:srgbClr val="002050"/>
                </a:solidFill>
                <a:latin typeface="Segoe Light" charset="0"/>
                <a:ea typeface="Segoe Light" charset="0"/>
                <a:cs typeface="Segoe Light" charset="0"/>
              </a:rPr>
            </a:br>
            <a:r>
              <a:rPr lang="en-US" sz="4896" dirty="0">
                <a:solidFill>
                  <a:srgbClr val="002050"/>
                </a:solidFill>
                <a:latin typeface="Segoe Light" charset="0"/>
                <a:ea typeface="Segoe Light" charset="0"/>
                <a:cs typeface="Segoe Light" charset="0"/>
              </a:rPr>
              <a:t>&amp; Enrollment</a:t>
            </a:r>
            <a:br>
              <a:rPr lang="en-US" sz="4896" dirty="0">
                <a:solidFill>
                  <a:srgbClr val="002050"/>
                </a:solidFill>
                <a:latin typeface="Segoe Light" charset="0"/>
                <a:ea typeface="Segoe Light" charset="0"/>
                <a:cs typeface="Segoe Light" charset="0"/>
              </a:rPr>
            </a:br>
            <a:endParaRPr lang="en-US" sz="4896" dirty="0">
              <a:solidFill>
                <a:srgbClr val="002050"/>
              </a:solidFill>
            </a:endParaRPr>
          </a:p>
        </p:txBody>
      </p:sp>
      <p:sp>
        <p:nvSpPr>
          <p:cNvPr id="16" name="Slide Number Placeholder 4"/>
          <p:cNvSpPr>
            <a:spLocks noGrp="1"/>
          </p:cNvSpPr>
          <p:nvPr>
            <p:ph type="sldNum" sz="quarter" idx="12"/>
          </p:nvPr>
        </p:nvSpPr>
        <p:spPr/>
        <p:txBody>
          <a:bodyPr/>
          <a:lstStyle/>
          <a:p>
            <a:fld id="{2A9D0E39-73A1-0840-B2C4-680E6D92E3E4}" type="slidenum">
              <a:rPr lang="en-US" smtClean="0"/>
              <a:t>8</a:t>
            </a:fld>
            <a:endParaRPr lang="en-US"/>
          </a:p>
        </p:txBody>
      </p:sp>
      <p:pic>
        <p:nvPicPr>
          <p:cNvPr id="10" name="Picture 9"/>
          <p:cNvPicPr>
            <a:picLocks noChangeAspect="1"/>
          </p:cNvPicPr>
          <p:nvPr/>
        </p:nvPicPr>
        <p:blipFill>
          <a:blip r:embed="rId4"/>
          <a:stretch>
            <a:fillRect/>
          </a:stretch>
        </p:blipFill>
        <p:spPr>
          <a:xfrm>
            <a:off x="810988" y="777610"/>
            <a:ext cx="3225253" cy="2240839"/>
          </a:xfrm>
          <a:prstGeom prst="rect">
            <a:avLst/>
          </a:prstGeom>
        </p:spPr>
      </p:pic>
    </p:spTree>
    <p:extLst>
      <p:ext uri="{BB962C8B-B14F-4D97-AF65-F5344CB8AC3E}">
        <p14:creationId xmlns:p14="http://schemas.microsoft.com/office/powerpoint/2010/main" val="10604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48523" y="492208"/>
            <a:ext cx="10971042" cy="4209667"/>
          </a:xfrm>
          <a:prstGeom prst="rect">
            <a:avLst/>
          </a:prstGeom>
        </p:spPr>
        <p:txBody>
          <a:bodyPr vert="horz" lIns="93260" tIns="46630" rIns="93260" bIns="4663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6119" dirty="0">
                <a:solidFill>
                  <a:srgbClr val="00188F"/>
                </a:solidFill>
                <a:latin typeface="Segoe UI Light" charset="0"/>
                <a:ea typeface="Segoe UI Light" charset="0"/>
                <a:cs typeface="Segoe UI Light" charset="0"/>
              </a:rPr>
              <a:t>The goal is to attract the right students and effectively manage the admissions and enrollment process so you don’t miss a prospective student.</a:t>
            </a:r>
          </a:p>
        </p:txBody>
      </p:sp>
    </p:spTree>
    <p:extLst>
      <p:ext uri="{BB962C8B-B14F-4D97-AF65-F5344CB8AC3E}">
        <p14:creationId xmlns:p14="http://schemas.microsoft.com/office/powerpoint/2010/main" val="458737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250330" y="4874023"/>
            <a:ext cx="1655381" cy="762459"/>
          </a:xfrm>
          <a:prstGeom prst="rect">
            <a:avLst/>
          </a:prstGeom>
          <a:noFill/>
        </p:spPr>
        <p:txBody>
          <a:bodyPr wrap="square" lIns="186521" tIns="149217" rIns="186521" bIns="149217" rtlCol="0">
            <a:spAutoFit/>
          </a:bodyPr>
          <a:lstStyle/>
          <a:p>
            <a:pPr algn="ctr" defTabSz="621716">
              <a:lnSpc>
                <a:spcPct val="90000"/>
              </a:lnSpc>
              <a:spcAft>
                <a:spcPts val="612"/>
              </a:spcAft>
              <a:defRPr/>
            </a:pPr>
            <a:r>
              <a:rPr lang="en-US" sz="3264" dirty="0">
                <a:solidFill>
                  <a:srgbClr val="002050"/>
                </a:solidFill>
                <a:latin typeface="Segoe UI Light" charset="0"/>
                <a:ea typeface="Segoe UI Light" charset="0"/>
                <a:cs typeface="Segoe UI Light" charset="0"/>
              </a:rPr>
              <a:t>Recruit</a:t>
            </a:r>
          </a:p>
        </p:txBody>
      </p:sp>
      <p:sp>
        <p:nvSpPr>
          <p:cNvPr id="14" name="TextBox 13"/>
          <p:cNvSpPr txBox="1"/>
          <p:nvPr/>
        </p:nvSpPr>
        <p:spPr>
          <a:xfrm>
            <a:off x="8567680" y="4874023"/>
            <a:ext cx="1530427" cy="762459"/>
          </a:xfrm>
          <a:prstGeom prst="rect">
            <a:avLst/>
          </a:prstGeom>
          <a:noFill/>
        </p:spPr>
        <p:txBody>
          <a:bodyPr wrap="square" lIns="186521" tIns="149217" rIns="186521" bIns="149217" rtlCol="0">
            <a:spAutoFit/>
          </a:bodyPr>
          <a:lstStyle/>
          <a:p>
            <a:pPr algn="ctr" defTabSz="621716">
              <a:lnSpc>
                <a:spcPct val="90000"/>
              </a:lnSpc>
              <a:spcAft>
                <a:spcPts val="612"/>
              </a:spcAft>
              <a:defRPr/>
            </a:pPr>
            <a:r>
              <a:rPr lang="en-US" sz="3264">
                <a:solidFill>
                  <a:srgbClr val="002050"/>
                </a:solidFill>
                <a:latin typeface="Segoe UI Light" charset="0"/>
                <a:ea typeface="Segoe UI Light" charset="0"/>
                <a:cs typeface="Segoe UI Light" charset="0"/>
              </a:rPr>
              <a:t>Retain</a:t>
            </a:r>
            <a:endParaRPr lang="en-US" sz="3264" dirty="0">
              <a:solidFill>
                <a:srgbClr val="002050"/>
              </a:solidFill>
              <a:latin typeface="Segoe UI Light" charset="0"/>
              <a:ea typeface="Segoe UI Light" charset="0"/>
              <a:cs typeface="Segoe UI Light" charset="0"/>
            </a:endParaRPr>
          </a:p>
        </p:txBody>
      </p:sp>
      <p:sp>
        <p:nvSpPr>
          <p:cNvPr id="15" name="TextBox 14"/>
          <p:cNvSpPr txBox="1"/>
          <p:nvPr/>
        </p:nvSpPr>
        <p:spPr>
          <a:xfrm>
            <a:off x="4783462" y="4874023"/>
            <a:ext cx="1781512" cy="762459"/>
          </a:xfrm>
          <a:prstGeom prst="rect">
            <a:avLst/>
          </a:prstGeom>
          <a:noFill/>
        </p:spPr>
        <p:txBody>
          <a:bodyPr wrap="square" lIns="186521" tIns="149217" rIns="186521" bIns="149217" rtlCol="0">
            <a:spAutoFit/>
          </a:bodyPr>
          <a:lstStyle/>
          <a:p>
            <a:pPr algn="ctr" defTabSz="621716">
              <a:lnSpc>
                <a:spcPct val="90000"/>
              </a:lnSpc>
              <a:spcAft>
                <a:spcPts val="612"/>
              </a:spcAft>
              <a:defRPr/>
            </a:pPr>
            <a:r>
              <a:rPr lang="en-US" sz="3264" dirty="0">
                <a:solidFill>
                  <a:srgbClr val="002050"/>
                </a:solidFill>
                <a:latin typeface="Segoe UI Light" charset="0"/>
                <a:ea typeface="Segoe UI Light" charset="0"/>
                <a:cs typeface="Segoe UI Light" charset="0"/>
              </a:rPr>
              <a:t>Enroll</a:t>
            </a:r>
          </a:p>
        </p:txBody>
      </p:sp>
      <p:pic>
        <p:nvPicPr>
          <p:cNvPr id="16" name="Picture 15"/>
          <p:cNvPicPr>
            <a:picLocks noChangeAspect="1"/>
          </p:cNvPicPr>
          <p:nvPr/>
        </p:nvPicPr>
        <p:blipFill>
          <a:blip r:embed="rId3"/>
          <a:stretch>
            <a:fillRect/>
          </a:stretch>
        </p:blipFill>
        <p:spPr>
          <a:xfrm>
            <a:off x="1024155" y="2340630"/>
            <a:ext cx="3290017" cy="2240839"/>
          </a:xfrm>
          <a:prstGeom prst="rect">
            <a:avLst/>
          </a:prstGeom>
        </p:spPr>
      </p:pic>
      <p:pic>
        <p:nvPicPr>
          <p:cNvPr id="18" name="Picture 17"/>
          <p:cNvPicPr>
            <a:picLocks noChangeAspect="1"/>
          </p:cNvPicPr>
          <p:nvPr/>
        </p:nvPicPr>
        <p:blipFill>
          <a:blip r:embed="rId4"/>
          <a:stretch>
            <a:fillRect/>
          </a:stretch>
        </p:blipFill>
        <p:spPr>
          <a:xfrm>
            <a:off x="8110497" y="2340972"/>
            <a:ext cx="3290017" cy="2240839"/>
          </a:xfrm>
          <a:prstGeom prst="rect">
            <a:avLst/>
          </a:prstGeom>
        </p:spPr>
      </p:pic>
      <p:sp>
        <p:nvSpPr>
          <p:cNvPr id="22" name="Title 1"/>
          <p:cNvSpPr>
            <a:spLocks noGrp="1"/>
          </p:cNvSpPr>
          <p:nvPr>
            <p:ph type="title"/>
          </p:nvPr>
        </p:nvSpPr>
        <p:spPr>
          <a:xfrm>
            <a:off x="449409" y="441382"/>
            <a:ext cx="7729526" cy="883186"/>
          </a:xfrm>
        </p:spPr>
        <p:txBody>
          <a:bodyPr>
            <a:noAutofit/>
          </a:bodyPr>
          <a:lstStyle/>
          <a:p>
            <a:pPr defTabSz="621716">
              <a:spcBef>
                <a:spcPts val="0"/>
              </a:spcBef>
              <a:spcAft>
                <a:spcPts val="612"/>
              </a:spcAft>
              <a:defRPr/>
            </a:pPr>
            <a:r>
              <a:rPr lang="en-US" sz="3264" dirty="0">
                <a:solidFill>
                  <a:srgbClr val="002050"/>
                </a:solidFill>
                <a:latin typeface="Segoe UI Light" charset="0"/>
                <a:ea typeface="Segoe UI Light" charset="0"/>
                <a:cs typeface="Segoe UI Light" charset="0"/>
              </a:rPr>
              <a:t>Higher education institutions must adapt to the modern student journey.</a:t>
            </a:r>
          </a:p>
        </p:txBody>
      </p:sp>
      <p:pic>
        <p:nvPicPr>
          <p:cNvPr id="11" name="Picture 10"/>
          <p:cNvPicPr>
            <a:picLocks noChangeAspect="1"/>
          </p:cNvPicPr>
          <p:nvPr/>
        </p:nvPicPr>
        <p:blipFill>
          <a:blip r:embed="rId5"/>
          <a:stretch>
            <a:fillRect/>
          </a:stretch>
        </p:blipFill>
        <p:spPr>
          <a:xfrm>
            <a:off x="4573229" y="2349003"/>
            <a:ext cx="3290017" cy="2240839"/>
          </a:xfrm>
          <a:prstGeom prst="rect">
            <a:avLst/>
          </a:prstGeom>
        </p:spPr>
      </p:pic>
    </p:spTree>
    <p:extLst>
      <p:ext uri="{BB962C8B-B14F-4D97-AF65-F5344CB8AC3E}">
        <p14:creationId xmlns:p14="http://schemas.microsoft.com/office/powerpoint/2010/main" val="1850266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82" y="828980"/>
            <a:ext cx="12434711" cy="5336564"/>
          </a:xfrm>
          <a:prstGeom prst="rect">
            <a:avLst/>
          </a:prstGeom>
        </p:spPr>
      </p:pic>
      <p:sp>
        <p:nvSpPr>
          <p:cNvPr id="2" name="Title 1"/>
          <p:cNvSpPr>
            <a:spLocks noGrp="1"/>
          </p:cNvSpPr>
          <p:nvPr>
            <p:ph type="title"/>
          </p:nvPr>
        </p:nvSpPr>
        <p:spPr>
          <a:xfrm>
            <a:off x="624237" y="495445"/>
            <a:ext cx="4849957" cy="4549787"/>
          </a:xfrm>
        </p:spPr>
        <p:txBody>
          <a:bodyPr>
            <a:noAutofit/>
          </a:bodyPr>
          <a:lstStyle/>
          <a:p>
            <a:pPr defTabSz="621716">
              <a:spcBef>
                <a:spcPts val="0"/>
              </a:spcBef>
              <a:spcAft>
                <a:spcPts val="612"/>
              </a:spcAft>
              <a:defRPr/>
            </a:pPr>
            <a:r>
              <a:rPr lang="en-US" sz="3264" dirty="0">
                <a:solidFill>
                  <a:srgbClr val="002050"/>
                </a:solidFill>
                <a:latin typeface="Segoe UI Light" charset="0"/>
                <a:ea typeface="Segoe UI Light" charset="0"/>
                <a:cs typeface="Segoe UI Light" charset="0"/>
              </a:rPr>
              <a:t>That journey is dominated by mobility and social media, and the onus is </a:t>
            </a:r>
            <a:br>
              <a:rPr lang="en-US" sz="3264" dirty="0">
                <a:solidFill>
                  <a:srgbClr val="002050"/>
                </a:solidFill>
                <a:latin typeface="Segoe UI Light" charset="0"/>
                <a:ea typeface="Segoe UI Light" charset="0"/>
                <a:cs typeface="Segoe UI Light" charset="0"/>
              </a:rPr>
            </a:br>
            <a:r>
              <a:rPr lang="en-US" sz="3264" dirty="0">
                <a:solidFill>
                  <a:srgbClr val="002050"/>
                </a:solidFill>
                <a:latin typeface="Segoe UI Light" charset="0"/>
                <a:ea typeface="Segoe UI Light" charset="0"/>
                <a:cs typeface="Segoe UI Light" charset="0"/>
              </a:rPr>
              <a:t>on institutions to attract these students during </a:t>
            </a:r>
            <a:br>
              <a:rPr lang="en-US" sz="3264" dirty="0">
                <a:solidFill>
                  <a:srgbClr val="002050"/>
                </a:solidFill>
                <a:latin typeface="Segoe UI Light" charset="0"/>
                <a:ea typeface="Segoe UI Light" charset="0"/>
                <a:cs typeface="Segoe UI Light" charset="0"/>
              </a:rPr>
            </a:br>
            <a:r>
              <a:rPr lang="en-US" sz="3264" dirty="0">
                <a:solidFill>
                  <a:srgbClr val="002050"/>
                </a:solidFill>
                <a:latin typeface="Segoe UI Light" charset="0"/>
                <a:ea typeface="Segoe UI Light" charset="0"/>
                <a:cs typeface="Segoe UI Light" charset="0"/>
              </a:rPr>
              <a:t>this new mobile age. </a:t>
            </a:r>
            <a:br>
              <a:rPr lang="en-US" sz="3264" dirty="0">
                <a:solidFill>
                  <a:srgbClr val="002050"/>
                </a:solidFill>
                <a:latin typeface="Segoe UI Light" charset="0"/>
                <a:ea typeface="Segoe UI Light" charset="0"/>
                <a:cs typeface="Segoe UI Light" charset="0"/>
              </a:rPr>
            </a:br>
            <a:br>
              <a:rPr lang="en-US" sz="3264" dirty="0">
                <a:solidFill>
                  <a:srgbClr val="002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Institutions must embrace social </a:t>
            </a:r>
            <a:br>
              <a:rPr lang="en-US" sz="1836" dirty="0">
                <a:solidFill>
                  <a:srgbClr val="505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media and mobility to effectively </a:t>
            </a:r>
            <a:br>
              <a:rPr lang="en-US" sz="1836" dirty="0">
                <a:solidFill>
                  <a:srgbClr val="505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attract and engage students.</a:t>
            </a:r>
            <a:br>
              <a:rPr lang="en-US" sz="1836" dirty="0">
                <a:solidFill>
                  <a:srgbClr val="505050"/>
                </a:solidFill>
                <a:latin typeface="Segoe UI Light" charset="0"/>
                <a:ea typeface="Segoe UI Light" charset="0"/>
                <a:cs typeface="Segoe UI Light" charset="0"/>
              </a:rPr>
            </a:br>
            <a:endParaRPr lang="en-US" sz="1836" dirty="0">
              <a:solidFill>
                <a:srgbClr val="505050"/>
              </a:solidFill>
              <a:latin typeface="Segoe UI Light" charset="0"/>
              <a:ea typeface="Segoe UI Light" charset="0"/>
              <a:cs typeface="Segoe UI Light" charset="0"/>
            </a:endParaRPr>
          </a:p>
        </p:txBody>
      </p:sp>
    </p:spTree>
    <p:extLst>
      <p:ext uri="{BB962C8B-B14F-4D97-AF65-F5344CB8AC3E}">
        <p14:creationId xmlns:p14="http://schemas.microsoft.com/office/powerpoint/2010/main" val="2396219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82" y="1927718"/>
            <a:ext cx="12434711" cy="4274432"/>
          </a:xfrm>
          <a:prstGeom prst="rect">
            <a:avLst/>
          </a:prstGeom>
        </p:spPr>
      </p:pic>
      <p:sp>
        <p:nvSpPr>
          <p:cNvPr id="2" name="Title 1"/>
          <p:cNvSpPr>
            <a:spLocks noGrp="1"/>
          </p:cNvSpPr>
          <p:nvPr>
            <p:ph type="title"/>
          </p:nvPr>
        </p:nvSpPr>
        <p:spPr>
          <a:xfrm>
            <a:off x="656759" y="539702"/>
            <a:ext cx="11383639" cy="460392"/>
          </a:xfrm>
        </p:spPr>
        <p:txBody>
          <a:bodyPr>
            <a:noAutofit/>
          </a:bodyPr>
          <a:lstStyle/>
          <a:p>
            <a:r>
              <a:rPr lang="en-US" sz="3264" spc="0" dirty="0">
                <a:solidFill>
                  <a:srgbClr val="002050"/>
                </a:solidFill>
                <a:latin typeface="Segoe UI Light" charset="0"/>
                <a:ea typeface="Segoe UI Light" charset="0"/>
                <a:cs typeface="Segoe UI Light" charset="0"/>
              </a:rPr>
              <a:t>We can help you understand what students are saying</a:t>
            </a:r>
          </a:p>
        </p:txBody>
      </p:sp>
      <p:sp>
        <p:nvSpPr>
          <p:cNvPr id="9" name="Text Placeholder 2"/>
          <p:cNvSpPr txBox="1">
            <a:spLocks/>
          </p:cNvSpPr>
          <p:nvPr/>
        </p:nvSpPr>
        <p:spPr>
          <a:xfrm>
            <a:off x="482716" y="1414414"/>
            <a:ext cx="4364645" cy="5301041"/>
          </a:xfrm>
          <a:prstGeom prst="rect">
            <a:avLst/>
          </a:prstGeom>
          <a:noFill/>
        </p:spPr>
        <p:txBody>
          <a:bodyPr vert="horz" wrap="square" lIns="279781" tIns="186521" rIns="279781" bIns="279781" rtlCol="0">
            <a:noAutofit/>
          </a:bodyPr>
          <a:lstStyle>
            <a:lvl1pPr marL="460322" indent="-460322" algn="l" defTabSz="914258" rtl="0" eaLnBrk="1" latinLnBrk="0" hangingPunct="1">
              <a:lnSpc>
                <a:spcPct val="90000"/>
              </a:lnSpc>
              <a:spcBef>
                <a:spcPct val="20000"/>
              </a:spcBef>
              <a:buClr>
                <a:schemeClr val="accent1"/>
              </a:buClr>
              <a:buSzPct val="90000"/>
              <a:buFont typeface="Wingdings" pitchFamily="2" charset="2"/>
              <a:buChar char="§"/>
              <a:defRPr sz="3200" kern="1200" spc="-69" baseline="0">
                <a:gradFill>
                  <a:gsLst>
                    <a:gs pos="0">
                      <a:schemeClr val="tx1"/>
                    </a:gs>
                    <a:gs pos="86000">
                      <a:schemeClr val="tx1"/>
                    </a:gs>
                  </a:gsLst>
                  <a:lin ang="5400000" scaled="0"/>
                </a:gradFill>
                <a:latin typeface="+mn-lt"/>
                <a:ea typeface="+mn-ea"/>
                <a:cs typeface="+mn-cs"/>
              </a:defRPr>
            </a:lvl1pPr>
            <a:lvl2pPr marL="855565" indent="-395242" algn="l" defTabSz="914258" rtl="0" eaLnBrk="1" latinLnBrk="0" hangingPunct="1">
              <a:lnSpc>
                <a:spcPct val="90000"/>
              </a:lnSpc>
              <a:spcBef>
                <a:spcPct val="20000"/>
              </a:spcBef>
              <a:buClr>
                <a:schemeClr val="accent1"/>
              </a:buClr>
              <a:buSzPct val="90000"/>
              <a:buFont typeface="Wingdings" pitchFamily="2" charset="2"/>
              <a:buChar char="§"/>
              <a:defRPr sz="2800" kern="1200" spc="-69" baseline="0">
                <a:gradFill>
                  <a:gsLst>
                    <a:gs pos="0">
                      <a:schemeClr val="tx1"/>
                    </a:gs>
                    <a:gs pos="86000">
                      <a:schemeClr val="tx1"/>
                    </a:gs>
                  </a:gsLst>
                  <a:lin ang="5400000" scaled="0"/>
                </a:gradFill>
                <a:latin typeface="+mn-lt"/>
                <a:ea typeface="+mn-ea"/>
                <a:cs typeface="+mn-cs"/>
              </a:defRPr>
            </a:lvl2pPr>
            <a:lvl3pPr marL="1258743" indent="-403178" algn="l" defTabSz="914258" rtl="0" eaLnBrk="1" latinLnBrk="0" hangingPunct="1">
              <a:lnSpc>
                <a:spcPct val="90000"/>
              </a:lnSpc>
              <a:spcBef>
                <a:spcPct val="20000"/>
              </a:spcBef>
              <a:buClr>
                <a:schemeClr val="accent1"/>
              </a:buClr>
              <a:buSzPct val="90000"/>
              <a:buFont typeface="Wingdings" pitchFamily="2" charset="2"/>
              <a:buChar char="§"/>
              <a:defRPr sz="2400" kern="1200" spc="-69" baseline="0">
                <a:gradFill>
                  <a:gsLst>
                    <a:gs pos="0">
                      <a:schemeClr val="tx1"/>
                    </a:gs>
                    <a:gs pos="86000">
                      <a:schemeClr val="tx1"/>
                    </a:gs>
                  </a:gsLst>
                  <a:lin ang="5400000" scaled="0"/>
                </a:gradFill>
                <a:latin typeface="+mn-lt"/>
                <a:ea typeface="+mn-ea"/>
                <a:cs typeface="+mn-cs"/>
              </a:defRPr>
            </a:lvl3pPr>
            <a:lvl4pPr marL="1604779" indent="-346035" algn="l" defTabSz="914258" rtl="0" eaLnBrk="1" latinLnBrk="0" hangingPunct="1">
              <a:lnSpc>
                <a:spcPct val="90000"/>
              </a:lnSpc>
              <a:spcBef>
                <a:spcPct val="20000"/>
              </a:spcBef>
              <a:buClr>
                <a:schemeClr val="accent1"/>
              </a:buClr>
              <a:buSzPct val="90000"/>
              <a:buFont typeface="Wingdings" pitchFamily="2" charset="2"/>
              <a:buChar char="§"/>
              <a:defRPr sz="2000" kern="1200" spc="-69" baseline="0">
                <a:gradFill>
                  <a:gsLst>
                    <a:gs pos="0">
                      <a:schemeClr val="tx1"/>
                    </a:gs>
                    <a:gs pos="86000">
                      <a:schemeClr val="tx1"/>
                    </a:gs>
                  </a:gsLst>
                  <a:lin ang="5400000" scaled="0"/>
                </a:gradFill>
                <a:latin typeface="+mn-lt"/>
                <a:ea typeface="+mn-ea"/>
                <a:cs typeface="+mn-cs"/>
              </a:defRPr>
            </a:lvl4pPr>
            <a:lvl5pPr marL="1941290" indent="-336512" algn="l" defTabSz="914258" rtl="0" eaLnBrk="1" latinLnBrk="0" hangingPunct="1">
              <a:lnSpc>
                <a:spcPct val="90000"/>
              </a:lnSpc>
              <a:spcBef>
                <a:spcPct val="20000"/>
              </a:spcBef>
              <a:buClr>
                <a:schemeClr val="accent1"/>
              </a:buClr>
              <a:buSzPct val="90000"/>
              <a:buFont typeface="Wingdings" pitchFamily="2" charset="2"/>
              <a:buChar char="§"/>
              <a:defRPr sz="2000" kern="1200" spc="-69" baseline="0">
                <a:gradFill>
                  <a:gsLst>
                    <a:gs pos="0">
                      <a:schemeClr val="tx1"/>
                    </a:gs>
                    <a:gs pos="86000">
                      <a:schemeClr val="tx1"/>
                    </a:gs>
                  </a:gsLst>
                  <a:lin ang="5400000" scaled="0"/>
                </a:gradFill>
                <a:latin typeface="+mn-lt"/>
                <a:ea typeface="+mn-ea"/>
                <a:cs typeface="+mn-cs"/>
              </a:defRPr>
            </a:lvl5pPr>
            <a:lvl6pPr marL="2514210" indent="-228565" algn="l" defTabSz="91425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39" indent="-228565" algn="l" defTabSz="91425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68" indent="-228565" algn="l" defTabSz="91425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598" indent="-228565" algn="l" defTabSz="91425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572" indent="0" defTabSz="932452">
              <a:spcBef>
                <a:spcPts val="0"/>
              </a:spcBef>
              <a:buClr>
                <a:srgbClr val="0071BC"/>
              </a:buClr>
              <a:buSzPct val="75000"/>
              <a:buNone/>
              <a:defRPr/>
            </a:pPr>
            <a:r>
              <a:rPr lang="en-US" sz="1836" spc="0" dirty="0">
                <a:solidFill>
                  <a:srgbClr val="505050"/>
                </a:solidFill>
                <a:latin typeface="Segoe UI" charset="0"/>
                <a:ea typeface="Segoe UI" charset="0"/>
                <a:cs typeface="Segoe UI" charset="0"/>
              </a:rPr>
              <a:t>Campaign Monitoring</a:t>
            </a:r>
          </a:p>
          <a:p>
            <a:pPr marL="14572" indent="0" defTabSz="932452">
              <a:spcBef>
                <a:spcPts val="0"/>
              </a:spcBef>
              <a:buClr>
                <a:srgbClr val="0071BC"/>
              </a:buClr>
              <a:buSzPct val="75000"/>
              <a:buNone/>
              <a:defRPr/>
            </a:pPr>
            <a:r>
              <a:rPr lang="en-US" sz="1836" spc="0" dirty="0">
                <a:solidFill>
                  <a:srgbClr val="505050"/>
                </a:solidFill>
                <a:latin typeface="Segoe UI Light" charset="0"/>
                <a:ea typeface="Segoe UI Light" charset="0"/>
                <a:cs typeface="Segoe UI Light" charset="0"/>
              </a:rPr>
              <a:t>Measure the effectiveness of the universities marketing campaigns </a:t>
            </a:r>
            <a:br>
              <a:rPr lang="en-US" sz="1836" spc="0" dirty="0">
                <a:solidFill>
                  <a:srgbClr val="505050"/>
                </a:solidFill>
                <a:latin typeface="Segoe UI Light" charset="0"/>
                <a:ea typeface="Segoe UI Light" charset="0"/>
                <a:cs typeface="Segoe UI Light" charset="0"/>
              </a:rPr>
            </a:br>
            <a:r>
              <a:rPr lang="en-US" sz="1836" spc="0" dirty="0">
                <a:solidFill>
                  <a:srgbClr val="505050"/>
                </a:solidFill>
                <a:latin typeface="Segoe UI Light" charset="0"/>
                <a:ea typeface="Segoe UI Light" charset="0"/>
                <a:cs typeface="Segoe UI Light" charset="0"/>
              </a:rPr>
              <a:t>in real time. </a:t>
            </a:r>
          </a:p>
          <a:p>
            <a:pPr marL="14572" indent="0" defTabSz="932452">
              <a:spcBef>
                <a:spcPts val="0"/>
              </a:spcBef>
              <a:buClr>
                <a:srgbClr val="0071BC"/>
              </a:buClr>
              <a:buSzPct val="75000"/>
              <a:buNone/>
              <a:defRPr/>
            </a:pPr>
            <a:endParaRPr lang="en-US" sz="1836" spc="0" dirty="0">
              <a:solidFill>
                <a:srgbClr val="505050"/>
              </a:solidFill>
              <a:latin typeface="Segoe UI Light" charset="0"/>
              <a:ea typeface="Segoe UI Light" charset="0"/>
              <a:cs typeface="Segoe UI Light" charset="0"/>
            </a:endParaRPr>
          </a:p>
          <a:p>
            <a:pPr marL="14572" indent="0" defTabSz="932452">
              <a:spcBef>
                <a:spcPts val="0"/>
              </a:spcBef>
              <a:buClr>
                <a:srgbClr val="0071BC"/>
              </a:buClr>
              <a:buSzPct val="75000"/>
              <a:buNone/>
              <a:defRPr/>
            </a:pPr>
            <a:r>
              <a:rPr lang="en-US" sz="1836" spc="0" dirty="0">
                <a:solidFill>
                  <a:srgbClr val="505050"/>
                </a:solidFill>
                <a:latin typeface="Segoe UI" charset="0"/>
                <a:ea typeface="Segoe UI" charset="0"/>
                <a:cs typeface="Segoe UI" charset="0"/>
              </a:rPr>
              <a:t>Brand sentiment analysis</a:t>
            </a:r>
          </a:p>
          <a:p>
            <a:pPr marL="14572" indent="0" defTabSz="932452">
              <a:spcBef>
                <a:spcPts val="0"/>
              </a:spcBef>
              <a:buClr>
                <a:srgbClr val="0071BC"/>
              </a:buClr>
              <a:buSzPct val="75000"/>
              <a:buNone/>
              <a:defRPr/>
            </a:pPr>
            <a:r>
              <a:rPr lang="en-US" sz="1836" spc="0" dirty="0">
                <a:solidFill>
                  <a:srgbClr val="505050"/>
                </a:solidFill>
                <a:latin typeface="Segoe UI Light" charset="0"/>
                <a:ea typeface="Segoe UI Light" charset="0"/>
                <a:cs typeface="Segoe UI Light" charset="0"/>
              </a:rPr>
              <a:t>Gain insight and learn what students, alums, and parents really think and feel about your university across </a:t>
            </a:r>
            <a:br>
              <a:rPr lang="en-US" sz="1836" spc="0" dirty="0">
                <a:solidFill>
                  <a:srgbClr val="505050"/>
                </a:solidFill>
                <a:latin typeface="Segoe UI Light" charset="0"/>
                <a:ea typeface="Segoe UI Light" charset="0"/>
                <a:cs typeface="Segoe UI Light" charset="0"/>
              </a:rPr>
            </a:br>
            <a:r>
              <a:rPr lang="en-US" sz="1836" spc="0" dirty="0">
                <a:solidFill>
                  <a:srgbClr val="505050"/>
                </a:solidFill>
                <a:latin typeface="Segoe UI Light" charset="0"/>
                <a:ea typeface="Segoe UI Light" charset="0"/>
                <a:cs typeface="Segoe UI Light" charset="0"/>
              </a:rPr>
              <a:t>the globe.</a:t>
            </a:r>
          </a:p>
          <a:p>
            <a:pPr marL="14572" indent="0" defTabSz="932452">
              <a:spcBef>
                <a:spcPts val="0"/>
              </a:spcBef>
              <a:buClr>
                <a:srgbClr val="0071BC"/>
              </a:buClr>
              <a:buSzPct val="75000"/>
              <a:buNone/>
              <a:defRPr/>
            </a:pPr>
            <a:endParaRPr lang="en-US" sz="1836" spc="0" dirty="0">
              <a:solidFill>
                <a:srgbClr val="505050"/>
              </a:solidFill>
              <a:latin typeface="Segoe UI Light" charset="0"/>
              <a:ea typeface="Segoe UI Light" charset="0"/>
              <a:cs typeface="Segoe UI Light" charset="0"/>
            </a:endParaRPr>
          </a:p>
          <a:p>
            <a:pPr marL="14572" indent="0" defTabSz="932452">
              <a:spcBef>
                <a:spcPts val="0"/>
              </a:spcBef>
              <a:buClr>
                <a:srgbClr val="0071BC"/>
              </a:buClr>
              <a:buSzPct val="75000"/>
              <a:buNone/>
              <a:defRPr/>
            </a:pPr>
            <a:r>
              <a:rPr lang="en-US" sz="1836" spc="0" dirty="0">
                <a:solidFill>
                  <a:srgbClr val="505050"/>
                </a:solidFill>
                <a:latin typeface="Segoe UI" charset="0"/>
                <a:ea typeface="Segoe UI" charset="0"/>
                <a:cs typeface="Segoe UI" charset="0"/>
              </a:rPr>
              <a:t>Competitive Intelligence</a:t>
            </a:r>
          </a:p>
          <a:p>
            <a:pPr marL="14572" indent="0" defTabSz="932452">
              <a:spcBef>
                <a:spcPts val="0"/>
              </a:spcBef>
              <a:buClr>
                <a:srgbClr val="0071BC"/>
              </a:buClr>
              <a:buSzPct val="75000"/>
              <a:buNone/>
              <a:defRPr/>
            </a:pPr>
            <a:r>
              <a:rPr lang="en-US" sz="1836" spc="0" dirty="0">
                <a:solidFill>
                  <a:srgbClr val="505050"/>
                </a:solidFill>
                <a:latin typeface="Segoe UI Light" charset="0"/>
                <a:ea typeface="Segoe UI Light" charset="0"/>
                <a:cs typeface="Segoe UI Light" charset="0"/>
              </a:rPr>
              <a:t>See how you  measure up </a:t>
            </a:r>
            <a:br>
              <a:rPr lang="en-US" sz="1836" spc="0" dirty="0">
                <a:solidFill>
                  <a:srgbClr val="505050"/>
                </a:solidFill>
                <a:latin typeface="Segoe UI Light" charset="0"/>
                <a:ea typeface="Segoe UI Light" charset="0"/>
                <a:cs typeface="Segoe UI Light" charset="0"/>
              </a:rPr>
            </a:br>
            <a:r>
              <a:rPr lang="en-US" sz="1836" spc="0" dirty="0">
                <a:solidFill>
                  <a:srgbClr val="505050"/>
                </a:solidFill>
                <a:latin typeface="Segoe UI Light" charset="0"/>
                <a:ea typeface="Segoe UI Light" charset="0"/>
                <a:cs typeface="Segoe UI Light" charset="0"/>
              </a:rPr>
              <a:t>against other institutions. </a:t>
            </a:r>
            <a:br>
              <a:rPr lang="en-US" sz="1836" spc="0" dirty="0">
                <a:solidFill>
                  <a:srgbClr val="505050"/>
                </a:solidFill>
                <a:latin typeface="Segoe UI Light" charset="0"/>
                <a:ea typeface="Segoe UI Light" charset="0"/>
                <a:cs typeface="Segoe UI Light" charset="0"/>
              </a:rPr>
            </a:br>
            <a:r>
              <a:rPr lang="en-US" sz="1836" spc="0" dirty="0">
                <a:solidFill>
                  <a:srgbClr val="505050"/>
                </a:solidFill>
                <a:latin typeface="Segoe UI Light" charset="0"/>
                <a:ea typeface="Segoe UI Light" charset="0"/>
                <a:cs typeface="Segoe UI Light" charset="0"/>
              </a:rPr>
              <a:t>Identify differentiators, strengths, </a:t>
            </a:r>
            <a:br>
              <a:rPr lang="en-US" sz="1836" spc="0" dirty="0">
                <a:solidFill>
                  <a:srgbClr val="505050"/>
                </a:solidFill>
                <a:latin typeface="Segoe UI Light" charset="0"/>
                <a:ea typeface="Segoe UI Light" charset="0"/>
                <a:cs typeface="Segoe UI Light" charset="0"/>
              </a:rPr>
            </a:br>
            <a:r>
              <a:rPr lang="en-US" sz="1836" spc="0" dirty="0">
                <a:solidFill>
                  <a:srgbClr val="505050"/>
                </a:solidFill>
                <a:latin typeface="Segoe UI Light" charset="0"/>
                <a:ea typeface="Segoe UI Light" charset="0"/>
                <a:cs typeface="Segoe UI Light" charset="0"/>
              </a:rPr>
              <a:t>and weaknesses.</a:t>
            </a:r>
          </a:p>
        </p:txBody>
      </p:sp>
    </p:spTree>
    <p:extLst>
      <p:ext uri="{BB962C8B-B14F-4D97-AF65-F5344CB8AC3E}">
        <p14:creationId xmlns:p14="http://schemas.microsoft.com/office/powerpoint/2010/main" val="3772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87381" y="2303627"/>
            <a:ext cx="11061712" cy="1813395"/>
          </a:xfrm>
          <a:prstGeom prst="rect">
            <a:avLst/>
          </a:prstGeom>
        </p:spPr>
      </p:pic>
      <p:sp>
        <p:nvSpPr>
          <p:cNvPr id="5" name="Title 1"/>
          <p:cNvSpPr txBox="1">
            <a:spLocks/>
          </p:cNvSpPr>
          <p:nvPr/>
        </p:nvSpPr>
        <p:spPr>
          <a:xfrm>
            <a:off x="656759" y="539702"/>
            <a:ext cx="11383639" cy="460392"/>
          </a:xfrm>
          <a:prstGeom prst="rect">
            <a:avLst/>
          </a:prstGeom>
        </p:spPr>
        <p:txBody>
          <a:bodyPr vert="horz" lIns="93260" tIns="46630" rIns="93260" bIns="4663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64" dirty="0">
                <a:solidFill>
                  <a:schemeClr val="bg1"/>
                </a:solidFill>
                <a:latin typeface="Segoe UI Light" charset="0"/>
                <a:ea typeface="Segoe UI Light" charset="0"/>
                <a:cs typeface="Segoe UI Light" charset="0"/>
              </a:rPr>
              <a:t>We can help you with your student interactions</a:t>
            </a:r>
          </a:p>
        </p:txBody>
      </p:sp>
      <p:sp>
        <p:nvSpPr>
          <p:cNvPr id="6" name="Rectangle 5"/>
          <p:cNvSpPr/>
          <p:nvPr/>
        </p:nvSpPr>
        <p:spPr>
          <a:xfrm>
            <a:off x="687381" y="4400654"/>
            <a:ext cx="1888599" cy="958583"/>
          </a:xfrm>
          <a:prstGeom prst="rect">
            <a:avLst/>
          </a:prstGeom>
        </p:spPr>
        <p:txBody>
          <a:bodyPr wrap="square">
            <a:spAutoFit/>
          </a:bodyPr>
          <a:lstStyle/>
          <a:p>
            <a:pPr algn="ctr"/>
            <a:r>
              <a:rPr lang="en-US" sz="1836" dirty="0">
                <a:solidFill>
                  <a:schemeClr val="bg1"/>
                </a:solidFill>
                <a:latin typeface="Segoe UI" charset="0"/>
                <a:ea typeface="Segoe UI" charset="0"/>
                <a:cs typeface="Segoe UI" charset="0"/>
              </a:rPr>
              <a:t>Visit School Website &amp; Research Online</a:t>
            </a:r>
          </a:p>
        </p:txBody>
      </p:sp>
      <p:sp>
        <p:nvSpPr>
          <p:cNvPr id="8" name="Rectangle 7"/>
          <p:cNvSpPr/>
          <p:nvPr/>
        </p:nvSpPr>
        <p:spPr>
          <a:xfrm>
            <a:off x="3480745" y="4400654"/>
            <a:ext cx="1920884" cy="670445"/>
          </a:xfrm>
          <a:prstGeom prst="rect">
            <a:avLst/>
          </a:prstGeom>
        </p:spPr>
        <p:txBody>
          <a:bodyPr wrap="square">
            <a:spAutoFit/>
          </a:bodyPr>
          <a:lstStyle/>
          <a:p>
            <a:pPr algn="ctr"/>
            <a:r>
              <a:rPr lang="en-US" sz="1836" dirty="0">
                <a:solidFill>
                  <a:schemeClr val="bg1"/>
                </a:solidFill>
                <a:latin typeface="Segoe UI" charset="0"/>
                <a:ea typeface="Segoe UI" charset="0"/>
                <a:cs typeface="Segoe UI" charset="0"/>
              </a:rPr>
              <a:t>Request School Information</a:t>
            </a:r>
          </a:p>
        </p:txBody>
      </p:sp>
      <p:sp>
        <p:nvSpPr>
          <p:cNvPr id="9" name="Rectangle 8"/>
          <p:cNvSpPr/>
          <p:nvPr/>
        </p:nvSpPr>
        <p:spPr>
          <a:xfrm>
            <a:off x="6292474" y="4400654"/>
            <a:ext cx="1906965" cy="670445"/>
          </a:xfrm>
          <a:prstGeom prst="rect">
            <a:avLst/>
          </a:prstGeom>
        </p:spPr>
        <p:txBody>
          <a:bodyPr wrap="square">
            <a:spAutoFit/>
          </a:bodyPr>
          <a:lstStyle/>
          <a:p>
            <a:pPr algn="ctr"/>
            <a:r>
              <a:rPr lang="en-US" sz="1836" dirty="0">
                <a:solidFill>
                  <a:schemeClr val="bg1"/>
                </a:solidFill>
                <a:latin typeface="Segoe UI" charset="0"/>
                <a:ea typeface="Segoe UI" charset="0"/>
                <a:cs typeface="Segoe UI" charset="0"/>
              </a:rPr>
              <a:t>Request a Campus Visit</a:t>
            </a:r>
          </a:p>
        </p:txBody>
      </p:sp>
      <p:sp>
        <p:nvSpPr>
          <p:cNvPr id="10" name="Rectangle 9"/>
          <p:cNvSpPr/>
          <p:nvPr/>
        </p:nvSpPr>
        <p:spPr>
          <a:xfrm>
            <a:off x="9090285" y="4400654"/>
            <a:ext cx="1893046" cy="958583"/>
          </a:xfrm>
          <a:prstGeom prst="rect">
            <a:avLst/>
          </a:prstGeom>
        </p:spPr>
        <p:txBody>
          <a:bodyPr wrap="square">
            <a:spAutoFit/>
          </a:bodyPr>
          <a:lstStyle/>
          <a:p>
            <a:pPr algn="ctr"/>
            <a:r>
              <a:rPr lang="en-US" sz="1836" dirty="0">
                <a:solidFill>
                  <a:schemeClr val="bg1"/>
                </a:solidFill>
                <a:latin typeface="Segoe UI" charset="0"/>
                <a:ea typeface="Segoe UI" charset="0"/>
                <a:cs typeface="Segoe UI" charset="0"/>
              </a:rPr>
              <a:t>Submit an Application </a:t>
            </a:r>
            <a:r>
              <a:rPr lang="en-US" sz="1836">
                <a:solidFill>
                  <a:schemeClr val="bg1"/>
                </a:solidFill>
                <a:latin typeface="Segoe UI" charset="0"/>
                <a:ea typeface="Segoe UI" charset="0"/>
                <a:cs typeface="Segoe UI" charset="0"/>
              </a:rPr>
              <a:t>for Enrollment</a:t>
            </a:r>
            <a:endParaRPr lang="en-US" sz="1836" dirty="0">
              <a:solidFill>
                <a:schemeClr val="bg1"/>
              </a:solidFill>
              <a:latin typeface="Segoe UI" charset="0"/>
              <a:ea typeface="Segoe UI" charset="0"/>
              <a:cs typeface="Segoe UI" charset="0"/>
            </a:endParaRPr>
          </a:p>
        </p:txBody>
      </p:sp>
    </p:spTree>
    <p:extLst>
      <p:ext uri="{BB962C8B-B14F-4D97-AF65-F5344CB8AC3E}">
        <p14:creationId xmlns:p14="http://schemas.microsoft.com/office/powerpoint/2010/main" val="4081514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656759" y="539702"/>
            <a:ext cx="11383639" cy="460392"/>
          </a:xfrm>
          <a:prstGeom prst="rect">
            <a:avLst/>
          </a:prstGeom>
        </p:spPr>
        <p:txBody>
          <a:bodyPr vert="horz" lIns="93260" tIns="46630" rIns="93260" bIns="4663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64" dirty="0">
                <a:solidFill>
                  <a:schemeClr val="bg1"/>
                </a:solidFill>
                <a:latin typeface="Segoe UI Light" charset="0"/>
                <a:ea typeface="Segoe UI Light" charset="0"/>
                <a:cs typeface="Segoe UI Light" charset="0"/>
              </a:rPr>
              <a:t>And help manage everything using Dynamics CRM</a:t>
            </a:r>
          </a:p>
        </p:txBody>
      </p:sp>
      <p:pic>
        <p:nvPicPr>
          <p:cNvPr id="2" name="Picture 1"/>
          <p:cNvPicPr>
            <a:picLocks noChangeAspect="1"/>
          </p:cNvPicPr>
          <p:nvPr/>
        </p:nvPicPr>
        <p:blipFill>
          <a:blip r:embed="rId3"/>
          <a:stretch>
            <a:fillRect/>
          </a:stretch>
        </p:blipFill>
        <p:spPr>
          <a:xfrm>
            <a:off x="525471" y="1482614"/>
            <a:ext cx="11385532" cy="4947979"/>
          </a:xfrm>
          <a:prstGeom prst="rect">
            <a:avLst/>
          </a:prstGeom>
        </p:spPr>
      </p:pic>
    </p:spTree>
    <p:extLst>
      <p:ext uri="{BB962C8B-B14F-4D97-AF65-F5344CB8AC3E}">
        <p14:creationId xmlns:p14="http://schemas.microsoft.com/office/powerpoint/2010/main" val="3840203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25684" y="495472"/>
            <a:ext cx="4895691" cy="6021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8" name="Group 7"/>
          <p:cNvGrpSpPr/>
          <p:nvPr/>
        </p:nvGrpSpPr>
        <p:grpSpPr>
          <a:xfrm>
            <a:off x="3998340" y="5923992"/>
            <a:ext cx="1582637" cy="465442"/>
            <a:chOff x="1073888" y="5708469"/>
            <a:chExt cx="1551746" cy="456357"/>
          </a:xfrm>
        </p:grpSpPr>
        <p:sp>
          <p:nvSpPr>
            <p:cNvPr id="16" name="Rectangle 15">
              <a:hlinkClick r:id="rId3"/>
            </p:cNvPr>
            <p:cNvSpPr/>
            <p:nvPr/>
          </p:nvSpPr>
          <p:spPr>
            <a:xfrm>
              <a:off x="1073888" y="5708469"/>
              <a:ext cx="1551746" cy="456357"/>
            </a:xfrm>
            <a:prstGeom prst="rect">
              <a:avLst/>
            </a:prstGeom>
            <a:noFill/>
            <a:ln w="25400">
              <a:solidFill>
                <a:srgbClr val="0018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
          <p:nvSpPr>
            <p:cNvPr id="17" name="Text Placeholder 3">
              <a:hlinkClick r:id="rId3"/>
            </p:cNvPr>
            <p:cNvSpPr txBox="1">
              <a:spLocks/>
            </p:cNvSpPr>
            <p:nvPr/>
          </p:nvSpPr>
          <p:spPr>
            <a:xfrm>
              <a:off x="1073888" y="5825847"/>
              <a:ext cx="1551746" cy="254237"/>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a:buNone/>
                <a:defRPr sz="1600" kern="1200">
                  <a:solidFill>
                    <a:srgbClr val="505050"/>
                  </a:solidFill>
                  <a:latin typeface="Segoe Ligh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1836" dirty="0">
                  <a:solidFill>
                    <a:srgbClr val="00188F"/>
                  </a:solidFill>
                  <a:latin typeface="Segoe Light" charset="0"/>
                  <a:ea typeface="Segoe Light" charset="0"/>
                  <a:cs typeface="Segoe Light" charset="0"/>
                </a:rPr>
                <a:t>Read More</a:t>
              </a:r>
            </a:p>
          </p:txBody>
        </p:sp>
      </p:grpSp>
      <p:sp>
        <p:nvSpPr>
          <p:cNvPr id="15" name="Text Placeholder 3"/>
          <p:cNvSpPr txBox="1">
            <a:spLocks/>
          </p:cNvSpPr>
          <p:nvPr/>
        </p:nvSpPr>
        <p:spPr>
          <a:xfrm>
            <a:off x="3992875" y="3195419"/>
            <a:ext cx="4561310" cy="240405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a:buNone/>
              <a:defRPr sz="1600" kern="1200">
                <a:solidFill>
                  <a:srgbClr val="505050"/>
                </a:solidFill>
                <a:latin typeface="Segoe Ligh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734" dirty="0">
                <a:latin typeface="Segoe UI" panose="020B0502040204020203" pitchFamily="34" charset="0"/>
                <a:ea typeface="Segoe UI" charset="0"/>
                <a:cs typeface="Segoe UI" panose="020B0502040204020203" pitchFamily="34" charset="0"/>
              </a:rPr>
              <a:t>Situation: </a:t>
            </a:r>
            <a:r>
              <a:rPr lang="en-US" sz="1734" dirty="0">
                <a:latin typeface="Segoe UI" panose="020B0502040204020203" pitchFamily="34" charset="0"/>
                <a:cs typeface="Segoe UI" panose="020B0502040204020203" pitchFamily="34" charset="0"/>
              </a:rPr>
              <a:t>Modern education happens in the classroom, online, and in blended environments. These expanded formats created a new level of complexity for students and educators at Grand Canyon University.</a:t>
            </a:r>
          </a:p>
          <a:p>
            <a:endParaRPr lang="en-US" sz="1632" dirty="0">
              <a:latin typeface="Segoe UI" panose="020B0502040204020203" pitchFamily="34" charset="0"/>
              <a:ea typeface="Segoe UI Light" charset="0"/>
              <a:cs typeface="Segoe UI" panose="020B0502040204020203" pitchFamily="34" charset="0"/>
            </a:endParaRPr>
          </a:p>
          <a:p>
            <a:r>
              <a:rPr lang="en-US" sz="1734" dirty="0">
                <a:latin typeface="Segoe UI" panose="020B0502040204020203" pitchFamily="34" charset="0"/>
                <a:ea typeface="Segoe UI" charset="0"/>
                <a:cs typeface="Segoe UI" panose="020B0502040204020203" pitchFamily="34" charset="0"/>
              </a:rPr>
              <a:t>Solution: </a:t>
            </a:r>
            <a:r>
              <a:rPr lang="en-US" sz="1734" dirty="0">
                <a:latin typeface="Segoe UI" panose="020B0502040204020203" pitchFamily="34" charset="0"/>
                <a:cs typeface="Segoe UI" panose="020B0502040204020203" pitchFamily="34" charset="0"/>
              </a:rPr>
              <a:t>Utilizing</a:t>
            </a:r>
            <a:r>
              <a:rPr lang="en-US" sz="1734" dirty="0">
                <a:latin typeface="Segoe UI" panose="020B0502040204020203" pitchFamily="34" charset="0"/>
                <a:ea typeface="Segoe UI Light" charset="0"/>
                <a:cs typeface="Segoe UI" panose="020B0502040204020203" pitchFamily="34" charset="0"/>
              </a:rPr>
              <a:t> </a:t>
            </a:r>
            <a:r>
              <a:rPr lang="en-US" sz="1734" dirty="0">
                <a:latin typeface="Segoe UI" panose="020B0502040204020203" pitchFamily="34" charset="0"/>
                <a:cs typeface="Segoe UI" panose="020B0502040204020203" pitchFamily="34" charset="0"/>
              </a:rPr>
              <a:t>Microsoft Dynamics CRM, the University was able to modernize, allowing them to anticipate and fulfil student needs.</a:t>
            </a:r>
            <a:endParaRPr lang="en-US" sz="1734" dirty="0">
              <a:latin typeface="Segoe UI" panose="020B0502040204020203" pitchFamily="34" charset="0"/>
              <a:ea typeface="Segoe UI Light" charset="0"/>
              <a:cs typeface="Segoe UI" panose="020B0502040204020203" pitchFamily="34" charset="0"/>
            </a:endParaRPr>
          </a:p>
        </p:txBody>
      </p:sp>
      <p:sp>
        <p:nvSpPr>
          <p:cNvPr id="18" name="Title 1"/>
          <p:cNvSpPr txBox="1">
            <a:spLocks/>
          </p:cNvSpPr>
          <p:nvPr/>
        </p:nvSpPr>
        <p:spPr>
          <a:xfrm>
            <a:off x="3992876" y="2663591"/>
            <a:ext cx="4388112" cy="307592"/>
          </a:xfrm>
          <a:prstGeom prst="rect">
            <a:avLst/>
          </a:prstGeom>
        </p:spPr>
        <p:txBody>
          <a:bodyPr vert="horz" lIns="0" tIns="0" rIns="0" bIns="0" rtlCol="0" anchor="ctr">
            <a:noAutofit/>
          </a:bodyPr>
          <a:lstStyle>
            <a:lvl1pPr algn="l" defTabSz="457200" rtl="0" eaLnBrk="1" latinLnBrk="0" hangingPunct="1">
              <a:spcBef>
                <a:spcPct val="0"/>
              </a:spcBef>
              <a:buNone/>
              <a:defRPr sz="3200" b="0" i="0" kern="1200">
                <a:solidFill>
                  <a:srgbClr val="00BCFF"/>
                </a:solidFill>
                <a:latin typeface="Segoe Light"/>
                <a:ea typeface="+mj-ea"/>
                <a:cs typeface="Aardvark"/>
              </a:defRPr>
            </a:lvl1pPr>
          </a:lstStyle>
          <a:p>
            <a:r>
              <a:rPr lang="en-US" sz="2448" dirty="0">
                <a:solidFill>
                  <a:srgbClr val="002050"/>
                </a:solidFill>
                <a:latin typeface="Segoe UI Light" charset="0"/>
                <a:ea typeface="Segoe UI Light" charset="0"/>
                <a:cs typeface="Segoe UI Light" charset="0"/>
              </a:rPr>
              <a:t>Grand Canyon University</a:t>
            </a:r>
          </a:p>
        </p:txBody>
      </p:sp>
      <p:pic>
        <p:nvPicPr>
          <p:cNvPr id="19" name="Picture 18"/>
          <p:cNvPicPr>
            <a:picLocks noChangeAspect="1"/>
          </p:cNvPicPr>
          <p:nvPr/>
        </p:nvPicPr>
        <p:blipFill rotWithShape="1">
          <a:blip r:embed="rId4">
            <a:extLst>
              <a:ext uri="{28A0092B-C50C-407E-A947-70E740481C1C}">
                <a14:useLocalDpi xmlns:a14="http://schemas.microsoft.com/office/drawing/2010/main" val="0"/>
              </a:ext>
            </a:extLst>
          </a:blip>
          <a:srcRect t="4794" b="25987"/>
          <a:stretch/>
        </p:blipFill>
        <p:spPr>
          <a:xfrm>
            <a:off x="3825684" y="491317"/>
            <a:ext cx="4895691" cy="1901652"/>
          </a:xfrm>
          <a:prstGeom prst="rect">
            <a:avLst/>
          </a:prstGeom>
        </p:spPr>
      </p:pic>
    </p:spTree>
    <p:extLst>
      <p:ext uri="{BB962C8B-B14F-4D97-AF65-F5344CB8AC3E}">
        <p14:creationId xmlns:p14="http://schemas.microsoft.com/office/powerpoint/2010/main" val="649436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5563"/>
          <a:stretch/>
        </p:blipFill>
        <p:spPr>
          <a:xfrm>
            <a:off x="882" y="-1"/>
            <a:ext cx="12425653" cy="6994526"/>
          </a:xfrm>
          <a:prstGeom prst="rect">
            <a:avLst/>
          </a:prstGeom>
        </p:spPr>
      </p:pic>
      <p:sp>
        <p:nvSpPr>
          <p:cNvPr id="11" name="Rectangle 10"/>
          <p:cNvSpPr/>
          <p:nvPr/>
        </p:nvSpPr>
        <p:spPr>
          <a:xfrm>
            <a:off x="882" y="-2"/>
            <a:ext cx="12434711" cy="6994525"/>
          </a:xfrm>
          <a:prstGeom prst="rect">
            <a:avLst/>
          </a:prstGeom>
          <a:gradFill flip="none" rotWithShape="1">
            <a:gsLst>
              <a:gs pos="0">
                <a:schemeClr val="bg1">
                  <a:lumMod val="0"/>
                  <a:lumOff val="100000"/>
                  <a:alpha val="42000"/>
                </a:schemeClr>
              </a:gs>
              <a:gs pos="100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
        <p:nvSpPr>
          <p:cNvPr id="7" name="Slide Number Placeholder 4"/>
          <p:cNvSpPr>
            <a:spLocks noGrp="1"/>
          </p:cNvSpPr>
          <p:nvPr>
            <p:ph type="sldNum" sz="quarter" idx="12"/>
          </p:nvPr>
        </p:nvSpPr>
        <p:spPr/>
        <p:txBody>
          <a:bodyPr/>
          <a:lstStyle/>
          <a:p>
            <a:fld id="{2A9D0E39-73A1-0840-B2C4-680E6D92E3E4}" type="slidenum">
              <a:rPr lang="en-US" smtClean="0"/>
              <a:t>16</a:t>
            </a:fld>
            <a:endParaRPr lang="en-US"/>
          </a:p>
        </p:txBody>
      </p:sp>
      <p:sp>
        <p:nvSpPr>
          <p:cNvPr id="8" name="Subtitle 2"/>
          <p:cNvSpPr txBox="1">
            <a:spLocks/>
          </p:cNvSpPr>
          <p:nvPr/>
        </p:nvSpPr>
        <p:spPr>
          <a:xfrm>
            <a:off x="1175772" y="3220592"/>
            <a:ext cx="3126584" cy="2763848"/>
          </a:xfrm>
          <a:prstGeom prst="rect">
            <a:avLst/>
          </a:prstGeom>
        </p:spPr>
        <p:txBody>
          <a:bodyPr vert="horz" lIns="93260" tIns="46630" rIns="93260" bIns="4663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ct val="100000"/>
              </a:lnSpc>
            </a:pPr>
            <a:r>
              <a:rPr lang="en-US" sz="4896" dirty="0">
                <a:solidFill>
                  <a:srgbClr val="002050"/>
                </a:solidFill>
                <a:latin typeface="Segoe Light" charset="0"/>
                <a:ea typeface="Segoe Light" charset="0"/>
                <a:cs typeface="Segoe Light" charset="0"/>
              </a:rPr>
              <a:t>Education Analytics</a:t>
            </a:r>
          </a:p>
        </p:txBody>
      </p:sp>
      <p:cxnSp>
        <p:nvCxnSpPr>
          <p:cNvPr id="9" name="Straight Connector 8"/>
          <p:cNvCxnSpPr/>
          <p:nvPr/>
        </p:nvCxnSpPr>
        <p:spPr>
          <a:xfrm>
            <a:off x="3465985" y="1898030"/>
            <a:ext cx="8228307" cy="0"/>
          </a:xfrm>
          <a:prstGeom prst="line">
            <a:avLst/>
          </a:prstGeom>
          <a:ln w="38100">
            <a:solidFill>
              <a:srgbClr val="002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3265" y="1898030"/>
            <a:ext cx="646067" cy="0"/>
          </a:xfrm>
          <a:prstGeom prst="line">
            <a:avLst/>
          </a:prstGeom>
          <a:ln w="38100">
            <a:solidFill>
              <a:srgbClr val="002050"/>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a:stretch>
            <a:fillRect/>
          </a:stretch>
        </p:blipFill>
        <p:spPr>
          <a:xfrm>
            <a:off x="806297" y="777610"/>
            <a:ext cx="3225253" cy="2240839"/>
          </a:xfrm>
          <a:prstGeom prst="rect">
            <a:avLst/>
          </a:prstGeom>
        </p:spPr>
      </p:pic>
    </p:spTree>
    <p:extLst>
      <p:ext uri="{BB962C8B-B14F-4D97-AF65-F5344CB8AC3E}">
        <p14:creationId xmlns:p14="http://schemas.microsoft.com/office/powerpoint/2010/main" val="3613829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063013" y="479254"/>
            <a:ext cx="10310448" cy="6036016"/>
          </a:xfrm>
          <a:prstGeom prst="rect">
            <a:avLst/>
          </a:prstGeom>
          <a:solidFill>
            <a:schemeClr val="tx2">
              <a:lumMod val="20000"/>
              <a:lumOff val="80000"/>
            </a:schemeClr>
          </a:solidFill>
        </p:spPr>
      </p:pic>
      <p:sp>
        <p:nvSpPr>
          <p:cNvPr id="3" name="Content Placeholder 2"/>
          <p:cNvSpPr>
            <a:spLocks noGrp="1"/>
          </p:cNvSpPr>
          <p:nvPr>
            <p:ph idx="1"/>
          </p:nvPr>
        </p:nvSpPr>
        <p:spPr>
          <a:xfrm>
            <a:off x="1568173" y="1066988"/>
            <a:ext cx="8484100" cy="3660792"/>
          </a:xfrm>
          <a:solidFill>
            <a:schemeClr val="bg1"/>
          </a:solidFill>
        </p:spPr>
        <p:txBody>
          <a:bodyPr>
            <a:noAutofit/>
          </a:bodyPr>
          <a:lstStyle/>
          <a:p>
            <a:pPr marL="0" indent="0">
              <a:buNone/>
            </a:pPr>
            <a:r>
              <a:rPr lang="en-US" sz="6119" dirty="0">
                <a:solidFill>
                  <a:schemeClr val="tx2"/>
                </a:solidFill>
                <a:latin typeface="Segoe UI Light" charset="0"/>
                <a:ea typeface="Segoe UI Light" charset="0"/>
                <a:cs typeface="Segoe UI Light" charset="0"/>
              </a:rPr>
              <a:t>So, once you have the best students, how do you help them succeed? </a:t>
            </a:r>
          </a:p>
        </p:txBody>
      </p:sp>
    </p:spTree>
    <p:extLst>
      <p:ext uri="{BB962C8B-B14F-4D97-AF65-F5344CB8AC3E}">
        <p14:creationId xmlns:p14="http://schemas.microsoft.com/office/powerpoint/2010/main" val="710545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5625"/>
          <a:stretch/>
        </p:blipFill>
        <p:spPr>
          <a:xfrm>
            <a:off x="881" y="0"/>
            <a:ext cx="12434709" cy="6994526"/>
          </a:xfrm>
          <a:prstGeom prst="rect">
            <a:avLst/>
          </a:prstGeom>
        </p:spPr>
      </p:pic>
      <p:sp>
        <p:nvSpPr>
          <p:cNvPr id="10" name="Rectangle 9"/>
          <p:cNvSpPr/>
          <p:nvPr/>
        </p:nvSpPr>
        <p:spPr>
          <a:xfrm>
            <a:off x="881" y="-1"/>
            <a:ext cx="12434709" cy="6994525"/>
          </a:xfrm>
          <a:prstGeom prst="rect">
            <a:avLst/>
          </a:prstGeom>
          <a:gradFill flip="none" rotWithShape="1">
            <a:gsLst>
              <a:gs pos="0">
                <a:schemeClr val="bg1">
                  <a:lumMod val="0"/>
                  <a:lumOff val="100000"/>
                  <a:alpha val="44000"/>
                </a:schemeClr>
              </a:gs>
              <a:gs pos="78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dirty="0"/>
          </a:p>
        </p:txBody>
      </p:sp>
      <p:sp>
        <p:nvSpPr>
          <p:cNvPr id="3" name="Slide Number Placeholder 2"/>
          <p:cNvSpPr>
            <a:spLocks noGrp="1"/>
          </p:cNvSpPr>
          <p:nvPr>
            <p:ph type="sldNum" sz="quarter" idx="12"/>
          </p:nvPr>
        </p:nvSpPr>
        <p:spPr/>
        <p:txBody>
          <a:bodyPr/>
          <a:lstStyle/>
          <a:p>
            <a:pPr defTabSz="932418">
              <a:defRPr/>
            </a:pPr>
            <a:fld id="{FAADACFB-7C71-4E89-89D2-7BBA40B7BFA9}" type="slidenum">
              <a:rPr lang="en-US" kern="0">
                <a:solidFill>
                  <a:prstClr val="white"/>
                </a:solidFill>
              </a:rPr>
              <a:pPr defTabSz="932418">
                <a:defRPr/>
              </a:pPr>
              <a:t>18</a:t>
            </a:fld>
            <a:endParaRPr lang="en-US" kern="0" dirty="0">
              <a:solidFill>
                <a:prstClr val="white"/>
              </a:solidFill>
            </a:endParaRPr>
          </a:p>
        </p:txBody>
      </p:sp>
      <p:pic>
        <p:nvPicPr>
          <p:cNvPr id="9" name="Picture 8"/>
          <p:cNvPicPr>
            <a:picLocks noChangeAspect="1"/>
          </p:cNvPicPr>
          <p:nvPr/>
        </p:nvPicPr>
        <p:blipFill>
          <a:blip r:embed="rId4"/>
          <a:stretch>
            <a:fillRect/>
          </a:stretch>
        </p:blipFill>
        <p:spPr>
          <a:xfrm>
            <a:off x="521508" y="507865"/>
            <a:ext cx="4392941" cy="6023311"/>
          </a:xfrm>
          <a:prstGeom prst="rect">
            <a:avLst/>
          </a:prstGeom>
        </p:spPr>
      </p:pic>
      <p:sp>
        <p:nvSpPr>
          <p:cNvPr id="8" name="Rectangle 7"/>
          <p:cNvSpPr/>
          <p:nvPr/>
        </p:nvSpPr>
        <p:spPr>
          <a:xfrm>
            <a:off x="905645" y="709893"/>
            <a:ext cx="3674737" cy="5024922"/>
          </a:xfrm>
          <a:prstGeom prst="rect">
            <a:avLst/>
          </a:prstGeom>
          <a:noFill/>
        </p:spPr>
        <p:txBody>
          <a:bodyPr wrap="square" lIns="93247" tIns="46623" rIns="93247" bIns="46623">
            <a:noAutofit/>
          </a:bodyPr>
          <a:lstStyle/>
          <a:p>
            <a:pPr defTabSz="1109545">
              <a:spcBef>
                <a:spcPts val="612"/>
              </a:spcBef>
              <a:spcAft>
                <a:spcPts val="612"/>
              </a:spcAft>
              <a:defRPr/>
            </a:pPr>
            <a:r>
              <a:rPr lang="en-US" sz="3264" dirty="0">
                <a:solidFill>
                  <a:schemeClr val="bg1"/>
                </a:solidFill>
                <a:latin typeface="Segoe UI Light" charset="0"/>
                <a:ea typeface="Segoe UI Light" charset="0"/>
                <a:cs typeface="Segoe UI Light" charset="0"/>
              </a:rPr>
              <a:t>Imagine if </a:t>
            </a:r>
            <a:br>
              <a:rPr lang="en-US" sz="3264" dirty="0">
                <a:solidFill>
                  <a:schemeClr val="bg1"/>
                </a:solidFill>
                <a:latin typeface="Segoe UI Light" charset="0"/>
                <a:ea typeface="Segoe UI Light" charset="0"/>
                <a:cs typeface="Segoe UI Light" charset="0"/>
              </a:rPr>
            </a:br>
            <a:r>
              <a:rPr lang="en-US" sz="3264" dirty="0">
                <a:solidFill>
                  <a:schemeClr val="bg1"/>
                </a:solidFill>
                <a:latin typeface="Segoe UI Light" charset="0"/>
                <a:ea typeface="Segoe UI Light" charset="0"/>
                <a:cs typeface="Segoe UI Light" charset="0"/>
              </a:rPr>
              <a:t>you could</a:t>
            </a:r>
            <a:r>
              <a:rPr lang="is-IS" sz="3264" dirty="0">
                <a:solidFill>
                  <a:schemeClr val="bg1"/>
                </a:solidFill>
                <a:latin typeface="Segoe UI Light" charset="0"/>
                <a:ea typeface="Segoe UI Light" charset="0"/>
                <a:cs typeface="Segoe UI Light" charset="0"/>
              </a:rPr>
              <a:t>…</a:t>
            </a:r>
            <a:br>
              <a:rPr lang="is-IS" sz="3264" dirty="0">
                <a:solidFill>
                  <a:schemeClr val="bg1"/>
                </a:solidFill>
                <a:latin typeface="Segoe UI Light" charset="0"/>
                <a:ea typeface="Segoe UI Light" charset="0"/>
                <a:cs typeface="Segoe UI Light" charset="0"/>
              </a:rPr>
            </a:br>
            <a:endParaRPr lang="en-IN" sz="2040" kern="0" dirty="0">
              <a:solidFill>
                <a:schemeClr val="bg1"/>
              </a:solidFill>
            </a:endParaRPr>
          </a:p>
          <a:p>
            <a:pPr marL="167867" indent="-167867" defTabSz="1109545">
              <a:spcBef>
                <a:spcPts val="612"/>
              </a:spcBef>
              <a:spcAft>
                <a:spcPts val="612"/>
              </a:spcAft>
              <a:buFont typeface="Arial" panose="020B0604020202020204" pitchFamily="34" charset="0"/>
              <a:buChar char="•"/>
              <a:defRPr/>
            </a:pPr>
            <a:r>
              <a:rPr lang="en-IN" sz="2040" kern="0" dirty="0">
                <a:solidFill>
                  <a:schemeClr val="bg1"/>
                </a:solidFill>
                <a:latin typeface="Segoe UI Light" charset="0"/>
                <a:ea typeface="Segoe UI Light" charset="0"/>
                <a:cs typeface="Segoe UI Light" charset="0"/>
              </a:rPr>
              <a:t>Proactively identify students needing additional support </a:t>
            </a:r>
          </a:p>
          <a:p>
            <a:pPr marL="167867" indent="-167867" defTabSz="1109545">
              <a:spcBef>
                <a:spcPts val="612"/>
              </a:spcBef>
              <a:spcAft>
                <a:spcPts val="612"/>
              </a:spcAft>
              <a:buFont typeface="Arial" panose="020B0604020202020204" pitchFamily="34" charset="0"/>
              <a:buChar char="•"/>
              <a:defRPr/>
            </a:pPr>
            <a:r>
              <a:rPr lang="en-IN" sz="2040" kern="0" dirty="0">
                <a:solidFill>
                  <a:schemeClr val="bg1"/>
                </a:solidFill>
                <a:latin typeface="Segoe UI Light" charset="0"/>
                <a:ea typeface="Segoe UI Light" charset="0"/>
                <a:cs typeface="Segoe UI Light" charset="0"/>
              </a:rPr>
              <a:t>Provide students the means to effectively plan, connect, collaborate, research, and gain insight from others</a:t>
            </a:r>
          </a:p>
          <a:p>
            <a:pPr marL="167867" indent="-167867" defTabSz="1109545">
              <a:spcBef>
                <a:spcPts val="612"/>
              </a:spcBef>
              <a:spcAft>
                <a:spcPts val="612"/>
              </a:spcAft>
              <a:buFont typeface="Arial" panose="020B0604020202020204" pitchFamily="34" charset="0"/>
              <a:buChar char="•"/>
              <a:defRPr/>
            </a:pPr>
            <a:r>
              <a:rPr lang="en-US" sz="2040" kern="0" dirty="0">
                <a:ln w="3175">
                  <a:noFill/>
                </a:ln>
                <a:solidFill>
                  <a:schemeClr val="bg1"/>
                </a:solidFill>
                <a:latin typeface="Segoe UI Light" charset="0"/>
                <a:ea typeface="Segoe UI Light" charset="0"/>
                <a:cs typeface="Segoe UI Light" charset="0"/>
              </a:rPr>
              <a:t>Resolve critical education challenges faced in your schools using data</a:t>
            </a:r>
          </a:p>
        </p:txBody>
      </p:sp>
    </p:spTree>
    <p:extLst>
      <p:ext uri="{BB962C8B-B14F-4D97-AF65-F5344CB8AC3E}">
        <p14:creationId xmlns:p14="http://schemas.microsoft.com/office/powerpoint/2010/main" val="257254577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2617" y="458205"/>
            <a:ext cx="11111716" cy="1168428"/>
          </a:xfrm>
        </p:spPr>
        <p:txBody>
          <a:bodyPr>
            <a:noAutofit/>
          </a:bodyPr>
          <a:lstStyle/>
          <a:p>
            <a:pPr marL="0" indent="0">
              <a:buNone/>
            </a:pPr>
            <a:r>
              <a:rPr lang="en-US" sz="3264" dirty="0">
                <a:solidFill>
                  <a:schemeClr val="bg1"/>
                </a:solidFill>
                <a:latin typeface="Segoe UI Light" charset="0"/>
                <a:ea typeface="Segoe UI Light" charset="0"/>
                <a:cs typeface="Segoe UI Light" charset="0"/>
              </a:rPr>
              <a:t>The goal is to use the power of analytics </a:t>
            </a:r>
            <a:br>
              <a:rPr lang="en-US" sz="3264" dirty="0">
                <a:solidFill>
                  <a:schemeClr val="bg1"/>
                </a:solidFill>
                <a:latin typeface="Segoe UI Light" charset="0"/>
                <a:ea typeface="Segoe UI Light" charset="0"/>
                <a:cs typeface="Segoe UI Light" charset="0"/>
              </a:rPr>
            </a:br>
            <a:r>
              <a:rPr lang="en-US" sz="3264" dirty="0">
                <a:solidFill>
                  <a:schemeClr val="bg1"/>
                </a:solidFill>
                <a:latin typeface="Segoe UI Light" charset="0"/>
                <a:ea typeface="Segoe UI Light" charset="0"/>
                <a:cs typeface="Segoe UI Light" charset="0"/>
              </a:rPr>
              <a:t>to empower student success.</a:t>
            </a:r>
          </a:p>
        </p:txBody>
      </p:sp>
      <p:sp>
        <p:nvSpPr>
          <p:cNvPr id="10" name="Rectangle 9"/>
          <p:cNvSpPr/>
          <p:nvPr/>
        </p:nvSpPr>
        <p:spPr>
          <a:xfrm>
            <a:off x="1413177" y="4872424"/>
            <a:ext cx="1888599" cy="670445"/>
          </a:xfrm>
          <a:prstGeom prst="rect">
            <a:avLst/>
          </a:prstGeom>
        </p:spPr>
        <p:txBody>
          <a:bodyPr wrap="square">
            <a:spAutoFit/>
          </a:bodyPr>
          <a:lstStyle/>
          <a:p>
            <a:pPr algn="ctr"/>
            <a:r>
              <a:rPr lang="en-US" sz="1836" dirty="0">
                <a:solidFill>
                  <a:schemeClr val="bg1"/>
                </a:solidFill>
                <a:latin typeface="Segoe UI" charset="0"/>
                <a:ea typeface="Segoe UI" charset="0"/>
                <a:cs typeface="Segoe UI" charset="0"/>
              </a:rPr>
              <a:t>Freshman to Senior Year</a:t>
            </a:r>
          </a:p>
        </p:txBody>
      </p:sp>
      <p:sp>
        <p:nvSpPr>
          <p:cNvPr id="11" name="Rectangle 10"/>
          <p:cNvSpPr/>
          <p:nvPr/>
        </p:nvSpPr>
        <p:spPr>
          <a:xfrm>
            <a:off x="4989485" y="4872424"/>
            <a:ext cx="1920884" cy="382308"/>
          </a:xfrm>
          <a:prstGeom prst="rect">
            <a:avLst/>
          </a:prstGeom>
        </p:spPr>
        <p:txBody>
          <a:bodyPr wrap="square">
            <a:spAutoFit/>
          </a:bodyPr>
          <a:lstStyle/>
          <a:p>
            <a:pPr algn="ctr"/>
            <a:r>
              <a:rPr lang="en-US" sz="1836">
                <a:solidFill>
                  <a:schemeClr val="bg1"/>
                </a:solidFill>
                <a:latin typeface="Segoe UI" charset="0"/>
                <a:ea typeface="Segoe UI" charset="0"/>
                <a:cs typeface="Segoe UI" charset="0"/>
              </a:rPr>
              <a:t>Graduation</a:t>
            </a:r>
            <a:endParaRPr lang="en-US" sz="1836" dirty="0">
              <a:solidFill>
                <a:schemeClr val="bg1"/>
              </a:solidFill>
              <a:latin typeface="Segoe UI" charset="0"/>
              <a:ea typeface="Segoe UI" charset="0"/>
              <a:cs typeface="Segoe UI" charset="0"/>
            </a:endParaRPr>
          </a:p>
        </p:txBody>
      </p:sp>
      <p:sp>
        <p:nvSpPr>
          <p:cNvPr id="12" name="Rectangle 11"/>
          <p:cNvSpPr/>
          <p:nvPr/>
        </p:nvSpPr>
        <p:spPr>
          <a:xfrm>
            <a:off x="8598077" y="4872424"/>
            <a:ext cx="1906965" cy="670445"/>
          </a:xfrm>
          <a:prstGeom prst="rect">
            <a:avLst/>
          </a:prstGeom>
        </p:spPr>
        <p:txBody>
          <a:bodyPr wrap="square">
            <a:spAutoFit/>
          </a:bodyPr>
          <a:lstStyle/>
          <a:p>
            <a:pPr algn="ctr"/>
            <a:r>
              <a:rPr lang="en-US" sz="1836" dirty="0">
                <a:solidFill>
                  <a:schemeClr val="bg1"/>
                </a:solidFill>
                <a:latin typeface="Segoe UI" charset="0"/>
                <a:ea typeface="Segoe UI" charset="0"/>
                <a:cs typeface="Segoe UI" charset="0"/>
              </a:rPr>
              <a:t>Dedicated Alumnus</a:t>
            </a:r>
          </a:p>
        </p:txBody>
      </p:sp>
      <p:pic>
        <p:nvPicPr>
          <p:cNvPr id="18" name="Picture 17"/>
          <p:cNvPicPr>
            <a:picLocks noChangeAspect="1"/>
          </p:cNvPicPr>
          <p:nvPr/>
        </p:nvPicPr>
        <p:blipFill>
          <a:blip r:embed="rId3"/>
          <a:stretch>
            <a:fillRect/>
          </a:stretch>
        </p:blipFill>
        <p:spPr>
          <a:xfrm>
            <a:off x="1209630" y="2273220"/>
            <a:ext cx="10284542" cy="2240839"/>
          </a:xfrm>
          <a:prstGeom prst="rect">
            <a:avLst/>
          </a:prstGeom>
        </p:spPr>
      </p:pic>
    </p:spTree>
    <p:extLst>
      <p:ext uri="{BB962C8B-B14F-4D97-AF65-F5344CB8AC3E}">
        <p14:creationId xmlns:p14="http://schemas.microsoft.com/office/powerpoint/2010/main" val="856067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2617" y="1617271"/>
            <a:ext cx="3186396" cy="1474759"/>
          </a:xfrm>
        </p:spPr>
        <p:txBody>
          <a:bodyPr/>
          <a:lstStyle/>
          <a:p>
            <a:pPr algn="ctr"/>
            <a:r>
              <a:rPr lang="en-US" dirty="0">
                <a:solidFill>
                  <a:srgbClr val="0078D7"/>
                </a:solidFill>
                <a:latin typeface="Segoe UI Light" charset="0"/>
                <a:ea typeface="Segoe UI Light" charset="0"/>
                <a:cs typeface="Segoe UI Light" charset="0"/>
              </a:rPr>
              <a:t>Students</a:t>
            </a:r>
            <a:br>
              <a:rPr lang="en-US" sz="3264" dirty="0">
                <a:solidFill>
                  <a:srgbClr val="0078D7"/>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get feedback on their pattern of performance in learning systems</a:t>
            </a:r>
          </a:p>
        </p:txBody>
      </p:sp>
      <p:sp>
        <p:nvSpPr>
          <p:cNvPr id="4" name="Content Placeholder 2"/>
          <p:cNvSpPr txBox="1">
            <a:spLocks/>
          </p:cNvSpPr>
          <p:nvPr/>
        </p:nvSpPr>
        <p:spPr>
          <a:xfrm>
            <a:off x="622617" y="458205"/>
            <a:ext cx="11111716" cy="792237"/>
          </a:xfrm>
          <a:prstGeom prst="rect">
            <a:avLst/>
          </a:prstGeom>
        </p:spPr>
        <p:txBody>
          <a:bodyPr>
            <a:noAutofit/>
          </a:bodyPr>
          <a:lstStyle>
            <a:lvl1pPr marL="0" indent="0" algn="l" defTabSz="1088105" rtl="0" eaLnBrk="1" latinLnBrk="0" hangingPunct="1">
              <a:spcBef>
                <a:spcPts val="1800"/>
              </a:spcBef>
              <a:buClr>
                <a:srgbClr val="0072C6"/>
              </a:buClr>
              <a:buSzPct val="100000"/>
              <a:buFont typeface="Wingdings" pitchFamily="2" charset="2"/>
              <a:buNone/>
              <a:defRPr sz="2400" kern="1200">
                <a:solidFill>
                  <a:schemeClr val="tx2"/>
                </a:soli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chemeClr val="tx1"/>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chemeClr val="tx1"/>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a:lstStyle>
          <a:p>
            <a:r>
              <a:rPr lang="en-US" sz="3264" dirty="0">
                <a:solidFill>
                  <a:srgbClr val="002050"/>
                </a:solidFill>
                <a:latin typeface="Segoe UI Light" charset="0"/>
                <a:ea typeface="Segoe UI Light" charset="0"/>
                <a:cs typeface="Segoe UI Light" charset="0"/>
              </a:rPr>
              <a:t>What are the advantages of education analytics?</a:t>
            </a:r>
          </a:p>
        </p:txBody>
      </p:sp>
      <p:sp>
        <p:nvSpPr>
          <p:cNvPr id="7" name="Text Placeholder 4"/>
          <p:cNvSpPr txBox="1">
            <a:spLocks/>
          </p:cNvSpPr>
          <p:nvPr/>
        </p:nvSpPr>
        <p:spPr>
          <a:xfrm>
            <a:off x="4106927" y="1617271"/>
            <a:ext cx="3898800" cy="2094261"/>
          </a:xfrm>
          <a:prstGeom prst="rect">
            <a:avLst/>
          </a:prstGeom>
        </p:spPr>
        <p:txBody>
          <a:bodyPr vert="horz" wrap="square" lIns="186521" tIns="93260" rIns="186521" bIns="46630" rtlCol="0">
            <a:spAutoFit/>
          </a:bodyPr>
          <a:lstStyle>
            <a:lvl1pPr marL="0" indent="0" algn="l" defTabSz="1088105" rtl="0" eaLnBrk="1" latinLnBrk="0" hangingPunct="1">
              <a:spcBef>
                <a:spcPts val="1800"/>
              </a:spcBef>
              <a:buClr>
                <a:srgbClr val="0072C6"/>
              </a:buClr>
              <a:buSzPct val="100000"/>
              <a:buFont typeface="Wingdings" pitchFamily="2" charset="2"/>
              <a:buNone/>
              <a:defRPr sz="2400" kern="1200">
                <a:gradFill>
                  <a:gsLst>
                    <a:gs pos="1250">
                      <a:schemeClr val="tx2"/>
                    </a:gs>
                    <a:gs pos="99000">
                      <a:schemeClr val="tx2"/>
                    </a:gs>
                  </a:gsLst>
                  <a:lin ang="5400000" scaled="0"/>
                </a:gra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chemeClr val="tx1"/>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chemeClr val="tx1"/>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a:lstStyle>
          <a:p>
            <a:pPr algn="ctr"/>
            <a:r>
              <a:rPr lang="en-US" sz="2448" dirty="0">
                <a:solidFill>
                  <a:srgbClr val="0078D7"/>
                </a:solidFill>
                <a:latin typeface="Segoe UI Light" charset="0"/>
                <a:ea typeface="Segoe UI Light" charset="0"/>
                <a:cs typeface="Segoe UI Light" charset="0"/>
              </a:rPr>
              <a:t>Instructors</a:t>
            </a:r>
            <a:r>
              <a:rPr lang="en-US" sz="3264" dirty="0">
                <a:solidFill>
                  <a:srgbClr val="0078D7"/>
                </a:solidFill>
                <a:latin typeface="Segoe UI Light" charset="0"/>
                <a:ea typeface="Segoe UI Light" charset="0"/>
                <a:cs typeface="Segoe UI Light" charset="0"/>
              </a:rPr>
              <a:t> </a:t>
            </a:r>
            <a:br>
              <a:rPr lang="en-US" sz="1836" dirty="0">
                <a:solidFill>
                  <a:srgbClr val="505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get detailed reports on all students, as well as relative effectiveness of lessons and content, freeing them from low-order assessments to focus on more complex feedback</a:t>
            </a:r>
          </a:p>
        </p:txBody>
      </p:sp>
      <p:sp>
        <p:nvSpPr>
          <p:cNvPr id="8" name="Text Placeholder 4"/>
          <p:cNvSpPr txBox="1">
            <a:spLocks/>
          </p:cNvSpPr>
          <p:nvPr/>
        </p:nvSpPr>
        <p:spPr>
          <a:xfrm>
            <a:off x="8303641" y="1617271"/>
            <a:ext cx="3380687" cy="1742207"/>
          </a:xfrm>
          <a:prstGeom prst="rect">
            <a:avLst/>
          </a:prstGeom>
        </p:spPr>
        <p:txBody>
          <a:bodyPr vert="horz" wrap="square" lIns="186521" tIns="93260" rIns="186521" bIns="46630" rtlCol="0">
            <a:spAutoFit/>
          </a:bodyPr>
          <a:lstStyle>
            <a:lvl1pPr marL="0" indent="0" algn="l" defTabSz="1088105" rtl="0" eaLnBrk="1" latinLnBrk="0" hangingPunct="1">
              <a:spcBef>
                <a:spcPts val="1800"/>
              </a:spcBef>
              <a:buClr>
                <a:srgbClr val="0072C6"/>
              </a:buClr>
              <a:buSzPct val="100000"/>
              <a:buFont typeface="Wingdings" pitchFamily="2" charset="2"/>
              <a:buNone/>
              <a:defRPr sz="2400" kern="1200">
                <a:gradFill>
                  <a:gsLst>
                    <a:gs pos="1250">
                      <a:schemeClr val="tx2"/>
                    </a:gs>
                    <a:gs pos="99000">
                      <a:schemeClr val="tx2"/>
                    </a:gs>
                  </a:gsLst>
                  <a:lin ang="5400000" scaled="0"/>
                </a:gra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chemeClr val="tx1"/>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chemeClr val="tx1"/>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a:lstStyle>
          <a:p>
            <a:pPr algn="ctr"/>
            <a:r>
              <a:rPr lang="en-US" sz="2448" dirty="0">
                <a:solidFill>
                  <a:srgbClr val="0078D7"/>
                </a:solidFill>
                <a:latin typeface="Segoe UI Light" charset="0"/>
                <a:ea typeface="Segoe UI Light" charset="0"/>
                <a:cs typeface="Segoe UI Light" charset="0"/>
              </a:rPr>
              <a:t>Content Designers and Curriculum Managers </a:t>
            </a:r>
            <a:br>
              <a:rPr lang="en-US" sz="1836" dirty="0">
                <a:solidFill>
                  <a:srgbClr val="505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get data on content usage and relationships between content and learning</a:t>
            </a:r>
          </a:p>
        </p:txBody>
      </p:sp>
      <p:sp>
        <p:nvSpPr>
          <p:cNvPr id="2" name="Rectangle 1"/>
          <p:cNvSpPr/>
          <p:nvPr/>
        </p:nvSpPr>
        <p:spPr>
          <a:xfrm>
            <a:off x="6178475" y="4683214"/>
            <a:ext cx="4973884" cy="1054652"/>
          </a:xfrm>
          <a:prstGeom prst="rect">
            <a:avLst/>
          </a:prstGeom>
        </p:spPr>
        <p:txBody>
          <a:bodyPr wrap="square">
            <a:spAutoFit/>
          </a:bodyPr>
          <a:lstStyle/>
          <a:p>
            <a:pPr algn="ctr"/>
            <a:r>
              <a:rPr lang="en-US" sz="2448" dirty="0">
                <a:solidFill>
                  <a:srgbClr val="0078D7"/>
                </a:solidFill>
                <a:latin typeface="Segoe UI Light" charset="0"/>
                <a:ea typeface="Segoe UI Light" charset="0"/>
                <a:cs typeface="Segoe UI Light" charset="0"/>
              </a:rPr>
              <a:t>School Leaders </a:t>
            </a:r>
            <a:br>
              <a:rPr lang="en-US" sz="1836" dirty="0">
                <a:solidFill>
                  <a:srgbClr val="505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get student progress data, teacher effectiveness data, and school level outcomes. </a:t>
            </a:r>
          </a:p>
        </p:txBody>
      </p:sp>
      <p:sp>
        <p:nvSpPr>
          <p:cNvPr id="3" name="Rectangle 2"/>
          <p:cNvSpPr/>
          <p:nvPr/>
        </p:nvSpPr>
        <p:spPr>
          <a:xfrm>
            <a:off x="1257306" y="4683215"/>
            <a:ext cx="4054235" cy="766513"/>
          </a:xfrm>
          <a:prstGeom prst="rect">
            <a:avLst/>
          </a:prstGeom>
        </p:spPr>
        <p:txBody>
          <a:bodyPr wrap="square">
            <a:spAutoFit/>
          </a:bodyPr>
          <a:lstStyle/>
          <a:p>
            <a:pPr algn="ctr"/>
            <a:r>
              <a:rPr lang="en-US" sz="2448" dirty="0">
                <a:solidFill>
                  <a:srgbClr val="0078D7"/>
                </a:solidFill>
                <a:latin typeface="Segoe UI Light" charset="0"/>
                <a:ea typeface="Segoe UI Light" charset="0"/>
                <a:cs typeface="Segoe UI Light" charset="0"/>
              </a:rPr>
              <a:t>School System Leaders </a:t>
            </a:r>
            <a:br>
              <a:rPr lang="en-US" sz="1836" dirty="0">
                <a:solidFill>
                  <a:srgbClr val="505050"/>
                </a:solidFill>
                <a:latin typeface="Segoe UI Light" charset="0"/>
                <a:ea typeface="Segoe UI Light" charset="0"/>
                <a:cs typeface="Segoe UI Light" charset="0"/>
              </a:rPr>
            </a:br>
            <a:r>
              <a:rPr lang="en-US" sz="1836" dirty="0">
                <a:solidFill>
                  <a:srgbClr val="505050"/>
                </a:solidFill>
                <a:latin typeface="Segoe UI Light" charset="0"/>
                <a:ea typeface="Segoe UI Light" charset="0"/>
                <a:cs typeface="Segoe UI Light" charset="0"/>
              </a:rPr>
              <a:t>get data across campuses year to year</a:t>
            </a:r>
          </a:p>
        </p:txBody>
      </p:sp>
      <p:cxnSp>
        <p:nvCxnSpPr>
          <p:cNvPr id="10" name="Straight Connector 9"/>
          <p:cNvCxnSpPr/>
          <p:nvPr/>
        </p:nvCxnSpPr>
        <p:spPr>
          <a:xfrm>
            <a:off x="739193" y="4209667"/>
            <a:ext cx="10995140" cy="0"/>
          </a:xfrm>
          <a:prstGeom prst="line">
            <a:avLst/>
          </a:prstGeom>
          <a:ln w="28575">
            <a:solidFill>
              <a:srgbClr val="0078D7"/>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25588" y="1372999"/>
            <a:ext cx="0" cy="2836668"/>
          </a:xfrm>
          <a:prstGeom prst="line">
            <a:avLst/>
          </a:prstGeom>
          <a:ln w="28575">
            <a:solidFill>
              <a:srgbClr val="0078D7"/>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8148209" y="1372999"/>
            <a:ext cx="0" cy="2836668"/>
          </a:xfrm>
          <a:prstGeom prst="line">
            <a:avLst/>
          </a:prstGeom>
          <a:ln w="28575">
            <a:solidFill>
              <a:srgbClr val="0078D7"/>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790795" y="4209667"/>
            <a:ext cx="0" cy="1942924"/>
          </a:xfrm>
          <a:prstGeom prst="line">
            <a:avLst/>
          </a:prstGeom>
          <a:ln w="28575">
            <a:solidFill>
              <a:srgbClr val="0078D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16995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0611207" y="2367379"/>
            <a:ext cx="472894" cy="2175897"/>
            <a:chOff x="10611830" y="3082745"/>
            <a:chExt cx="472961" cy="2176206"/>
          </a:xfrm>
        </p:grpSpPr>
        <p:cxnSp>
          <p:nvCxnSpPr>
            <p:cNvPr id="104" name="Straight Connector 103"/>
            <p:cNvCxnSpPr/>
            <p:nvPr/>
          </p:nvCxnSpPr>
          <p:spPr>
            <a:xfrm>
              <a:off x="10826434" y="3082745"/>
              <a:ext cx="6378" cy="2169658"/>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10611830" y="3082745"/>
              <a:ext cx="214604" cy="1"/>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10611830" y="5258632"/>
              <a:ext cx="214604" cy="319"/>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165" idx="3"/>
            </p:cNvCxnSpPr>
            <p:nvPr/>
          </p:nvCxnSpPr>
          <p:spPr>
            <a:xfrm flipV="1">
              <a:off x="10675766" y="4104261"/>
              <a:ext cx="409025" cy="2906"/>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113" name="Straight Connector 112"/>
          <p:cNvCxnSpPr/>
          <p:nvPr/>
        </p:nvCxnSpPr>
        <p:spPr>
          <a:xfrm flipV="1">
            <a:off x="10618968" y="5254140"/>
            <a:ext cx="530555" cy="6518"/>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8537688" y="5105279"/>
            <a:ext cx="2137444" cy="1005697"/>
            <a:chOff x="8538017" y="4739224"/>
            <a:chExt cx="2137748" cy="1005840"/>
          </a:xfrm>
        </p:grpSpPr>
        <p:sp>
          <p:nvSpPr>
            <p:cNvPr id="45" name="Rectangle 44"/>
            <p:cNvSpPr/>
            <p:nvPr/>
          </p:nvSpPr>
          <p:spPr bwMode="auto">
            <a:xfrm>
              <a:off x="8538017" y="4739224"/>
              <a:ext cx="2137748" cy="1005840"/>
            </a:xfrm>
            <a:prstGeom prst="rect">
              <a:avLst/>
            </a:prstGeom>
            <a:solidFill>
              <a:srgbClr val="003C6C"/>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Business Scenarios</a:t>
              </a:r>
            </a:p>
          </p:txBody>
        </p:sp>
        <p:sp>
          <p:nvSpPr>
            <p:cNvPr id="129" name="Rectangle 128"/>
            <p:cNvSpPr/>
            <p:nvPr/>
          </p:nvSpPr>
          <p:spPr>
            <a:xfrm>
              <a:off x="9204619" y="5056791"/>
              <a:ext cx="1414075" cy="658899"/>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Recommendations,</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customer churn,</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forecasting, etc.</a:t>
              </a:r>
            </a:p>
          </p:txBody>
        </p:sp>
        <p:grpSp>
          <p:nvGrpSpPr>
            <p:cNvPr id="128" name="Group 127"/>
            <p:cNvGrpSpPr/>
            <p:nvPr/>
          </p:nvGrpSpPr>
          <p:grpSpPr>
            <a:xfrm>
              <a:off x="8754885" y="5208429"/>
              <a:ext cx="433307" cy="352792"/>
              <a:chOff x="-2530475" y="305948"/>
              <a:chExt cx="1119187" cy="911226"/>
            </a:xfrm>
            <a:solidFill>
              <a:schemeClr val="bg1"/>
            </a:solidFill>
          </p:grpSpPr>
          <p:sp>
            <p:nvSpPr>
              <p:cNvPr id="154" name="Freeform 31"/>
              <p:cNvSpPr>
                <a:spLocks noEditPoints="1"/>
              </p:cNvSpPr>
              <p:nvPr/>
            </p:nvSpPr>
            <p:spPr bwMode="auto">
              <a:xfrm>
                <a:off x="-2530475" y="305948"/>
                <a:ext cx="1119187" cy="622300"/>
              </a:xfrm>
              <a:custGeom>
                <a:avLst/>
                <a:gdLst>
                  <a:gd name="T0" fmla="*/ 296 w 296"/>
                  <a:gd name="T1" fmla="*/ 24 h 164"/>
                  <a:gd name="T2" fmla="*/ 290 w 296"/>
                  <a:gd name="T3" fmla="*/ 24 h 164"/>
                  <a:gd name="T4" fmla="*/ 288 w 296"/>
                  <a:gd name="T5" fmla="*/ 149 h 164"/>
                  <a:gd name="T6" fmla="*/ 291 w 296"/>
                  <a:gd name="T7" fmla="*/ 154 h 164"/>
                  <a:gd name="T8" fmla="*/ 287 w 296"/>
                  <a:gd name="T9" fmla="*/ 164 h 164"/>
                  <a:gd name="T10" fmla="*/ 9 w 296"/>
                  <a:gd name="T11" fmla="*/ 164 h 164"/>
                  <a:gd name="T12" fmla="*/ 9 w 296"/>
                  <a:gd name="T13" fmla="*/ 24 h 164"/>
                  <a:gd name="T14" fmla="*/ 0 w 296"/>
                  <a:gd name="T15" fmla="*/ 24 h 164"/>
                  <a:gd name="T16" fmla="*/ 0 w 296"/>
                  <a:gd name="T17" fmla="*/ 0 h 164"/>
                  <a:gd name="T18" fmla="*/ 296 w 296"/>
                  <a:gd name="T19" fmla="*/ 0 h 164"/>
                  <a:gd name="T20" fmla="*/ 296 w 296"/>
                  <a:gd name="T21" fmla="*/ 24 h 164"/>
                  <a:gd name="T22" fmla="*/ 32 w 296"/>
                  <a:gd name="T23" fmla="*/ 139 h 164"/>
                  <a:gd name="T24" fmla="*/ 264 w 296"/>
                  <a:gd name="T25" fmla="*/ 139 h 164"/>
                  <a:gd name="T26" fmla="*/ 264 w 296"/>
                  <a:gd name="T27" fmla="*/ 27 h 164"/>
                  <a:gd name="T28" fmla="*/ 263 w 296"/>
                  <a:gd name="T29" fmla="*/ 25 h 164"/>
                  <a:gd name="T30" fmla="*/ 263 w 296"/>
                  <a:gd name="T31" fmla="*/ 25 h 164"/>
                  <a:gd name="T32" fmla="*/ 32 w 296"/>
                  <a:gd name="T33" fmla="*/ 25 h 164"/>
                  <a:gd name="T34" fmla="*/ 32 w 296"/>
                  <a:gd name="T35" fmla="*/ 13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164">
                    <a:moveTo>
                      <a:pt x="296" y="24"/>
                    </a:moveTo>
                    <a:cubicBezTo>
                      <a:pt x="294" y="24"/>
                      <a:pt x="292" y="24"/>
                      <a:pt x="290" y="24"/>
                    </a:cubicBezTo>
                    <a:cubicBezTo>
                      <a:pt x="288" y="34"/>
                      <a:pt x="287" y="134"/>
                      <a:pt x="288" y="149"/>
                    </a:cubicBezTo>
                    <a:cubicBezTo>
                      <a:pt x="288" y="151"/>
                      <a:pt x="290" y="152"/>
                      <a:pt x="291" y="154"/>
                    </a:cubicBezTo>
                    <a:cubicBezTo>
                      <a:pt x="290" y="157"/>
                      <a:pt x="288" y="160"/>
                      <a:pt x="287" y="164"/>
                    </a:cubicBezTo>
                    <a:cubicBezTo>
                      <a:pt x="195" y="164"/>
                      <a:pt x="102" y="164"/>
                      <a:pt x="9" y="164"/>
                    </a:cubicBezTo>
                    <a:cubicBezTo>
                      <a:pt x="9" y="118"/>
                      <a:pt x="9" y="72"/>
                      <a:pt x="9" y="24"/>
                    </a:cubicBezTo>
                    <a:cubicBezTo>
                      <a:pt x="5" y="24"/>
                      <a:pt x="2" y="24"/>
                      <a:pt x="0" y="24"/>
                    </a:cubicBezTo>
                    <a:cubicBezTo>
                      <a:pt x="0" y="16"/>
                      <a:pt x="0" y="8"/>
                      <a:pt x="0" y="0"/>
                    </a:cubicBezTo>
                    <a:cubicBezTo>
                      <a:pt x="99" y="0"/>
                      <a:pt x="197" y="0"/>
                      <a:pt x="296" y="0"/>
                    </a:cubicBezTo>
                    <a:cubicBezTo>
                      <a:pt x="296" y="8"/>
                      <a:pt x="296" y="16"/>
                      <a:pt x="296" y="24"/>
                    </a:cubicBezTo>
                    <a:close/>
                    <a:moveTo>
                      <a:pt x="32" y="139"/>
                    </a:moveTo>
                    <a:cubicBezTo>
                      <a:pt x="110" y="139"/>
                      <a:pt x="187" y="139"/>
                      <a:pt x="264" y="139"/>
                    </a:cubicBezTo>
                    <a:cubicBezTo>
                      <a:pt x="264" y="102"/>
                      <a:pt x="264" y="64"/>
                      <a:pt x="264" y="27"/>
                    </a:cubicBezTo>
                    <a:cubicBezTo>
                      <a:pt x="264" y="27"/>
                      <a:pt x="264" y="26"/>
                      <a:pt x="263" y="25"/>
                    </a:cubicBezTo>
                    <a:cubicBezTo>
                      <a:pt x="263" y="25"/>
                      <a:pt x="262" y="24"/>
                      <a:pt x="263" y="25"/>
                    </a:cubicBezTo>
                    <a:cubicBezTo>
                      <a:pt x="186" y="25"/>
                      <a:pt x="109" y="25"/>
                      <a:pt x="32" y="25"/>
                    </a:cubicBezTo>
                    <a:cubicBezTo>
                      <a:pt x="32" y="63"/>
                      <a:pt x="32" y="101"/>
                      <a:pt x="32"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155" name="Freeform 32"/>
              <p:cNvSpPr>
                <a:spLocks/>
              </p:cNvSpPr>
              <p:nvPr/>
            </p:nvSpPr>
            <p:spPr bwMode="auto">
              <a:xfrm>
                <a:off x="-2212975" y="961586"/>
                <a:ext cx="514350" cy="255588"/>
              </a:xfrm>
              <a:custGeom>
                <a:avLst/>
                <a:gdLst>
                  <a:gd name="T0" fmla="*/ 0 w 136"/>
                  <a:gd name="T1" fmla="*/ 67 h 67"/>
                  <a:gd name="T2" fmla="*/ 0 w 136"/>
                  <a:gd name="T3" fmla="*/ 52 h 67"/>
                  <a:gd name="T4" fmla="*/ 27 w 136"/>
                  <a:gd name="T5" fmla="*/ 51 h 67"/>
                  <a:gd name="T6" fmla="*/ 55 w 136"/>
                  <a:gd name="T7" fmla="*/ 51 h 67"/>
                  <a:gd name="T8" fmla="*/ 55 w 136"/>
                  <a:gd name="T9" fmla="*/ 0 h 67"/>
                  <a:gd name="T10" fmla="*/ 79 w 136"/>
                  <a:gd name="T11" fmla="*/ 0 h 67"/>
                  <a:gd name="T12" fmla="*/ 79 w 136"/>
                  <a:gd name="T13" fmla="*/ 50 h 67"/>
                  <a:gd name="T14" fmla="*/ 107 w 136"/>
                  <a:gd name="T15" fmla="*/ 51 h 67"/>
                  <a:gd name="T16" fmla="*/ 136 w 136"/>
                  <a:gd name="T17" fmla="*/ 51 h 67"/>
                  <a:gd name="T18" fmla="*/ 136 w 136"/>
                  <a:gd name="T19" fmla="*/ 67 h 67"/>
                  <a:gd name="T20" fmla="*/ 0 w 136"/>
                  <a:gd name="T2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67">
                    <a:moveTo>
                      <a:pt x="0" y="67"/>
                    </a:moveTo>
                    <a:cubicBezTo>
                      <a:pt x="0" y="62"/>
                      <a:pt x="0" y="58"/>
                      <a:pt x="0" y="52"/>
                    </a:cubicBezTo>
                    <a:cubicBezTo>
                      <a:pt x="9" y="50"/>
                      <a:pt x="18" y="51"/>
                      <a:pt x="27" y="51"/>
                    </a:cubicBezTo>
                    <a:cubicBezTo>
                      <a:pt x="36" y="51"/>
                      <a:pt x="45" y="51"/>
                      <a:pt x="55" y="51"/>
                    </a:cubicBezTo>
                    <a:cubicBezTo>
                      <a:pt x="55" y="34"/>
                      <a:pt x="55" y="18"/>
                      <a:pt x="55" y="0"/>
                    </a:cubicBezTo>
                    <a:cubicBezTo>
                      <a:pt x="63" y="0"/>
                      <a:pt x="71" y="0"/>
                      <a:pt x="79" y="0"/>
                    </a:cubicBezTo>
                    <a:cubicBezTo>
                      <a:pt x="79" y="16"/>
                      <a:pt x="79" y="33"/>
                      <a:pt x="79" y="50"/>
                    </a:cubicBezTo>
                    <a:cubicBezTo>
                      <a:pt x="89" y="52"/>
                      <a:pt x="98" y="51"/>
                      <a:pt x="107" y="51"/>
                    </a:cubicBezTo>
                    <a:cubicBezTo>
                      <a:pt x="116" y="51"/>
                      <a:pt x="125" y="51"/>
                      <a:pt x="136" y="51"/>
                    </a:cubicBezTo>
                    <a:cubicBezTo>
                      <a:pt x="136" y="57"/>
                      <a:pt x="136" y="62"/>
                      <a:pt x="136" y="67"/>
                    </a:cubicBezTo>
                    <a:cubicBezTo>
                      <a:pt x="91" y="67"/>
                      <a:pt x="45" y="67"/>
                      <a:pt x="0" y="6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156" name="Freeform 34"/>
              <p:cNvSpPr>
                <a:spLocks/>
              </p:cNvSpPr>
              <p:nvPr/>
            </p:nvSpPr>
            <p:spPr bwMode="auto">
              <a:xfrm>
                <a:off x="-1876426" y="472635"/>
                <a:ext cx="268288" cy="269874"/>
              </a:xfrm>
              <a:custGeom>
                <a:avLst/>
                <a:gdLst>
                  <a:gd name="T0" fmla="*/ 16 w 71"/>
                  <a:gd name="T1" fmla="*/ 71 h 71"/>
                  <a:gd name="T2" fmla="*/ 0 w 71"/>
                  <a:gd name="T3" fmla="*/ 54 h 71"/>
                  <a:gd name="T4" fmla="*/ 0 w 71"/>
                  <a:gd name="T5" fmla="*/ 17 h 71"/>
                  <a:gd name="T6" fmla="*/ 17 w 71"/>
                  <a:gd name="T7" fmla="*/ 0 h 71"/>
                  <a:gd name="T8" fmla="*/ 31 w 71"/>
                  <a:gd name="T9" fmla="*/ 0 h 71"/>
                  <a:gd name="T10" fmla="*/ 31 w 71"/>
                  <a:gd name="T11" fmla="*/ 36 h 71"/>
                  <a:gd name="T12" fmla="*/ 38 w 71"/>
                  <a:gd name="T13" fmla="*/ 36 h 71"/>
                  <a:gd name="T14" fmla="*/ 38 w 71"/>
                  <a:gd name="T15" fmla="*/ 0 h 71"/>
                  <a:gd name="T16" fmla="*/ 52 w 71"/>
                  <a:gd name="T17" fmla="*/ 0 h 71"/>
                  <a:gd name="T18" fmla="*/ 71 w 71"/>
                  <a:gd name="T19" fmla="*/ 20 h 71"/>
                  <a:gd name="T20" fmla="*/ 71 w 71"/>
                  <a:gd name="T21" fmla="*/ 54 h 71"/>
                  <a:gd name="T22" fmla="*/ 52 w 71"/>
                  <a:gd name="T23" fmla="*/ 71 h 71"/>
                  <a:gd name="T24" fmla="*/ 16 w 71"/>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1">
                    <a:moveTo>
                      <a:pt x="16" y="71"/>
                    </a:moveTo>
                    <a:cubicBezTo>
                      <a:pt x="11" y="66"/>
                      <a:pt x="6" y="61"/>
                      <a:pt x="0" y="54"/>
                    </a:cubicBezTo>
                    <a:cubicBezTo>
                      <a:pt x="0" y="43"/>
                      <a:pt x="0" y="30"/>
                      <a:pt x="0" y="17"/>
                    </a:cubicBezTo>
                    <a:cubicBezTo>
                      <a:pt x="5" y="12"/>
                      <a:pt x="11" y="6"/>
                      <a:pt x="17" y="0"/>
                    </a:cubicBezTo>
                    <a:cubicBezTo>
                      <a:pt x="21" y="0"/>
                      <a:pt x="25" y="0"/>
                      <a:pt x="31" y="0"/>
                    </a:cubicBezTo>
                    <a:cubicBezTo>
                      <a:pt x="31" y="12"/>
                      <a:pt x="31" y="24"/>
                      <a:pt x="31" y="36"/>
                    </a:cubicBezTo>
                    <a:cubicBezTo>
                      <a:pt x="34" y="36"/>
                      <a:pt x="36" y="36"/>
                      <a:pt x="38" y="36"/>
                    </a:cubicBezTo>
                    <a:cubicBezTo>
                      <a:pt x="38" y="24"/>
                      <a:pt x="38" y="13"/>
                      <a:pt x="38" y="0"/>
                    </a:cubicBezTo>
                    <a:cubicBezTo>
                      <a:pt x="43" y="0"/>
                      <a:pt x="48" y="0"/>
                      <a:pt x="52" y="0"/>
                    </a:cubicBezTo>
                    <a:cubicBezTo>
                      <a:pt x="58" y="6"/>
                      <a:pt x="64" y="12"/>
                      <a:pt x="71" y="20"/>
                    </a:cubicBezTo>
                    <a:cubicBezTo>
                      <a:pt x="71" y="30"/>
                      <a:pt x="71" y="42"/>
                      <a:pt x="71" y="54"/>
                    </a:cubicBezTo>
                    <a:cubicBezTo>
                      <a:pt x="65" y="59"/>
                      <a:pt x="60" y="65"/>
                      <a:pt x="52" y="71"/>
                    </a:cubicBezTo>
                    <a:cubicBezTo>
                      <a:pt x="42" y="71"/>
                      <a:pt x="30" y="71"/>
                      <a:pt x="16" y="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157" name="Freeform 35"/>
              <p:cNvSpPr>
                <a:spLocks/>
              </p:cNvSpPr>
              <p:nvPr/>
            </p:nvSpPr>
            <p:spPr bwMode="auto">
              <a:xfrm>
                <a:off x="-2349499" y="472635"/>
                <a:ext cx="393701" cy="314326"/>
              </a:xfrm>
              <a:custGeom>
                <a:avLst/>
                <a:gdLst>
                  <a:gd name="T0" fmla="*/ 104 w 104"/>
                  <a:gd name="T1" fmla="*/ 76 h 83"/>
                  <a:gd name="T2" fmla="*/ 104 w 104"/>
                  <a:gd name="T3" fmla="*/ 83 h 83"/>
                  <a:gd name="T4" fmla="*/ 0 w 104"/>
                  <a:gd name="T5" fmla="*/ 83 h 83"/>
                  <a:gd name="T6" fmla="*/ 0 w 104"/>
                  <a:gd name="T7" fmla="*/ 1 h 83"/>
                  <a:gd name="T8" fmla="*/ 7 w 104"/>
                  <a:gd name="T9" fmla="*/ 0 h 83"/>
                  <a:gd name="T10" fmla="*/ 7 w 104"/>
                  <a:gd name="T11" fmla="*/ 76 h 83"/>
                  <a:gd name="T12" fmla="*/ 104 w 104"/>
                  <a:gd name="T13" fmla="*/ 76 h 83"/>
                </a:gdLst>
                <a:ahLst/>
                <a:cxnLst>
                  <a:cxn ang="0">
                    <a:pos x="T0" y="T1"/>
                  </a:cxn>
                  <a:cxn ang="0">
                    <a:pos x="T2" y="T3"/>
                  </a:cxn>
                  <a:cxn ang="0">
                    <a:pos x="T4" y="T5"/>
                  </a:cxn>
                  <a:cxn ang="0">
                    <a:pos x="T6" y="T7"/>
                  </a:cxn>
                  <a:cxn ang="0">
                    <a:pos x="T8" y="T9"/>
                  </a:cxn>
                  <a:cxn ang="0">
                    <a:pos x="T10" y="T11"/>
                  </a:cxn>
                  <a:cxn ang="0">
                    <a:pos x="T12" y="T13"/>
                  </a:cxn>
                </a:cxnLst>
                <a:rect l="0" t="0" r="r" b="b"/>
                <a:pathLst>
                  <a:path w="104" h="83">
                    <a:moveTo>
                      <a:pt x="104" y="76"/>
                    </a:moveTo>
                    <a:cubicBezTo>
                      <a:pt x="104" y="79"/>
                      <a:pt x="104" y="81"/>
                      <a:pt x="104" y="83"/>
                    </a:cubicBezTo>
                    <a:cubicBezTo>
                      <a:pt x="69" y="83"/>
                      <a:pt x="36" y="83"/>
                      <a:pt x="0" y="83"/>
                    </a:cubicBezTo>
                    <a:cubicBezTo>
                      <a:pt x="0" y="56"/>
                      <a:pt x="0" y="29"/>
                      <a:pt x="0" y="1"/>
                    </a:cubicBezTo>
                    <a:cubicBezTo>
                      <a:pt x="2" y="0"/>
                      <a:pt x="4" y="0"/>
                      <a:pt x="7" y="0"/>
                    </a:cubicBezTo>
                    <a:cubicBezTo>
                      <a:pt x="7" y="25"/>
                      <a:pt x="7" y="50"/>
                      <a:pt x="7" y="76"/>
                    </a:cubicBezTo>
                    <a:cubicBezTo>
                      <a:pt x="40" y="76"/>
                      <a:pt x="72" y="76"/>
                      <a:pt x="104" y="7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161" name="Freeform 36"/>
              <p:cNvSpPr>
                <a:spLocks/>
              </p:cNvSpPr>
              <p:nvPr/>
            </p:nvSpPr>
            <p:spPr bwMode="auto">
              <a:xfrm>
                <a:off x="-2027239" y="456761"/>
                <a:ext cx="22226" cy="273051"/>
              </a:xfrm>
              <a:custGeom>
                <a:avLst/>
                <a:gdLst>
                  <a:gd name="T0" fmla="*/ 0 w 6"/>
                  <a:gd name="T1" fmla="*/ 0 h 72"/>
                  <a:gd name="T2" fmla="*/ 6 w 6"/>
                  <a:gd name="T3" fmla="*/ 0 h 72"/>
                  <a:gd name="T4" fmla="*/ 6 w 6"/>
                  <a:gd name="T5" fmla="*/ 72 h 72"/>
                  <a:gd name="T6" fmla="*/ 0 w 6"/>
                  <a:gd name="T7" fmla="*/ 72 h 72"/>
                  <a:gd name="T8" fmla="*/ 0 w 6"/>
                  <a:gd name="T9" fmla="*/ 0 h 72"/>
                </a:gdLst>
                <a:ahLst/>
                <a:cxnLst>
                  <a:cxn ang="0">
                    <a:pos x="T0" y="T1"/>
                  </a:cxn>
                  <a:cxn ang="0">
                    <a:pos x="T2" y="T3"/>
                  </a:cxn>
                  <a:cxn ang="0">
                    <a:pos x="T4" y="T5"/>
                  </a:cxn>
                  <a:cxn ang="0">
                    <a:pos x="T6" y="T7"/>
                  </a:cxn>
                  <a:cxn ang="0">
                    <a:pos x="T8" y="T9"/>
                  </a:cxn>
                </a:cxnLst>
                <a:rect l="0" t="0" r="r" b="b"/>
                <a:pathLst>
                  <a:path w="6" h="72">
                    <a:moveTo>
                      <a:pt x="0" y="0"/>
                    </a:moveTo>
                    <a:cubicBezTo>
                      <a:pt x="2" y="0"/>
                      <a:pt x="4" y="0"/>
                      <a:pt x="6" y="0"/>
                    </a:cubicBezTo>
                    <a:cubicBezTo>
                      <a:pt x="6" y="24"/>
                      <a:pt x="6" y="48"/>
                      <a:pt x="6" y="72"/>
                    </a:cubicBezTo>
                    <a:cubicBezTo>
                      <a:pt x="4" y="72"/>
                      <a:pt x="2" y="72"/>
                      <a:pt x="0" y="72"/>
                    </a:cubicBezTo>
                    <a:cubicBezTo>
                      <a:pt x="0" y="48"/>
                      <a:pt x="0" y="24"/>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162" name="Freeform 37"/>
              <p:cNvSpPr>
                <a:spLocks/>
              </p:cNvSpPr>
              <p:nvPr/>
            </p:nvSpPr>
            <p:spPr bwMode="auto">
              <a:xfrm>
                <a:off x="-2087563" y="518673"/>
                <a:ext cx="22226" cy="211139"/>
              </a:xfrm>
              <a:custGeom>
                <a:avLst/>
                <a:gdLst>
                  <a:gd name="T0" fmla="*/ 0 w 6"/>
                  <a:gd name="T1" fmla="*/ 0 h 56"/>
                  <a:gd name="T2" fmla="*/ 6 w 6"/>
                  <a:gd name="T3" fmla="*/ 0 h 56"/>
                  <a:gd name="T4" fmla="*/ 6 w 6"/>
                  <a:gd name="T5" fmla="*/ 56 h 56"/>
                  <a:gd name="T6" fmla="*/ 0 w 6"/>
                  <a:gd name="T7" fmla="*/ 56 h 56"/>
                  <a:gd name="T8" fmla="*/ 0 w 6"/>
                  <a:gd name="T9" fmla="*/ 0 h 56"/>
                </a:gdLst>
                <a:ahLst/>
                <a:cxnLst>
                  <a:cxn ang="0">
                    <a:pos x="T0" y="T1"/>
                  </a:cxn>
                  <a:cxn ang="0">
                    <a:pos x="T2" y="T3"/>
                  </a:cxn>
                  <a:cxn ang="0">
                    <a:pos x="T4" y="T5"/>
                  </a:cxn>
                  <a:cxn ang="0">
                    <a:pos x="T6" y="T7"/>
                  </a:cxn>
                  <a:cxn ang="0">
                    <a:pos x="T8" y="T9"/>
                  </a:cxn>
                </a:cxnLst>
                <a:rect l="0" t="0" r="r" b="b"/>
                <a:pathLst>
                  <a:path w="6" h="56">
                    <a:moveTo>
                      <a:pt x="0" y="0"/>
                    </a:moveTo>
                    <a:cubicBezTo>
                      <a:pt x="2" y="0"/>
                      <a:pt x="4" y="0"/>
                      <a:pt x="6" y="0"/>
                    </a:cubicBezTo>
                    <a:cubicBezTo>
                      <a:pt x="6" y="19"/>
                      <a:pt x="6" y="37"/>
                      <a:pt x="6" y="56"/>
                    </a:cubicBezTo>
                    <a:cubicBezTo>
                      <a:pt x="4" y="56"/>
                      <a:pt x="2" y="56"/>
                      <a:pt x="0" y="56"/>
                    </a:cubicBezTo>
                    <a:cubicBezTo>
                      <a:pt x="0" y="37"/>
                      <a:pt x="0" y="19"/>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grpSp>
      </p:grpSp>
      <p:grpSp>
        <p:nvGrpSpPr>
          <p:cNvPr id="15" name="Group 14"/>
          <p:cNvGrpSpPr/>
          <p:nvPr/>
        </p:nvGrpSpPr>
        <p:grpSpPr>
          <a:xfrm>
            <a:off x="8537689" y="3991818"/>
            <a:ext cx="2137445" cy="1005697"/>
            <a:chOff x="8538016" y="3277427"/>
            <a:chExt cx="2137749" cy="1005840"/>
          </a:xfrm>
        </p:grpSpPr>
        <p:sp>
          <p:nvSpPr>
            <p:cNvPr id="96" name="Rectangle 95"/>
            <p:cNvSpPr/>
            <p:nvPr/>
          </p:nvSpPr>
          <p:spPr bwMode="auto">
            <a:xfrm>
              <a:off x="8538016" y="3277427"/>
              <a:ext cx="2137749" cy="1005840"/>
            </a:xfrm>
            <a:prstGeom prst="rect">
              <a:avLst/>
            </a:prstGeom>
            <a:solidFill>
              <a:srgbClr val="003C6C"/>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Perceptual Intelligence</a:t>
              </a:r>
            </a:p>
          </p:txBody>
        </p:sp>
        <p:sp>
          <p:nvSpPr>
            <p:cNvPr id="125" name="Rectangle 124"/>
            <p:cNvSpPr/>
            <p:nvPr/>
          </p:nvSpPr>
          <p:spPr>
            <a:xfrm>
              <a:off x="9204619" y="3670433"/>
              <a:ext cx="904890" cy="282423"/>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Face, vision</a:t>
              </a:r>
            </a:p>
          </p:txBody>
        </p:sp>
        <p:sp>
          <p:nvSpPr>
            <p:cNvPr id="126" name="Rectangle 125"/>
            <p:cNvSpPr/>
            <p:nvPr/>
          </p:nvSpPr>
          <p:spPr>
            <a:xfrm>
              <a:off x="9204619" y="3990981"/>
              <a:ext cx="952310" cy="282423"/>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Speech, text</a:t>
              </a:r>
            </a:p>
          </p:txBody>
        </p:sp>
        <p:grpSp>
          <p:nvGrpSpPr>
            <p:cNvPr id="95" name="Group 94"/>
            <p:cNvGrpSpPr/>
            <p:nvPr/>
          </p:nvGrpSpPr>
          <p:grpSpPr>
            <a:xfrm>
              <a:off x="8892356" y="3676097"/>
              <a:ext cx="269629" cy="255077"/>
              <a:chOff x="3248025" y="1189989"/>
              <a:chExt cx="5153661" cy="4875531"/>
            </a:xfrm>
            <a:solidFill>
              <a:schemeClr val="bg1"/>
            </a:solidFill>
          </p:grpSpPr>
          <p:sp>
            <p:nvSpPr>
              <p:cNvPr id="99" name="Freeform 98"/>
              <p:cNvSpPr/>
              <p:nvPr/>
            </p:nvSpPr>
            <p:spPr bwMode="auto">
              <a:xfrm>
                <a:off x="4140351" y="2041127"/>
                <a:ext cx="3427810" cy="3427810"/>
              </a:xfrm>
              <a:custGeom>
                <a:avLst/>
                <a:gdLst>
                  <a:gd name="connsiteX0" fmla="*/ 1713905 w 3427810"/>
                  <a:gd name="connsiteY0" fmla="*/ 0 h 3427810"/>
                  <a:gd name="connsiteX1" fmla="*/ 3427810 w 3427810"/>
                  <a:gd name="connsiteY1" fmla="*/ 1713905 h 3427810"/>
                  <a:gd name="connsiteX2" fmla="*/ 1713905 w 3427810"/>
                  <a:gd name="connsiteY2" fmla="*/ 3427810 h 3427810"/>
                  <a:gd name="connsiteX3" fmla="*/ 0 w 3427810"/>
                  <a:gd name="connsiteY3" fmla="*/ 1713905 h 3427810"/>
                  <a:gd name="connsiteX4" fmla="*/ 1713905 w 3427810"/>
                  <a:gd name="connsiteY4" fmla="*/ 0 h 3427810"/>
                  <a:gd name="connsiteX5" fmla="*/ 1208864 w 3427810"/>
                  <a:gd name="connsiteY5" fmla="*/ 1047322 h 3427810"/>
                  <a:gd name="connsiteX6" fmla="*/ 996139 w 3427810"/>
                  <a:gd name="connsiteY6" fmla="*/ 1260047 h 3427810"/>
                  <a:gd name="connsiteX7" fmla="*/ 1208864 w 3427810"/>
                  <a:gd name="connsiteY7" fmla="*/ 1472772 h 3427810"/>
                  <a:gd name="connsiteX8" fmla="*/ 1421589 w 3427810"/>
                  <a:gd name="connsiteY8" fmla="*/ 1260047 h 3427810"/>
                  <a:gd name="connsiteX9" fmla="*/ 1208864 w 3427810"/>
                  <a:gd name="connsiteY9" fmla="*/ 1047322 h 3427810"/>
                  <a:gd name="connsiteX10" fmla="*/ 2115987 w 3427810"/>
                  <a:gd name="connsiteY10" fmla="*/ 1047322 h 3427810"/>
                  <a:gd name="connsiteX11" fmla="*/ 1903262 w 3427810"/>
                  <a:gd name="connsiteY11" fmla="*/ 1260047 h 3427810"/>
                  <a:gd name="connsiteX12" fmla="*/ 2115987 w 3427810"/>
                  <a:gd name="connsiteY12" fmla="*/ 1472772 h 3427810"/>
                  <a:gd name="connsiteX13" fmla="*/ 2328712 w 3427810"/>
                  <a:gd name="connsiteY13" fmla="*/ 1260047 h 3427810"/>
                  <a:gd name="connsiteX14" fmla="*/ 2115987 w 3427810"/>
                  <a:gd name="connsiteY14" fmla="*/ 1047322 h 3427810"/>
                  <a:gd name="connsiteX15" fmla="*/ 516914 w 3427810"/>
                  <a:gd name="connsiteY15" fmla="*/ 1913335 h 3427810"/>
                  <a:gd name="connsiteX16" fmla="*/ 536018 w 3427810"/>
                  <a:gd name="connsiteY16" fmla="*/ 1987632 h 3427810"/>
                  <a:gd name="connsiteX17" fmla="*/ 1680074 w 3427810"/>
                  <a:gd name="connsiteY17" fmla="*/ 2829321 h 3427810"/>
                  <a:gd name="connsiteX18" fmla="*/ 2824130 w 3427810"/>
                  <a:gd name="connsiteY18" fmla="*/ 1987632 h 3427810"/>
                  <a:gd name="connsiteX19" fmla="*/ 2843234 w 3427810"/>
                  <a:gd name="connsiteY19" fmla="*/ 1913335 h 3427810"/>
                  <a:gd name="connsiteX20" fmla="*/ 2613164 w 3427810"/>
                  <a:gd name="connsiteY20" fmla="*/ 1913335 h 3427810"/>
                  <a:gd name="connsiteX21" fmla="*/ 2611114 w 3427810"/>
                  <a:gd name="connsiteY21" fmla="*/ 1921305 h 3427810"/>
                  <a:gd name="connsiteX22" fmla="*/ 1680074 w 3427810"/>
                  <a:gd name="connsiteY22" fmla="*/ 2606277 h 3427810"/>
                  <a:gd name="connsiteX23" fmla="*/ 749034 w 3427810"/>
                  <a:gd name="connsiteY23" fmla="*/ 1921305 h 3427810"/>
                  <a:gd name="connsiteX24" fmla="*/ 746985 w 3427810"/>
                  <a:gd name="connsiteY24" fmla="*/ 1913335 h 3427810"/>
                  <a:gd name="connsiteX25" fmla="*/ 516914 w 3427810"/>
                  <a:gd name="connsiteY25" fmla="*/ 1913335 h 342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27810" h="3427810">
                    <a:moveTo>
                      <a:pt x="1713905" y="0"/>
                    </a:moveTo>
                    <a:cubicBezTo>
                      <a:pt x="2660469" y="0"/>
                      <a:pt x="3427810" y="767341"/>
                      <a:pt x="3427810" y="1713905"/>
                    </a:cubicBezTo>
                    <a:cubicBezTo>
                      <a:pt x="3427810" y="2660469"/>
                      <a:pt x="2660469" y="3427810"/>
                      <a:pt x="1713905" y="3427810"/>
                    </a:cubicBezTo>
                    <a:cubicBezTo>
                      <a:pt x="767341" y="3427810"/>
                      <a:pt x="0" y="2660469"/>
                      <a:pt x="0" y="1713905"/>
                    </a:cubicBezTo>
                    <a:cubicBezTo>
                      <a:pt x="0" y="767341"/>
                      <a:pt x="767341" y="0"/>
                      <a:pt x="1713905" y="0"/>
                    </a:cubicBezTo>
                    <a:close/>
                    <a:moveTo>
                      <a:pt x="1208864" y="1047322"/>
                    </a:moveTo>
                    <a:cubicBezTo>
                      <a:pt x="1091379" y="1047322"/>
                      <a:pt x="996139" y="1142562"/>
                      <a:pt x="996139" y="1260047"/>
                    </a:cubicBezTo>
                    <a:cubicBezTo>
                      <a:pt x="996139" y="1377532"/>
                      <a:pt x="1091379" y="1472772"/>
                      <a:pt x="1208864" y="1472772"/>
                    </a:cubicBezTo>
                    <a:cubicBezTo>
                      <a:pt x="1326349" y="1472772"/>
                      <a:pt x="1421589" y="1377532"/>
                      <a:pt x="1421589" y="1260047"/>
                    </a:cubicBezTo>
                    <a:cubicBezTo>
                      <a:pt x="1421589" y="1142562"/>
                      <a:pt x="1326349" y="1047322"/>
                      <a:pt x="1208864" y="1047322"/>
                    </a:cubicBezTo>
                    <a:close/>
                    <a:moveTo>
                      <a:pt x="2115987" y="1047322"/>
                    </a:moveTo>
                    <a:cubicBezTo>
                      <a:pt x="1998502" y="1047322"/>
                      <a:pt x="1903262" y="1142562"/>
                      <a:pt x="1903262" y="1260047"/>
                    </a:cubicBezTo>
                    <a:cubicBezTo>
                      <a:pt x="1903262" y="1377532"/>
                      <a:pt x="1998502" y="1472772"/>
                      <a:pt x="2115987" y="1472772"/>
                    </a:cubicBezTo>
                    <a:cubicBezTo>
                      <a:pt x="2233472" y="1472772"/>
                      <a:pt x="2328712" y="1377532"/>
                      <a:pt x="2328712" y="1260047"/>
                    </a:cubicBezTo>
                    <a:cubicBezTo>
                      <a:pt x="2328712" y="1142562"/>
                      <a:pt x="2233472" y="1047322"/>
                      <a:pt x="2115987" y="1047322"/>
                    </a:cubicBezTo>
                    <a:close/>
                    <a:moveTo>
                      <a:pt x="516914" y="1913335"/>
                    </a:moveTo>
                    <a:lnTo>
                      <a:pt x="536018" y="1987632"/>
                    </a:lnTo>
                    <a:cubicBezTo>
                      <a:pt x="687687" y="2475264"/>
                      <a:pt x="1142533" y="2829321"/>
                      <a:pt x="1680074" y="2829321"/>
                    </a:cubicBezTo>
                    <a:cubicBezTo>
                      <a:pt x="2217615" y="2829321"/>
                      <a:pt x="2672461" y="2475264"/>
                      <a:pt x="2824130" y="1987632"/>
                    </a:cubicBezTo>
                    <a:lnTo>
                      <a:pt x="2843234" y="1913335"/>
                    </a:lnTo>
                    <a:lnTo>
                      <a:pt x="2613164" y="1913335"/>
                    </a:lnTo>
                    <a:lnTo>
                      <a:pt x="2611114" y="1921305"/>
                    </a:lnTo>
                    <a:cubicBezTo>
                      <a:pt x="2487685" y="2318143"/>
                      <a:pt x="2117528" y="2606277"/>
                      <a:pt x="1680074" y="2606277"/>
                    </a:cubicBezTo>
                    <a:cubicBezTo>
                      <a:pt x="1242620" y="2606277"/>
                      <a:pt x="872464" y="2318143"/>
                      <a:pt x="749034" y="1921305"/>
                    </a:cubicBezTo>
                    <a:lnTo>
                      <a:pt x="746985" y="1913335"/>
                    </a:lnTo>
                    <a:lnTo>
                      <a:pt x="516914" y="1913335"/>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0" name="Freeform 99"/>
              <p:cNvSpPr/>
              <p:nvPr/>
            </p:nvSpPr>
            <p:spPr bwMode="auto">
              <a:xfrm rot="5400000">
                <a:off x="3270885" y="1189989"/>
                <a:ext cx="1016001" cy="1061721"/>
              </a:xfrm>
              <a:custGeom>
                <a:avLst/>
                <a:gdLst>
                  <a:gd name="connsiteX0" fmla="*/ 0 w 1016001"/>
                  <a:gd name="connsiteY0" fmla="*/ 1061721 h 1061721"/>
                  <a:gd name="connsiteX1" fmla="*/ 0 w 1016001"/>
                  <a:gd name="connsiteY1" fmla="*/ 1016001 h 1061721"/>
                  <a:gd name="connsiteX2" fmla="*/ 0 w 1016001"/>
                  <a:gd name="connsiteY2" fmla="*/ 880746 h 1061721"/>
                  <a:gd name="connsiteX3" fmla="*/ 0 w 1016001"/>
                  <a:gd name="connsiteY3" fmla="*/ 0 h 1061721"/>
                  <a:gd name="connsiteX4" fmla="*/ 180975 w 1016001"/>
                  <a:gd name="connsiteY4" fmla="*/ 0 h 1061721"/>
                  <a:gd name="connsiteX5" fmla="*/ 180975 w 1016001"/>
                  <a:gd name="connsiteY5" fmla="*/ 880746 h 1061721"/>
                  <a:gd name="connsiteX6" fmla="*/ 1016001 w 1016001"/>
                  <a:gd name="connsiteY6" fmla="*/ 880746 h 1061721"/>
                  <a:gd name="connsiteX7" fmla="*/ 1016001 w 1016001"/>
                  <a:gd name="connsiteY7" fmla="*/ 1061721 h 10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001" h="1061721">
                    <a:moveTo>
                      <a:pt x="0" y="1061721"/>
                    </a:moveTo>
                    <a:lnTo>
                      <a:pt x="0" y="1016001"/>
                    </a:lnTo>
                    <a:lnTo>
                      <a:pt x="0" y="880746"/>
                    </a:lnTo>
                    <a:lnTo>
                      <a:pt x="0" y="0"/>
                    </a:lnTo>
                    <a:lnTo>
                      <a:pt x="180975" y="0"/>
                    </a:lnTo>
                    <a:lnTo>
                      <a:pt x="180975" y="880746"/>
                    </a:lnTo>
                    <a:lnTo>
                      <a:pt x="1016001" y="880746"/>
                    </a:lnTo>
                    <a:lnTo>
                      <a:pt x="1016001" y="1061721"/>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1" name="Freeform 100"/>
              <p:cNvSpPr/>
              <p:nvPr/>
            </p:nvSpPr>
            <p:spPr bwMode="auto">
              <a:xfrm rot="10800000">
                <a:off x="7385685" y="1189989"/>
                <a:ext cx="1016001" cy="1061721"/>
              </a:xfrm>
              <a:custGeom>
                <a:avLst/>
                <a:gdLst>
                  <a:gd name="connsiteX0" fmla="*/ 0 w 1016001"/>
                  <a:gd name="connsiteY0" fmla="*/ 1061721 h 1061721"/>
                  <a:gd name="connsiteX1" fmla="*/ 0 w 1016001"/>
                  <a:gd name="connsiteY1" fmla="*/ 1016001 h 1061721"/>
                  <a:gd name="connsiteX2" fmla="*/ 0 w 1016001"/>
                  <a:gd name="connsiteY2" fmla="*/ 880746 h 1061721"/>
                  <a:gd name="connsiteX3" fmla="*/ 0 w 1016001"/>
                  <a:gd name="connsiteY3" fmla="*/ 0 h 1061721"/>
                  <a:gd name="connsiteX4" fmla="*/ 180975 w 1016001"/>
                  <a:gd name="connsiteY4" fmla="*/ 0 h 1061721"/>
                  <a:gd name="connsiteX5" fmla="*/ 180975 w 1016001"/>
                  <a:gd name="connsiteY5" fmla="*/ 880746 h 1061721"/>
                  <a:gd name="connsiteX6" fmla="*/ 1016001 w 1016001"/>
                  <a:gd name="connsiteY6" fmla="*/ 880746 h 1061721"/>
                  <a:gd name="connsiteX7" fmla="*/ 1016001 w 1016001"/>
                  <a:gd name="connsiteY7" fmla="*/ 1061721 h 10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001" h="1061721">
                    <a:moveTo>
                      <a:pt x="0" y="1061721"/>
                    </a:moveTo>
                    <a:lnTo>
                      <a:pt x="0" y="1016001"/>
                    </a:lnTo>
                    <a:lnTo>
                      <a:pt x="0" y="880746"/>
                    </a:lnTo>
                    <a:lnTo>
                      <a:pt x="0" y="0"/>
                    </a:lnTo>
                    <a:lnTo>
                      <a:pt x="180975" y="0"/>
                    </a:lnTo>
                    <a:lnTo>
                      <a:pt x="180975" y="880746"/>
                    </a:lnTo>
                    <a:lnTo>
                      <a:pt x="1016001" y="880746"/>
                    </a:lnTo>
                    <a:lnTo>
                      <a:pt x="1016001" y="1061721"/>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2" name="Freeform 101"/>
              <p:cNvSpPr/>
              <p:nvPr/>
            </p:nvSpPr>
            <p:spPr bwMode="auto">
              <a:xfrm>
                <a:off x="3248025" y="5033549"/>
                <a:ext cx="1016001" cy="1031971"/>
              </a:xfrm>
              <a:custGeom>
                <a:avLst/>
                <a:gdLst>
                  <a:gd name="connsiteX0" fmla="*/ 0 w 1016001"/>
                  <a:gd name="connsiteY0" fmla="*/ 1061721 h 1061721"/>
                  <a:gd name="connsiteX1" fmla="*/ 0 w 1016001"/>
                  <a:gd name="connsiteY1" fmla="*/ 1016001 h 1061721"/>
                  <a:gd name="connsiteX2" fmla="*/ 0 w 1016001"/>
                  <a:gd name="connsiteY2" fmla="*/ 880746 h 1061721"/>
                  <a:gd name="connsiteX3" fmla="*/ 0 w 1016001"/>
                  <a:gd name="connsiteY3" fmla="*/ 0 h 1061721"/>
                  <a:gd name="connsiteX4" fmla="*/ 180975 w 1016001"/>
                  <a:gd name="connsiteY4" fmla="*/ 0 h 1061721"/>
                  <a:gd name="connsiteX5" fmla="*/ 180975 w 1016001"/>
                  <a:gd name="connsiteY5" fmla="*/ 880746 h 1061721"/>
                  <a:gd name="connsiteX6" fmla="*/ 1016001 w 1016001"/>
                  <a:gd name="connsiteY6" fmla="*/ 880746 h 1061721"/>
                  <a:gd name="connsiteX7" fmla="*/ 1016001 w 1016001"/>
                  <a:gd name="connsiteY7" fmla="*/ 1061721 h 10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001" h="1061721">
                    <a:moveTo>
                      <a:pt x="0" y="1061721"/>
                    </a:moveTo>
                    <a:lnTo>
                      <a:pt x="0" y="1016001"/>
                    </a:lnTo>
                    <a:lnTo>
                      <a:pt x="0" y="880746"/>
                    </a:lnTo>
                    <a:lnTo>
                      <a:pt x="0" y="0"/>
                    </a:lnTo>
                    <a:lnTo>
                      <a:pt x="180975" y="0"/>
                    </a:lnTo>
                    <a:lnTo>
                      <a:pt x="180975" y="880746"/>
                    </a:lnTo>
                    <a:lnTo>
                      <a:pt x="1016001" y="880746"/>
                    </a:lnTo>
                    <a:lnTo>
                      <a:pt x="1016001" y="1061721"/>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3" name="Freeform 102"/>
              <p:cNvSpPr/>
              <p:nvPr/>
            </p:nvSpPr>
            <p:spPr bwMode="auto">
              <a:xfrm rot="16200000">
                <a:off x="7377700" y="5041534"/>
                <a:ext cx="1016001" cy="1031971"/>
              </a:xfrm>
              <a:custGeom>
                <a:avLst/>
                <a:gdLst>
                  <a:gd name="connsiteX0" fmla="*/ 0 w 1016001"/>
                  <a:gd name="connsiteY0" fmla="*/ 1061721 h 1061721"/>
                  <a:gd name="connsiteX1" fmla="*/ 0 w 1016001"/>
                  <a:gd name="connsiteY1" fmla="*/ 1016001 h 1061721"/>
                  <a:gd name="connsiteX2" fmla="*/ 0 w 1016001"/>
                  <a:gd name="connsiteY2" fmla="*/ 880746 h 1061721"/>
                  <a:gd name="connsiteX3" fmla="*/ 0 w 1016001"/>
                  <a:gd name="connsiteY3" fmla="*/ 0 h 1061721"/>
                  <a:gd name="connsiteX4" fmla="*/ 180975 w 1016001"/>
                  <a:gd name="connsiteY4" fmla="*/ 0 h 1061721"/>
                  <a:gd name="connsiteX5" fmla="*/ 180975 w 1016001"/>
                  <a:gd name="connsiteY5" fmla="*/ 880746 h 1061721"/>
                  <a:gd name="connsiteX6" fmla="*/ 1016001 w 1016001"/>
                  <a:gd name="connsiteY6" fmla="*/ 880746 h 1061721"/>
                  <a:gd name="connsiteX7" fmla="*/ 1016001 w 1016001"/>
                  <a:gd name="connsiteY7" fmla="*/ 1061721 h 10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001" h="1061721">
                    <a:moveTo>
                      <a:pt x="0" y="1061721"/>
                    </a:moveTo>
                    <a:lnTo>
                      <a:pt x="0" y="1016001"/>
                    </a:lnTo>
                    <a:lnTo>
                      <a:pt x="0" y="880746"/>
                    </a:lnTo>
                    <a:lnTo>
                      <a:pt x="0" y="0"/>
                    </a:lnTo>
                    <a:lnTo>
                      <a:pt x="180975" y="0"/>
                    </a:lnTo>
                    <a:lnTo>
                      <a:pt x="180975" y="880746"/>
                    </a:lnTo>
                    <a:lnTo>
                      <a:pt x="1016001" y="880746"/>
                    </a:lnTo>
                    <a:lnTo>
                      <a:pt x="1016001" y="1061721"/>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15" name="Group 114"/>
            <p:cNvGrpSpPr/>
            <p:nvPr/>
          </p:nvGrpSpPr>
          <p:grpSpPr>
            <a:xfrm>
              <a:off x="8883959" y="4029213"/>
              <a:ext cx="286422" cy="241797"/>
              <a:chOff x="4746173" y="1443591"/>
              <a:chExt cx="4626426" cy="3905623"/>
            </a:xfrm>
            <a:solidFill>
              <a:schemeClr val="bg1"/>
            </a:solidFill>
          </p:grpSpPr>
          <p:grpSp>
            <p:nvGrpSpPr>
              <p:cNvPr id="116" name="Group 386"/>
              <p:cNvGrpSpPr>
                <a:grpSpLocks noChangeAspect="1"/>
              </p:cNvGrpSpPr>
              <p:nvPr/>
            </p:nvGrpSpPr>
            <p:grpSpPr bwMode="auto">
              <a:xfrm>
                <a:off x="4746173" y="2973313"/>
                <a:ext cx="1414640" cy="2318440"/>
                <a:chOff x="-1261" y="1888"/>
                <a:chExt cx="576" cy="944"/>
              </a:xfrm>
              <a:grpFill/>
            </p:grpSpPr>
            <p:sp>
              <p:nvSpPr>
                <p:cNvPr id="140" name="Freeform 387"/>
                <p:cNvSpPr>
                  <a:spLocks/>
                </p:cNvSpPr>
                <p:nvPr/>
              </p:nvSpPr>
              <p:spPr bwMode="auto">
                <a:xfrm>
                  <a:off x="-1115" y="1888"/>
                  <a:ext cx="284" cy="607"/>
                </a:xfrm>
                <a:custGeom>
                  <a:avLst/>
                  <a:gdLst>
                    <a:gd name="T0" fmla="*/ 60 w 120"/>
                    <a:gd name="T1" fmla="*/ 257 h 257"/>
                    <a:gd name="T2" fmla="*/ 120 w 120"/>
                    <a:gd name="T3" fmla="*/ 196 h 257"/>
                    <a:gd name="T4" fmla="*/ 120 w 120"/>
                    <a:gd name="T5" fmla="*/ 61 h 257"/>
                    <a:gd name="T6" fmla="*/ 60 w 120"/>
                    <a:gd name="T7" fmla="*/ 0 h 257"/>
                    <a:gd name="T8" fmla="*/ 0 w 120"/>
                    <a:gd name="T9" fmla="*/ 61 h 257"/>
                    <a:gd name="T10" fmla="*/ 0 w 120"/>
                    <a:gd name="T11" fmla="*/ 196 h 257"/>
                    <a:gd name="T12" fmla="*/ 60 w 120"/>
                    <a:gd name="T13" fmla="*/ 257 h 257"/>
                  </a:gdLst>
                  <a:ahLst/>
                  <a:cxnLst>
                    <a:cxn ang="0">
                      <a:pos x="T0" y="T1"/>
                    </a:cxn>
                    <a:cxn ang="0">
                      <a:pos x="T2" y="T3"/>
                    </a:cxn>
                    <a:cxn ang="0">
                      <a:pos x="T4" y="T5"/>
                    </a:cxn>
                    <a:cxn ang="0">
                      <a:pos x="T6" y="T7"/>
                    </a:cxn>
                    <a:cxn ang="0">
                      <a:pos x="T8" y="T9"/>
                    </a:cxn>
                    <a:cxn ang="0">
                      <a:pos x="T10" y="T11"/>
                    </a:cxn>
                    <a:cxn ang="0">
                      <a:pos x="T12" y="T13"/>
                    </a:cxn>
                  </a:cxnLst>
                  <a:rect l="0" t="0" r="r" b="b"/>
                  <a:pathLst>
                    <a:path w="120" h="257">
                      <a:moveTo>
                        <a:pt x="60" y="257"/>
                      </a:moveTo>
                      <a:cubicBezTo>
                        <a:pt x="93" y="257"/>
                        <a:pt x="120" y="230"/>
                        <a:pt x="120" y="196"/>
                      </a:cubicBezTo>
                      <a:cubicBezTo>
                        <a:pt x="120" y="175"/>
                        <a:pt x="120" y="86"/>
                        <a:pt x="120" y="61"/>
                      </a:cubicBezTo>
                      <a:cubicBezTo>
                        <a:pt x="120" y="27"/>
                        <a:pt x="93" y="0"/>
                        <a:pt x="60" y="0"/>
                      </a:cubicBezTo>
                      <a:cubicBezTo>
                        <a:pt x="27" y="0"/>
                        <a:pt x="0" y="27"/>
                        <a:pt x="0" y="61"/>
                      </a:cubicBezTo>
                      <a:cubicBezTo>
                        <a:pt x="0" y="80"/>
                        <a:pt x="0" y="177"/>
                        <a:pt x="0" y="196"/>
                      </a:cubicBezTo>
                      <a:cubicBezTo>
                        <a:pt x="0" y="230"/>
                        <a:pt x="27" y="257"/>
                        <a:pt x="60" y="25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187">
                    <a:defRPr/>
                  </a:pPr>
                  <a:endParaRPr lang="en-US" sz="1700">
                    <a:solidFill>
                      <a:srgbClr val="FFFFFF"/>
                    </a:solidFill>
                    <a:latin typeface="Segoe UI"/>
                  </a:endParaRPr>
                </a:p>
              </p:txBody>
            </p:sp>
            <p:sp>
              <p:nvSpPr>
                <p:cNvPr id="141" name="Freeform 388"/>
                <p:cNvSpPr>
                  <a:spLocks/>
                </p:cNvSpPr>
                <p:nvPr/>
              </p:nvSpPr>
              <p:spPr bwMode="auto">
                <a:xfrm>
                  <a:off x="-1261" y="2261"/>
                  <a:ext cx="576" cy="571"/>
                </a:xfrm>
                <a:custGeom>
                  <a:avLst/>
                  <a:gdLst>
                    <a:gd name="T0" fmla="*/ 204 w 244"/>
                    <a:gd name="T1" fmla="*/ 0 h 242"/>
                    <a:gd name="T2" fmla="*/ 204 w 244"/>
                    <a:gd name="T3" fmla="*/ 51 h 242"/>
                    <a:gd name="T4" fmla="*/ 136 w 244"/>
                    <a:gd name="T5" fmla="*/ 120 h 242"/>
                    <a:gd name="T6" fmla="*/ 108 w 244"/>
                    <a:gd name="T7" fmla="*/ 120 h 242"/>
                    <a:gd name="T8" fmla="*/ 40 w 244"/>
                    <a:gd name="T9" fmla="*/ 51 h 242"/>
                    <a:gd name="T10" fmla="*/ 40 w 244"/>
                    <a:gd name="T11" fmla="*/ 0 h 242"/>
                    <a:gd name="T12" fmla="*/ 0 w 244"/>
                    <a:gd name="T13" fmla="*/ 0 h 242"/>
                    <a:gd name="T14" fmla="*/ 0 w 244"/>
                    <a:gd name="T15" fmla="*/ 51 h 242"/>
                    <a:gd name="T16" fmla="*/ 102 w 244"/>
                    <a:gd name="T17" fmla="*/ 160 h 242"/>
                    <a:gd name="T18" fmla="*/ 102 w 244"/>
                    <a:gd name="T19" fmla="*/ 202 h 242"/>
                    <a:gd name="T20" fmla="*/ 41 w 244"/>
                    <a:gd name="T21" fmla="*/ 202 h 242"/>
                    <a:gd name="T22" fmla="*/ 41 w 244"/>
                    <a:gd name="T23" fmla="*/ 242 h 242"/>
                    <a:gd name="T24" fmla="*/ 203 w 244"/>
                    <a:gd name="T25" fmla="*/ 242 h 242"/>
                    <a:gd name="T26" fmla="*/ 203 w 244"/>
                    <a:gd name="T27" fmla="*/ 202 h 242"/>
                    <a:gd name="T28" fmla="*/ 142 w 244"/>
                    <a:gd name="T29" fmla="*/ 202 h 242"/>
                    <a:gd name="T30" fmla="*/ 142 w 244"/>
                    <a:gd name="T31" fmla="*/ 160 h 242"/>
                    <a:gd name="T32" fmla="*/ 244 w 244"/>
                    <a:gd name="T33" fmla="*/ 51 h 242"/>
                    <a:gd name="T34" fmla="*/ 244 w 244"/>
                    <a:gd name="T35" fmla="*/ 0 h 242"/>
                    <a:gd name="T36" fmla="*/ 204 w 244"/>
                    <a:gd name="T3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4" h="242">
                      <a:moveTo>
                        <a:pt x="204" y="0"/>
                      </a:moveTo>
                      <a:cubicBezTo>
                        <a:pt x="204" y="51"/>
                        <a:pt x="204" y="51"/>
                        <a:pt x="204" y="51"/>
                      </a:cubicBezTo>
                      <a:cubicBezTo>
                        <a:pt x="204" y="89"/>
                        <a:pt x="173" y="120"/>
                        <a:pt x="136" y="120"/>
                      </a:cubicBezTo>
                      <a:cubicBezTo>
                        <a:pt x="108" y="120"/>
                        <a:pt x="108" y="120"/>
                        <a:pt x="108" y="120"/>
                      </a:cubicBezTo>
                      <a:cubicBezTo>
                        <a:pt x="71" y="120"/>
                        <a:pt x="40" y="89"/>
                        <a:pt x="40" y="51"/>
                      </a:cubicBezTo>
                      <a:cubicBezTo>
                        <a:pt x="40" y="0"/>
                        <a:pt x="40" y="0"/>
                        <a:pt x="40" y="0"/>
                      </a:cubicBezTo>
                      <a:cubicBezTo>
                        <a:pt x="0" y="0"/>
                        <a:pt x="0" y="0"/>
                        <a:pt x="0" y="0"/>
                      </a:cubicBezTo>
                      <a:cubicBezTo>
                        <a:pt x="0" y="51"/>
                        <a:pt x="0" y="51"/>
                        <a:pt x="0" y="51"/>
                      </a:cubicBezTo>
                      <a:cubicBezTo>
                        <a:pt x="0" y="109"/>
                        <a:pt x="45" y="156"/>
                        <a:pt x="102" y="160"/>
                      </a:cubicBezTo>
                      <a:cubicBezTo>
                        <a:pt x="102" y="202"/>
                        <a:pt x="102" y="202"/>
                        <a:pt x="102" y="202"/>
                      </a:cubicBezTo>
                      <a:cubicBezTo>
                        <a:pt x="41" y="202"/>
                        <a:pt x="41" y="202"/>
                        <a:pt x="41" y="202"/>
                      </a:cubicBezTo>
                      <a:cubicBezTo>
                        <a:pt x="41" y="242"/>
                        <a:pt x="41" y="242"/>
                        <a:pt x="41" y="242"/>
                      </a:cubicBezTo>
                      <a:cubicBezTo>
                        <a:pt x="203" y="242"/>
                        <a:pt x="203" y="242"/>
                        <a:pt x="203" y="242"/>
                      </a:cubicBezTo>
                      <a:cubicBezTo>
                        <a:pt x="203" y="202"/>
                        <a:pt x="203" y="202"/>
                        <a:pt x="203" y="202"/>
                      </a:cubicBezTo>
                      <a:cubicBezTo>
                        <a:pt x="142" y="202"/>
                        <a:pt x="142" y="202"/>
                        <a:pt x="142" y="202"/>
                      </a:cubicBezTo>
                      <a:cubicBezTo>
                        <a:pt x="142" y="160"/>
                        <a:pt x="142" y="160"/>
                        <a:pt x="142" y="160"/>
                      </a:cubicBezTo>
                      <a:cubicBezTo>
                        <a:pt x="199" y="156"/>
                        <a:pt x="244" y="109"/>
                        <a:pt x="244" y="51"/>
                      </a:cubicBezTo>
                      <a:cubicBezTo>
                        <a:pt x="244" y="0"/>
                        <a:pt x="244" y="0"/>
                        <a:pt x="244" y="0"/>
                      </a:cubicBezTo>
                      <a:lnTo>
                        <a:pt x="20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187">
                    <a:defRPr/>
                  </a:pPr>
                  <a:endParaRPr lang="en-US" sz="1700">
                    <a:solidFill>
                      <a:srgbClr val="FFFFFF"/>
                    </a:solidFill>
                    <a:latin typeface="Segoe UI"/>
                  </a:endParaRPr>
                </a:p>
              </p:txBody>
            </p:sp>
            <p:sp>
              <p:nvSpPr>
                <p:cNvPr id="142" name="Freeform 389"/>
                <p:cNvSpPr>
                  <a:spLocks noEditPoints="1"/>
                </p:cNvSpPr>
                <p:nvPr/>
              </p:nvSpPr>
              <p:spPr bwMode="auto">
                <a:xfrm>
                  <a:off x="-926" y="273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187">
                    <a:defRPr/>
                  </a:pPr>
                  <a:endParaRPr lang="en-US" sz="1700">
                    <a:solidFill>
                      <a:srgbClr val="FFFFFF"/>
                    </a:solidFill>
                    <a:latin typeface="Segoe UI"/>
                  </a:endParaRPr>
                </a:p>
              </p:txBody>
            </p:sp>
          </p:grpSp>
          <p:grpSp>
            <p:nvGrpSpPr>
              <p:cNvPr id="130" name="Group 129"/>
              <p:cNvGrpSpPr/>
              <p:nvPr/>
            </p:nvGrpSpPr>
            <p:grpSpPr>
              <a:xfrm>
                <a:off x="5345480" y="1443592"/>
                <a:ext cx="1381394" cy="1269128"/>
                <a:chOff x="5345480" y="1443592"/>
                <a:chExt cx="1381394" cy="1269128"/>
              </a:xfrm>
              <a:grpFill/>
            </p:grpSpPr>
            <p:sp>
              <p:nvSpPr>
                <p:cNvPr id="138" name="Bent Arrow 137"/>
                <p:cNvSpPr/>
                <p:nvPr/>
              </p:nvSpPr>
              <p:spPr bwMode="auto">
                <a:xfrm>
                  <a:off x="5345480" y="1554480"/>
                  <a:ext cx="1222960" cy="1158240"/>
                </a:xfrm>
                <a:prstGeom prst="bentArrow">
                  <a:avLst>
                    <a:gd name="adj1" fmla="val 19737"/>
                    <a:gd name="adj2" fmla="val 25000"/>
                    <a:gd name="adj3" fmla="val 26316"/>
                    <a:gd name="adj4" fmla="val 55925"/>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9" name="Isosceles Triangle 138"/>
                <p:cNvSpPr/>
                <p:nvPr/>
              </p:nvSpPr>
              <p:spPr bwMode="auto">
                <a:xfrm rot="5400000">
                  <a:off x="6110896" y="1589033"/>
                  <a:ext cx="761420" cy="470537"/>
                </a:xfrm>
                <a:prstGeom prst="triangl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31" name="Group 130"/>
              <p:cNvGrpSpPr/>
              <p:nvPr/>
            </p:nvGrpSpPr>
            <p:grpSpPr>
              <a:xfrm rot="10800000">
                <a:off x="7049745" y="4080086"/>
                <a:ext cx="1381394" cy="1269128"/>
                <a:chOff x="5345480" y="1443592"/>
                <a:chExt cx="1381394" cy="1269128"/>
              </a:xfrm>
              <a:grpFill/>
            </p:grpSpPr>
            <p:sp>
              <p:nvSpPr>
                <p:cNvPr id="136" name="Bent Arrow 135"/>
                <p:cNvSpPr/>
                <p:nvPr/>
              </p:nvSpPr>
              <p:spPr bwMode="auto">
                <a:xfrm>
                  <a:off x="5345480" y="1554480"/>
                  <a:ext cx="1222960" cy="1158240"/>
                </a:xfrm>
                <a:prstGeom prst="bentArrow">
                  <a:avLst>
                    <a:gd name="adj1" fmla="val 19737"/>
                    <a:gd name="adj2" fmla="val 25000"/>
                    <a:gd name="adj3" fmla="val 26316"/>
                    <a:gd name="adj4" fmla="val 55925"/>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7" name="Isosceles Triangle 136"/>
                <p:cNvSpPr/>
                <p:nvPr/>
              </p:nvSpPr>
              <p:spPr bwMode="auto">
                <a:xfrm rot="5400000">
                  <a:off x="6110896" y="1589033"/>
                  <a:ext cx="761420" cy="470537"/>
                </a:xfrm>
                <a:prstGeom prst="triangl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132" name="Freeform 131"/>
              <p:cNvSpPr/>
              <p:nvPr/>
            </p:nvSpPr>
            <p:spPr bwMode="auto">
              <a:xfrm>
                <a:off x="7275189" y="1443591"/>
                <a:ext cx="2097410" cy="2549289"/>
              </a:xfrm>
              <a:custGeom>
                <a:avLst/>
                <a:gdLst>
                  <a:gd name="connsiteX0" fmla="*/ 0 w 2097410"/>
                  <a:gd name="connsiteY0" fmla="*/ 0 h 2549289"/>
                  <a:gd name="connsiteX1" fmla="*/ 2097410 w 2097410"/>
                  <a:gd name="connsiteY1" fmla="*/ 0 h 2549289"/>
                  <a:gd name="connsiteX2" fmla="*/ 2097410 w 2097410"/>
                  <a:gd name="connsiteY2" fmla="*/ 2549289 h 2549289"/>
                  <a:gd name="connsiteX3" fmla="*/ 0 w 2097410"/>
                  <a:gd name="connsiteY3" fmla="*/ 2549289 h 2549289"/>
                  <a:gd name="connsiteX4" fmla="*/ 0 w 2097410"/>
                  <a:gd name="connsiteY4" fmla="*/ 0 h 2549289"/>
                  <a:gd name="connsiteX5" fmla="*/ 157095 w 2097410"/>
                  <a:gd name="connsiteY5" fmla="*/ 154388 h 2549289"/>
                  <a:gd name="connsiteX6" fmla="*/ 157095 w 2097410"/>
                  <a:gd name="connsiteY6" fmla="*/ 2394900 h 2549289"/>
                  <a:gd name="connsiteX7" fmla="*/ 1940316 w 2097410"/>
                  <a:gd name="connsiteY7" fmla="*/ 2394900 h 2549289"/>
                  <a:gd name="connsiteX8" fmla="*/ 1940316 w 2097410"/>
                  <a:gd name="connsiteY8" fmla="*/ 154388 h 2549289"/>
                  <a:gd name="connsiteX9" fmla="*/ 157095 w 2097410"/>
                  <a:gd name="connsiteY9" fmla="*/ 154388 h 2549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7410" h="2549289">
                    <a:moveTo>
                      <a:pt x="0" y="0"/>
                    </a:moveTo>
                    <a:lnTo>
                      <a:pt x="2097410" y="0"/>
                    </a:lnTo>
                    <a:lnTo>
                      <a:pt x="2097410" y="2549289"/>
                    </a:lnTo>
                    <a:lnTo>
                      <a:pt x="0" y="2549289"/>
                    </a:lnTo>
                    <a:lnTo>
                      <a:pt x="0" y="0"/>
                    </a:lnTo>
                    <a:close/>
                    <a:moveTo>
                      <a:pt x="157095" y="154388"/>
                    </a:moveTo>
                    <a:lnTo>
                      <a:pt x="157095" y="2394900"/>
                    </a:lnTo>
                    <a:lnTo>
                      <a:pt x="1940316" y="2394900"/>
                    </a:lnTo>
                    <a:lnTo>
                      <a:pt x="1940316" y="154388"/>
                    </a:lnTo>
                    <a:lnTo>
                      <a:pt x="157095" y="154388"/>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3" name="Rectangle 132"/>
              <p:cNvSpPr/>
              <p:nvPr/>
            </p:nvSpPr>
            <p:spPr bwMode="auto">
              <a:xfrm>
                <a:off x="7711440" y="1981200"/>
                <a:ext cx="1127760" cy="152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4" name="Rectangle 133"/>
              <p:cNvSpPr/>
              <p:nvPr/>
            </p:nvSpPr>
            <p:spPr bwMode="auto">
              <a:xfrm>
                <a:off x="7711440" y="2518221"/>
                <a:ext cx="1127760" cy="152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5" name="Rectangle 134"/>
              <p:cNvSpPr/>
              <p:nvPr/>
            </p:nvSpPr>
            <p:spPr bwMode="auto">
              <a:xfrm>
                <a:off x="7711440" y="3055242"/>
                <a:ext cx="1127760" cy="152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25" name="Group 24"/>
          <p:cNvGrpSpPr/>
          <p:nvPr/>
        </p:nvGrpSpPr>
        <p:grpSpPr>
          <a:xfrm>
            <a:off x="8527586" y="2888808"/>
            <a:ext cx="2147549" cy="1005697"/>
            <a:chOff x="8527913" y="2888721"/>
            <a:chExt cx="2147853" cy="1005840"/>
          </a:xfrm>
        </p:grpSpPr>
        <p:sp>
          <p:nvSpPr>
            <p:cNvPr id="165" name="Rectangle 164"/>
            <p:cNvSpPr/>
            <p:nvPr/>
          </p:nvSpPr>
          <p:spPr bwMode="auto">
            <a:xfrm>
              <a:off x="8527913" y="2888721"/>
              <a:ext cx="2147853" cy="1005840"/>
            </a:xfrm>
            <a:prstGeom prst="rect">
              <a:avLst/>
            </a:prstGeom>
            <a:solidFill>
              <a:srgbClr val="003C6C"/>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Personal Digital Assistant</a:t>
              </a:r>
            </a:p>
          </p:txBody>
        </p:sp>
        <p:sp>
          <p:nvSpPr>
            <p:cNvPr id="166" name="Rectangle 165"/>
            <p:cNvSpPr/>
            <p:nvPr/>
          </p:nvSpPr>
          <p:spPr>
            <a:xfrm>
              <a:off x="9194516" y="3376977"/>
              <a:ext cx="697226" cy="282423"/>
            </a:xfrm>
            <a:prstGeom prst="rect">
              <a:avLst/>
            </a:prstGeom>
          </p:spPr>
          <p:txBody>
            <a:bodyPr wrap="none">
              <a:spAutoFit/>
            </a:bodyPr>
            <a:lstStyle/>
            <a:p>
              <a:pPr defTabSz="932563">
                <a:defRPr/>
              </a:pPr>
              <a:r>
                <a:rPr lang="en-US" sz="1199" b="1" spc="-30" dirty="0">
                  <a:latin typeface="Segoe UI Semilight" panose="020B0402040204020203" pitchFamily="34" charset="0"/>
                  <a:cs typeface="Segoe UI Semilight" panose="020B0402040204020203" pitchFamily="34" charset="0"/>
                </a:rPr>
                <a:t>Cortana</a:t>
              </a:r>
            </a:p>
          </p:txBody>
        </p:sp>
        <p:pic>
          <p:nvPicPr>
            <p:cNvPr id="192" name="Picture 191" descr="http://winaero.com/blog/wp-content/uploads/2015/01/cortana-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963" y="3392261"/>
              <a:ext cx="259973" cy="2599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p:nvGrpSpPr>
        <p:grpSpPr>
          <a:xfrm>
            <a:off x="8537688" y="1787921"/>
            <a:ext cx="2137446" cy="1005697"/>
            <a:chOff x="8538017" y="1787678"/>
            <a:chExt cx="2137750" cy="1005840"/>
          </a:xfrm>
        </p:grpSpPr>
        <p:sp>
          <p:nvSpPr>
            <p:cNvPr id="44" name="Rectangle 43"/>
            <p:cNvSpPr/>
            <p:nvPr/>
          </p:nvSpPr>
          <p:spPr bwMode="auto">
            <a:xfrm>
              <a:off x="8538017" y="1787678"/>
              <a:ext cx="2137750" cy="1005840"/>
            </a:xfrm>
            <a:prstGeom prst="rect">
              <a:avLst/>
            </a:prstGeom>
            <a:solidFill>
              <a:srgbClr val="003C6C"/>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Dashboards and Visualizations</a:t>
              </a:r>
            </a:p>
          </p:txBody>
        </p:sp>
        <p:grpSp>
          <p:nvGrpSpPr>
            <p:cNvPr id="68" name="Group 67"/>
            <p:cNvGrpSpPr/>
            <p:nvPr/>
          </p:nvGrpSpPr>
          <p:grpSpPr>
            <a:xfrm>
              <a:off x="8847475" y="2434373"/>
              <a:ext cx="399110" cy="255091"/>
              <a:chOff x="4481847" y="2708926"/>
              <a:chExt cx="673103" cy="430214"/>
            </a:xfrm>
            <a:solidFill>
              <a:schemeClr val="bg1"/>
            </a:solidFill>
          </p:grpSpPr>
          <p:sp>
            <p:nvSpPr>
              <p:cNvPr id="69" name="Freeform 5"/>
              <p:cNvSpPr>
                <a:spLocks noEditPoints="1"/>
              </p:cNvSpPr>
              <p:nvPr/>
            </p:nvSpPr>
            <p:spPr bwMode="auto">
              <a:xfrm>
                <a:off x="4481847" y="2708926"/>
                <a:ext cx="673103" cy="430214"/>
              </a:xfrm>
              <a:custGeom>
                <a:avLst/>
                <a:gdLst>
                  <a:gd name="T0" fmla="*/ 296 w 296"/>
                  <a:gd name="T1" fmla="*/ 164 h 188"/>
                  <a:gd name="T2" fmla="*/ 296 w 296"/>
                  <a:gd name="T3" fmla="*/ 188 h 188"/>
                  <a:gd name="T4" fmla="*/ 0 w 296"/>
                  <a:gd name="T5" fmla="*/ 188 h 188"/>
                  <a:gd name="T6" fmla="*/ 0 w 296"/>
                  <a:gd name="T7" fmla="*/ 164 h 188"/>
                  <a:gd name="T8" fmla="*/ 21 w 296"/>
                  <a:gd name="T9" fmla="*/ 164 h 188"/>
                  <a:gd name="T10" fmla="*/ 20 w 296"/>
                  <a:gd name="T11" fmla="*/ 22 h 188"/>
                  <a:gd name="T12" fmla="*/ 42 w 296"/>
                  <a:gd name="T13" fmla="*/ 0 h 188"/>
                  <a:gd name="T14" fmla="*/ 222 w 296"/>
                  <a:gd name="T15" fmla="*/ 1 h 188"/>
                  <a:gd name="T16" fmla="*/ 275 w 296"/>
                  <a:gd name="T17" fmla="*/ 54 h 188"/>
                  <a:gd name="T18" fmla="*/ 275 w 296"/>
                  <a:gd name="T19" fmla="*/ 164 h 188"/>
                  <a:gd name="T20" fmla="*/ 296 w 296"/>
                  <a:gd name="T21" fmla="*/ 164 h 188"/>
                  <a:gd name="T22" fmla="*/ 251 w 296"/>
                  <a:gd name="T23" fmla="*/ 164 h 188"/>
                  <a:gd name="T24" fmla="*/ 251 w 296"/>
                  <a:gd name="T25" fmla="*/ 25 h 188"/>
                  <a:gd name="T26" fmla="*/ 45 w 296"/>
                  <a:gd name="T27" fmla="*/ 25 h 188"/>
                  <a:gd name="T28" fmla="*/ 45 w 296"/>
                  <a:gd name="T29" fmla="*/ 164 h 188"/>
                  <a:gd name="T30" fmla="*/ 251 w 296"/>
                  <a:gd name="T31" fmla="*/ 16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6" h="188">
                    <a:moveTo>
                      <a:pt x="296" y="164"/>
                    </a:moveTo>
                    <a:cubicBezTo>
                      <a:pt x="296" y="172"/>
                      <a:pt x="296" y="180"/>
                      <a:pt x="296" y="188"/>
                    </a:cubicBezTo>
                    <a:cubicBezTo>
                      <a:pt x="197" y="188"/>
                      <a:pt x="99" y="188"/>
                      <a:pt x="0" y="188"/>
                    </a:cubicBezTo>
                    <a:cubicBezTo>
                      <a:pt x="0" y="180"/>
                      <a:pt x="0" y="172"/>
                      <a:pt x="0" y="164"/>
                    </a:cubicBezTo>
                    <a:cubicBezTo>
                      <a:pt x="6" y="164"/>
                      <a:pt x="13" y="164"/>
                      <a:pt x="21" y="164"/>
                    </a:cubicBezTo>
                    <a:cubicBezTo>
                      <a:pt x="21" y="115"/>
                      <a:pt x="21" y="69"/>
                      <a:pt x="20" y="22"/>
                    </a:cubicBezTo>
                    <a:cubicBezTo>
                      <a:pt x="20" y="6"/>
                      <a:pt x="25" y="0"/>
                      <a:pt x="42" y="0"/>
                    </a:cubicBezTo>
                    <a:cubicBezTo>
                      <a:pt x="102" y="1"/>
                      <a:pt x="162" y="1"/>
                      <a:pt x="222" y="1"/>
                    </a:cubicBezTo>
                    <a:cubicBezTo>
                      <a:pt x="275" y="1"/>
                      <a:pt x="275" y="1"/>
                      <a:pt x="275" y="54"/>
                    </a:cubicBezTo>
                    <a:cubicBezTo>
                      <a:pt x="275" y="91"/>
                      <a:pt x="275" y="127"/>
                      <a:pt x="275" y="164"/>
                    </a:cubicBezTo>
                    <a:cubicBezTo>
                      <a:pt x="284" y="164"/>
                      <a:pt x="290" y="164"/>
                      <a:pt x="296" y="164"/>
                    </a:cubicBezTo>
                    <a:close/>
                    <a:moveTo>
                      <a:pt x="251" y="164"/>
                    </a:moveTo>
                    <a:cubicBezTo>
                      <a:pt x="251" y="116"/>
                      <a:pt x="251" y="70"/>
                      <a:pt x="251" y="25"/>
                    </a:cubicBezTo>
                    <a:cubicBezTo>
                      <a:pt x="181" y="25"/>
                      <a:pt x="113" y="25"/>
                      <a:pt x="45" y="25"/>
                    </a:cubicBezTo>
                    <a:cubicBezTo>
                      <a:pt x="45" y="72"/>
                      <a:pt x="45" y="118"/>
                      <a:pt x="45" y="164"/>
                    </a:cubicBezTo>
                    <a:cubicBezTo>
                      <a:pt x="114" y="164"/>
                      <a:pt x="182" y="164"/>
                      <a:pt x="251" y="164"/>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70" name="Freeform 6"/>
              <p:cNvSpPr>
                <a:spLocks/>
              </p:cNvSpPr>
              <p:nvPr/>
            </p:nvSpPr>
            <p:spPr bwMode="auto">
              <a:xfrm>
                <a:off x="4727910" y="2799414"/>
                <a:ext cx="73024" cy="257176"/>
              </a:xfrm>
              <a:custGeom>
                <a:avLst/>
                <a:gdLst>
                  <a:gd name="T0" fmla="*/ 31 w 32"/>
                  <a:gd name="T1" fmla="*/ 58 h 112"/>
                  <a:gd name="T2" fmla="*/ 32 w 32"/>
                  <a:gd name="T3" fmla="*/ 94 h 112"/>
                  <a:gd name="T4" fmla="*/ 16 w 32"/>
                  <a:gd name="T5" fmla="*/ 112 h 112"/>
                  <a:gd name="T6" fmla="*/ 0 w 32"/>
                  <a:gd name="T7" fmla="*/ 93 h 112"/>
                  <a:gd name="T8" fmla="*/ 0 w 32"/>
                  <a:gd name="T9" fmla="*/ 15 h 112"/>
                  <a:gd name="T10" fmla="*/ 15 w 32"/>
                  <a:gd name="T11" fmla="*/ 0 h 112"/>
                  <a:gd name="T12" fmla="*/ 32 w 32"/>
                  <a:gd name="T13" fmla="*/ 16 h 112"/>
                  <a:gd name="T14" fmla="*/ 31 w 32"/>
                  <a:gd name="T15" fmla="*/ 58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12">
                    <a:moveTo>
                      <a:pt x="31" y="58"/>
                    </a:moveTo>
                    <a:cubicBezTo>
                      <a:pt x="31" y="70"/>
                      <a:pt x="31" y="82"/>
                      <a:pt x="32" y="94"/>
                    </a:cubicBezTo>
                    <a:cubicBezTo>
                      <a:pt x="32" y="105"/>
                      <a:pt x="30" y="112"/>
                      <a:pt x="16" y="112"/>
                    </a:cubicBezTo>
                    <a:cubicBezTo>
                      <a:pt x="1" y="112"/>
                      <a:pt x="0" y="104"/>
                      <a:pt x="0" y="93"/>
                    </a:cubicBezTo>
                    <a:cubicBezTo>
                      <a:pt x="1" y="67"/>
                      <a:pt x="1" y="41"/>
                      <a:pt x="0" y="15"/>
                    </a:cubicBezTo>
                    <a:cubicBezTo>
                      <a:pt x="0" y="4"/>
                      <a:pt x="4" y="0"/>
                      <a:pt x="15" y="0"/>
                    </a:cubicBezTo>
                    <a:cubicBezTo>
                      <a:pt x="27" y="0"/>
                      <a:pt x="32" y="4"/>
                      <a:pt x="32" y="16"/>
                    </a:cubicBezTo>
                    <a:cubicBezTo>
                      <a:pt x="31" y="30"/>
                      <a:pt x="31" y="44"/>
                      <a:pt x="31" y="58"/>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71" name="Freeform 7"/>
              <p:cNvSpPr>
                <a:spLocks/>
              </p:cNvSpPr>
              <p:nvPr/>
            </p:nvSpPr>
            <p:spPr bwMode="auto">
              <a:xfrm>
                <a:off x="4837449" y="2872438"/>
                <a:ext cx="74613" cy="184150"/>
              </a:xfrm>
              <a:custGeom>
                <a:avLst/>
                <a:gdLst>
                  <a:gd name="T0" fmla="*/ 31 w 33"/>
                  <a:gd name="T1" fmla="*/ 40 h 80"/>
                  <a:gd name="T2" fmla="*/ 32 w 33"/>
                  <a:gd name="T3" fmla="*/ 62 h 80"/>
                  <a:gd name="T4" fmla="*/ 16 w 33"/>
                  <a:gd name="T5" fmla="*/ 80 h 80"/>
                  <a:gd name="T6" fmla="*/ 0 w 33"/>
                  <a:gd name="T7" fmla="*/ 61 h 80"/>
                  <a:gd name="T8" fmla="*/ 0 w 33"/>
                  <a:gd name="T9" fmla="*/ 17 h 80"/>
                  <a:gd name="T10" fmla="*/ 15 w 33"/>
                  <a:gd name="T11" fmla="*/ 0 h 80"/>
                  <a:gd name="T12" fmla="*/ 32 w 33"/>
                  <a:gd name="T13" fmla="*/ 18 h 80"/>
                  <a:gd name="T14" fmla="*/ 31 w 33"/>
                  <a:gd name="T15" fmla="*/ 4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80">
                    <a:moveTo>
                      <a:pt x="31" y="40"/>
                    </a:moveTo>
                    <a:cubicBezTo>
                      <a:pt x="31" y="47"/>
                      <a:pt x="31" y="54"/>
                      <a:pt x="32" y="62"/>
                    </a:cubicBezTo>
                    <a:cubicBezTo>
                      <a:pt x="32" y="73"/>
                      <a:pt x="30" y="80"/>
                      <a:pt x="16" y="80"/>
                    </a:cubicBezTo>
                    <a:cubicBezTo>
                      <a:pt x="1" y="80"/>
                      <a:pt x="0" y="72"/>
                      <a:pt x="0" y="61"/>
                    </a:cubicBezTo>
                    <a:cubicBezTo>
                      <a:pt x="1" y="46"/>
                      <a:pt x="1" y="32"/>
                      <a:pt x="0" y="17"/>
                    </a:cubicBezTo>
                    <a:cubicBezTo>
                      <a:pt x="0" y="6"/>
                      <a:pt x="2" y="0"/>
                      <a:pt x="15" y="0"/>
                    </a:cubicBezTo>
                    <a:cubicBezTo>
                      <a:pt x="29" y="0"/>
                      <a:pt x="33" y="6"/>
                      <a:pt x="32" y="18"/>
                    </a:cubicBezTo>
                    <a:cubicBezTo>
                      <a:pt x="31" y="25"/>
                      <a:pt x="31" y="33"/>
                      <a:pt x="31" y="40"/>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72" name="Freeform 8"/>
              <p:cNvSpPr>
                <a:spLocks/>
              </p:cNvSpPr>
              <p:nvPr/>
            </p:nvSpPr>
            <p:spPr bwMode="auto">
              <a:xfrm>
                <a:off x="4604085" y="2937526"/>
                <a:ext cx="103187" cy="119063"/>
              </a:xfrm>
              <a:custGeom>
                <a:avLst/>
                <a:gdLst>
                  <a:gd name="T0" fmla="*/ 6 w 45"/>
                  <a:gd name="T1" fmla="*/ 26 h 52"/>
                  <a:gd name="T2" fmla="*/ 22 w 45"/>
                  <a:gd name="T3" fmla="*/ 0 h 52"/>
                  <a:gd name="T4" fmla="*/ 37 w 45"/>
                  <a:gd name="T5" fmla="*/ 25 h 52"/>
                  <a:gd name="T6" fmla="*/ 23 w 45"/>
                  <a:gd name="T7" fmla="*/ 52 h 52"/>
                  <a:gd name="T8" fmla="*/ 6 w 45"/>
                  <a:gd name="T9" fmla="*/ 26 h 52"/>
                </a:gdLst>
                <a:ahLst/>
                <a:cxnLst>
                  <a:cxn ang="0">
                    <a:pos x="T0" y="T1"/>
                  </a:cxn>
                  <a:cxn ang="0">
                    <a:pos x="T2" y="T3"/>
                  </a:cxn>
                  <a:cxn ang="0">
                    <a:pos x="T4" y="T5"/>
                  </a:cxn>
                  <a:cxn ang="0">
                    <a:pos x="T6" y="T7"/>
                  </a:cxn>
                  <a:cxn ang="0">
                    <a:pos x="T8" y="T9"/>
                  </a:cxn>
                </a:cxnLst>
                <a:rect l="0" t="0" r="r" b="b"/>
                <a:pathLst>
                  <a:path w="45" h="52">
                    <a:moveTo>
                      <a:pt x="6" y="26"/>
                    </a:moveTo>
                    <a:cubicBezTo>
                      <a:pt x="8" y="16"/>
                      <a:pt x="0" y="0"/>
                      <a:pt x="22" y="0"/>
                    </a:cubicBezTo>
                    <a:cubicBezTo>
                      <a:pt x="43" y="0"/>
                      <a:pt x="38" y="14"/>
                      <a:pt x="37" y="25"/>
                    </a:cubicBezTo>
                    <a:cubicBezTo>
                      <a:pt x="36" y="35"/>
                      <a:pt x="45" y="51"/>
                      <a:pt x="23" y="52"/>
                    </a:cubicBezTo>
                    <a:cubicBezTo>
                      <a:pt x="1" y="52"/>
                      <a:pt x="8" y="37"/>
                      <a:pt x="6" y="26"/>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sp>
            <p:nvSpPr>
              <p:cNvPr id="73" name="Freeform 9"/>
              <p:cNvSpPr>
                <a:spLocks/>
              </p:cNvSpPr>
              <p:nvPr/>
            </p:nvSpPr>
            <p:spPr bwMode="auto">
              <a:xfrm>
                <a:off x="4939050" y="2954988"/>
                <a:ext cx="87312" cy="101601"/>
              </a:xfrm>
              <a:custGeom>
                <a:avLst/>
                <a:gdLst>
                  <a:gd name="T0" fmla="*/ 34 w 38"/>
                  <a:gd name="T1" fmla="*/ 21 h 44"/>
                  <a:gd name="T2" fmla="*/ 19 w 38"/>
                  <a:gd name="T3" fmla="*/ 44 h 44"/>
                  <a:gd name="T4" fmla="*/ 3 w 38"/>
                  <a:gd name="T5" fmla="*/ 22 h 44"/>
                  <a:gd name="T6" fmla="*/ 20 w 38"/>
                  <a:gd name="T7" fmla="*/ 0 h 44"/>
                  <a:gd name="T8" fmla="*/ 34 w 38"/>
                  <a:gd name="T9" fmla="*/ 21 h 44"/>
                </a:gdLst>
                <a:ahLst/>
                <a:cxnLst>
                  <a:cxn ang="0">
                    <a:pos x="T0" y="T1"/>
                  </a:cxn>
                  <a:cxn ang="0">
                    <a:pos x="T2" y="T3"/>
                  </a:cxn>
                  <a:cxn ang="0">
                    <a:pos x="T4" y="T5"/>
                  </a:cxn>
                  <a:cxn ang="0">
                    <a:pos x="T6" y="T7"/>
                  </a:cxn>
                  <a:cxn ang="0">
                    <a:pos x="T8" y="T9"/>
                  </a:cxn>
                </a:cxnLst>
                <a:rect l="0" t="0" r="r" b="b"/>
                <a:pathLst>
                  <a:path w="38" h="44">
                    <a:moveTo>
                      <a:pt x="34" y="21"/>
                    </a:moveTo>
                    <a:cubicBezTo>
                      <a:pt x="34" y="32"/>
                      <a:pt x="38" y="44"/>
                      <a:pt x="19" y="44"/>
                    </a:cubicBezTo>
                    <a:cubicBezTo>
                      <a:pt x="0" y="44"/>
                      <a:pt x="4" y="32"/>
                      <a:pt x="3" y="22"/>
                    </a:cubicBezTo>
                    <a:cubicBezTo>
                      <a:pt x="3" y="10"/>
                      <a:pt x="2" y="0"/>
                      <a:pt x="20" y="0"/>
                    </a:cubicBezTo>
                    <a:cubicBezTo>
                      <a:pt x="37" y="0"/>
                      <a:pt x="34" y="11"/>
                      <a:pt x="34" y="21"/>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63">
                  <a:defRPr/>
                </a:pPr>
                <a:endParaRPr lang="en-US">
                  <a:solidFill>
                    <a:srgbClr val="FFFFFF"/>
                  </a:solidFill>
                  <a:latin typeface="Segoe UI"/>
                </a:endParaRPr>
              </a:p>
            </p:txBody>
          </p:sp>
        </p:grpSp>
        <p:sp>
          <p:nvSpPr>
            <p:cNvPr id="86" name="Rectangle 85"/>
            <p:cNvSpPr/>
            <p:nvPr/>
          </p:nvSpPr>
          <p:spPr>
            <a:xfrm>
              <a:off x="9204619" y="2421304"/>
              <a:ext cx="747263" cy="282423"/>
            </a:xfrm>
            <a:prstGeom prst="rect">
              <a:avLst/>
            </a:prstGeom>
          </p:spPr>
          <p:txBody>
            <a:bodyPr wrap="none">
              <a:spAutoFit/>
            </a:bodyPr>
            <a:lstStyle/>
            <a:p>
              <a:pPr defTabSz="932563">
                <a:defRPr/>
              </a:pPr>
              <a:r>
                <a:rPr lang="en-US" sz="1199" b="1" spc="-30" dirty="0">
                  <a:latin typeface="Segoe UI Semilight" panose="020B0402040204020203" pitchFamily="34" charset="0"/>
                  <a:cs typeface="Segoe UI Semilight" panose="020B0402040204020203" pitchFamily="34" charset="0"/>
                </a:rPr>
                <a:t>Power BI</a:t>
              </a:r>
            </a:p>
          </p:txBody>
        </p:sp>
      </p:grpSp>
      <p:grpSp>
        <p:nvGrpSpPr>
          <p:cNvPr id="24" name="Group 23"/>
          <p:cNvGrpSpPr/>
          <p:nvPr/>
        </p:nvGrpSpPr>
        <p:grpSpPr>
          <a:xfrm>
            <a:off x="6277908" y="1790638"/>
            <a:ext cx="2369810" cy="4319486"/>
            <a:chOff x="6277916" y="1790395"/>
            <a:chExt cx="2370146" cy="4320099"/>
          </a:xfrm>
        </p:grpSpPr>
        <p:sp>
          <p:nvSpPr>
            <p:cNvPr id="43" name="Rectangle 42"/>
            <p:cNvSpPr/>
            <p:nvPr/>
          </p:nvSpPr>
          <p:spPr bwMode="auto">
            <a:xfrm>
              <a:off x="6277916" y="1790395"/>
              <a:ext cx="2079506" cy="4320099"/>
            </a:xfrm>
            <a:prstGeom prst="rect">
              <a:avLst/>
            </a:prstGeom>
            <a:solidFill>
              <a:srgbClr val="005AA1"/>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Machine Learning </a:t>
              </a:r>
              <a:b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b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and Analytics</a:t>
              </a:r>
            </a:p>
          </p:txBody>
        </p:sp>
        <p:pic>
          <p:nvPicPr>
            <p:cNvPr id="74" name="Picture 7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8398" y="2896065"/>
              <a:ext cx="353933" cy="375063"/>
            </a:xfrm>
            <a:prstGeom prst="rect">
              <a:avLst/>
            </a:prstGeom>
          </p:spPr>
        </p:pic>
        <p:pic>
          <p:nvPicPr>
            <p:cNvPr id="75" name="Picture 7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0490" y="3992088"/>
              <a:ext cx="428269" cy="310126"/>
            </a:xfrm>
            <a:prstGeom prst="rect">
              <a:avLst/>
            </a:prstGeom>
          </p:spPr>
        </p:pic>
        <p:pic>
          <p:nvPicPr>
            <p:cNvPr id="76" name="Picture 7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1467" y="4994031"/>
              <a:ext cx="474530" cy="367761"/>
            </a:xfrm>
            <a:prstGeom prst="rect">
              <a:avLst/>
            </a:prstGeom>
          </p:spPr>
        </p:pic>
        <p:sp>
          <p:nvSpPr>
            <p:cNvPr id="83" name="Rectangle 82"/>
            <p:cNvSpPr/>
            <p:nvPr/>
          </p:nvSpPr>
          <p:spPr>
            <a:xfrm>
              <a:off x="6767968" y="2860458"/>
              <a:ext cx="1324142" cy="470660"/>
            </a:xfrm>
            <a:prstGeom prst="rect">
              <a:avLst/>
            </a:prstGeom>
          </p:spPr>
          <p:txBody>
            <a:bodyPr wrap="none">
              <a:spAutoFit/>
            </a:bodyPr>
            <a:lstStyle/>
            <a:p>
              <a:pPr defTabSz="932563">
                <a:defRPr/>
              </a:pPr>
              <a:r>
                <a:rPr lang="en-US" sz="1199" spc="-30" dirty="0">
                  <a:latin typeface="Segoe UI Semilight" panose="020B0402040204020203" pitchFamily="34" charset="0"/>
                  <a:cs typeface="Segoe UI Semilight" panose="020B0402040204020203" pitchFamily="34" charset="0"/>
                </a:rPr>
                <a:t>Azure </a:t>
              </a:r>
            </a:p>
            <a:p>
              <a:pPr defTabSz="932563">
                <a:defRPr/>
              </a:pPr>
              <a:r>
                <a:rPr lang="en-US" sz="1199" spc="-30" dirty="0">
                  <a:latin typeface="Segoe UI Semilight" panose="020B0402040204020203" pitchFamily="34" charset="0"/>
                  <a:cs typeface="Segoe UI Semilight" panose="020B0402040204020203" pitchFamily="34" charset="0"/>
                </a:rPr>
                <a:t>Machine Learning</a:t>
              </a:r>
            </a:p>
          </p:txBody>
        </p:sp>
        <p:sp>
          <p:nvSpPr>
            <p:cNvPr id="84" name="Rectangle 83"/>
            <p:cNvSpPr/>
            <p:nvPr/>
          </p:nvSpPr>
          <p:spPr>
            <a:xfrm>
              <a:off x="6808759" y="3900664"/>
              <a:ext cx="1466727" cy="470660"/>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 </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HDInsight (Hadoop)</a:t>
              </a:r>
            </a:p>
          </p:txBody>
        </p:sp>
        <p:sp>
          <p:nvSpPr>
            <p:cNvPr id="85" name="Rectangle 84"/>
            <p:cNvSpPr/>
            <p:nvPr/>
          </p:nvSpPr>
          <p:spPr>
            <a:xfrm>
              <a:off x="6808759" y="4922306"/>
              <a:ext cx="1232574" cy="470660"/>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 </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Stream Analytics</a:t>
              </a:r>
            </a:p>
          </p:txBody>
        </p:sp>
        <p:grpSp>
          <p:nvGrpSpPr>
            <p:cNvPr id="148" name="Group 147"/>
            <p:cNvGrpSpPr/>
            <p:nvPr/>
          </p:nvGrpSpPr>
          <p:grpSpPr>
            <a:xfrm>
              <a:off x="8352819" y="2143445"/>
              <a:ext cx="295243" cy="1834529"/>
              <a:chOff x="3832324" y="5254390"/>
              <a:chExt cx="295243" cy="1834529"/>
            </a:xfrm>
          </p:grpSpPr>
          <p:sp>
            <p:nvSpPr>
              <p:cNvPr id="149" name="Isosceles Triangle 148"/>
              <p:cNvSpPr/>
              <p:nvPr/>
            </p:nvSpPr>
            <p:spPr bwMode="auto">
              <a:xfrm rot="5400000">
                <a:off x="3576707" y="5557205"/>
                <a:ext cx="853675" cy="248045"/>
              </a:xfrm>
              <a:prstGeom prst="triangl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0" name="Isosceles Triangle 149"/>
              <p:cNvSpPr/>
              <p:nvPr/>
            </p:nvSpPr>
            <p:spPr bwMode="auto">
              <a:xfrm rot="5400000">
                <a:off x="3529509" y="5557205"/>
                <a:ext cx="853675" cy="248045"/>
              </a:xfrm>
              <a:prstGeom prst="triangle">
                <a:avLst/>
              </a:prstGeom>
              <a:solidFill>
                <a:srgbClr val="005AA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91" name="Isosceles Triangle 190"/>
              <p:cNvSpPr/>
              <p:nvPr/>
            </p:nvSpPr>
            <p:spPr bwMode="auto">
              <a:xfrm rot="5400000">
                <a:off x="3576707" y="6538059"/>
                <a:ext cx="853675" cy="248045"/>
              </a:xfrm>
              <a:prstGeom prst="triangl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51" name="Group 150"/>
            <p:cNvGrpSpPr/>
            <p:nvPr/>
          </p:nvGrpSpPr>
          <p:grpSpPr>
            <a:xfrm>
              <a:off x="8352819" y="4071625"/>
              <a:ext cx="295243" cy="853675"/>
              <a:chOff x="3832324" y="5673490"/>
              <a:chExt cx="295243" cy="853675"/>
            </a:xfrm>
          </p:grpSpPr>
          <p:sp>
            <p:nvSpPr>
              <p:cNvPr id="152" name="Isosceles Triangle 151"/>
              <p:cNvSpPr/>
              <p:nvPr/>
            </p:nvSpPr>
            <p:spPr bwMode="auto">
              <a:xfrm rot="5400000">
                <a:off x="3576707" y="5976305"/>
                <a:ext cx="853675" cy="248045"/>
              </a:xfrm>
              <a:prstGeom prst="triangl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3" name="Isosceles Triangle 152"/>
              <p:cNvSpPr/>
              <p:nvPr/>
            </p:nvSpPr>
            <p:spPr bwMode="auto">
              <a:xfrm rot="5400000">
                <a:off x="3529509" y="5976305"/>
                <a:ext cx="853675" cy="248045"/>
              </a:xfrm>
              <a:prstGeom prst="triangle">
                <a:avLst/>
              </a:prstGeom>
              <a:solidFill>
                <a:srgbClr val="005AA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58" name="Group 157"/>
            <p:cNvGrpSpPr/>
            <p:nvPr/>
          </p:nvGrpSpPr>
          <p:grpSpPr>
            <a:xfrm>
              <a:off x="8352819" y="5171433"/>
              <a:ext cx="295243" cy="853675"/>
              <a:chOff x="3832324" y="5397265"/>
              <a:chExt cx="295243" cy="853675"/>
            </a:xfrm>
          </p:grpSpPr>
          <p:sp>
            <p:nvSpPr>
              <p:cNvPr id="159" name="Isosceles Triangle 158"/>
              <p:cNvSpPr/>
              <p:nvPr/>
            </p:nvSpPr>
            <p:spPr bwMode="auto">
              <a:xfrm rot="5400000">
                <a:off x="3576707" y="5700080"/>
                <a:ext cx="853675" cy="248045"/>
              </a:xfrm>
              <a:prstGeom prst="triangl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0" name="Isosceles Triangle 159"/>
              <p:cNvSpPr/>
              <p:nvPr/>
            </p:nvSpPr>
            <p:spPr bwMode="auto">
              <a:xfrm rot="5400000">
                <a:off x="3529509" y="5700080"/>
                <a:ext cx="853675" cy="248045"/>
              </a:xfrm>
              <a:prstGeom prst="triangle">
                <a:avLst/>
              </a:prstGeom>
              <a:solidFill>
                <a:srgbClr val="005AA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190" name="Isosceles Triangle 189"/>
            <p:cNvSpPr/>
            <p:nvPr/>
          </p:nvSpPr>
          <p:spPr bwMode="auto">
            <a:xfrm rot="5400000">
              <a:off x="8050088" y="3428236"/>
              <a:ext cx="853675" cy="248045"/>
            </a:xfrm>
            <a:prstGeom prst="triangle">
              <a:avLst/>
            </a:prstGeom>
            <a:solidFill>
              <a:srgbClr val="005AA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183" name="Freeform 389"/>
          <p:cNvSpPr>
            <a:spLocks noEditPoints="1"/>
          </p:cNvSpPr>
          <p:nvPr/>
        </p:nvSpPr>
        <p:spPr bwMode="auto">
          <a:xfrm>
            <a:off x="9064263" y="345088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187">
              <a:defRPr/>
            </a:pPr>
            <a:endParaRPr lang="en-US" sz="1700">
              <a:solidFill>
                <a:srgbClr val="FFFFFF"/>
              </a:solidFill>
              <a:latin typeface="Segoe UI"/>
            </a:endParaRPr>
          </a:p>
        </p:txBody>
      </p:sp>
      <p:sp>
        <p:nvSpPr>
          <p:cNvPr id="5" name="Title 1"/>
          <p:cNvSpPr>
            <a:spLocks noGrp="1"/>
          </p:cNvSpPr>
          <p:nvPr>
            <p:ph type="title"/>
          </p:nvPr>
        </p:nvSpPr>
        <p:spPr>
          <a:xfrm>
            <a:off x="152170" y="294826"/>
            <a:ext cx="12251475" cy="917444"/>
          </a:xfrm>
          <a:prstGeom prst="rect">
            <a:avLst/>
          </a:prstGeom>
        </p:spPr>
        <p:txBody>
          <a:bodyPr/>
          <a:lstStyle/>
          <a:p>
            <a:r>
              <a:rPr lang="en-US" sz="3999" b="1"/>
              <a:t>Cortana Analytics Suite: Transform Data to Intelligent Action</a:t>
            </a:r>
            <a:endParaRPr lang="en-US" sz="2800"/>
          </a:p>
        </p:txBody>
      </p:sp>
      <p:sp>
        <p:nvSpPr>
          <p:cNvPr id="20" name="Rectangle 19"/>
          <p:cNvSpPr/>
          <p:nvPr/>
        </p:nvSpPr>
        <p:spPr>
          <a:xfrm>
            <a:off x="402353" y="6199716"/>
            <a:ext cx="655051" cy="345114"/>
          </a:xfrm>
          <a:prstGeom prst="rect">
            <a:avLst/>
          </a:prstGeom>
        </p:spPr>
        <p:txBody>
          <a:bodyPr wrap="none">
            <a:spAutoFit/>
          </a:bodyPr>
          <a:lstStyle/>
          <a:p>
            <a:pPr algn="ctr" defTabSz="724873">
              <a:spcBef>
                <a:spcPct val="0"/>
              </a:spcBef>
              <a:spcAft>
                <a:spcPct val="35000"/>
              </a:spcAft>
              <a:defRPr/>
            </a:pPr>
            <a:r>
              <a:rPr lang="en-US" sz="1598"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DATA</a:t>
            </a:r>
          </a:p>
        </p:txBody>
      </p:sp>
      <p:grpSp>
        <p:nvGrpSpPr>
          <p:cNvPr id="6" name="Group 5"/>
          <p:cNvGrpSpPr/>
          <p:nvPr/>
        </p:nvGrpSpPr>
        <p:grpSpPr>
          <a:xfrm>
            <a:off x="277074" y="2132895"/>
            <a:ext cx="1550926" cy="3819731"/>
            <a:chOff x="276231" y="2132701"/>
            <a:chExt cx="1551146" cy="3820272"/>
          </a:xfrm>
        </p:grpSpPr>
        <p:cxnSp>
          <p:nvCxnSpPr>
            <p:cNvPr id="87" name="Straight Connector 86"/>
            <p:cNvCxnSpPr/>
            <p:nvPr/>
          </p:nvCxnSpPr>
          <p:spPr>
            <a:xfrm>
              <a:off x="1399592" y="2407298"/>
              <a:ext cx="7864" cy="2729556"/>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184988" y="2407298"/>
              <a:ext cx="214604" cy="1"/>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1184988" y="3768264"/>
              <a:ext cx="570278" cy="1"/>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184988" y="5136854"/>
              <a:ext cx="214604" cy="1"/>
            </a:xfrm>
            <a:prstGeom prst="line">
              <a:avLst/>
            </a:prstGeom>
            <a:ln w="22225"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97" name="Freeform 34"/>
            <p:cNvSpPr>
              <a:spLocks noEditPoints="1"/>
            </p:cNvSpPr>
            <p:nvPr/>
          </p:nvSpPr>
          <p:spPr bwMode="auto">
            <a:xfrm>
              <a:off x="485527" y="2132701"/>
              <a:ext cx="613677" cy="485488"/>
            </a:xfrm>
            <a:custGeom>
              <a:avLst/>
              <a:gdLst>
                <a:gd name="T0" fmla="*/ 234 w 1464"/>
                <a:gd name="T1" fmla="*/ 815 h 1158"/>
                <a:gd name="T2" fmla="*/ 206 w 1464"/>
                <a:gd name="T3" fmla="*/ 1158 h 1158"/>
                <a:gd name="T4" fmla="*/ 33 w 1464"/>
                <a:gd name="T5" fmla="*/ 1131 h 1158"/>
                <a:gd name="T6" fmla="*/ 89 w 1464"/>
                <a:gd name="T7" fmla="*/ 876 h 1158"/>
                <a:gd name="T8" fmla="*/ 183 w 1464"/>
                <a:gd name="T9" fmla="*/ 876 h 1158"/>
                <a:gd name="T10" fmla="*/ 323 w 1464"/>
                <a:gd name="T11" fmla="*/ 1158 h 1158"/>
                <a:gd name="T12" fmla="*/ 495 w 1464"/>
                <a:gd name="T13" fmla="*/ 1131 h 1158"/>
                <a:gd name="T14" fmla="*/ 295 w 1464"/>
                <a:gd name="T15" fmla="*/ 748 h 1158"/>
                <a:gd name="T16" fmla="*/ 295 w 1464"/>
                <a:gd name="T17" fmla="*/ 1131 h 1158"/>
                <a:gd name="T18" fmla="*/ 584 w 1464"/>
                <a:gd name="T19" fmla="*/ 1158 h 1158"/>
                <a:gd name="T20" fmla="*/ 757 w 1464"/>
                <a:gd name="T21" fmla="*/ 1131 h 1158"/>
                <a:gd name="T22" fmla="*/ 557 w 1464"/>
                <a:gd name="T23" fmla="*/ 493 h 1158"/>
                <a:gd name="T24" fmla="*/ 557 w 1464"/>
                <a:gd name="T25" fmla="*/ 1131 h 1158"/>
                <a:gd name="T26" fmla="*/ 863 w 1464"/>
                <a:gd name="T27" fmla="*/ 676 h 1158"/>
                <a:gd name="T28" fmla="*/ 813 w 1464"/>
                <a:gd name="T29" fmla="*/ 1131 h 1158"/>
                <a:gd name="T30" fmla="*/ 991 w 1464"/>
                <a:gd name="T31" fmla="*/ 1158 h 1158"/>
                <a:gd name="T32" fmla="*/ 1013 w 1464"/>
                <a:gd name="T33" fmla="*/ 610 h 1158"/>
                <a:gd name="T34" fmla="*/ 902 w 1464"/>
                <a:gd name="T35" fmla="*/ 687 h 1158"/>
                <a:gd name="T36" fmla="*/ 1074 w 1464"/>
                <a:gd name="T37" fmla="*/ 1131 h 1158"/>
                <a:gd name="T38" fmla="*/ 1247 w 1464"/>
                <a:gd name="T39" fmla="*/ 1158 h 1158"/>
                <a:gd name="T40" fmla="*/ 1275 w 1464"/>
                <a:gd name="T41" fmla="*/ 366 h 1158"/>
                <a:gd name="T42" fmla="*/ 1074 w 1464"/>
                <a:gd name="T43" fmla="*/ 549 h 1158"/>
                <a:gd name="T44" fmla="*/ 1442 w 1464"/>
                <a:gd name="T45" fmla="*/ 0 h 1158"/>
                <a:gd name="T46" fmla="*/ 1024 w 1464"/>
                <a:gd name="T47" fmla="*/ 33 h 1158"/>
                <a:gd name="T48" fmla="*/ 1130 w 1464"/>
                <a:gd name="T49" fmla="*/ 166 h 1158"/>
                <a:gd name="T50" fmla="*/ 935 w 1464"/>
                <a:gd name="T51" fmla="*/ 410 h 1158"/>
                <a:gd name="T52" fmla="*/ 896 w 1464"/>
                <a:gd name="T53" fmla="*/ 416 h 1158"/>
                <a:gd name="T54" fmla="*/ 540 w 1464"/>
                <a:gd name="T55" fmla="*/ 94 h 1158"/>
                <a:gd name="T56" fmla="*/ 11 w 1464"/>
                <a:gd name="T57" fmla="*/ 704 h 1158"/>
                <a:gd name="T58" fmla="*/ 117 w 1464"/>
                <a:gd name="T59" fmla="*/ 848 h 1158"/>
                <a:gd name="T60" fmla="*/ 156 w 1464"/>
                <a:gd name="T61" fmla="*/ 848 h 1158"/>
                <a:gd name="T62" fmla="*/ 534 w 1464"/>
                <a:gd name="T63" fmla="*/ 443 h 1158"/>
                <a:gd name="T64" fmla="*/ 885 w 1464"/>
                <a:gd name="T65" fmla="*/ 649 h 1158"/>
                <a:gd name="T66" fmla="*/ 930 w 1464"/>
                <a:gd name="T67" fmla="*/ 643 h 1158"/>
                <a:gd name="T68" fmla="*/ 1269 w 1464"/>
                <a:gd name="T69" fmla="*/ 321 h 1158"/>
                <a:gd name="T70" fmla="*/ 1420 w 1464"/>
                <a:gd name="T71" fmla="*/ 460 h 1158"/>
                <a:gd name="T72" fmla="*/ 1442 w 1464"/>
                <a:gd name="T73" fmla="*/ 449 h 1158"/>
                <a:gd name="T74" fmla="*/ 1442 w 1464"/>
                <a:gd name="T75"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64" h="1158">
                  <a:moveTo>
                    <a:pt x="183" y="876"/>
                  </a:moveTo>
                  <a:cubicBezTo>
                    <a:pt x="234" y="815"/>
                    <a:pt x="234" y="815"/>
                    <a:pt x="234" y="815"/>
                  </a:cubicBezTo>
                  <a:cubicBezTo>
                    <a:pt x="234" y="1131"/>
                    <a:pt x="234" y="1131"/>
                    <a:pt x="234" y="1131"/>
                  </a:cubicBezTo>
                  <a:cubicBezTo>
                    <a:pt x="234" y="1147"/>
                    <a:pt x="222" y="1158"/>
                    <a:pt x="206" y="1158"/>
                  </a:cubicBezTo>
                  <a:cubicBezTo>
                    <a:pt x="61" y="1158"/>
                    <a:pt x="61" y="1158"/>
                    <a:pt x="61" y="1158"/>
                  </a:cubicBezTo>
                  <a:cubicBezTo>
                    <a:pt x="50" y="1158"/>
                    <a:pt x="33" y="1147"/>
                    <a:pt x="33" y="1131"/>
                  </a:cubicBezTo>
                  <a:cubicBezTo>
                    <a:pt x="33" y="820"/>
                    <a:pt x="33" y="820"/>
                    <a:pt x="33" y="820"/>
                  </a:cubicBezTo>
                  <a:cubicBezTo>
                    <a:pt x="89" y="876"/>
                    <a:pt x="89" y="876"/>
                    <a:pt x="89" y="876"/>
                  </a:cubicBezTo>
                  <a:cubicBezTo>
                    <a:pt x="100" y="887"/>
                    <a:pt x="117" y="898"/>
                    <a:pt x="133" y="898"/>
                  </a:cubicBezTo>
                  <a:cubicBezTo>
                    <a:pt x="150" y="898"/>
                    <a:pt x="172" y="887"/>
                    <a:pt x="183" y="876"/>
                  </a:cubicBezTo>
                  <a:close/>
                  <a:moveTo>
                    <a:pt x="295" y="1131"/>
                  </a:moveTo>
                  <a:cubicBezTo>
                    <a:pt x="295" y="1147"/>
                    <a:pt x="306" y="1158"/>
                    <a:pt x="323" y="1158"/>
                  </a:cubicBezTo>
                  <a:cubicBezTo>
                    <a:pt x="467" y="1158"/>
                    <a:pt x="467" y="1158"/>
                    <a:pt x="467" y="1158"/>
                  </a:cubicBezTo>
                  <a:cubicBezTo>
                    <a:pt x="484" y="1158"/>
                    <a:pt x="495" y="1147"/>
                    <a:pt x="495" y="1131"/>
                  </a:cubicBezTo>
                  <a:cubicBezTo>
                    <a:pt x="495" y="527"/>
                    <a:pt x="495" y="527"/>
                    <a:pt x="495" y="527"/>
                  </a:cubicBezTo>
                  <a:cubicBezTo>
                    <a:pt x="295" y="748"/>
                    <a:pt x="295" y="748"/>
                    <a:pt x="295" y="748"/>
                  </a:cubicBezTo>
                  <a:cubicBezTo>
                    <a:pt x="295" y="1131"/>
                    <a:pt x="295" y="1131"/>
                    <a:pt x="295" y="1131"/>
                  </a:cubicBezTo>
                  <a:cubicBezTo>
                    <a:pt x="295" y="1131"/>
                    <a:pt x="295" y="1131"/>
                    <a:pt x="295" y="1131"/>
                  </a:cubicBezTo>
                  <a:close/>
                  <a:moveTo>
                    <a:pt x="557" y="1131"/>
                  </a:moveTo>
                  <a:cubicBezTo>
                    <a:pt x="557" y="1147"/>
                    <a:pt x="568" y="1158"/>
                    <a:pt x="584" y="1158"/>
                  </a:cubicBezTo>
                  <a:cubicBezTo>
                    <a:pt x="729" y="1158"/>
                    <a:pt x="729" y="1158"/>
                    <a:pt x="729" y="1158"/>
                  </a:cubicBezTo>
                  <a:cubicBezTo>
                    <a:pt x="746" y="1158"/>
                    <a:pt x="757" y="1147"/>
                    <a:pt x="757" y="1131"/>
                  </a:cubicBezTo>
                  <a:cubicBezTo>
                    <a:pt x="757" y="615"/>
                    <a:pt x="757" y="615"/>
                    <a:pt x="757" y="615"/>
                  </a:cubicBezTo>
                  <a:cubicBezTo>
                    <a:pt x="557" y="493"/>
                    <a:pt x="557" y="493"/>
                    <a:pt x="557" y="493"/>
                  </a:cubicBezTo>
                  <a:cubicBezTo>
                    <a:pt x="557" y="1131"/>
                    <a:pt x="557" y="1131"/>
                    <a:pt x="557" y="1131"/>
                  </a:cubicBezTo>
                  <a:cubicBezTo>
                    <a:pt x="557" y="1131"/>
                    <a:pt x="557" y="1131"/>
                    <a:pt x="557" y="1131"/>
                  </a:cubicBezTo>
                  <a:close/>
                  <a:moveTo>
                    <a:pt x="902" y="687"/>
                  </a:moveTo>
                  <a:cubicBezTo>
                    <a:pt x="891" y="687"/>
                    <a:pt x="874" y="687"/>
                    <a:pt x="863" y="676"/>
                  </a:cubicBezTo>
                  <a:cubicBezTo>
                    <a:pt x="813" y="649"/>
                    <a:pt x="813" y="649"/>
                    <a:pt x="813" y="649"/>
                  </a:cubicBezTo>
                  <a:cubicBezTo>
                    <a:pt x="813" y="1131"/>
                    <a:pt x="813" y="1131"/>
                    <a:pt x="813" y="1131"/>
                  </a:cubicBezTo>
                  <a:cubicBezTo>
                    <a:pt x="813" y="1147"/>
                    <a:pt x="829" y="1158"/>
                    <a:pt x="841" y="1158"/>
                  </a:cubicBezTo>
                  <a:cubicBezTo>
                    <a:pt x="991" y="1158"/>
                    <a:pt x="991" y="1158"/>
                    <a:pt x="991" y="1158"/>
                  </a:cubicBezTo>
                  <a:cubicBezTo>
                    <a:pt x="1002" y="1158"/>
                    <a:pt x="1013" y="1147"/>
                    <a:pt x="1013" y="1131"/>
                  </a:cubicBezTo>
                  <a:cubicBezTo>
                    <a:pt x="1013" y="610"/>
                    <a:pt x="1013" y="610"/>
                    <a:pt x="1013" y="610"/>
                  </a:cubicBezTo>
                  <a:cubicBezTo>
                    <a:pt x="958" y="671"/>
                    <a:pt x="958" y="671"/>
                    <a:pt x="958" y="671"/>
                  </a:cubicBezTo>
                  <a:cubicBezTo>
                    <a:pt x="941" y="682"/>
                    <a:pt x="924" y="687"/>
                    <a:pt x="902" y="687"/>
                  </a:cubicBezTo>
                  <a:close/>
                  <a:moveTo>
                    <a:pt x="1074" y="549"/>
                  </a:moveTo>
                  <a:cubicBezTo>
                    <a:pt x="1074" y="1131"/>
                    <a:pt x="1074" y="1131"/>
                    <a:pt x="1074" y="1131"/>
                  </a:cubicBezTo>
                  <a:cubicBezTo>
                    <a:pt x="1074" y="1147"/>
                    <a:pt x="1086" y="1158"/>
                    <a:pt x="1102" y="1158"/>
                  </a:cubicBezTo>
                  <a:cubicBezTo>
                    <a:pt x="1247" y="1158"/>
                    <a:pt x="1247" y="1158"/>
                    <a:pt x="1247" y="1158"/>
                  </a:cubicBezTo>
                  <a:cubicBezTo>
                    <a:pt x="1264" y="1158"/>
                    <a:pt x="1275" y="1147"/>
                    <a:pt x="1275" y="1131"/>
                  </a:cubicBezTo>
                  <a:cubicBezTo>
                    <a:pt x="1275" y="366"/>
                    <a:pt x="1275" y="366"/>
                    <a:pt x="1275" y="366"/>
                  </a:cubicBezTo>
                  <a:cubicBezTo>
                    <a:pt x="1269" y="360"/>
                    <a:pt x="1269" y="360"/>
                    <a:pt x="1269" y="360"/>
                  </a:cubicBezTo>
                  <a:cubicBezTo>
                    <a:pt x="1074" y="549"/>
                    <a:pt x="1074" y="549"/>
                    <a:pt x="1074" y="549"/>
                  </a:cubicBezTo>
                  <a:cubicBezTo>
                    <a:pt x="1074" y="549"/>
                    <a:pt x="1074" y="549"/>
                    <a:pt x="1074" y="549"/>
                  </a:cubicBezTo>
                  <a:close/>
                  <a:moveTo>
                    <a:pt x="1442" y="0"/>
                  </a:moveTo>
                  <a:cubicBezTo>
                    <a:pt x="1442" y="0"/>
                    <a:pt x="1442" y="0"/>
                    <a:pt x="1442" y="0"/>
                  </a:cubicBezTo>
                  <a:cubicBezTo>
                    <a:pt x="1024" y="33"/>
                    <a:pt x="1024" y="33"/>
                    <a:pt x="1024" y="33"/>
                  </a:cubicBezTo>
                  <a:cubicBezTo>
                    <a:pt x="1008" y="33"/>
                    <a:pt x="1002" y="44"/>
                    <a:pt x="1013" y="50"/>
                  </a:cubicBezTo>
                  <a:cubicBezTo>
                    <a:pt x="1130" y="166"/>
                    <a:pt x="1130" y="166"/>
                    <a:pt x="1130" y="166"/>
                  </a:cubicBezTo>
                  <a:cubicBezTo>
                    <a:pt x="1141" y="177"/>
                    <a:pt x="1141" y="194"/>
                    <a:pt x="1130" y="205"/>
                  </a:cubicBezTo>
                  <a:cubicBezTo>
                    <a:pt x="935" y="410"/>
                    <a:pt x="935" y="410"/>
                    <a:pt x="935" y="410"/>
                  </a:cubicBezTo>
                  <a:cubicBezTo>
                    <a:pt x="930" y="416"/>
                    <a:pt x="924" y="421"/>
                    <a:pt x="919" y="421"/>
                  </a:cubicBezTo>
                  <a:cubicBezTo>
                    <a:pt x="907" y="421"/>
                    <a:pt x="902" y="416"/>
                    <a:pt x="896" y="416"/>
                  </a:cubicBezTo>
                  <a:cubicBezTo>
                    <a:pt x="557" y="100"/>
                    <a:pt x="557" y="100"/>
                    <a:pt x="557" y="100"/>
                  </a:cubicBezTo>
                  <a:cubicBezTo>
                    <a:pt x="551" y="94"/>
                    <a:pt x="545" y="94"/>
                    <a:pt x="540" y="94"/>
                  </a:cubicBezTo>
                  <a:cubicBezTo>
                    <a:pt x="529" y="94"/>
                    <a:pt x="523" y="94"/>
                    <a:pt x="518" y="100"/>
                  </a:cubicBezTo>
                  <a:cubicBezTo>
                    <a:pt x="11" y="704"/>
                    <a:pt x="11" y="704"/>
                    <a:pt x="11" y="704"/>
                  </a:cubicBezTo>
                  <a:cubicBezTo>
                    <a:pt x="0" y="715"/>
                    <a:pt x="0" y="737"/>
                    <a:pt x="11" y="748"/>
                  </a:cubicBezTo>
                  <a:cubicBezTo>
                    <a:pt x="117" y="848"/>
                    <a:pt x="117" y="848"/>
                    <a:pt x="117" y="848"/>
                  </a:cubicBezTo>
                  <a:cubicBezTo>
                    <a:pt x="122" y="854"/>
                    <a:pt x="128" y="859"/>
                    <a:pt x="133" y="859"/>
                  </a:cubicBezTo>
                  <a:cubicBezTo>
                    <a:pt x="139" y="859"/>
                    <a:pt x="150" y="854"/>
                    <a:pt x="156" y="848"/>
                  </a:cubicBezTo>
                  <a:cubicBezTo>
                    <a:pt x="506" y="454"/>
                    <a:pt x="506" y="454"/>
                    <a:pt x="506" y="454"/>
                  </a:cubicBezTo>
                  <a:cubicBezTo>
                    <a:pt x="512" y="443"/>
                    <a:pt x="523" y="443"/>
                    <a:pt x="534" y="443"/>
                  </a:cubicBezTo>
                  <a:cubicBezTo>
                    <a:pt x="540" y="443"/>
                    <a:pt x="545" y="443"/>
                    <a:pt x="551" y="443"/>
                  </a:cubicBezTo>
                  <a:cubicBezTo>
                    <a:pt x="885" y="649"/>
                    <a:pt x="885" y="649"/>
                    <a:pt x="885" y="649"/>
                  </a:cubicBezTo>
                  <a:cubicBezTo>
                    <a:pt x="891" y="649"/>
                    <a:pt x="896" y="649"/>
                    <a:pt x="902" y="649"/>
                  </a:cubicBezTo>
                  <a:cubicBezTo>
                    <a:pt x="913" y="649"/>
                    <a:pt x="924" y="649"/>
                    <a:pt x="930" y="643"/>
                  </a:cubicBezTo>
                  <a:cubicBezTo>
                    <a:pt x="1253" y="327"/>
                    <a:pt x="1253" y="327"/>
                    <a:pt x="1253" y="327"/>
                  </a:cubicBezTo>
                  <a:cubicBezTo>
                    <a:pt x="1258" y="321"/>
                    <a:pt x="1264" y="321"/>
                    <a:pt x="1269" y="321"/>
                  </a:cubicBezTo>
                  <a:cubicBezTo>
                    <a:pt x="1281" y="321"/>
                    <a:pt x="1286" y="321"/>
                    <a:pt x="1292" y="327"/>
                  </a:cubicBezTo>
                  <a:cubicBezTo>
                    <a:pt x="1420" y="460"/>
                    <a:pt x="1420" y="460"/>
                    <a:pt x="1420" y="460"/>
                  </a:cubicBezTo>
                  <a:cubicBezTo>
                    <a:pt x="1425" y="460"/>
                    <a:pt x="1431" y="466"/>
                    <a:pt x="1431" y="466"/>
                  </a:cubicBezTo>
                  <a:cubicBezTo>
                    <a:pt x="1436" y="466"/>
                    <a:pt x="1442" y="460"/>
                    <a:pt x="1442" y="449"/>
                  </a:cubicBezTo>
                  <a:cubicBezTo>
                    <a:pt x="1464" y="28"/>
                    <a:pt x="1464" y="28"/>
                    <a:pt x="1464" y="28"/>
                  </a:cubicBezTo>
                  <a:cubicBezTo>
                    <a:pt x="1464" y="11"/>
                    <a:pt x="1453" y="0"/>
                    <a:pt x="1442" y="0"/>
                  </a:cubicBezTo>
                  <a:close/>
                </a:path>
              </a:pathLst>
            </a:custGeom>
            <a:solidFill>
              <a:schemeClr val="tx1"/>
            </a:solidFill>
            <a:ln>
              <a:noFill/>
            </a:ln>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sp>
          <p:nvSpPr>
            <p:cNvPr id="3" name="TextBox 2"/>
            <p:cNvSpPr txBox="1"/>
            <p:nvPr/>
          </p:nvSpPr>
          <p:spPr>
            <a:xfrm>
              <a:off x="290952" y="2519818"/>
              <a:ext cx="1239881" cy="454686"/>
            </a:xfrm>
            <a:prstGeom prst="rect">
              <a:avLst/>
            </a:prstGeom>
            <a:noFill/>
          </p:spPr>
          <p:txBody>
            <a:bodyPr wrap="square" lIns="182828" tIns="146262" rIns="182828" bIns="146262" rtlCol="0">
              <a:spAutoFit/>
            </a:bodyPr>
            <a:lstStyle/>
            <a:p>
              <a:pPr defTabSz="932384">
                <a:lnSpc>
                  <a:spcPct val="90000"/>
                </a:lnSpc>
                <a:spcBef>
                  <a:spcPct val="0"/>
                </a:spcBef>
                <a:spcAft>
                  <a:spcPts val="600"/>
                </a:spcAft>
                <a:defRPr/>
              </a:pPr>
              <a:r>
                <a:rPr lang="en-US" sz="1149" spc="-30" dirty="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SIS</a:t>
              </a:r>
            </a:p>
          </p:txBody>
        </p:sp>
        <p:sp>
          <p:nvSpPr>
            <p:cNvPr id="106" name="TextBox 105"/>
            <p:cNvSpPr txBox="1"/>
            <p:nvPr/>
          </p:nvSpPr>
          <p:spPr>
            <a:xfrm>
              <a:off x="286638" y="4033285"/>
              <a:ext cx="1239881" cy="454686"/>
            </a:xfrm>
            <a:prstGeom prst="rect">
              <a:avLst/>
            </a:prstGeom>
            <a:noFill/>
          </p:spPr>
          <p:txBody>
            <a:bodyPr wrap="square" lIns="182828" tIns="146262" rIns="182828" bIns="146262" rtlCol="0">
              <a:spAutoFit/>
            </a:bodyPr>
            <a:lstStyle/>
            <a:p>
              <a:pPr defTabSz="932384">
                <a:lnSpc>
                  <a:spcPct val="90000"/>
                </a:lnSpc>
                <a:spcBef>
                  <a:spcPct val="0"/>
                </a:spcBef>
                <a:spcAft>
                  <a:spcPts val="600"/>
                </a:spcAft>
                <a:defRPr/>
              </a:pPr>
              <a:r>
                <a:rPr lang="en-US" sz="1149" spc="-30" dirty="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LMS</a:t>
              </a:r>
            </a:p>
          </p:txBody>
        </p:sp>
        <p:sp>
          <p:nvSpPr>
            <p:cNvPr id="107" name="Freeform 53"/>
            <p:cNvSpPr>
              <a:spLocks noEditPoints="1"/>
            </p:cNvSpPr>
            <p:nvPr/>
          </p:nvSpPr>
          <p:spPr bwMode="auto">
            <a:xfrm>
              <a:off x="566387" y="3483627"/>
              <a:ext cx="451956" cy="645040"/>
            </a:xfrm>
            <a:custGeom>
              <a:avLst/>
              <a:gdLst>
                <a:gd name="T0" fmla="*/ 1011 w 1280"/>
                <a:gd name="T1" fmla="*/ 1048 h 1827"/>
                <a:gd name="T2" fmla="*/ 958 w 1280"/>
                <a:gd name="T3" fmla="*/ 1013 h 1827"/>
                <a:gd name="T4" fmla="*/ 847 w 1280"/>
                <a:gd name="T5" fmla="*/ 961 h 1827"/>
                <a:gd name="T6" fmla="*/ 814 w 1280"/>
                <a:gd name="T7" fmla="*/ 965 h 1827"/>
                <a:gd name="T8" fmla="*/ 710 w 1280"/>
                <a:gd name="T9" fmla="*/ 572 h 1827"/>
                <a:gd name="T10" fmla="*/ 601 w 1280"/>
                <a:gd name="T11" fmla="*/ 594 h 1827"/>
                <a:gd name="T12" fmla="*/ 705 w 1280"/>
                <a:gd name="T13" fmla="*/ 1159 h 1827"/>
                <a:gd name="T14" fmla="*/ 663 w 1280"/>
                <a:gd name="T15" fmla="*/ 1238 h 1827"/>
                <a:gd name="T16" fmla="*/ 504 w 1280"/>
                <a:gd name="T17" fmla="*/ 1112 h 1827"/>
                <a:gd name="T18" fmla="*/ 348 w 1280"/>
                <a:gd name="T19" fmla="*/ 1032 h 1827"/>
                <a:gd name="T20" fmla="*/ 378 w 1280"/>
                <a:gd name="T21" fmla="*/ 1138 h 1827"/>
                <a:gd name="T22" fmla="*/ 416 w 1280"/>
                <a:gd name="T23" fmla="*/ 1245 h 1827"/>
                <a:gd name="T24" fmla="*/ 492 w 1280"/>
                <a:gd name="T25" fmla="*/ 1368 h 1827"/>
                <a:gd name="T26" fmla="*/ 729 w 1280"/>
                <a:gd name="T27" fmla="*/ 1659 h 1827"/>
                <a:gd name="T28" fmla="*/ 805 w 1280"/>
                <a:gd name="T29" fmla="*/ 1827 h 1827"/>
                <a:gd name="T30" fmla="*/ 1238 w 1280"/>
                <a:gd name="T31" fmla="*/ 1652 h 1827"/>
                <a:gd name="T32" fmla="*/ 1257 w 1280"/>
                <a:gd name="T33" fmla="*/ 1576 h 1827"/>
                <a:gd name="T34" fmla="*/ 1273 w 1280"/>
                <a:gd name="T35" fmla="*/ 1354 h 1827"/>
                <a:gd name="T36" fmla="*/ 1198 w 1280"/>
                <a:gd name="T37" fmla="*/ 1207 h 1827"/>
                <a:gd name="T38" fmla="*/ 1131 w 1280"/>
                <a:gd name="T39" fmla="*/ 1112 h 1827"/>
                <a:gd name="T40" fmla="*/ 826 w 1280"/>
                <a:gd name="T41" fmla="*/ 381 h 1827"/>
                <a:gd name="T42" fmla="*/ 442 w 1280"/>
                <a:gd name="T43" fmla="*/ 0 h 1827"/>
                <a:gd name="T44" fmla="*/ 826 w 1280"/>
                <a:gd name="T45" fmla="*/ 381 h 1827"/>
                <a:gd name="T46" fmla="*/ 386 w 1280"/>
                <a:gd name="T47" fmla="*/ 381 h 1827"/>
                <a:gd name="T48" fmla="*/ 0 w 1280"/>
                <a:gd name="T49" fmla="*/ 0 h 1827"/>
                <a:gd name="T50" fmla="*/ 386 w 1280"/>
                <a:gd name="T51" fmla="*/ 381 h 1827"/>
                <a:gd name="T52" fmla="*/ 594 w 1280"/>
                <a:gd name="T53" fmla="*/ 821 h 1827"/>
                <a:gd name="T54" fmla="*/ 442 w 1280"/>
                <a:gd name="T55" fmla="*/ 437 h 1827"/>
                <a:gd name="T56" fmla="*/ 826 w 1280"/>
                <a:gd name="T57" fmla="*/ 821 h 1827"/>
                <a:gd name="T58" fmla="*/ 755 w 1280"/>
                <a:gd name="T59" fmla="*/ 561 h 1827"/>
                <a:gd name="T60" fmla="*/ 755 w 1280"/>
                <a:gd name="T61" fmla="*/ 561 h 1827"/>
                <a:gd name="T62" fmla="*/ 636 w 1280"/>
                <a:gd name="T63" fmla="*/ 480 h 1827"/>
                <a:gd name="T64" fmla="*/ 554 w 1280"/>
                <a:gd name="T65" fmla="*/ 601 h 1827"/>
                <a:gd name="T66" fmla="*/ 594 w 1280"/>
                <a:gd name="T67" fmla="*/ 821 h 1827"/>
                <a:gd name="T68" fmla="*/ 0 w 1280"/>
                <a:gd name="T69" fmla="*/ 1261 h 1827"/>
                <a:gd name="T70" fmla="*/ 606 w 1280"/>
                <a:gd name="T71" fmla="*/ 880 h 1827"/>
                <a:gd name="T72" fmla="*/ 658 w 1280"/>
                <a:gd name="T73" fmla="*/ 1157 h 1827"/>
                <a:gd name="T74" fmla="*/ 658 w 1280"/>
                <a:gd name="T75" fmla="*/ 1159 h 1827"/>
                <a:gd name="T76" fmla="*/ 644 w 1280"/>
                <a:gd name="T77" fmla="*/ 1193 h 1827"/>
                <a:gd name="T78" fmla="*/ 608 w 1280"/>
                <a:gd name="T79" fmla="*/ 1178 h 1827"/>
                <a:gd name="T80" fmla="*/ 563 w 1280"/>
                <a:gd name="T81" fmla="*/ 1117 h 1827"/>
                <a:gd name="T82" fmla="*/ 532 w 1280"/>
                <a:gd name="T83" fmla="*/ 1067 h 1827"/>
                <a:gd name="T84" fmla="*/ 388 w 1280"/>
                <a:gd name="T85" fmla="*/ 972 h 1827"/>
                <a:gd name="T86" fmla="*/ 298 w 1280"/>
                <a:gd name="T87" fmla="*/ 1105 h 1827"/>
                <a:gd name="T88" fmla="*/ 336 w 1280"/>
                <a:gd name="T89" fmla="*/ 1157 h 1827"/>
                <a:gd name="T90" fmla="*/ 357 w 1280"/>
                <a:gd name="T91" fmla="*/ 1219 h 1827"/>
                <a:gd name="T92" fmla="*/ 386 w 1280"/>
                <a:gd name="T93" fmla="*/ 821 h 1827"/>
                <a:gd name="T94" fmla="*/ 0 w 1280"/>
                <a:gd name="T95" fmla="*/ 437 h 1827"/>
                <a:gd name="T96" fmla="*/ 386 w 1280"/>
                <a:gd name="T97" fmla="*/ 821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0" h="1827">
                  <a:moveTo>
                    <a:pt x="1013" y="1048"/>
                  </a:moveTo>
                  <a:cubicBezTo>
                    <a:pt x="1011" y="1048"/>
                    <a:pt x="1011" y="1048"/>
                    <a:pt x="1011" y="1048"/>
                  </a:cubicBezTo>
                  <a:cubicBezTo>
                    <a:pt x="977" y="1046"/>
                    <a:pt x="977" y="1046"/>
                    <a:pt x="977" y="1046"/>
                  </a:cubicBezTo>
                  <a:cubicBezTo>
                    <a:pt x="958" y="1013"/>
                    <a:pt x="958" y="1013"/>
                    <a:pt x="958" y="1013"/>
                  </a:cubicBezTo>
                  <a:cubicBezTo>
                    <a:pt x="954" y="1008"/>
                    <a:pt x="951" y="1003"/>
                    <a:pt x="947" y="998"/>
                  </a:cubicBezTo>
                  <a:cubicBezTo>
                    <a:pt x="918" y="975"/>
                    <a:pt x="885" y="961"/>
                    <a:pt x="847" y="961"/>
                  </a:cubicBezTo>
                  <a:cubicBezTo>
                    <a:pt x="814" y="968"/>
                    <a:pt x="814" y="968"/>
                    <a:pt x="814" y="968"/>
                  </a:cubicBezTo>
                  <a:cubicBezTo>
                    <a:pt x="814" y="965"/>
                    <a:pt x="814" y="965"/>
                    <a:pt x="814" y="965"/>
                  </a:cubicBezTo>
                  <a:cubicBezTo>
                    <a:pt x="814" y="963"/>
                    <a:pt x="814" y="963"/>
                    <a:pt x="814" y="963"/>
                  </a:cubicBezTo>
                  <a:cubicBezTo>
                    <a:pt x="710" y="572"/>
                    <a:pt x="710" y="572"/>
                    <a:pt x="710" y="572"/>
                  </a:cubicBezTo>
                  <a:cubicBezTo>
                    <a:pt x="696" y="523"/>
                    <a:pt x="672" y="523"/>
                    <a:pt x="644" y="527"/>
                  </a:cubicBezTo>
                  <a:cubicBezTo>
                    <a:pt x="644" y="527"/>
                    <a:pt x="589" y="535"/>
                    <a:pt x="601" y="594"/>
                  </a:cubicBezTo>
                  <a:cubicBezTo>
                    <a:pt x="703" y="1140"/>
                    <a:pt x="703" y="1140"/>
                    <a:pt x="703" y="1140"/>
                  </a:cubicBezTo>
                  <a:cubicBezTo>
                    <a:pt x="703" y="1148"/>
                    <a:pt x="705" y="1152"/>
                    <a:pt x="705" y="1159"/>
                  </a:cubicBezTo>
                  <a:cubicBezTo>
                    <a:pt x="705" y="1183"/>
                    <a:pt x="696" y="1207"/>
                    <a:pt x="679" y="1226"/>
                  </a:cubicBezTo>
                  <a:cubicBezTo>
                    <a:pt x="674" y="1233"/>
                    <a:pt x="667" y="1238"/>
                    <a:pt x="663" y="1238"/>
                  </a:cubicBezTo>
                  <a:cubicBezTo>
                    <a:pt x="632" y="1242"/>
                    <a:pt x="603" y="1235"/>
                    <a:pt x="577" y="1216"/>
                  </a:cubicBezTo>
                  <a:cubicBezTo>
                    <a:pt x="547" y="1193"/>
                    <a:pt x="525" y="1143"/>
                    <a:pt x="504" y="1112"/>
                  </a:cubicBezTo>
                  <a:cubicBezTo>
                    <a:pt x="492" y="1093"/>
                    <a:pt x="483" y="1072"/>
                    <a:pt x="468" y="1055"/>
                  </a:cubicBezTo>
                  <a:cubicBezTo>
                    <a:pt x="440" y="1027"/>
                    <a:pt x="383" y="1003"/>
                    <a:pt x="348" y="1032"/>
                  </a:cubicBezTo>
                  <a:cubicBezTo>
                    <a:pt x="338" y="1041"/>
                    <a:pt x="326" y="1065"/>
                    <a:pt x="336" y="1077"/>
                  </a:cubicBezTo>
                  <a:cubicBezTo>
                    <a:pt x="350" y="1096"/>
                    <a:pt x="369" y="1117"/>
                    <a:pt x="378" y="1138"/>
                  </a:cubicBezTo>
                  <a:cubicBezTo>
                    <a:pt x="388" y="1155"/>
                    <a:pt x="393" y="1174"/>
                    <a:pt x="400" y="1193"/>
                  </a:cubicBezTo>
                  <a:cubicBezTo>
                    <a:pt x="404" y="1204"/>
                    <a:pt x="407" y="1235"/>
                    <a:pt x="416" y="1245"/>
                  </a:cubicBezTo>
                  <a:cubicBezTo>
                    <a:pt x="426" y="1254"/>
                    <a:pt x="435" y="1273"/>
                    <a:pt x="442" y="1285"/>
                  </a:cubicBezTo>
                  <a:cubicBezTo>
                    <a:pt x="459" y="1311"/>
                    <a:pt x="483" y="1339"/>
                    <a:pt x="492" y="1368"/>
                  </a:cubicBezTo>
                  <a:cubicBezTo>
                    <a:pt x="525" y="1415"/>
                    <a:pt x="539" y="1477"/>
                    <a:pt x="575" y="1522"/>
                  </a:cubicBezTo>
                  <a:cubicBezTo>
                    <a:pt x="620" y="1576"/>
                    <a:pt x="663" y="1628"/>
                    <a:pt x="729" y="1659"/>
                  </a:cubicBezTo>
                  <a:cubicBezTo>
                    <a:pt x="752" y="1673"/>
                    <a:pt x="769" y="1692"/>
                    <a:pt x="783" y="1713"/>
                  </a:cubicBezTo>
                  <a:cubicBezTo>
                    <a:pt x="805" y="1827"/>
                    <a:pt x="805" y="1827"/>
                    <a:pt x="805" y="1827"/>
                  </a:cubicBezTo>
                  <a:cubicBezTo>
                    <a:pt x="887" y="1813"/>
                    <a:pt x="1224" y="1756"/>
                    <a:pt x="1259" y="1749"/>
                  </a:cubicBezTo>
                  <a:cubicBezTo>
                    <a:pt x="1238" y="1652"/>
                    <a:pt x="1238" y="1652"/>
                    <a:pt x="1238" y="1652"/>
                  </a:cubicBezTo>
                  <a:cubicBezTo>
                    <a:pt x="1235" y="1649"/>
                    <a:pt x="1235" y="1649"/>
                    <a:pt x="1235" y="1649"/>
                  </a:cubicBezTo>
                  <a:cubicBezTo>
                    <a:pt x="1245" y="1626"/>
                    <a:pt x="1250" y="1600"/>
                    <a:pt x="1257" y="1576"/>
                  </a:cubicBezTo>
                  <a:cubicBezTo>
                    <a:pt x="1262" y="1555"/>
                    <a:pt x="1266" y="1536"/>
                    <a:pt x="1266" y="1514"/>
                  </a:cubicBezTo>
                  <a:cubicBezTo>
                    <a:pt x="1269" y="1462"/>
                    <a:pt x="1271" y="1408"/>
                    <a:pt x="1273" y="1354"/>
                  </a:cubicBezTo>
                  <a:cubicBezTo>
                    <a:pt x="1273" y="1344"/>
                    <a:pt x="1273" y="1335"/>
                    <a:pt x="1276" y="1325"/>
                  </a:cubicBezTo>
                  <a:cubicBezTo>
                    <a:pt x="1280" y="1294"/>
                    <a:pt x="1262" y="1211"/>
                    <a:pt x="1198" y="1207"/>
                  </a:cubicBezTo>
                  <a:cubicBezTo>
                    <a:pt x="1195" y="1207"/>
                    <a:pt x="1195" y="1207"/>
                    <a:pt x="1195" y="1204"/>
                  </a:cubicBezTo>
                  <a:cubicBezTo>
                    <a:pt x="1179" y="1171"/>
                    <a:pt x="1157" y="1140"/>
                    <a:pt x="1131" y="1112"/>
                  </a:cubicBezTo>
                  <a:cubicBezTo>
                    <a:pt x="1101" y="1079"/>
                    <a:pt x="1058" y="1055"/>
                    <a:pt x="1013" y="1048"/>
                  </a:cubicBezTo>
                  <a:close/>
                  <a:moveTo>
                    <a:pt x="826" y="381"/>
                  </a:moveTo>
                  <a:cubicBezTo>
                    <a:pt x="442" y="381"/>
                    <a:pt x="442" y="381"/>
                    <a:pt x="442" y="381"/>
                  </a:cubicBezTo>
                  <a:cubicBezTo>
                    <a:pt x="442" y="0"/>
                    <a:pt x="442" y="0"/>
                    <a:pt x="442" y="0"/>
                  </a:cubicBezTo>
                  <a:cubicBezTo>
                    <a:pt x="826" y="0"/>
                    <a:pt x="826" y="0"/>
                    <a:pt x="826" y="0"/>
                  </a:cubicBezTo>
                  <a:cubicBezTo>
                    <a:pt x="826" y="381"/>
                    <a:pt x="826" y="381"/>
                    <a:pt x="826" y="381"/>
                  </a:cubicBezTo>
                  <a:cubicBezTo>
                    <a:pt x="826" y="381"/>
                    <a:pt x="826" y="381"/>
                    <a:pt x="826" y="381"/>
                  </a:cubicBezTo>
                  <a:close/>
                  <a:moveTo>
                    <a:pt x="386" y="381"/>
                  </a:moveTo>
                  <a:cubicBezTo>
                    <a:pt x="0" y="381"/>
                    <a:pt x="0" y="381"/>
                    <a:pt x="0" y="381"/>
                  </a:cubicBezTo>
                  <a:cubicBezTo>
                    <a:pt x="0" y="0"/>
                    <a:pt x="0" y="0"/>
                    <a:pt x="0" y="0"/>
                  </a:cubicBezTo>
                  <a:cubicBezTo>
                    <a:pt x="386" y="0"/>
                    <a:pt x="386" y="0"/>
                    <a:pt x="386" y="0"/>
                  </a:cubicBezTo>
                  <a:cubicBezTo>
                    <a:pt x="386" y="381"/>
                    <a:pt x="386" y="381"/>
                    <a:pt x="386" y="381"/>
                  </a:cubicBezTo>
                  <a:cubicBezTo>
                    <a:pt x="386" y="381"/>
                    <a:pt x="386" y="381"/>
                    <a:pt x="386" y="381"/>
                  </a:cubicBezTo>
                  <a:close/>
                  <a:moveTo>
                    <a:pt x="594" y="821"/>
                  </a:moveTo>
                  <a:cubicBezTo>
                    <a:pt x="442" y="821"/>
                    <a:pt x="442" y="821"/>
                    <a:pt x="442" y="821"/>
                  </a:cubicBezTo>
                  <a:cubicBezTo>
                    <a:pt x="442" y="437"/>
                    <a:pt x="442" y="437"/>
                    <a:pt x="442" y="437"/>
                  </a:cubicBezTo>
                  <a:cubicBezTo>
                    <a:pt x="826" y="437"/>
                    <a:pt x="826" y="437"/>
                    <a:pt x="826" y="437"/>
                  </a:cubicBezTo>
                  <a:cubicBezTo>
                    <a:pt x="826" y="821"/>
                    <a:pt x="826" y="821"/>
                    <a:pt x="826" y="821"/>
                  </a:cubicBezTo>
                  <a:cubicBezTo>
                    <a:pt x="826" y="821"/>
                    <a:pt x="826" y="821"/>
                    <a:pt x="826" y="821"/>
                  </a:cubicBezTo>
                  <a:cubicBezTo>
                    <a:pt x="755" y="561"/>
                    <a:pt x="755" y="561"/>
                    <a:pt x="755" y="561"/>
                  </a:cubicBezTo>
                  <a:cubicBezTo>
                    <a:pt x="755" y="561"/>
                    <a:pt x="755" y="561"/>
                    <a:pt x="755" y="561"/>
                  </a:cubicBezTo>
                  <a:cubicBezTo>
                    <a:pt x="755" y="561"/>
                    <a:pt x="755" y="561"/>
                    <a:pt x="755" y="561"/>
                  </a:cubicBezTo>
                  <a:cubicBezTo>
                    <a:pt x="736" y="492"/>
                    <a:pt x="693" y="478"/>
                    <a:pt x="663" y="478"/>
                  </a:cubicBezTo>
                  <a:cubicBezTo>
                    <a:pt x="653" y="478"/>
                    <a:pt x="644" y="478"/>
                    <a:pt x="636" y="480"/>
                  </a:cubicBezTo>
                  <a:cubicBezTo>
                    <a:pt x="627" y="482"/>
                    <a:pt x="591" y="490"/>
                    <a:pt x="570" y="520"/>
                  </a:cubicBezTo>
                  <a:cubicBezTo>
                    <a:pt x="558" y="537"/>
                    <a:pt x="547" y="563"/>
                    <a:pt x="554" y="601"/>
                  </a:cubicBezTo>
                  <a:cubicBezTo>
                    <a:pt x="594" y="821"/>
                    <a:pt x="594" y="821"/>
                    <a:pt x="594" y="821"/>
                  </a:cubicBezTo>
                  <a:cubicBezTo>
                    <a:pt x="594" y="821"/>
                    <a:pt x="594" y="821"/>
                    <a:pt x="594" y="821"/>
                  </a:cubicBezTo>
                  <a:close/>
                  <a:moveTo>
                    <a:pt x="371" y="1261"/>
                  </a:moveTo>
                  <a:cubicBezTo>
                    <a:pt x="0" y="1261"/>
                    <a:pt x="0" y="1261"/>
                    <a:pt x="0" y="1261"/>
                  </a:cubicBezTo>
                  <a:cubicBezTo>
                    <a:pt x="0" y="880"/>
                    <a:pt x="0" y="880"/>
                    <a:pt x="0" y="880"/>
                  </a:cubicBezTo>
                  <a:cubicBezTo>
                    <a:pt x="606" y="880"/>
                    <a:pt x="606" y="880"/>
                    <a:pt x="606" y="880"/>
                  </a:cubicBezTo>
                  <a:cubicBezTo>
                    <a:pt x="655" y="1150"/>
                    <a:pt x="655" y="1150"/>
                    <a:pt x="655" y="1150"/>
                  </a:cubicBezTo>
                  <a:cubicBezTo>
                    <a:pt x="655" y="1152"/>
                    <a:pt x="658" y="1155"/>
                    <a:pt x="658" y="1157"/>
                  </a:cubicBezTo>
                  <a:cubicBezTo>
                    <a:pt x="658" y="1157"/>
                    <a:pt x="658" y="1157"/>
                    <a:pt x="658" y="1157"/>
                  </a:cubicBezTo>
                  <a:cubicBezTo>
                    <a:pt x="658" y="1159"/>
                    <a:pt x="658" y="1159"/>
                    <a:pt x="658" y="1159"/>
                  </a:cubicBezTo>
                  <a:cubicBezTo>
                    <a:pt x="658" y="1171"/>
                    <a:pt x="653" y="1181"/>
                    <a:pt x="646" y="1193"/>
                  </a:cubicBezTo>
                  <a:cubicBezTo>
                    <a:pt x="644" y="1193"/>
                    <a:pt x="644" y="1193"/>
                    <a:pt x="644" y="1193"/>
                  </a:cubicBezTo>
                  <a:cubicBezTo>
                    <a:pt x="632" y="1193"/>
                    <a:pt x="620" y="1188"/>
                    <a:pt x="608" y="1178"/>
                  </a:cubicBezTo>
                  <a:cubicBezTo>
                    <a:pt x="608" y="1178"/>
                    <a:pt x="608" y="1178"/>
                    <a:pt x="608" y="1178"/>
                  </a:cubicBezTo>
                  <a:cubicBezTo>
                    <a:pt x="608" y="1178"/>
                    <a:pt x="608" y="1178"/>
                    <a:pt x="608" y="1178"/>
                  </a:cubicBezTo>
                  <a:cubicBezTo>
                    <a:pt x="591" y="1167"/>
                    <a:pt x="577" y="1140"/>
                    <a:pt x="563" y="1117"/>
                  </a:cubicBezTo>
                  <a:cubicBezTo>
                    <a:pt x="556" y="1107"/>
                    <a:pt x="551" y="1096"/>
                    <a:pt x="544" y="1086"/>
                  </a:cubicBezTo>
                  <a:cubicBezTo>
                    <a:pt x="539" y="1079"/>
                    <a:pt x="537" y="1074"/>
                    <a:pt x="532" y="1067"/>
                  </a:cubicBezTo>
                  <a:cubicBezTo>
                    <a:pt x="525" y="1053"/>
                    <a:pt x="516" y="1036"/>
                    <a:pt x="502" y="1022"/>
                  </a:cubicBezTo>
                  <a:cubicBezTo>
                    <a:pt x="473" y="991"/>
                    <a:pt x="428" y="972"/>
                    <a:pt x="388" y="972"/>
                  </a:cubicBezTo>
                  <a:cubicBezTo>
                    <a:pt x="362" y="972"/>
                    <a:pt x="338" y="980"/>
                    <a:pt x="319" y="994"/>
                  </a:cubicBezTo>
                  <a:cubicBezTo>
                    <a:pt x="293" y="1017"/>
                    <a:pt x="270" y="1069"/>
                    <a:pt x="298" y="1105"/>
                  </a:cubicBezTo>
                  <a:cubicBezTo>
                    <a:pt x="303" y="1110"/>
                    <a:pt x="305" y="1114"/>
                    <a:pt x="310" y="1119"/>
                  </a:cubicBezTo>
                  <a:cubicBezTo>
                    <a:pt x="319" y="1133"/>
                    <a:pt x="331" y="1148"/>
                    <a:pt x="336" y="1157"/>
                  </a:cubicBezTo>
                  <a:cubicBezTo>
                    <a:pt x="343" y="1174"/>
                    <a:pt x="350" y="1193"/>
                    <a:pt x="355" y="1207"/>
                  </a:cubicBezTo>
                  <a:cubicBezTo>
                    <a:pt x="355" y="1209"/>
                    <a:pt x="357" y="1214"/>
                    <a:pt x="357" y="1219"/>
                  </a:cubicBezTo>
                  <a:cubicBezTo>
                    <a:pt x="359" y="1233"/>
                    <a:pt x="364" y="1247"/>
                    <a:pt x="371" y="1261"/>
                  </a:cubicBezTo>
                  <a:close/>
                  <a:moveTo>
                    <a:pt x="386" y="821"/>
                  </a:moveTo>
                  <a:cubicBezTo>
                    <a:pt x="0" y="821"/>
                    <a:pt x="0" y="821"/>
                    <a:pt x="0" y="821"/>
                  </a:cubicBezTo>
                  <a:cubicBezTo>
                    <a:pt x="0" y="437"/>
                    <a:pt x="0" y="437"/>
                    <a:pt x="0" y="437"/>
                  </a:cubicBezTo>
                  <a:cubicBezTo>
                    <a:pt x="386" y="437"/>
                    <a:pt x="386" y="437"/>
                    <a:pt x="386" y="437"/>
                  </a:cubicBezTo>
                  <a:cubicBezTo>
                    <a:pt x="386" y="821"/>
                    <a:pt x="386" y="821"/>
                    <a:pt x="386" y="821"/>
                  </a:cubicBezTo>
                  <a:cubicBezTo>
                    <a:pt x="386" y="821"/>
                    <a:pt x="386" y="821"/>
                    <a:pt x="386" y="821"/>
                  </a:cubicBezTo>
                  <a:close/>
                </a:path>
              </a:pathLst>
            </a:custGeom>
            <a:solidFill>
              <a:schemeClr val="tx1"/>
            </a:solidFill>
            <a:ln>
              <a:noFill/>
            </a:ln>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sp>
          <p:nvSpPr>
            <p:cNvPr id="110" name="TextBox 109"/>
            <p:cNvSpPr txBox="1"/>
            <p:nvPr/>
          </p:nvSpPr>
          <p:spPr>
            <a:xfrm>
              <a:off x="276231" y="5332876"/>
              <a:ext cx="1551146" cy="620097"/>
            </a:xfrm>
            <a:prstGeom prst="rect">
              <a:avLst/>
            </a:prstGeom>
            <a:noFill/>
          </p:spPr>
          <p:txBody>
            <a:bodyPr wrap="square" lIns="182828" tIns="146262" rIns="182828" bIns="146262" rtlCol="0">
              <a:spAutoFit/>
            </a:bodyPr>
            <a:lstStyle/>
            <a:p>
              <a:pPr defTabSz="932384">
                <a:lnSpc>
                  <a:spcPct val="90000"/>
                </a:lnSpc>
                <a:spcBef>
                  <a:spcPct val="0"/>
                </a:spcBef>
                <a:spcAft>
                  <a:spcPts val="600"/>
                </a:spcAft>
                <a:defRPr/>
              </a:pP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Sensors </a:t>
              </a:r>
              <a:b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b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and devices</a:t>
              </a:r>
            </a:p>
          </p:txBody>
        </p:sp>
        <p:sp>
          <p:nvSpPr>
            <p:cNvPr id="111" name="Freeform 16"/>
            <p:cNvSpPr>
              <a:spLocks noChangeAspect="1" noEditPoints="1"/>
            </p:cNvSpPr>
            <p:nvPr/>
          </p:nvSpPr>
          <p:spPr bwMode="auto">
            <a:xfrm>
              <a:off x="474853" y="4945056"/>
              <a:ext cx="576951" cy="530500"/>
            </a:xfrm>
            <a:custGeom>
              <a:avLst/>
              <a:gdLst>
                <a:gd name="T0" fmla="*/ 363 w 400"/>
                <a:gd name="T1" fmla="*/ 0 h 367"/>
                <a:gd name="T2" fmla="*/ 38 w 400"/>
                <a:gd name="T3" fmla="*/ 0 h 367"/>
                <a:gd name="T4" fmla="*/ 0 w 400"/>
                <a:gd name="T5" fmla="*/ 37 h 367"/>
                <a:gd name="T6" fmla="*/ 0 w 400"/>
                <a:gd name="T7" fmla="*/ 255 h 367"/>
                <a:gd name="T8" fmla="*/ 38 w 400"/>
                <a:gd name="T9" fmla="*/ 292 h 367"/>
                <a:gd name="T10" fmla="*/ 184 w 400"/>
                <a:gd name="T11" fmla="*/ 292 h 367"/>
                <a:gd name="T12" fmla="*/ 230 w 400"/>
                <a:gd name="T13" fmla="*/ 335 h 367"/>
                <a:gd name="T14" fmla="*/ 230 w 400"/>
                <a:gd name="T15" fmla="*/ 367 h 367"/>
                <a:gd name="T16" fmla="*/ 328 w 400"/>
                <a:gd name="T17" fmla="*/ 367 h 367"/>
                <a:gd name="T18" fmla="*/ 328 w 400"/>
                <a:gd name="T19" fmla="*/ 292 h 367"/>
                <a:gd name="T20" fmla="*/ 363 w 400"/>
                <a:gd name="T21" fmla="*/ 292 h 367"/>
                <a:gd name="T22" fmla="*/ 400 w 400"/>
                <a:gd name="T23" fmla="*/ 255 h 367"/>
                <a:gd name="T24" fmla="*/ 400 w 400"/>
                <a:gd name="T25" fmla="*/ 37 h 367"/>
                <a:gd name="T26" fmla="*/ 363 w 400"/>
                <a:gd name="T27" fmla="*/ 0 h 367"/>
                <a:gd name="T28" fmla="*/ 361 w 400"/>
                <a:gd name="T29" fmla="*/ 253 h 367"/>
                <a:gd name="T30" fmla="*/ 328 w 400"/>
                <a:gd name="T31" fmla="*/ 253 h 367"/>
                <a:gd name="T32" fmla="*/ 328 w 400"/>
                <a:gd name="T33" fmla="*/ 197 h 367"/>
                <a:gd name="T34" fmla="*/ 305 w 400"/>
                <a:gd name="T35" fmla="*/ 197 h 367"/>
                <a:gd name="T36" fmla="*/ 305 w 400"/>
                <a:gd name="T37" fmla="*/ 219 h 367"/>
                <a:gd name="T38" fmla="*/ 298 w 400"/>
                <a:gd name="T39" fmla="*/ 219 h 367"/>
                <a:gd name="T40" fmla="*/ 298 w 400"/>
                <a:gd name="T41" fmla="*/ 180 h 367"/>
                <a:gd name="T42" fmla="*/ 275 w 400"/>
                <a:gd name="T43" fmla="*/ 180 h 367"/>
                <a:gd name="T44" fmla="*/ 275 w 400"/>
                <a:gd name="T45" fmla="*/ 219 h 367"/>
                <a:gd name="T46" fmla="*/ 269 w 400"/>
                <a:gd name="T47" fmla="*/ 219 h 367"/>
                <a:gd name="T48" fmla="*/ 269 w 400"/>
                <a:gd name="T49" fmla="*/ 166 h 367"/>
                <a:gd name="T50" fmla="*/ 245 w 400"/>
                <a:gd name="T51" fmla="*/ 166 h 367"/>
                <a:gd name="T52" fmla="*/ 245 w 400"/>
                <a:gd name="T53" fmla="*/ 219 h 367"/>
                <a:gd name="T54" fmla="*/ 239 w 400"/>
                <a:gd name="T55" fmla="*/ 219 h 367"/>
                <a:gd name="T56" fmla="*/ 239 w 400"/>
                <a:gd name="T57" fmla="*/ 111 h 367"/>
                <a:gd name="T58" fmla="*/ 216 w 400"/>
                <a:gd name="T59" fmla="*/ 111 h 367"/>
                <a:gd name="T60" fmla="*/ 216 w 400"/>
                <a:gd name="T61" fmla="*/ 249 h 367"/>
                <a:gd name="T62" fmla="*/ 208 w 400"/>
                <a:gd name="T63" fmla="*/ 249 h 367"/>
                <a:gd name="T64" fmla="*/ 208 w 400"/>
                <a:gd name="T65" fmla="*/ 197 h 367"/>
                <a:gd name="T66" fmla="*/ 183 w 400"/>
                <a:gd name="T67" fmla="*/ 197 h 367"/>
                <a:gd name="T68" fmla="*/ 183 w 400"/>
                <a:gd name="T69" fmla="*/ 253 h 367"/>
                <a:gd name="T70" fmla="*/ 39 w 400"/>
                <a:gd name="T71" fmla="*/ 253 h 367"/>
                <a:gd name="T72" fmla="*/ 39 w 400"/>
                <a:gd name="T73" fmla="*/ 39 h 367"/>
                <a:gd name="T74" fmla="*/ 361 w 400"/>
                <a:gd name="T75" fmla="*/ 39 h 367"/>
                <a:gd name="T76" fmla="*/ 361 w 400"/>
                <a:gd name="T77" fmla="*/ 25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0" h="367">
                  <a:moveTo>
                    <a:pt x="363" y="0"/>
                  </a:moveTo>
                  <a:cubicBezTo>
                    <a:pt x="38" y="0"/>
                    <a:pt x="38" y="0"/>
                    <a:pt x="38" y="0"/>
                  </a:cubicBezTo>
                  <a:cubicBezTo>
                    <a:pt x="17" y="0"/>
                    <a:pt x="0" y="16"/>
                    <a:pt x="0" y="37"/>
                  </a:cubicBezTo>
                  <a:cubicBezTo>
                    <a:pt x="0" y="255"/>
                    <a:pt x="0" y="255"/>
                    <a:pt x="0" y="255"/>
                  </a:cubicBezTo>
                  <a:cubicBezTo>
                    <a:pt x="0" y="275"/>
                    <a:pt x="17" y="292"/>
                    <a:pt x="38" y="292"/>
                  </a:cubicBezTo>
                  <a:cubicBezTo>
                    <a:pt x="184" y="292"/>
                    <a:pt x="184" y="292"/>
                    <a:pt x="184" y="292"/>
                  </a:cubicBezTo>
                  <a:cubicBezTo>
                    <a:pt x="191" y="310"/>
                    <a:pt x="230" y="335"/>
                    <a:pt x="230" y="335"/>
                  </a:cubicBezTo>
                  <a:cubicBezTo>
                    <a:pt x="230" y="367"/>
                    <a:pt x="230" y="367"/>
                    <a:pt x="230" y="367"/>
                  </a:cubicBezTo>
                  <a:cubicBezTo>
                    <a:pt x="328" y="367"/>
                    <a:pt x="328" y="367"/>
                    <a:pt x="328" y="367"/>
                  </a:cubicBezTo>
                  <a:cubicBezTo>
                    <a:pt x="328" y="292"/>
                    <a:pt x="328" y="292"/>
                    <a:pt x="328" y="292"/>
                  </a:cubicBezTo>
                  <a:cubicBezTo>
                    <a:pt x="363" y="292"/>
                    <a:pt x="363" y="292"/>
                    <a:pt x="363" y="292"/>
                  </a:cubicBezTo>
                  <a:cubicBezTo>
                    <a:pt x="384" y="292"/>
                    <a:pt x="400" y="275"/>
                    <a:pt x="400" y="255"/>
                  </a:cubicBezTo>
                  <a:cubicBezTo>
                    <a:pt x="400" y="37"/>
                    <a:pt x="400" y="37"/>
                    <a:pt x="400" y="37"/>
                  </a:cubicBezTo>
                  <a:cubicBezTo>
                    <a:pt x="400" y="16"/>
                    <a:pt x="384" y="0"/>
                    <a:pt x="363" y="0"/>
                  </a:cubicBezTo>
                  <a:close/>
                  <a:moveTo>
                    <a:pt x="361" y="253"/>
                  </a:moveTo>
                  <a:cubicBezTo>
                    <a:pt x="328" y="253"/>
                    <a:pt x="328" y="253"/>
                    <a:pt x="328" y="253"/>
                  </a:cubicBezTo>
                  <a:cubicBezTo>
                    <a:pt x="328" y="197"/>
                    <a:pt x="328" y="197"/>
                    <a:pt x="328" y="197"/>
                  </a:cubicBezTo>
                  <a:cubicBezTo>
                    <a:pt x="328" y="181"/>
                    <a:pt x="305" y="181"/>
                    <a:pt x="305" y="197"/>
                  </a:cubicBezTo>
                  <a:cubicBezTo>
                    <a:pt x="305" y="219"/>
                    <a:pt x="305" y="219"/>
                    <a:pt x="305" y="219"/>
                  </a:cubicBezTo>
                  <a:cubicBezTo>
                    <a:pt x="305" y="222"/>
                    <a:pt x="298" y="222"/>
                    <a:pt x="298" y="219"/>
                  </a:cubicBezTo>
                  <a:cubicBezTo>
                    <a:pt x="298" y="180"/>
                    <a:pt x="298" y="180"/>
                    <a:pt x="298" y="180"/>
                  </a:cubicBezTo>
                  <a:cubicBezTo>
                    <a:pt x="298" y="165"/>
                    <a:pt x="275" y="165"/>
                    <a:pt x="275" y="180"/>
                  </a:cubicBezTo>
                  <a:cubicBezTo>
                    <a:pt x="275" y="219"/>
                    <a:pt x="275" y="219"/>
                    <a:pt x="275" y="219"/>
                  </a:cubicBezTo>
                  <a:cubicBezTo>
                    <a:pt x="275" y="222"/>
                    <a:pt x="269" y="222"/>
                    <a:pt x="269" y="219"/>
                  </a:cubicBezTo>
                  <a:cubicBezTo>
                    <a:pt x="269" y="166"/>
                    <a:pt x="269" y="166"/>
                    <a:pt x="269" y="166"/>
                  </a:cubicBezTo>
                  <a:cubicBezTo>
                    <a:pt x="269" y="150"/>
                    <a:pt x="245" y="150"/>
                    <a:pt x="245" y="166"/>
                  </a:cubicBezTo>
                  <a:cubicBezTo>
                    <a:pt x="245" y="219"/>
                    <a:pt x="245" y="219"/>
                    <a:pt x="245" y="219"/>
                  </a:cubicBezTo>
                  <a:cubicBezTo>
                    <a:pt x="245" y="222"/>
                    <a:pt x="239" y="222"/>
                    <a:pt x="239" y="219"/>
                  </a:cubicBezTo>
                  <a:cubicBezTo>
                    <a:pt x="239" y="111"/>
                    <a:pt x="239" y="111"/>
                    <a:pt x="239" y="111"/>
                  </a:cubicBezTo>
                  <a:cubicBezTo>
                    <a:pt x="239" y="96"/>
                    <a:pt x="216" y="96"/>
                    <a:pt x="216" y="111"/>
                  </a:cubicBezTo>
                  <a:cubicBezTo>
                    <a:pt x="216" y="249"/>
                    <a:pt x="216" y="249"/>
                    <a:pt x="216" y="249"/>
                  </a:cubicBezTo>
                  <a:cubicBezTo>
                    <a:pt x="216" y="252"/>
                    <a:pt x="208" y="252"/>
                    <a:pt x="208" y="249"/>
                  </a:cubicBezTo>
                  <a:cubicBezTo>
                    <a:pt x="208" y="197"/>
                    <a:pt x="208" y="197"/>
                    <a:pt x="208" y="197"/>
                  </a:cubicBezTo>
                  <a:cubicBezTo>
                    <a:pt x="208" y="178"/>
                    <a:pt x="183" y="179"/>
                    <a:pt x="183" y="197"/>
                  </a:cubicBezTo>
                  <a:cubicBezTo>
                    <a:pt x="183" y="253"/>
                    <a:pt x="183" y="253"/>
                    <a:pt x="183" y="253"/>
                  </a:cubicBezTo>
                  <a:cubicBezTo>
                    <a:pt x="39" y="253"/>
                    <a:pt x="39" y="253"/>
                    <a:pt x="39" y="253"/>
                  </a:cubicBezTo>
                  <a:cubicBezTo>
                    <a:pt x="39" y="39"/>
                    <a:pt x="39" y="39"/>
                    <a:pt x="39" y="39"/>
                  </a:cubicBezTo>
                  <a:cubicBezTo>
                    <a:pt x="361" y="39"/>
                    <a:pt x="361" y="39"/>
                    <a:pt x="361" y="39"/>
                  </a:cubicBezTo>
                  <a:cubicBezTo>
                    <a:pt x="361" y="253"/>
                    <a:pt x="361" y="253"/>
                    <a:pt x="361" y="253"/>
                  </a:cubicBezTo>
                  <a:close/>
                </a:path>
              </a:pathLst>
            </a:custGeom>
            <a:solidFill>
              <a:schemeClr val="tx1"/>
            </a:solidFill>
            <a:ln>
              <a:noFill/>
            </a:ln>
            <a:extLst/>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grpSp>
      <p:sp>
        <p:nvSpPr>
          <p:cNvPr id="21" name="Rectangle 20"/>
          <p:cNvSpPr/>
          <p:nvPr/>
        </p:nvSpPr>
        <p:spPr>
          <a:xfrm>
            <a:off x="5226276" y="6199716"/>
            <a:ext cx="1435906" cy="345114"/>
          </a:xfrm>
          <a:prstGeom prst="rect">
            <a:avLst/>
          </a:prstGeom>
        </p:spPr>
        <p:txBody>
          <a:bodyPr wrap="none">
            <a:spAutoFit/>
          </a:bodyPr>
          <a:lstStyle/>
          <a:p>
            <a:pPr algn="ctr" defTabSz="724873">
              <a:spcBef>
                <a:spcPct val="0"/>
              </a:spcBef>
              <a:spcAft>
                <a:spcPct val="35000"/>
              </a:spcAft>
              <a:defRPr/>
            </a:pPr>
            <a:r>
              <a:rPr lang="en-US" sz="1598"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INTELLIGENCE</a:t>
            </a:r>
          </a:p>
        </p:txBody>
      </p:sp>
      <p:sp>
        <p:nvSpPr>
          <p:cNvPr id="2" name="Right Arrow 1"/>
          <p:cNvSpPr/>
          <p:nvPr/>
        </p:nvSpPr>
        <p:spPr bwMode="auto">
          <a:xfrm>
            <a:off x="1755900" y="6239154"/>
            <a:ext cx="3484489" cy="259579"/>
          </a:xfrm>
          <a:prstGeom prst="righ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 name="Rectangle 21"/>
          <p:cNvSpPr/>
          <p:nvPr/>
        </p:nvSpPr>
        <p:spPr>
          <a:xfrm>
            <a:off x="11133625" y="6199716"/>
            <a:ext cx="894369" cy="345114"/>
          </a:xfrm>
          <a:prstGeom prst="rect">
            <a:avLst/>
          </a:prstGeom>
        </p:spPr>
        <p:txBody>
          <a:bodyPr wrap="none">
            <a:spAutoFit/>
          </a:bodyPr>
          <a:lstStyle/>
          <a:p>
            <a:pPr algn="ctr" defTabSz="724873">
              <a:spcBef>
                <a:spcPct val="0"/>
              </a:spcBef>
              <a:spcAft>
                <a:spcPct val="35000"/>
              </a:spcAft>
              <a:defRPr/>
            </a:pPr>
            <a:r>
              <a:rPr lang="en-US" sz="1598"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ACTION</a:t>
            </a:r>
          </a:p>
        </p:txBody>
      </p:sp>
      <p:grpSp>
        <p:nvGrpSpPr>
          <p:cNvPr id="18" name="Group 17"/>
          <p:cNvGrpSpPr/>
          <p:nvPr/>
        </p:nvGrpSpPr>
        <p:grpSpPr>
          <a:xfrm>
            <a:off x="10919721" y="3076236"/>
            <a:ext cx="1239706" cy="1054266"/>
            <a:chOff x="10920388" y="2780901"/>
            <a:chExt cx="1239881" cy="1054416"/>
          </a:xfrm>
        </p:grpSpPr>
        <p:grpSp>
          <p:nvGrpSpPr>
            <p:cNvPr id="9" name="Group 8"/>
            <p:cNvGrpSpPr/>
            <p:nvPr/>
          </p:nvGrpSpPr>
          <p:grpSpPr>
            <a:xfrm>
              <a:off x="11311238" y="2780901"/>
              <a:ext cx="458181" cy="590870"/>
              <a:chOff x="8824650" y="2294433"/>
              <a:chExt cx="368737" cy="475523"/>
            </a:xfrm>
          </p:grpSpPr>
          <p:sp>
            <p:nvSpPr>
              <p:cNvPr id="117" name="Freeform 74"/>
              <p:cNvSpPr>
                <a:spLocks noEditPoints="1"/>
              </p:cNvSpPr>
              <p:nvPr/>
            </p:nvSpPr>
            <p:spPr bwMode="auto">
              <a:xfrm flipH="1">
                <a:off x="8824650" y="2294433"/>
                <a:ext cx="176113" cy="475523"/>
              </a:xfrm>
              <a:custGeom>
                <a:avLst/>
                <a:gdLst>
                  <a:gd name="T0" fmla="*/ 417 w 858"/>
                  <a:gd name="T1" fmla="*/ 0 h 2322"/>
                  <a:gd name="T2" fmla="*/ 609 w 858"/>
                  <a:gd name="T3" fmla="*/ 191 h 2322"/>
                  <a:gd name="T4" fmla="*/ 417 w 858"/>
                  <a:gd name="T5" fmla="*/ 377 h 2322"/>
                  <a:gd name="T6" fmla="*/ 226 w 858"/>
                  <a:gd name="T7" fmla="*/ 191 h 2322"/>
                  <a:gd name="T8" fmla="*/ 417 w 858"/>
                  <a:gd name="T9" fmla="*/ 0 h 2322"/>
                  <a:gd name="T10" fmla="*/ 191 w 858"/>
                  <a:gd name="T11" fmla="*/ 2218 h 2322"/>
                  <a:gd name="T12" fmla="*/ 301 w 858"/>
                  <a:gd name="T13" fmla="*/ 2322 h 2322"/>
                  <a:gd name="T14" fmla="*/ 406 w 858"/>
                  <a:gd name="T15" fmla="*/ 2218 h 2322"/>
                  <a:gd name="T16" fmla="*/ 406 w 858"/>
                  <a:gd name="T17" fmla="*/ 1324 h 2322"/>
                  <a:gd name="T18" fmla="*/ 452 w 858"/>
                  <a:gd name="T19" fmla="*/ 1324 h 2322"/>
                  <a:gd name="T20" fmla="*/ 452 w 858"/>
                  <a:gd name="T21" fmla="*/ 2218 h 2322"/>
                  <a:gd name="T22" fmla="*/ 557 w 858"/>
                  <a:gd name="T23" fmla="*/ 2322 h 2322"/>
                  <a:gd name="T24" fmla="*/ 667 w 858"/>
                  <a:gd name="T25" fmla="*/ 2218 h 2322"/>
                  <a:gd name="T26" fmla="*/ 667 w 858"/>
                  <a:gd name="T27" fmla="*/ 679 h 2322"/>
                  <a:gd name="T28" fmla="*/ 713 w 858"/>
                  <a:gd name="T29" fmla="*/ 679 h 2322"/>
                  <a:gd name="T30" fmla="*/ 713 w 858"/>
                  <a:gd name="T31" fmla="*/ 1248 h 2322"/>
                  <a:gd name="T32" fmla="*/ 858 w 858"/>
                  <a:gd name="T33" fmla="*/ 1248 h 2322"/>
                  <a:gd name="T34" fmla="*/ 858 w 858"/>
                  <a:gd name="T35" fmla="*/ 667 h 2322"/>
                  <a:gd name="T36" fmla="*/ 638 w 858"/>
                  <a:gd name="T37" fmla="*/ 418 h 2322"/>
                  <a:gd name="T38" fmla="*/ 215 w 858"/>
                  <a:gd name="T39" fmla="*/ 418 h 2322"/>
                  <a:gd name="T40" fmla="*/ 0 w 858"/>
                  <a:gd name="T41" fmla="*/ 662 h 2322"/>
                  <a:gd name="T42" fmla="*/ 0 w 858"/>
                  <a:gd name="T43" fmla="*/ 1248 h 2322"/>
                  <a:gd name="T44" fmla="*/ 145 w 858"/>
                  <a:gd name="T45" fmla="*/ 1248 h 2322"/>
                  <a:gd name="T46" fmla="*/ 145 w 858"/>
                  <a:gd name="T47" fmla="*/ 679 h 2322"/>
                  <a:gd name="T48" fmla="*/ 197 w 858"/>
                  <a:gd name="T49" fmla="*/ 679 h 2322"/>
                  <a:gd name="T50" fmla="*/ 191 w 858"/>
                  <a:gd name="T51" fmla="*/ 2218 h 2322"/>
                  <a:gd name="T52" fmla="*/ 191 w 858"/>
                  <a:gd name="T53" fmla="*/ 2218 h 2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8" h="2322">
                    <a:moveTo>
                      <a:pt x="417" y="0"/>
                    </a:moveTo>
                    <a:cubicBezTo>
                      <a:pt x="522" y="0"/>
                      <a:pt x="609" y="87"/>
                      <a:pt x="609" y="191"/>
                    </a:cubicBezTo>
                    <a:cubicBezTo>
                      <a:pt x="609" y="296"/>
                      <a:pt x="522" y="377"/>
                      <a:pt x="417" y="377"/>
                    </a:cubicBezTo>
                    <a:cubicBezTo>
                      <a:pt x="313" y="377"/>
                      <a:pt x="226" y="296"/>
                      <a:pt x="226" y="191"/>
                    </a:cubicBezTo>
                    <a:cubicBezTo>
                      <a:pt x="226" y="87"/>
                      <a:pt x="313" y="0"/>
                      <a:pt x="417" y="0"/>
                    </a:cubicBezTo>
                    <a:close/>
                    <a:moveTo>
                      <a:pt x="191" y="2218"/>
                    </a:moveTo>
                    <a:cubicBezTo>
                      <a:pt x="191" y="2276"/>
                      <a:pt x="244" y="2322"/>
                      <a:pt x="301" y="2322"/>
                    </a:cubicBezTo>
                    <a:cubicBezTo>
                      <a:pt x="359" y="2322"/>
                      <a:pt x="406" y="2276"/>
                      <a:pt x="406" y="2218"/>
                    </a:cubicBezTo>
                    <a:cubicBezTo>
                      <a:pt x="406" y="1324"/>
                      <a:pt x="406" y="1324"/>
                      <a:pt x="406" y="1324"/>
                    </a:cubicBezTo>
                    <a:cubicBezTo>
                      <a:pt x="452" y="1324"/>
                      <a:pt x="452" y="1324"/>
                      <a:pt x="452" y="1324"/>
                    </a:cubicBezTo>
                    <a:cubicBezTo>
                      <a:pt x="452" y="2218"/>
                      <a:pt x="452" y="2218"/>
                      <a:pt x="452" y="2218"/>
                    </a:cubicBezTo>
                    <a:cubicBezTo>
                      <a:pt x="452" y="2276"/>
                      <a:pt x="499" y="2322"/>
                      <a:pt x="557" y="2322"/>
                    </a:cubicBezTo>
                    <a:cubicBezTo>
                      <a:pt x="620" y="2322"/>
                      <a:pt x="667" y="2276"/>
                      <a:pt x="667" y="2218"/>
                    </a:cubicBezTo>
                    <a:cubicBezTo>
                      <a:pt x="667" y="679"/>
                      <a:pt x="667" y="679"/>
                      <a:pt x="667" y="679"/>
                    </a:cubicBezTo>
                    <a:cubicBezTo>
                      <a:pt x="713" y="679"/>
                      <a:pt x="713" y="679"/>
                      <a:pt x="713" y="679"/>
                    </a:cubicBezTo>
                    <a:cubicBezTo>
                      <a:pt x="713" y="1248"/>
                      <a:pt x="713" y="1248"/>
                      <a:pt x="713" y="1248"/>
                    </a:cubicBezTo>
                    <a:cubicBezTo>
                      <a:pt x="713" y="1358"/>
                      <a:pt x="858" y="1358"/>
                      <a:pt x="858" y="1248"/>
                    </a:cubicBezTo>
                    <a:cubicBezTo>
                      <a:pt x="858" y="667"/>
                      <a:pt x="858" y="667"/>
                      <a:pt x="858" y="667"/>
                    </a:cubicBezTo>
                    <a:cubicBezTo>
                      <a:pt x="858" y="540"/>
                      <a:pt x="788" y="418"/>
                      <a:pt x="638" y="418"/>
                    </a:cubicBezTo>
                    <a:cubicBezTo>
                      <a:pt x="215" y="418"/>
                      <a:pt x="215" y="418"/>
                      <a:pt x="215" y="418"/>
                    </a:cubicBezTo>
                    <a:cubicBezTo>
                      <a:pt x="81" y="418"/>
                      <a:pt x="0" y="528"/>
                      <a:pt x="0" y="662"/>
                    </a:cubicBezTo>
                    <a:cubicBezTo>
                      <a:pt x="0" y="1248"/>
                      <a:pt x="0" y="1248"/>
                      <a:pt x="0" y="1248"/>
                    </a:cubicBezTo>
                    <a:cubicBezTo>
                      <a:pt x="0" y="1358"/>
                      <a:pt x="145" y="1358"/>
                      <a:pt x="145" y="1248"/>
                    </a:cubicBezTo>
                    <a:cubicBezTo>
                      <a:pt x="145" y="679"/>
                      <a:pt x="145" y="679"/>
                      <a:pt x="145" y="679"/>
                    </a:cubicBezTo>
                    <a:cubicBezTo>
                      <a:pt x="197" y="679"/>
                      <a:pt x="197" y="679"/>
                      <a:pt x="197" y="679"/>
                    </a:cubicBezTo>
                    <a:cubicBezTo>
                      <a:pt x="191" y="2218"/>
                      <a:pt x="191" y="2218"/>
                      <a:pt x="191" y="2218"/>
                    </a:cubicBezTo>
                    <a:cubicBezTo>
                      <a:pt x="191" y="2218"/>
                      <a:pt x="191" y="2218"/>
                      <a:pt x="191" y="2218"/>
                    </a:cubicBezTo>
                    <a:close/>
                  </a:path>
                </a:pathLst>
              </a:custGeom>
              <a:solidFill>
                <a:schemeClr val="tx1"/>
              </a:solidFill>
              <a:ln>
                <a:noFill/>
              </a:ln>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sp>
            <p:nvSpPr>
              <p:cNvPr id="118" name="Freeform 74"/>
              <p:cNvSpPr>
                <a:spLocks noEditPoints="1"/>
              </p:cNvSpPr>
              <p:nvPr/>
            </p:nvSpPr>
            <p:spPr bwMode="auto">
              <a:xfrm flipH="1">
                <a:off x="9017274" y="2294433"/>
                <a:ext cx="176113" cy="475523"/>
              </a:xfrm>
              <a:custGeom>
                <a:avLst/>
                <a:gdLst>
                  <a:gd name="T0" fmla="*/ 417 w 858"/>
                  <a:gd name="T1" fmla="*/ 0 h 2322"/>
                  <a:gd name="T2" fmla="*/ 609 w 858"/>
                  <a:gd name="T3" fmla="*/ 191 h 2322"/>
                  <a:gd name="T4" fmla="*/ 417 w 858"/>
                  <a:gd name="T5" fmla="*/ 377 h 2322"/>
                  <a:gd name="T6" fmla="*/ 226 w 858"/>
                  <a:gd name="T7" fmla="*/ 191 h 2322"/>
                  <a:gd name="T8" fmla="*/ 417 w 858"/>
                  <a:gd name="T9" fmla="*/ 0 h 2322"/>
                  <a:gd name="T10" fmla="*/ 191 w 858"/>
                  <a:gd name="T11" fmla="*/ 2218 h 2322"/>
                  <a:gd name="T12" fmla="*/ 301 w 858"/>
                  <a:gd name="T13" fmla="*/ 2322 h 2322"/>
                  <a:gd name="T14" fmla="*/ 406 w 858"/>
                  <a:gd name="T15" fmla="*/ 2218 h 2322"/>
                  <a:gd name="T16" fmla="*/ 406 w 858"/>
                  <a:gd name="T17" fmla="*/ 1324 h 2322"/>
                  <a:gd name="T18" fmla="*/ 452 w 858"/>
                  <a:gd name="T19" fmla="*/ 1324 h 2322"/>
                  <a:gd name="T20" fmla="*/ 452 w 858"/>
                  <a:gd name="T21" fmla="*/ 2218 h 2322"/>
                  <a:gd name="T22" fmla="*/ 557 w 858"/>
                  <a:gd name="T23" fmla="*/ 2322 h 2322"/>
                  <a:gd name="T24" fmla="*/ 667 w 858"/>
                  <a:gd name="T25" fmla="*/ 2218 h 2322"/>
                  <a:gd name="T26" fmla="*/ 667 w 858"/>
                  <a:gd name="T27" fmla="*/ 679 h 2322"/>
                  <a:gd name="T28" fmla="*/ 713 w 858"/>
                  <a:gd name="T29" fmla="*/ 679 h 2322"/>
                  <a:gd name="T30" fmla="*/ 713 w 858"/>
                  <a:gd name="T31" fmla="*/ 1248 h 2322"/>
                  <a:gd name="T32" fmla="*/ 858 w 858"/>
                  <a:gd name="T33" fmla="*/ 1248 h 2322"/>
                  <a:gd name="T34" fmla="*/ 858 w 858"/>
                  <a:gd name="T35" fmla="*/ 667 h 2322"/>
                  <a:gd name="T36" fmla="*/ 638 w 858"/>
                  <a:gd name="T37" fmla="*/ 418 h 2322"/>
                  <a:gd name="T38" fmla="*/ 215 w 858"/>
                  <a:gd name="T39" fmla="*/ 418 h 2322"/>
                  <a:gd name="T40" fmla="*/ 0 w 858"/>
                  <a:gd name="T41" fmla="*/ 662 h 2322"/>
                  <a:gd name="T42" fmla="*/ 0 w 858"/>
                  <a:gd name="T43" fmla="*/ 1248 h 2322"/>
                  <a:gd name="T44" fmla="*/ 145 w 858"/>
                  <a:gd name="T45" fmla="*/ 1248 h 2322"/>
                  <a:gd name="T46" fmla="*/ 145 w 858"/>
                  <a:gd name="T47" fmla="*/ 679 h 2322"/>
                  <a:gd name="T48" fmla="*/ 197 w 858"/>
                  <a:gd name="T49" fmla="*/ 679 h 2322"/>
                  <a:gd name="T50" fmla="*/ 191 w 858"/>
                  <a:gd name="T51" fmla="*/ 2218 h 2322"/>
                  <a:gd name="T52" fmla="*/ 191 w 858"/>
                  <a:gd name="T53" fmla="*/ 2218 h 2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8" h="2322">
                    <a:moveTo>
                      <a:pt x="417" y="0"/>
                    </a:moveTo>
                    <a:cubicBezTo>
                      <a:pt x="522" y="0"/>
                      <a:pt x="609" y="87"/>
                      <a:pt x="609" y="191"/>
                    </a:cubicBezTo>
                    <a:cubicBezTo>
                      <a:pt x="609" y="296"/>
                      <a:pt x="522" y="377"/>
                      <a:pt x="417" y="377"/>
                    </a:cubicBezTo>
                    <a:cubicBezTo>
                      <a:pt x="313" y="377"/>
                      <a:pt x="226" y="296"/>
                      <a:pt x="226" y="191"/>
                    </a:cubicBezTo>
                    <a:cubicBezTo>
                      <a:pt x="226" y="87"/>
                      <a:pt x="313" y="0"/>
                      <a:pt x="417" y="0"/>
                    </a:cubicBezTo>
                    <a:close/>
                    <a:moveTo>
                      <a:pt x="191" y="2218"/>
                    </a:moveTo>
                    <a:cubicBezTo>
                      <a:pt x="191" y="2276"/>
                      <a:pt x="244" y="2322"/>
                      <a:pt x="301" y="2322"/>
                    </a:cubicBezTo>
                    <a:cubicBezTo>
                      <a:pt x="359" y="2322"/>
                      <a:pt x="406" y="2276"/>
                      <a:pt x="406" y="2218"/>
                    </a:cubicBezTo>
                    <a:cubicBezTo>
                      <a:pt x="406" y="1324"/>
                      <a:pt x="406" y="1324"/>
                      <a:pt x="406" y="1324"/>
                    </a:cubicBezTo>
                    <a:cubicBezTo>
                      <a:pt x="452" y="1324"/>
                      <a:pt x="452" y="1324"/>
                      <a:pt x="452" y="1324"/>
                    </a:cubicBezTo>
                    <a:cubicBezTo>
                      <a:pt x="452" y="2218"/>
                      <a:pt x="452" y="2218"/>
                      <a:pt x="452" y="2218"/>
                    </a:cubicBezTo>
                    <a:cubicBezTo>
                      <a:pt x="452" y="2276"/>
                      <a:pt x="499" y="2322"/>
                      <a:pt x="557" y="2322"/>
                    </a:cubicBezTo>
                    <a:cubicBezTo>
                      <a:pt x="620" y="2322"/>
                      <a:pt x="667" y="2276"/>
                      <a:pt x="667" y="2218"/>
                    </a:cubicBezTo>
                    <a:cubicBezTo>
                      <a:pt x="667" y="679"/>
                      <a:pt x="667" y="679"/>
                      <a:pt x="667" y="679"/>
                    </a:cubicBezTo>
                    <a:cubicBezTo>
                      <a:pt x="713" y="679"/>
                      <a:pt x="713" y="679"/>
                      <a:pt x="713" y="679"/>
                    </a:cubicBezTo>
                    <a:cubicBezTo>
                      <a:pt x="713" y="1248"/>
                      <a:pt x="713" y="1248"/>
                      <a:pt x="713" y="1248"/>
                    </a:cubicBezTo>
                    <a:cubicBezTo>
                      <a:pt x="713" y="1358"/>
                      <a:pt x="858" y="1358"/>
                      <a:pt x="858" y="1248"/>
                    </a:cubicBezTo>
                    <a:cubicBezTo>
                      <a:pt x="858" y="667"/>
                      <a:pt x="858" y="667"/>
                      <a:pt x="858" y="667"/>
                    </a:cubicBezTo>
                    <a:cubicBezTo>
                      <a:pt x="858" y="540"/>
                      <a:pt x="788" y="418"/>
                      <a:pt x="638" y="418"/>
                    </a:cubicBezTo>
                    <a:cubicBezTo>
                      <a:pt x="215" y="418"/>
                      <a:pt x="215" y="418"/>
                      <a:pt x="215" y="418"/>
                    </a:cubicBezTo>
                    <a:cubicBezTo>
                      <a:pt x="81" y="418"/>
                      <a:pt x="0" y="528"/>
                      <a:pt x="0" y="662"/>
                    </a:cubicBezTo>
                    <a:cubicBezTo>
                      <a:pt x="0" y="1248"/>
                      <a:pt x="0" y="1248"/>
                      <a:pt x="0" y="1248"/>
                    </a:cubicBezTo>
                    <a:cubicBezTo>
                      <a:pt x="0" y="1358"/>
                      <a:pt x="145" y="1358"/>
                      <a:pt x="145" y="1248"/>
                    </a:cubicBezTo>
                    <a:cubicBezTo>
                      <a:pt x="145" y="679"/>
                      <a:pt x="145" y="679"/>
                      <a:pt x="145" y="679"/>
                    </a:cubicBezTo>
                    <a:cubicBezTo>
                      <a:pt x="197" y="679"/>
                      <a:pt x="197" y="679"/>
                      <a:pt x="197" y="679"/>
                    </a:cubicBezTo>
                    <a:cubicBezTo>
                      <a:pt x="191" y="2218"/>
                      <a:pt x="191" y="2218"/>
                      <a:pt x="191" y="2218"/>
                    </a:cubicBezTo>
                    <a:cubicBezTo>
                      <a:pt x="191" y="2218"/>
                      <a:pt x="191" y="2218"/>
                      <a:pt x="191" y="2218"/>
                    </a:cubicBezTo>
                    <a:close/>
                  </a:path>
                </a:pathLst>
              </a:custGeom>
              <a:solidFill>
                <a:schemeClr val="tx1"/>
              </a:solidFill>
              <a:ln>
                <a:noFill/>
              </a:ln>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grpSp>
        <p:sp>
          <p:nvSpPr>
            <p:cNvPr id="119" name="TextBox 118"/>
            <p:cNvSpPr txBox="1"/>
            <p:nvPr/>
          </p:nvSpPr>
          <p:spPr>
            <a:xfrm>
              <a:off x="10920388" y="3380620"/>
              <a:ext cx="1239881" cy="454697"/>
            </a:xfrm>
            <a:prstGeom prst="rect">
              <a:avLst/>
            </a:prstGeom>
            <a:noFill/>
          </p:spPr>
          <p:txBody>
            <a:bodyPr wrap="square" lIns="182828" tIns="146262" rIns="182828" bIns="146262" rtlCol="0">
              <a:spAutoFit/>
            </a:bodyPr>
            <a:lstStyle/>
            <a:p>
              <a:pPr algn="ctr" defTabSz="932384">
                <a:lnSpc>
                  <a:spcPct val="90000"/>
                </a:lnSpc>
                <a:spcBef>
                  <a:spcPct val="0"/>
                </a:spcBef>
                <a:spcAft>
                  <a:spcPts val="600"/>
                </a:spcAft>
                <a:defRPr/>
              </a:pP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People</a:t>
              </a:r>
            </a:p>
          </p:txBody>
        </p:sp>
      </p:grpSp>
      <p:grpSp>
        <p:nvGrpSpPr>
          <p:cNvPr id="19" name="Group 18"/>
          <p:cNvGrpSpPr/>
          <p:nvPr/>
        </p:nvGrpSpPr>
        <p:grpSpPr>
          <a:xfrm>
            <a:off x="11084101" y="4760532"/>
            <a:ext cx="1076895" cy="1314597"/>
            <a:chOff x="11084791" y="4760710"/>
            <a:chExt cx="1077047" cy="1314783"/>
          </a:xfrm>
        </p:grpSpPr>
        <p:grpSp>
          <p:nvGrpSpPr>
            <p:cNvPr id="10" name="Group 9"/>
            <p:cNvGrpSpPr/>
            <p:nvPr/>
          </p:nvGrpSpPr>
          <p:grpSpPr>
            <a:xfrm>
              <a:off x="11311897" y="4760710"/>
              <a:ext cx="503712" cy="783392"/>
              <a:chOff x="8597110" y="4718972"/>
              <a:chExt cx="361215" cy="561776"/>
            </a:xfrm>
          </p:grpSpPr>
          <p:sp>
            <p:nvSpPr>
              <p:cNvPr id="120" name="Freeform 68"/>
              <p:cNvSpPr>
                <a:spLocks/>
              </p:cNvSpPr>
              <p:nvPr/>
            </p:nvSpPr>
            <p:spPr bwMode="auto">
              <a:xfrm rot="16200000">
                <a:off x="8612012" y="5015484"/>
                <a:ext cx="273629" cy="256899"/>
              </a:xfrm>
              <a:custGeom>
                <a:avLst/>
                <a:gdLst>
                  <a:gd name="T0" fmla="*/ 564 w 1203"/>
                  <a:gd name="T1" fmla="*/ 1129 h 1129"/>
                  <a:gd name="T2" fmla="*/ 0 w 1203"/>
                  <a:gd name="T3" fmla="*/ 565 h 1129"/>
                  <a:gd name="T4" fmla="*/ 564 w 1203"/>
                  <a:gd name="T5" fmla="*/ 0 h 1129"/>
                  <a:gd name="T6" fmla="*/ 1115 w 1203"/>
                  <a:gd name="T7" fmla="*/ 443 h 1129"/>
                  <a:gd name="T8" fmla="*/ 1203 w 1203"/>
                  <a:gd name="T9" fmla="*/ 449 h 1129"/>
                  <a:gd name="T10" fmla="*/ 1055 w 1203"/>
                  <a:gd name="T11" fmla="*/ 599 h 1129"/>
                  <a:gd name="T12" fmla="*/ 876 w 1203"/>
                  <a:gd name="T13" fmla="*/ 426 h 1129"/>
                  <a:gd name="T14" fmla="*/ 963 w 1203"/>
                  <a:gd name="T15" fmla="*/ 432 h 1129"/>
                  <a:gd name="T16" fmla="*/ 431 w 1203"/>
                  <a:gd name="T17" fmla="*/ 166 h 1129"/>
                  <a:gd name="T18" fmla="*/ 165 w 1203"/>
                  <a:gd name="T19" fmla="*/ 698 h 1129"/>
                  <a:gd name="T20" fmla="*/ 564 w 1203"/>
                  <a:gd name="T21" fmla="*/ 985 h 1129"/>
                  <a:gd name="T22" fmla="*/ 564 w 1203"/>
                  <a:gd name="T23" fmla="*/ 1129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3" h="1129">
                    <a:moveTo>
                      <a:pt x="564" y="1129"/>
                    </a:moveTo>
                    <a:cubicBezTo>
                      <a:pt x="252" y="1129"/>
                      <a:pt x="0" y="877"/>
                      <a:pt x="0" y="565"/>
                    </a:cubicBezTo>
                    <a:cubicBezTo>
                      <a:pt x="0" y="253"/>
                      <a:pt x="252" y="0"/>
                      <a:pt x="564" y="0"/>
                    </a:cubicBezTo>
                    <a:cubicBezTo>
                      <a:pt x="829" y="0"/>
                      <a:pt x="1058" y="184"/>
                      <a:pt x="1115" y="443"/>
                    </a:cubicBezTo>
                    <a:cubicBezTo>
                      <a:pt x="1203" y="449"/>
                      <a:pt x="1203" y="449"/>
                      <a:pt x="1203" y="449"/>
                    </a:cubicBezTo>
                    <a:cubicBezTo>
                      <a:pt x="1055" y="599"/>
                      <a:pt x="1055" y="599"/>
                      <a:pt x="1055" y="599"/>
                    </a:cubicBezTo>
                    <a:cubicBezTo>
                      <a:pt x="876" y="426"/>
                      <a:pt x="876" y="426"/>
                      <a:pt x="876" y="426"/>
                    </a:cubicBezTo>
                    <a:cubicBezTo>
                      <a:pt x="963" y="432"/>
                      <a:pt x="963" y="432"/>
                      <a:pt x="963" y="432"/>
                    </a:cubicBezTo>
                    <a:cubicBezTo>
                      <a:pt x="889" y="212"/>
                      <a:pt x="651" y="93"/>
                      <a:pt x="431" y="166"/>
                    </a:cubicBezTo>
                    <a:cubicBezTo>
                      <a:pt x="211" y="239"/>
                      <a:pt x="92" y="477"/>
                      <a:pt x="165" y="698"/>
                    </a:cubicBezTo>
                    <a:cubicBezTo>
                      <a:pt x="222" y="869"/>
                      <a:pt x="383" y="985"/>
                      <a:pt x="564" y="985"/>
                    </a:cubicBezTo>
                    <a:lnTo>
                      <a:pt x="564" y="1129"/>
                    </a:lnTo>
                    <a:close/>
                  </a:path>
                </a:pathLst>
              </a:custGeom>
              <a:solidFill>
                <a:schemeClr val="tx1"/>
              </a:solidFill>
              <a:ln>
                <a:noFill/>
              </a:ln>
              <a:extLst/>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sp>
            <p:nvSpPr>
              <p:cNvPr id="121" name="Freeform 69"/>
              <p:cNvSpPr>
                <a:spLocks/>
              </p:cNvSpPr>
              <p:nvPr/>
            </p:nvSpPr>
            <p:spPr bwMode="auto">
              <a:xfrm rot="16200000">
                <a:off x="8699407" y="4896072"/>
                <a:ext cx="286127" cy="231709"/>
              </a:xfrm>
              <a:custGeom>
                <a:avLst/>
                <a:gdLst>
                  <a:gd name="T0" fmla="*/ 219 w 1258"/>
                  <a:gd name="T1" fmla="*/ 0 h 1018"/>
                  <a:gd name="T2" fmla="*/ 321 w 1258"/>
                  <a:gd name="T3" fmla="*/ 102 h 1018"/>
                  <a:gd name="T4" fmla="*/ 321 w 1258"/>
                  <a:gd name="T5" fmla="*/ 697 h 1018"/>
                  <a:gd name="T6" fmla="*/ 916 w 1258"/>
                  <a:gd name="T7" fmla="*/ 697 h 1018"/>
                  <a:gd name="T8" fmla="*/ 1017 w 1258"/>
                  <a:gd name="T9" fmla="*/ 532 h 1018"/>
                  <a:gd name="T10" fmla="*/ 930 w 1258"/>
                  <a:gd name="T11" fmla="*/ 539 h 1018"/>
                  <a:gd name="T12" fmla="*/ 1110 w 1258"/>
                  <a:gd name="T13" fmla="*/ 365 h 1018"/>
                  <a:gd name="T14" fmla="*/ 1258 w 1258"/>
                  <a:gd name="T15" fmla="*/ 515 h 1018"/>
                  <a:gd name="T16" fmla="*/ 1170 w 1258"/>
                  <a:gd name="T17" fmla="*/ 522 h 1018"/>
                  <a:gd name="T18" fmla="*/ 496 w 1258"/>
                  <a:gd name="T19" fmla="*/ 951 h 1018"/>
                  <a:gd name="T20" fmla="*/ 67 w 1258"/>
                  <a:gd name="T21" fmla="*/ 277 h 1018"/>
                  <a:gd name="T22" fmla="*/ 219 w 1258"/>
                  <a:gd name="T23" fmla="*/ 0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8" h="1018">
                    <a:moveTo>
                      <a:pt x="219" y="0"/>
                    </a:moveTo>
                    <a:cubicBezTo>
                      <a:pt x="321" y="102"/>
                      <a:pt x="321" y="102"/>
                      <a:pt x="321" y="102"/>
                    </a:cubicBezTo>
                    <a:cubicBezTo>
                      <a:pt x="157" y="266"/>
                      <a:pt x="157" y="533"/>
                      <a:pt x="321" y="697"/>
                    </a:cubicBezTo>
                    <a:cubicBezTo>
                      <a:pt x="486" y="861"/>
                      <a:pt x="752" y="861"/>
                      <a:pt x="916" y="697"/>
                    </a:cubicBezTo>
                    <a:cubicBezTo>
                      <a:pt x="962" y="651"/>
                      <a:pt x="997" y="594"/>
                      <a:pt x="1017" y="532"/>
                    </a:cubicBezTo>
                    <a:cubicBezTo>
                      <a:pt x="930" y="539"/>
                      <a:pt x="930" y="539"/>
                      <a:pt x="930" y="539"/>
                    </a:cubicBezTo>
                    <a:cubicBezTo>
                      <a:pt x="1110" y="365"/>
                      <a:pt x="1110" y="365"/>
                      <a:pt x="1110" y="365"/>
                    </a:cubicBezTo>
                    <a:cubicBezTo>
                      <a:pt x="1258" y="515"/>
                      <a:pt x="1258" y="515"/>
                      <a:pt x="1258" y="515"/>
                    </a:cubicBezTo>
                    <a:cubicBezTo>
                      <a:pt x="1170" y="522"/>
                      <a:pt x="1170" y="522"/>
                      <a:pt x="1170" y="522"/>
                    </a:cubicBezTo>
                    <a:cubicBezTo>
                      <a:pt x="1102" y="826"/>
                      <a:pt x="801" y="1018"/>
                      <a:pt x="496" y="951"/>
                    </a:cubicBezTo>
                    <a:cubicBezTo>
                      <a:pt x="192" y="883"/>
                      <a:pt x="0" y="582"/>
                      <a:pt x="67" y="277"/>
                    </a:cubicBezTo>
                    <a:cubicBezTo>
                      <a:pt x="91" y="172"/>
                      <a:pt x="143" y="76"/>
                      <a:pt x="219" y="0"/>
                    </a:cubicBezTo>
                    <a:close/>
                  </a:path>
                </a:pathLst>
              </a:custGeom>
              <a:solidFill>
                <a:schemeClr val="tx1"/>
              </a:solidFill>
              <a:ln>
                <a:noFill/>
              </a:ln>
              <a:extLst/>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sp>
            <p:nvSpPr>
              <p:cNvPr id="122" name="Freeform 70"/>
              <p:cNvSpPr>
                <a:spLocks/>
              </p:cNvSpPr>
              <p:nvPr/>
            </p:nvSpPr>
            <p:spPr bwMode="auto">
              <a:xfrm rot="16200000">
                <a:off x="8591100" y="4724982"/>
                <a:ext cx="281801" cy="269782"/>
              </a:xfrm>
              <a:custGeom>
                <a:avLst/>
                <a:gdLst>
                  <a:gd name="T0" fmla="*/ 220 w 1239"/>
                  <a:gd name="T1" fmla="*/ 1019 h 1185"/>
                  <a:gd name="T2" fmla="*/ 220 w 1239"/>
                  <a:gd name="T3" fmla="*/ 221 h 1185"/>
                  <a:gd name="T4" fmla="*/ 1019 w 1239"/>
                  <a:gd name="T5" fmla="*/ 221 h 1185"/>
                  <a:gd name="T6" fmla="*/ 1019 w 1239"/>
                  <a:gd name="T7" fmla="*/ 1019 h 1185"/>
                  <a:gd name="T8" fmla="*/ 620 w 1239"/>
                  <a:gd name="T9" fmla="*/ 1185 h 1185"/>
                  <a:gd name="T10" fmla="*/ 620 w 1239"/>
                  <a:gd name="T11" fmla="*/ 1041 h 1185"/>
                  <a:gd name="T12" fmla="*/ 1040 w 1239"/>
                  <a:gd name="T13" fmla="*/ 620 h 1185"/>
                  <a:gd name="T14" fmla="*/ 620 w 1239"/>
                  <a:gd name="T15" fmla="*/ 199 h 1185"/>
                  <a:gd name="T16" fmla="*/ 199 w 1239"/>
                  <a:gd name="T17" fmla="*/ 620 h 1185"/>
                  <a:gd name="T18" fmla="*/ 322 w 1239"/>
                  <a:gd name="T19" fmla="*/ 917 h 1185"/>
                  <a:gd name="T20" fmla="*/ 220 w 1239"/>
                  <a:gd name="T21" fmla="*/ 1019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9" h="1185">
                    <a:moveTo>
                      <a:pt x="220" y="1019"/>
                    </a:moveTo>
                    <a:cubicBezTo>
                      <a:pt x="0" y="799"/>
                      <a:pt x="0" y="441"/>
                      <a:pt x="220" y="221"/>
                    </a:cubicBezTo>
                    <a:cubicBezTo>
                      <a:pt x="441" y="0"/>
                      <a:pt x="798" y="0"/>
                      <a:pt x="1019" y="221"/>
                    </a:cubicBezTo>
                    <a:cubicBezTo>
                      <a:pt x="1239" y="441"/>
                      <a:pt x="1239" y="799"/>
                      <a:pt x="1019" y="1019"/>
                    </a:cubicBezTo>
                    <a:cubicBezTo>
                      <a:pt x="913" y="1125"/>
                      <a:pt x="769" y="1185"/>
                      <a:pt x="620" y="1185"/>
                    </a:cubicBezTo>
                    <a:cubicBezTo>
                      <a:pt x="620" y="1041"/>
                      <a:pt x="620" y="1041"/>
                      <a:pt x="620" y="1041"/>
                    </a:cubicBezTo>
                    <a:cubicBezTo>
                      <a:pt x="852" y="1041"/>
                      <a:pt x="1040" y="852"/>
                      <a:pt x="1040" y="620"/>
                    </a:cubicBezTo>
                    <a:cubicBezTo>
                      <a:pt x="1040" y="387"/>
                      <a:pt x="852" y="199"/>
                      <a:pt x="620" y="199"/>
                    </a:cubicBezTo>
                    <a:cubicBezTo>
                      <a:pt x="387" y="199"/>
                      <a:pt x="199" y="387"/>
                      <a:pt x="199" y="620"/>
                    </a:cubicBezTo>
                    <a:cubicBezTo>
                      <a:pt x="199" y="732"/>
                      <a:pt x="243" y="839"/>
                      <a:pt x="322" y="917"/>
                    </a:cubicBezTo>
                    <a:lnTo>
                      <a:pt x="220" y="1019"/>
                    </a:lnTo>
                    <a:close/>
                  </a:path>
                </a:pathLst>
              </a:custGeom>
              <a:solidFill>
                <a:schemeClr val="tx1"/>
              </a:solidFill>
              <a:ln>
                <a:noFill/>
              </a:ln>
              <a:extLst/>
            </p:spPr>
            <p:txBody>
              <a:bodyPr vert="horz" wrap="square" lIns="91414" tIns="45706" rIns="91414" bIns="45706" numCol="1" anchor="t" anchorCtr="0" compatLnSpc="1">
                <a:prstTxWarp prst="textNoShape">
                  <a:avLst/>
                </a:prstTxWarp>
              </a:bodyPr>
              <a:lstStyle/>
              <a:p>
                <a:pPr defTabSz="932384">
                  <a:defRPr/>
                </a:pPr>
                <a:endParaRPr lang="en-US">
                  <a:solidFill>
                    <a:srgbClr val="333333"/>
                  </a:solidFill>
                  <a:latin typeface="Segoe UI"/>
                </a:endParaRPr>
              </a:p>
            </p:txBody>
          </p:sp>
        </p:grpSp>
        <p:sp>
          <p:nvSpPr>
            <p:cNvPr id="124" name="TextBox 123"/>
            <p:cNvSpPr txBox="1"/>
            <p:nvPr/>
          </p:nvSpPr>
          <p:spPr>
            <a:xfrm>
              <a:off x="11084791" y="5455396"/>
              <a:ext cx="1077047" cy="620097"/>
            </a:xfrm>
            <a:prstGeom prst="rect">
              <a:avLst/>
            </a:prstGeom>
            <a:noFill/>
          </p:spPr>
          <p:txBody>
            <a:bodyPr wrap="square" lIns="182828" tIns="146262" rIns="182828" bIns="146262" rtlCol="0">
              <a:spAutoFit/>
            </a:bodyPr>
            <a:lstStyle/>
            <a:p>
              <a:pPr defTabSz="932384">
                <a:lnSpc>
                  <a:spcPct val="90000"/>
                </a:lnSpc>
                <a:spcBef>
                  <a:spcPct val="0"/>
                </a:spcBef>
                <a:spcAft>
                  <a:spcPts val="600"/>
                </a:spcAft>
                <a:defRPr/>
              </a:pP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Automated </a:t>
              </a:r>
              <a:b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b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Systems</a:t>
              </a:r>
            </a:p>
          </p:txBody>
        </p:sp>
      </p:grpSp>
      <p:sp>
        <p:nvSpPr>
          <p:cNvPr id="37" name="Right Arrow 36"/>
          <p:cNvSpPr/>
          <p:nvPr/>
        </p:nvSpPr>
        <p:spPr bwMode="auto">
          <a:xfrm>
            <a:off x="6784633" y="6239154"/>
            <a:ext cx="3825524" cy="259579"/>
          </a:xfrm>
          <a:prstGeom prst="righ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8" name="Group 7"/>
          <p:cNvGrpSpPr/>
          <p:nvPr/>
        </p:nvGrpSpPr>
        <p:grpSpPr>
          <a:xfrm>
            <a:off x="4015681" y="1790638"/>
            <a:ext cx="2374412" cy="4319486"/>
            <a:chOff x="4015367" y="1790395"/>
            <a:chExt cx="2374749" cy="4320099"/>
          </a:xfrm>
        </p:grpSpPr>
        <p:sp>
          <p:nvSpPr>
            <p:cNvPr id="42" name="Rectangle 41"/>
            <p:cNvSpPr/>
            <p:nvPr/>
          </p:nvSpPr>
          <p:spPr bwMode="auto">
            <a:xfrm>
              <a:off x="4015367" y="1790395"/>
              <a:ext cx="2079506" cy="4320099"/>
            </a:xfrm>
            <a:prstGeom prst="rect">
              <a:avLst/>
            </a:prstGeom>
            <a:solidFill>
              <a:srgbClr val="0078D7"/>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Big Data Stores</a:t>
              </a:r>
            </a:p>
          </p:txBody>
        </p:sp>
        <p:pic>
          <p:nvPicPr>
            <p:cNvPr id="36" name="Picture 13"/>
            <p:cNvPicPr>
              <a:picLocks noChangeAspect="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4128059" y="4437777"/>
              <a:ext cx="329771" cy="42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ounded Rectangle 38"/>
            <p:cNvSpPr/>
            <p:nvPr/>
          </p:nvSpPr>
          <p:spPr bwMode="auto">
            <a:xfrm>
              <a:off x="4149766" y="3430749"/>
              <a:ext cx="331473" cy="331473"/>
            </a:xfrm>
            <a:prstGeom prst="round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Rectangle 39"/>
            <p:cNvSpPr/>
            <p:nvPr/>
          </p:nvSpPr>
          <p:spPr bwMode="auto">
            <a:xfrm>
              <a:off x="4188894" y="3468844"/>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7" name="Rectangle 46"/>
            <p:cNvSpPr/>
            <p:nvPr/>
          </p:nvSpPr>
          <p:spPr bwMode="auto">
            <a:xfrm>
              <a:off x="4331042" y="3468844"/>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8" name="Oval 47"/>
            <p:cNvSpPr/>
            <p:nvPr/>
          </p:nvSpPr>
          <p:spPr bwMode="auto">
            <a:xfrm>
              <a:off x="4258333" y="3469240"/>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9" name="Oval 48"/>
            <p:cNvSpPr/>
            <p:nvPr/>
          </p:nvSpPr>
          <p:spPr bwMode="auto">
            <a:xfrm>
              <a:off x="4400481" y="3469240"/>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0" name="Rectangle 49"/>
            <p:cNvSpPr/>
            <p:nvPr/>
          </p:nvSpPr>
          <p:spPr bwMode="auto">
            <a:xfrm>
              <a:off x="4188894" y="3621011"/>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1" name="Rectangle 50"/>
            <p:cNvSpPr/>
            <p:nvPr/>
          </p:nvSpPr>
          <p:spPr bwMode="auto">
            <a:xfrm>
              <a:off x="4331042" y="3621011"/>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2" name="Oval 51"/>
            <p:cNvSpPr/>
            <p:nvPr/>
          </p:nvSpPr>
          <p:spPr bwMode="auto">
            <a:xfrm>
              <a:off x="4258333" y="3621407"/>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3" name="Oval 52"/>
            <p:cNvSpPr/>
            <p:nvPr/>
          </p:nvSpPr>
          <p:spPr bwMode="auto">
            <a:xfrm>
              <a:off x="4400481" y="3621407"/>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4" name="Rectangle 53"/>
            <p:cNvSpPr/>
            <p:nvPr/>
          </p:nvSpPr>
          <p:spPr bwMode="auto">
            <a:xfrm>
              <a:off x="4261998" y="3693760"/>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5" name="Rectangle 54"/>
            <p:cNvSpPr/>
            <p:nvPr/>
          </p:nvSpPr>
          <p:spPr bwMode="auto">
            <a:xfrm>
              <a:off x="4404146" y="3693760"/>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6" name="Oval 55"/>
            <p:cNvSpPr/>
            <p:nvPr/>
          </p:nvSpPr>
          <p:spPr bwMode="auto">
            <a:xfrm>
              <a:off x="4189290" y="3694156"/>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7" name="Oval 56"/>
            <p:cNvSpPr/>
            <p:nvPr/>
          </p:nvSpPr>
          <p:spPr bwMode="auto">
            <a:xfrm>
              <a:off x="4331438" y="3694156"/>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8" name="Rectangle 57"/>
            <p:cNvSpPr/>
            <p:nvPr/>
          </p:nvSpPr>
          <p:spPr bwMode="auto">
            <a:xfrm>
              <a:off x="4261998" y="3534947"/>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9" name="Rectangle 58"/>
            <p:cNvSpPr/>
            <p:nvPr/>
          </p:nvSpPr>
          <p:spPr bwMode="auto">
            <a:xfrm>
              <a:off x="4404146" y="3534947"/>
              <a:ext cx="44486" cy="44486"/>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Oval 59"/>
            <p:cNvSpPr/>
            <p:nvPr/>
          </p:nvSpPr>
          <p:spPr bwMode="auto">
            <a:xfrm>
              <a:off x="4189290" y="3535344"/>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1" name="Oval 60"/>
            <p:cNvSpPr/>
            <p:nvPr/>
          </p:nvSpPr>
          <p:spPr bwMode="auto">
            <a:xfrm>
              <a:off x="4331438" y="3535344"/>
              <a:ext cx="47754" cy="47755"/>
            </a:xfrm>
            <a:prstGeom prst="ellips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1" name="Rectangle 80"/>
            <p:cNvSpPr/>
            <p:nvPr/>
          </p:nvSpPr>
          <p:spPr>
            <a:xfrm>
              <a:off x="4508069" y="3352325"/>
              <a:ext cx="815285" cy="470660"/>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 </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Data Lake</a:t>
              </a:r>
              <a:endParaRPr lang="en-US" sz="1199">
                <a:gradFill>
                  <a:gsLst>
                    <a:gs pos="0">
                      <a:srgbClr val="FFFFFF"/>
                    </a:gs>
                    <a:gs pos="100000">
                      <a:srgbClr val="FFFFFF"/>
                    </a:gs>
                  </a:gsLst>
                  <a:lin ang="5400000" scaled="0"/>
                </a:gradFill>
                <a:latin typeface="Segoe UI"/>
              </a:endParaRPr>
            </a:p>
          </p:txBody>
        </p:sp>
        <p:sp>
          <p:nvSpPr>
            <p:cNvPr id="82" name="Rectangle 81"/>
            <p:cNvSpPr/>
            <p:nvPr/>
          </p:nvSpPr>
          <p:spPr>
            <a:xfrm>
              <a:off x="4489683" y="4446182"/>
              <a:ext cx="1492889" cy="462812"/>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a:t>
              </a: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 </a:t>
              </a:r>
            </a:p>
            <a:p>
              <a:pPr defTabSz="932563">
                <a:defRPr/>
              </a:pPr>
              <a:r>
                <a:rPr lang="en-US" sz="114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SQL Data Warehouse</a:t>
              </a:r>
              <a:endParaRPr lang="en-US" sz="1149">
                <a:gradFill>
                  <a:gsLst>
                    <a:gs pos="0">
                      <a:srgbClr val="FFFFFF"/>
                    </a:gs>
                    <a:gs pos="100000">
                      <a:srgbClr val="FFFFFF"/>
                    </a:gs>
                  </a:gsLst>
                  <a:lin ang="5400000" scaled="0"/>
                </a:gradFill>
                <a:latin typeface="Segoe UI"/>
              </a:endParaRPr>
            </a:p>
          </p:txBody>
        </p:sp>
        <p:grpSp>
          <p:nvGrpSpPr>
            <p:cNvPr id="145" name="Group 144"/>
            <p:cNvGrpSpPr/>
            <p:nvPr/>
          </p:nvGrpSpPr>
          <p:grpSpPr>
            <a:xfrm>
              <a:off x="6094873" y="5254390"/>
              <a:ext cx="295243" cy="853675"/>
              <a:chOff x="3832324" y="5254390"/>
              <a:chExt cx="295243" cy="853675"/>
            </a:xfrm>
          </p:grpSpPr>
          <p:sp>
            <p:nvSpPr>
              <p:cNvPr id="146" name="Isosceles Triangle 145"/>
              <p:cNvSpPr/>
              <p:nvPr/>
            </p:nvSpPr>
            <p:spPr bwMode="auto">
              <a:xfrm rot="5400000">
                <a:off x="3576707" y="5557205"/>
                <a:ext cx="853675" cy="248045"/>
              </a:xfrm>
              <a:prstGeom prst="triangl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7" name="Isosceles Triangle 146"/>
              <p:cNvSpPr/>
              <p:nvPr/>
            </p:nvSpPr>
            <p:spPr bwMode="auto">
              <a:xfrm rot="5400000">
                <a:off x="3529509" y="5557205"/>
                <a:ext cx="853675" cy="248045"/>
              </a:xfrm>
              <a:prstGeom prst="triangle">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7" name="Group 6"/>
          <p:cNvGrpSpPr/>
          <p:nvPr/>
        </p:nvGrpSpPr>
        <p:grpSpPr>
          <a:xfrm>
            <a:off x="1755900" y="1790638"/>
            <a:ext cx="2371965" cy="4319486"/>
            <a:chOff x="1755266" y="1790395"/>
            <a:chExt cx="2372301" cy="4320099"/>
          </a:xfrm>
        </p:grpSpPr>
        <p:sp>
          <p:nvSpPr>
            <p:cNvPr id="41" name="Rectangle 40"/>
            <p:cNvSpPr/>
            <p:nvPr/>
          </p:nvSpPr>
          <p:spPr bwMode="auto">
            <a:xfrm>
              <a:off x="1755266" y="1790395"/>
              <a:ext cx="2079506" cy="4320099"/>
            </a:xfrm>
            <a:prstGeom prst="rect">
              <a:avLst/>
            </a:prstGeom>
            <a:solidFill>
              <a:srgbClr val="00BCF2"/>
            </a:solidFill>
            <a:ln w="3175">
              <a:noFill/>
            </a:ln>
          </p:spPr>
          <p:style>
            <a:lnRef idx="0">
              <a:scrgbClr r="0" g="0" b="0"/>
            </a:lnRef>
            <a:fillRef idx="0">
              <a:scrgbClr r="0" g="0" b="0"/>
            </a:fillRef>
            <a:effectRef idx="0">
              <a:scrgbClr r="0" g="0" b="0"/>
            </a:effectRef>
            <a:fontRef idx="minor">
              <a:schemeClr val="lt1"/>
            </a:fontRef>
          </p:style>
          <p:txBody>
            <a:bodyPr spcFirstLastPara="0" vert="horz" wrap="square" lIns="18279" tIns="45706" rIns="18279" bIns="91388" numCol="1" spcCol="1270" anchor="t" anchorCtr="0">
              <a:noAutofit/>
            </a:bodyPr>
            <a:lstStyle/>
            <a:p>
              <a:pPr algn="ctr" defTabSz="724873">
                <a:spcBef>
                  <a:spcPct val="0"/>
                </a:spcBef>
                <a:spcAft>
                  <a:spcPct val="35000"/>
                </a:spcAft>
                <a:defRPr/>
              </a:pPr>
              <a:r>
                <a:rPr lang="en-US" sz="1599" b="1"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Information Management</a:t>
              </a:r>
            </a:p>
          </p:txBody>
        </p:sp>
        <p:pic>
          <p:nvPicPr>
            <p:cNvPr id="46" name="Picture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92648" y="2887432"/>
              <a:ext cx="375108" cy="375108"/>
            </a:xfrm>
            <a:prstGeom prst="rect">
              <a:avLst/>
            </a:prstGeom>
          </p:spPr>
        </p:pic>
        <p:sp>
          <p:nvSpPr>
            <p:cNvPr id="77" name="Freeform 30"/>
            <p:cNvSpPr>
              <a:spLocks noEditPoints="1"/>
            </p:cNvSpPr>
            <p:nvPr/>
          </p:nvSpPr>
          <p:spPr bwMode="auto">
            <a:xfrm>
              <a:off x="1943680" y="3996178"/>
              <a:ext cx="273043" cy="347423"/>
            </a:xfrm>
            <a:custGeom>
              <a:avLst/>
              <a:gdLst>
                <a:gd name="T0" fmla="*/ 57 w 290"/>
                <a:gd name="T1" fmla="*/ 95 h 369"/>
                <a:gd name="T2" fmla="*/ 222 w 290"/>
                <a:gd name="T3" fmla="*/ 95 h 369"/>
                <a:gd name="T4" fmla="*/ 222 w 290"/>
                <a:gd name="T5" fmla="*/ 108 h 369"/>
                <a:gd name="T6" fmla="*/ 57 w 290"/>
                <a:gd name="T7" fmla="*/ 108 h 369"/>
                <a:gd name="T8" fmla="*/ 57 w 290"/>
                <a:gd name="T9" fmla="*/ 95 h 369"/>
                <a:gd name="T10" fmla="*/ 57 w 290"/>
                <a:gd name="T11" fmla="*/ 150 h 369"/>
                <a:gd name="T12" fmla="*/ 222 w 290"/>
                <a:gd name="T13" fmla="*/ 150 h 369"/>
                <a:gd name="T14" fmla="*/ 222 w 290"/>
                <a:gd name="T15" fmla="*/ 139 h 369"/>
                <a:gd name="T16" fmla="*/ 57 w 290"/>
                <a:gd name="T17" fmla="*/ 139 h 369"/>
                <a:gd name="T18" fmla="*/ 57 w 290"/>
                <a:gd name="T19" fmla="*/ 150 h 369"/>
                <a:gd name="T20" fmla="*/ 57 w 290"/>
                <a:gd name="T21" fmla="*/ 194 h 369"/>
                <a:gd name="T22" fmla="*/ 222 w 290"/>
                <a:gd name="T23" fmla="*/ 194 h 369"/>
                <a:gd name="T24" fmla="*/ 222 w 290"/>
                <a:gd name="T25" fmla="*/ 181 h 369"/>
                <a:gd name="T26" fmla="*/ 57 w 290"/>
                <a:gd name="T27" fmla="*/ 181 h 369"/>
                <a:gd name="T28" fmla="*/ 57 w 290"/>
                <a:gd name="T29" fmla="*/ 194 h 369"/>
                <a:gd name="T30" fmla="*/ 57 w 290"/>
                <a:gd name="T31" fmla="*/ 236 h 369"/>
                <a:gd name="T32" fmla="*/ 222 w 290"/>
                <a:gd name="T33" fmla="*/ 236 h 369"/>
                <a:gd name="T34" fmla="*/ 222 w 290"/>
                <a:gd name="T35" fmla="*/ 223 h 369"/>
                <a:gd name="T36" fmla="*/ 57 w 290"/>
                <a:gd name="T37" fmla="*/ 223 h 369"/>
                <a:gd name="T38" fmla="*/ 57 w 290"/>
                <a:gd name="T39" fmla="*/ 236 h 369"/>
                <a:gd name="T40" fmla="*/ 290 w 290"/>
                <a:gd name="T41" fmla="*/ 90 h 369"/>
                <a:gd name="T42" fmla="*/ 290 w 290"/>
                <a:gd name="T43" fmla="*/ 369 h 369"/>
                <a:gd name="T44" fmla="*/ 0 w 290"/>
                <a:gd name="T45" fmla="*/ 369 h 369"/>
                <a:gd name="T46" fmla="*/ 0 w 290"/>
                <a:gd name="T47" fmla="*/ 1 h 369"/>
                <a:gd name="T48" fmla="*/ 216 w 290"/>
                <a:gd name="T49" fmla="*/ 1 h 369"/>
                <a:gd name="T50" fmla="*/ 216 w 290"/>
                <a:gd name="T51" fmla="*/ 0 h 369"/>
                <a:gd name="T52" fmla="*/ 290 w 290"/>
                <a:gd name="T53" fmla="*/ 90 h 369"/>
                <a:gd name="T54" fmla="*/ 271 w 290"/>
                <a:gd name="T55" fmla="*/ 79 h 369"/>
                <a:gd name="T56" fmla="*/ 214 w 290"/>
                <a:gd name="T57" fmla="*/ 79 h 369"/>
                <a:gd name="T58" fmla="*/ 216 w 290"/>
                <a:gd name="T59" fmla="*/ 21 h 369"/>
                <a:gd name="T60" fmla="*/ 20 w 290"/>
                <a:gd name="T61" fmla="*/ 21 h 369"/>
                <a:gd name="T62" fmla="*/ 20 w 290"/>
                <a:gd name="T63" fmla="*/ 349 h 369"/>
                <a:gd name="T64" fmla="*/ 271 w 290"/>
                <a:gd name="T65" fmla="*/ 349 h 369"/>
                <a:gd name="T66" fmla="*/ 271 w 290"/>
                <a:gd name="T67" fmla="*/ 7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 h="369">
                  <a:moveTo>
                    <a:pt x="57" y="95"/>
                  </a:moveTo>
                  <a:lnTo>
                    <a:pt x="222" y="95"/>
                  </a:lnTo>
                  <a:lnTo>
                    <a:pt x="222" y="108"/>
                  </a:lnTo>
                  <a:lnTo>
                    <a:pt x="57" y="108"/>
                  </a:lnTo>
                  <a:lnTo>
                    <a:pt x="57" y="95"/>
                  </a:lnTo>
                  <a:close/>
                  <a:moveTo>
                    <a:pt x="57" y="150"/>
                  </a:moveTo>
                  <a:lnTo>
                    <a:pt x="222" y="150"/>
                  </a:lnTo>
                  <a:lnTo>
                    <a:pt x="222" y="139"/>
                  </a:lnTo>
                  <a:lnTo>
                    <a:pt x="57" y="139"/>
                  </a:lnTo>
                  <a:lnTo>
                    <a:pt x="57" y="150"/>
                  </a:lnTo>
                  <a:close/>
                  <a:moveTo>
                    <a:pt x="57" y="194"/>
                  </a:moveTo>
                  <a:lnTo>
                    <a:pt x="222" y="194"/>
                  </a:lnTo>
                  <a:lnTo>
                    <a:pt x="222" y="181"/>
                  </a:lnTo>
                  <a:lnTo>
                    <a:pt x="57" y="181"/>
                  </a:lnTo>
                  <a:lnTo>
                    <a:pt x="57" y="194"/>
                  </a:lnTo>
                  <a:close/>
                  <a:moveTo>
                    <a:pt x="57" y="236"/>
                  </a:moveTo>
                  <a:lnTo>
                    <a:pt x="222" y="236"/>
                  </a:lnTo>
                  <a:lnTo>
                    <a:pt x="222" y="223"/>
                  </a:lnTo>
                  <a:lnTo>
                    <a:pt x="57" y="223"/>
                  </a:lnTo>
                  <a:lnTo>
                    <a:pt x="57" y="236"/>
                  </a:lnTo>
                  <a:close/>
                  <a:moveTo>
                    <a:pt x="290" y="90"/>
                  </a:moveTo>
                  <a:lnTo>
                    <a:pt x="290" y="369"/>
                  </a:lnTo>
                  <a:lnTo>
                    <a:pt x="0" y="369"/>
                  </a:lnTo>
                  <a:lnTo>
                    <a:pt x="0" y="1"/>
                  </a:lnTo>
                  <a:lnTo>
                    <a:pt x="216" y="1"/>
                  </a:lnTo>
                  <a:lnTo>
                    <a:pt x="216" y="0"/>
                  </a:lnTo>
                  <a:lnTo>
                    <a:pt x="290" y="90"/>
                  </a:lnTo>
                  <a:close/>
                  <a:moveTo>
                    <a:pt x="271" y="79"/>
                  </a:moveTo>
                  <a:lnTo>
                    <a:pt x="214" y="79"/>
                  </a:lnTo>
                  <a:lnTo>
                    <a:pt x="216" y="21"/>
                  </a:lnTo>
                  <a:lnTo>
                    <a:pt x="20" y="21"/>
                  </a:lnTo>
                  <a:lnTo>
                    <a:pt x="20" y="349"/>
                  </a:lnTo>
                  <a:lnTo>
                    <a:pt x="271" y="349"/>
                  </a:lnTo>
                  <a:lnTo>
                    <a:pt x="271" y="79"/>
                  </a:lnTo>
                  <a:close/>
                </a:path>
              </a:pathLst>
            </a:custGeom>
            <a:solidFill>
              <a:srgbClr val="FFFFFF"/>
            </a:solidFill>
            <a:ln>
              <a:noFill/>
            </a:ln>
            <a:extLst/>
          </p:spPr>
          <p:txBody>
            <a:bodyPr vert="horz" wrap="square" lIns="91414" tIns="45706" rIns="91414" bIns="45706" numCol="1" anchor="t" anchorCtr="0" compatLnSpc="1">
              <a:prstTxWarp prst="textNoShape">
                <a:avLst/>
              </a:prstTxWarp>
            </a:bodyPr>
            <a:lstStyle/>
            <a:p>
              <a:pPr defTabSz="895476" fontAlgn="base">
                <a:spcBef>
                  <a:spcPct val="0"/>
                </a:spcBef>
                <a:spcAft>
                  <a:spcPct val="0"/>
                </a:spcAft>
                <a:defRPr/>
              </a:pPr>
              <a:endParaRPr lang="en-US" sz="1664" kern="0">
                <a:solidFill>
                  <a:srgbClr val="000000"/>
                </a:solidFill>
                <a:latin typeface="Segoe UI"/>
                <a:ea typeface="MS PGothic" charset="0"/>
              </a:endParaRPr>
            </a:p>
          </p:txBody>
        </p:sp>
        <p:pic>
          <p:nvPicPr>
            <p:cNvPr id="78" name="Picture 7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2648" y="5001504"/>
              <a:ext cx="339648" cy="352813"/>
            </a:xfrm>
            <a:prstGeom prst="rect">
              <a:avLst/>
            </a:prstGeom>
          </p:spPr>
        </p:pic>
        <p:sp>
          <p:nvSpPr>
            <p:cNvPr id="4" name="Rectangle 3"/>
            <p:cNvSpPr/>
            <p:nvPr/>
          </p:nvSpPr>
          <p:spPr>
            <a:xfrm>
              <a:off x="2295424" y="2888599"/>
              <a:ext cx="1026872" cy="470660"/>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 </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Data Factory </a:t>
              </a:r>
              <a:endParaRPr lang="en-US" sz="1199">
                <a:gradFill>
                  <a:gsLst>
                    <a:gs pos="0">
                      <a:srgbClr val="FFFFFF"/>
                    </a:gs>
                    <a:gs pos="100000">
                      <a:srgbClr val="FFFFFF"/>
                    </a:gs>
                  </a:gsLst>
                  <a:lin ang="5400000" scaled="0"/>
                </a:gradFill>
                <a:latin typeface="Segoe UI"/>
              </a:endParaRPr>
            </a:p>
          </p:txBody>
        </p:sp>
        <p:sp>
          <p:nvSpPr>
            <p:cNvPr id="79" name="Rectangle 78"/>
            <p:cNvSpPr/>
            <p:nvPr/>
          </p:nvSpPr>
          <p:spPr>
            <a:xfrm>
              <a:off x="2295424" y="3922283"/>
              <a:ext cx="1014445" cy="470660"/>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 </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Data Catalog</a:t>
              </a:r>
              <a:endParaRPr lang="en-US" sz="1199">
                <a:gradFill>
                  <a:gsLst>
                    <a:gs pos="0">
                      <a:srgbClr val="FFFFFF"/>
                    </a:gs>
                    <a:gs pos="100000">
                      <a:srgbClr val="FFFFFF"/>
                    </a:gs>
                  </a:gsLst>
                  <a:lin ang="5400000" scaled="0"/>
                </a:gradFill>
                <a:latin typeface="Segoe UI"/>
              </a:endParaRPr>
            </a:p>
          </p:txBody>
        </p:sp>
        <p:sp>
          <p:nvSpPr>
            <p:cNvPr id="80" name="Rectangle 79"/>
            <p:cNvSpPr/>
            <p:nvPr/>
          </p:nvSpPr>
          <p:spPr>
            <a:xfrm>
              <a:off x="2295424" y="4954772"/>
              <a:ext cx="849622" cy="470660"/>
            </a:xfrm>
            <a:prstGeom prst="rect">
              <a:avLst/>
            </a:prstGeom>
          </p:spPr>
          <p:txBody>
            <a:bodyPr wrap="none">
              <a:spAutoFit/>
            </a:bodyPr>
            <a:lstStyle/>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Azure </a:t>
              </a:r>
            </a:p>
            <a:p>
              <a:pPr defTabSz="932563">
                <a:defRPr/>
              </a:pPr>
              <a:r>
                <a:rPr lang="en-US" sz="1199" spc="-3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Event Hub</a:t>
              </a:r>
              <a:endParaRPr lang="en-US" sz="1199">
                <a:gradFill>
                  <a:gsLst>
                    <a:gs pos="0">
                      <a:srgbClr val="FFFFFF"/>
                    </a:gs>
                    <a:gs pos="100000">
                      <a:srgbClr val="FFFFFF"/>
                    </a:gs>
                  </a:gsLst>
                  <a:lin ang="5400000" scaled="0"/>
                </a:gradFill>
                <a:latin typeface="Segoe UI"/>
              </a:endParaRPr>
            </a:p>
          </p:txBody>
        </p:sp>
        <p:grpSp>
          <p:nvGrpSpPr>
            <p:cNvPr id="12" name="Group 11"/>
            <p:cNvGrpSpPr/>
            <p:nvPr/>
          </p:nvGrpSpPr>
          <p:grpSpPr>
            <a:xfrm>
              <a:off x="3832324" y="5254390"/>
              <a:ext cx="295243" cy="853675"/>
              <a:chOff x="3832324" y="5254390"/>
              <a:chExt cx="295243" cy="853675"/>
            </a:xfrm>
          </p:grpSpPr>
          <p:sp>
            <p:nvSpPr>
              <p:cNvPr id="144" name="Isosceles Triangle 143"/>
              <p:cNvSpPr/>
              <p:nvPr/>
            </p:nvSpPr>
            <p:spPr bwMode="auto">
              <a:xfrm rot="5400000">
                <a:off x="3576707" y="5557205"/>
                <a:ext cx="853675" cy="248045"/>
              </a:xfrm>
              <a:prstGeom prst="triangl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 name="Isosceles Triangle 10"/>
              <p:cNvSpPr/>
              <p:nvPr/>
            </p:nvSpPr>
            <p:spPr bwMode="auto">
              <a:xfrm rot="5400000">
                <a:off x="3529509" y="5557205"/>
                <a:ext cx="853675" cy="248045"/>
              </a:xfrm>
              <a:prstGeom prst="triangle">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156943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500"/>
                                        <p:tgtEl>
                                          <p:spTgt spid="2"/>
                                        </p:tgtEl>
                                      </p:cBhvr>
                                    </p:animEffect>
                                  </p:childTnLst>
                                </p:cTn>
                              </p:par>
                              <p:par>
                                <p:cTn id="18" presetID="10" presetClass="entr" presetSubtype="0" fill="hold" nodeType="withEffect">
                                  <p:stCondLst>
                                    <p:cond delay="10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12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2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600"/>
                                        <p:tgtEl>
                                          <p:spTgt spid="37"/>
                                        </p:tgtEl>
                                      </p:cBhvr>
                                    </p:animEffect>
                                  </p:childTnLst>
                                </p:cTn>
                              </p:par>
                            </p:childTnLst>
                          </p:cTn>
                        </p:par>
                        <p:par>
                          <p:cTn id="31" fill="hold">
                            <p:stCondLst>
                              <p:cond delay="3800"/>
                            </p:stCondLst>
                            <p:childTnLst>
                              <p:par>
                                <p:cTn id="32" presetID="10"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4300"/>
                            </p:stCondLst>
                            <p:childTnLst>
                              <p:par>
                                <p:cTn id="36" presetID="10"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par>
                          <p:cTn id="39" fill="hold">
                            <p:stCondLst>
                              <p:cond delay="4800"/>
                            </p:stCondLst>
                            <p:childTnLst>
                              <p:par>
                                <p:cTn id="40" presetID="10" presetClass="entr" presetSubtype="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5300"/>
                            </p:stCondLst>
                            <p:childTnLst>
                              <p:par>
                                <p:cTn id="44" presetID="10"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par>
                          <p:cTn id="47" fill="hold">
                            <p:stCondLst>
                              <p:cond delay="5800"/>
                            </p:stCondLst>
                            <p:childTnLst>
                              <p:par>
                                <p:cTn id="48" presetID="22" presetClass="entr" presetSubtype="8"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par>
                                <p:cTn id="51" presetID="22" presetClass="entr" presetSubtype="4" fill="hold" nodeType="with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wipe(down)">
                                      <p:cBhvr>
                                        <p:cTn id="53" dur="500"/>
                                        <p:tgtEl>
                                          <p:spTgt spid="113"/>
                                        </p:tgtEl>
                                      </p:cBhvr>
                                    </p:animEffect>
                                  </p:childTnLst>
                                </p:cTn>
                              </p:par>
                            </p:childTnLst>
                          </p:cTn>
                        </p:par>
                        <p:par>
                          <p:cTn id="54" fill="hold">
                            <p:stCondLst>
                              <p:cond delay="6300"/>
                            </p:stCondLst>
                            <p:childTnLst>
                              <p:par>
                                <p:cTn id="55" presetID="10" presetClass="entr" presetSubtype="0"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 grpId="0" animBg="1"/>
      <p:bldP spid="22" grpId="0"/>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825684" y="495472"/>
            <a:ext cx="4895691" cy="6021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11" name="Group 10"/>
          <p:cNvGrpSpPr/>
          <p:nvPr/>
        </p:nvGrpSpPr>
        <p:grpSpPr>
          <a:xfrm>
            <a:off x="3998341" y="5847285"/>
            <a:ext cx="1652908" cy="465442"/>
            <a:chOff x="1073888" y="5722317"/>
            <a:chExt cx="1620645" cy="456357"/>
          </a:xfrm>
        </p:grpSpPr>
        <p:sp>
          <p:nvSpPr>
            <p:cNvPr id="12" name="Rectangle 11">
              <a:hlinkClick r:id="rId3"/>
            </p:cNvPr>
            <p:cNvSpPr/>
            <p:nvPr/>
          </p:nvSpPr>
          <p:spPr>
            <a:xfrm>
              <a:off x="1142787" y="5722317"/>
              <a:ext cx="1551746" cy="456357"/>
            </a:xfrm>
            <a:prstGeom prst="rect">
              <a:avLst/>
            </a:prstGeom>
            <a:noFill/>
            <a:ln w="25400">
              <a:solidFill>
                <a:srgbClr val="0018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
          <p:nvSpPr>
            <p:cNvPr id="13" name="Text Placeholder 3">
              <a:hlinkClick r:id="rId3"/>
            </p:cNvPr>
            <p:cNvSpPr txBox="1">
              <a:spLocks/>
            </p:cNvSpPr>
            <p:nvPr/>
          </p:nvSpPr>
          <p:spPr>
            <a:xfrm>
              <a:off x="1073888" y="5825847"/>
              <a:ext cx="1551746" cy="254237"/>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a:buNone/>
                <a:defRPr sz="1600" kern="1200">
                  <a:solidFill>
                    <a:srgbClr val="505050"/>
                  </a:solidFill>
                  <a:latin typeface="Segoe Ligh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1836" dirty="0">
                  <a:solidFill>
                    <a:srgbClr val="00188F"/>
                  </a:solidFill>
                  <a:latin typeface="Segoe Light" charset="0"/>
                  <a:ea typeface="Segoe Light" charset="0"/>
                  <a:cs typeface="Segoe Light" charset="0"/>
                </a:rPr>
                <a:t>Read More</a:t>
              </a:r>
            </a:p>
          </p:txBody>
        </p:sp>
      </p:grpSp>
      <p:sp>
        <p:nvSpPr>
          <p:cNvPr id="14" name="Text Placeholder 3"/>
          <p:cNvSpPr txBox="1">
            <a:spLocks/>
          </p:cNvSpPr>
          <p:nvPr/>
        </p:nvSpPr>
        <p:spPr>
          <a:xfrm>
            <a:off x="3992875" y="3195420"/>
            <a:ext cx="4587958" cy="2711342"/>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a:buNone/>
              <a:defRPr sz="1600" kern="1200">
                <a:solidFill>
                  <a:srgbClr val="505050"/>
                </a:solidFill>
                <a:latin typeface="Segoe Ligh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734" dirty="0">
                <a:latin typeface="Segoe UI" panose="020B0502040204020203" pitchFamily="34" charset="0"/>
                <a:ea typeface="Segoe UI" charset="0"/>
                <a:cs typeface="Segoe UI" panose="020B0502040204020203" pitchFamily="34" charset="0"/>
              </a:rPr>
              <a:t>Situation: </a:t>
            </a:r>
            <a:r>
              <a:rPr lang="en-US" sz="1734" dirty="0">
                <a:latin typeface="Segoe UI" panose="020B0502040204020203" pitchFamily="34" charset="0"/>
                <a:cs typeface="Segoe UI" panose="020B0502040204020203" pitchFamily="34" charset="0"/>
              </a:rPr>
              <a:t>A 2007 national study dubbed the 30,000-student Tacoma Public School district’s five high schools “dropout factories,” where many freshmen never made it to graduation. </a:t>
            </a:r>
            <a:endParaRPr lang="en-US" sz="1734" dirty="0">
              <a:latin typeface="Segoe UI" panose="020B0502040204020203" pitchFamily="34" charset="0"/>
              <a:ea typeface="Segoe UI Light" charset="0"/>
              <a:cs typeface="Segoe UI" panose="020B0502040204020203" pitchFamily="34" charset="0"/>
            </a:endParaRPr>
          </a:p>
          <a:p>
            <a:endParaRPr lang="en-US" sz="1734" dirty="0">
              <a:latin typeface="Segoe UI" panose="020B0502040204020203" pitchFamily="34" charset="0"/>
              <a:ea typeface="Segoe UI Light" charset="0"/>
              <a:cs typeface="Segoe UI" panose="020B0502040204020203" pitchFamily="34" charset="0"/>
            </a:endParaRPr>
          </a:p>
          <a:p>
            <a:r>
              <a:rPr lang="en-US" sz="1734" dirty="0">
                <a:latin typeface="Segoe UI" panose="020B0502040204020203" pitchFamily="34" charset="0"/>
                <a:ea typeface="Segoe UI" charset="0"/>
                <a:cs typeface="Segoe UI" panose="020B0502040204020203" pitchFamily="34" charset="0"/>
              </a:rPr>
              <a:t>Solution: </a:t>
            </a:r>
            <a:r>
              <a:rPr lang="en-US" sz="1734" dirty="0">
                <a:latin typeface="Segoe UI" panose="020B0502040204020203" pitchFamily="34" charset="0"/>
                <a:cs typeface="Segoe UI" panose="020B0502040204020203" pitchFamily="34" charset="0"/>
              </a:rPr>
              <a:t>Using cloud analytics, the school began predicting student dropout risks. Graduation rates jumped from 55 to 82.6% by 2016 &amp; today the district is recognized nationally for its educational achievements.</a:t>
            </a:r>
            <a:endParaRPr lang="en-US" sz="1734" dirty="0">
              <a:latin typeface="Segoe UI" panose="020B0502040204020203" pitchFamily="34" charset="0"/>
              <a:ea typeface="Segoe UI Light" charset="0"/>
              <a:cs typeface="Segoe UI" panose="020B0502040204020203" pitchFamily="34" charset="0"/>
            </a:endParaRPr>
          </a:p>
        </p:txBody>
      </p:sp>
      <p:sp>
        <p:nvSpPr>
          <p:cNvPr id="15" name="Title 1"/>
          <p:cNvSpPr txBox="1">
            <a:spLocks/>
          </p:cNvSpPr>
          <p:nvPr/>
        </p:nvSpPr>
        <p:spPr>
          <a:xfrm>
            <a:off x="3992876" y="2663591"/>
            <a:ext cx="4388112" cy="307592"/>
          </a:xfrm>
          <a:prstGeom prst="rect">
            <a:avLst/>
          </a:prstGeom>
        </p:spPr>
        <p:txBody>
          <a:bodyPr vert="horz" lIns="0" tIns="0" rIns="0" bIns="0" rtlCol="0" anchor="ctr">
            <a:noAutofit/>
          </a:bodyPr>
          <a:lstStyle>
            <a:lvl1pPr algn="l" defTabSz="457200" rtl="0" eaLnBrk="1" latinLnBrk="0" hangingPunct="1">
              <a:spcBef>
                <a:spcPct val="0"/>
              </a:spcBef>
              <a:buNone/>
              <a:defRPr sz="3200" b="0" i="0" kern="1200">
                <a:solidFill>
                  <a:srgbClr val="00BCFF"/>
                </a:solidFill>
                <a:latin typeface="Segoe Light"/>
                <a:ea typeface="+mj-ea"/>
                <a:cs typeface="Aardvark"/>
              </a:defRPr>
            </a:lvl1pPr>
          </a:lstStyle>
          <a:p>
            <a:r>
              <a:rPr lang="en-US" sz="2448" dirty="0">
                <a:solidFill>
                  <a:srgbClr val="002050"/>
                </a:solidFill>
                <a:latin typeface="Segoe UI Light" charset="0"/>
                <a:ea typeface="Segoe UI Light" charset="0"/>
                <a:cs typeface="Segoe UI Light" charset="0"/>
              </a:rPr>
              <a:t>Tacoma Public Schools</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t="29040" b="1690"/>
          <a:stretch/>
        </p:blipFill>
        <p:spPr>
          <a:xfrm>
            <a:off x="3825684" y="491318"/>
            <a:ext cx="4895691" cy="1901652"/>
          </a:xfrm>
          <a:prstGeom prst="rect">
            <a:avLst/>
          </a:prstGeom>
        </p:spPr>
      </p:pic>
    </p:spTree>
    <p:extLst>
      <p:ext uri="{BB962C8B-B14F-4D97-AF65-F5344CB8AC3E}">
        <p14:creationId xmlns:p14="http://schemas.microsoft.com/office/powerpoint/2010/main" val="901207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Left Bracket 35"/>
          <p:cNvSpPr/>
          <p:nvPr/>
        </p:nvSpPr>
        <p:spPr>
          <a:xfrm>
            <a:off x="7722709" y="1684802"/>
            <a:ext cx="265263" cy="3725127"/>
          </a:xfrm>
          <a:prstGeom prst="leftBracket">
            <a:avLst>
              <a:gd name="adj" fmla="val 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31684" fontAlgn="base">
              <a:spcBef>
                <a:spcPct val="0"/>
              </a:spcBef>
              <a:spcAft>
                <a:spcPct val="0"/>
              </a:spcAft>
            </a:pPr>
            <a:endParaRPr lang="en-US" sz="2400" dirty="0">
              <a:solidFill>
                <a:srgbClr val="000000"/>
              </a:solidFill>
            </a:endParaRPr>
          </a:p>
        </p:txBody>
      </p:sp>
      <p:sp>
        <p:nvSpPr>
          <p:cNvPr id="26" name="Title 2"/>
          <p:cNvSpPr txBox="1">
            <a:spLocks/>
          </p:cNvSpPr>
          <p:nvPr/>
        </p:nvSpPr>
        <p:spPr>
          <a:xfrm>
            <a:off x="7135294" y="3255879"/>
            <a:ext cx="1176286" cy="533400"/>
          </a:xfrm>
          <a:prstGeom prst="rect">
            <a:avLst/>
          </a:prstGeom>
          <a:solidFill>
            <a:schemeClr val="bg2"/>
          </a:solidFill>
        </p:spPr>
        <p:txBody>
          <a:bodyPr vert="horz" wrap="square" lIns="0" tIns="0" rIns="0" bIns="0" rtlCol="0" anchor="ctr">
            <a:noAutofit/>
          </a:bodyPr>
          <a:lstStyle>
            <a:lvl1pPr algn="l" defTabSz="931863" rtl="0" fontAlgn="base">
              <a:lnSpc>
                <a:spcPct val="90000"/>
              </a:lnSpc>
              <a:spcBef>
                <a:spcPct val="0"/>
              </a:spcBef>
              <a:spcAft>
                <a:spcPct val="0"/>
              </a:spcAft>
              <a:defRPr lang="en-US" sz="5200" kern="1200" spc="-102">
                <a:ln w="3175">
                  <a:noFill/>
                </a:ln>
                <a:solidFill>
                  <a:schemeClr val="tx2"/>
                </a:solidFill>
                <a:latin typeface="+mj-lt"/>
                <a:ea typeface="ＭＳ Ｐゴシック" charset="0"/>
                <a:cs typeface="Segoe UI" pitchFamily="34" charset="0"/>
              </a:defRPr>
            </a:lvl1pPr>
            <a:lvl2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2pPr>
            <a:lvl3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3pPr>
            <a:lvl4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4pPr>
            <a:lvl5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5pPr>
            <a:lvl6pPr marL="4572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6pPr>
            <a:lvl7pPr marL="9144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7pPr>
            <a:lvl8pPr marL="13716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8pPr>
            <a:lvl9pPr marL="18288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9pPr>
          </a:lstStyle>
          <a:p>
            <a:pPr algn="ctr" defTabSz="932563" fontAlgn="auto">
              <a:lnSpc>
                <a:spcPct val="100000"/>
              </a:lnSpc>
              <a:spcAft>
                <a:spcPts val="0"/>
              </a:spcAft>
              <a:defRPr/>
            </a:pPr>
            <a:r>
              <a:rPr sz="2800" dirty="0">
                <a:solidFill>
                  <a:schemeClr val="accent4"/>
                </a:solidFill>
                <a:latin typeface="Segoe UI Semibold" panose="020B0702040204020203" pitchFamily="34" charset="0"/>
                <a:ea typeface="+mn-ea"/>
                <a:cs typeface="Segoe UI Semibold" panose="020B0702040204020203" pitchFamily="34" charset="0"/>
              </a:rPr>
              <a:t>How?</a:t>
            </a:r>
          </a:p>
        </p:txBody>
      </p:sp>
      <p:sp>
        <p:nvSpPr>
          <p:cNvPr id="6" name="blue_bg"/>
          <p:cNvSpPr/>
          <p:nvPr/>
        </p:nvSpPr>
        <p:spPr bwMode="auto">
          <a:xfrm>
            <a:off x="884" y="498"/>
            <a:ext cx="5918173" cy="70268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000" dirty="0">
              <a:ln w="0"/>
              <a:solidFill>
                <a:srgbClr val="0072C6"/>
              </a:solidFill>
              <a:effectLst>
                <a:outerShdw blurRad="38100" dist="19050" dir="2700000" algn="tl" rotWithShape="0">
                  <a:srgbClr val="000000">
                    <a:alpha val="40000"/>
                  </a:srgbClr>
                </a:outerShdw>
              </a:effectLst>
              <a:latin typeface="Segoe UI Light"/>
              <a:ea typeface="Segoe UI" pitchFamily="34" charset="0"/>
              <a:cs typeface="Segoe UI" pitchFamily="34" charset="0"/>
            </a:endParaRPr>
          </a:p>
        </p:txBody>
      </p:sp>
      <p:sp>
        <p:nvSpPr>
          <p:cNvPr id="27" name="Rectangle 26"/>
          <p:cNvSpPr/>
          <p:nvPr/>
        </p:nvSpPr>
        <p:spPr bwMode="auto">
          <a:xfrm>
            <a:off x="283643" y="1438186"/>
            <a:ext cx="4114217" cy="4114217"/>
          </a:xfrm>
          <a:prstGeom prst="rect">
            <a:avLst/>
          </a:prstGeom>
          <a:noFill/>
        </p:spPr>
        <p:txBody>
          <a:bodyPr wrap="square" lIns="182854" tIns="137141" rtlCol="0">
            <a:noAutofit/>
          </a:bodyPr>
          <a:lstStyle/>
          <a:p>
            <a:pPr defTabSz="931684" fontAlgn="base">
              <a:lnSpc>
                <a:spcPts val="3060"/>
              </a:lnSpc>
              <a:spcBef>
                <a:spcPct val="0"/>
              </a:spcBef>
              <a:spcAft>
                <a:spcPct val="0"/>
              </a:spcAft>
            </a:pPr>
            <a:endParaRPr lang="en-US" sz="2800" dirty="0">
              <a:solidFill>
                <a:srgbClr val="FFFFFF"/>
              </a:solidFill>
              <a:latin typeface="Segoe UI Light"/>
              <a:ea typeface="MS PGothic" charset="0"/>
            </a:endParaRPr>
          </a:p>
        </p:txBody>
      </p:sp>
      <p:grpSp>
        <p:nvGrpSpPr>
          <p:cNvPr id="33" name="arrow"/>
          <p:cNvGrpSpPr/>
          <p:nvPr/>
        </p:nvGrpSpPr>
        <p:grpSpPr>
          <a:xfrm>
            <a:off x="5448981" y="3129740"/>
            <a:ext cx="845983" cy="849422"/>
            <a:chOff x="5476876" y="3667021"/>
            <a:chExt cx="568324" cy="570634"/>
          </a:xfrm>
        </p:grpSpPr>
        <p:sp>
          <p:nvSpPr>
            <p:cNvPr id="34" name="Oval 33"/>
            <p:cNvSpPr/>
            <p:nvPr/>
          </p:nvSpPr>
          <p:spPr bwMode="auto">
            <a:xfrm>
              <a:off x="5510261" y="3686477"/>
              <a:ext cx="534585" cy="534585"/>
            </a:xfrm>
            <a:prstGeom prst="ellipse">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Freeform 9"/>
            <p:cNvSpPr>
              <a:spLocks noEditPoints="1"/>
            </p:cNvSpPr>
            <p:nvPr/>
          </p:nvSpPr>
          <p:spPr bwMode="black">
            <a:xfrm>
              <a:off x="5476876" y="3667021"/>
              <a:ext cx="568324" cy="570634"/>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chemeClr val="accent1"/>
            </a:solidFill>
            <a:ln>
              <a:noFill/>
            </a:ln>
            <a:extLst/>
          </p:spPr>
          <p:txBody>
            <a:bodyPr vert="horz" wrap="square" lIns="91427" tIns="45713" rIns="91427" bIns="45713" numCol="1" anchor="t" anchorCtr="0" compatLnSpc="1">
              <a:prstTxWarp prst="textNoShape">
                <a:avLst/>
              </a:prstTxWarp>
            </a:bodyPr>
            <a:lstStyle/>
            <a:p>
              <a:pPr defTabSz="931684" fontAlgn="base">
                <a:spcBef>
                  <a:spcPct val="0"/>
                </a:spcBef>
                <a:spcAft>
                  <a:spcPct val="0"/>
                </a:spcAft>
              </a:pPr>
              <a:endParaRPr lang="en-US" sz="2400" dirty="0">
                <a:solidFill>
                  <a:srgbClr val="000000"/>
                </a:solidFill>
                <a:ea typeface="MS PGothic" charset="0"/>
              </a:endParaRPr>
            </a:p>
          </p:txBody>
        </p:sp>
      </p:grpSp>
      <p:sp>
        <p:nvSpPr>
          <p:cNvPr id="3" name="Title 2"/>
          <p:cNvSpPr>
            <a:spLocks noGrp="1"/>
          </p:cNvSpPr>
          <p:nvPr>
            <p:ph type="title"/>
          </p:nvPr>
        </p:nvSpPr>
        <p:spPr>
          <a:xfrm>
            <a:off x="884" y="914691"/>
            <a:ext cx="5918173" cy="917575"/>
          </a:xfrm>
        </p:spPr>
        <p:txBody>
          <a:bodyPr/>
          <a:lstStyle/>
          <a:p>
            <a:pPr algn="ctr"/>
            <a:r>
              <a:rPr lang="en-US" sz="4500" spc="0" dirty="0">
                <a:solidFill>
                  <a:schemeClr val="bg2"/>
                </a:solidFill>
                <a:cs typeface="+mn-cs"/>
              </a:rPr>
              <a:t>The opportunity is bigger than you </a:t>
            </a:r>
            <a:br>
              <a:rPr lang="en-US" sz="4500" spc="0" dirty="0">
                <a:solidFill>
                  <a:schemeClr val="bg2"/>
                </a:solidFill>
                <a:cs typeface="+mn-cs"/>
              </a:rPr>
            </a:br>
            <a:r>
              <a:rPr lang="en-US" sz="4500" spc="0" dirty="0">
                <a:solidFill>
                  <a:schemeClr val="bg2"/>
                </a:solidFill>
                <a:cs typeface="+mn-cs"/>
              </a:rPr>
              <a:t>may think </a:t>
            </a:r>
          </a:p>
        </p:txBody>
      </p:sp>
      <p:sp>
        <p:nvSpPr>
          <p:cNvPr id="22" name="TextBox 21"/>
          <p:cNvSpPr txBox="1"/>
          <p:nvPr/>
        </p:nvSpPr>
        <p:spPr>
          <a:xfrm>
            <a:off x="-13505" y="2665402"/>
            <a:ext cx="5932562" cy="1898660"/>
          </a:xfrm>
          <a:prstGeom prst="rect">
            <a:avLst/>
          </a:prstGeom>
          <a:noFill/>
        </p:spPr>
        <p:txBody>
          <a:bodyPr wrap="square">
            <a:spAutoFit/>
          </a:bodyPr>
          <a:lstStyle/>
          <a:p>
            <a:pPr algn="ctr" defTabSz="931684" fontAlgn="base">
              <a:spcBef>
                <a:spcPct val="0"/>
              </a:spcBef>
              <a:spcAft>
                <a:spcPct val="0"/>
              </a:spcAft>
              <a:defRPr/>
            </a:pPr>
            <a:r>
              <a:rPr lang="en-US" sz="11497" b="1" spc="-306" dirty="0">
                <a:solidFill>
                  <a:schemeClr val="bg2"/>
                </a:solidFill>
                <a:ea typeface="MS PGothic" panose="020B0600070205080204" pitchFamily="34" charset="-128"/>
                <a:cs typeface="Segoe UI" panose="020B0502040204020203" pitchFamily="34" charset="0"/>
              </a:rPr>
              <a:t>$1.6T</a:t>
            </a:r>
          </a:p>
        </p:txBody>
      </p:sp>
      <p:sp>
        <p:nvSpPr>
          <p:cNvPr id="28678" name="TextBox 22"/>
          <p:cNvSpPr txBox="1">
            <a:spLocks noChangeArrowheads="1"/>
          </p:cNvSpPr>
          <p:nvPr/>
        </p:nvSpPr>
        <p:spPr bwMode="auto">
          <a:xfrm>
            <a:off x="-13506" y="4511721"/>
            <a:ext cx="5932563" cy="1232072"/>
          </a:xfrm>
          <a:prstGeom prst="rect">
            <a:avLst/>
          </a:prstGeom>
          <a:noFill/>
          <a:ln>
            <a:noFill/>
          </a:ln>
          <a:extLst/>
        </p:spPr>
        <p:txBody>
          <a:bodyPr wrap="square">
            <a:spAutoFit/>
          </a:bodyPr>
          <a:lstStyle>
            <a:lvl1pPr eaLnBrk="0" hangingPunct="0">
              <a:defRPr sz="2400">
                <a:solidFill>
                  <a:schemeClr val="tx1"/>
                </a:solidFill>
                <a:latin typeface="Segoe UI" charset="0"/>
                <a:ea typeface="MS PGothic" charset="0"/>
                <a:cs typeface="MS PGothic" charset="0"/>
              </a:defRPr>
            </a:lvl1pPr>
            <a:lvl2pPr marL="742950" indent="-285750" eaLnBrk="0" hangingPunct="0">
              <a:defRPr sz="2400">
                <a:solidFill>
                  <a:schemeClr val="tx1"/>
                </a:solidFill>
                <a:latin typeface="Segoe UI" charset="0"/>
                <a:ea typeface="MS PGothic" charset="0"/>
                <a:cs typeface="MS PGothic" charset="0"/>
              </a:defRPr>
            </a:lvl2pPr>
            <a:lvl3pPr marL="1143000" indent="-228600" eaLnBrk="0" hangingPunct="0">
              <a:defRPr sz="2400">
                <a:solidFill>
                  <a:schemeClr val="tx1"/>
                </a:solidFill>
                <a:latin typeface="Segoe UI" charset="0"/>
                <a:ea typeface="MS PGothic" charset="0"/>
                <a:cs typeface="MS PGothic" charset="0"/>
              </a:defRPr>
            </a:lvl3pPr>
            <a:lvl4pPr marL="1600200" indent="-228600" eaLnBrk="0" hangingPunct="0">
              <a:defRPr sz="2400">
                <a:solidFill>
                  <a:schemeClr val="tx1"/>
                </a:solidFill>
                <a:latin typeface="Segoe UI" charset="0"/>
                <a:ea typeface="MS PGothic" charset="0"/>
                <a:cs typeface="MS PGothic" charset="0"/>
              </a:defRPr>
            </a:lvl4pPr>
            <a:lvl5pPr marL="2057400" indent="-228600" eaLnBrk="0" hangingPunct="0">
              <a:defRPr sz="2400">
                <a:solidFill>
                  <a:schemeClr val="tx1"/>
                </a:solidFill>
                <a:latin typeface="Segoe UI"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9pPr>
          </a:lstStyle>
          <a:p>
            <a:pPr algn="ctr" defTabSz="931684" eaLnBrk="1" fontAlgn="base" hangingPunct="1">
              <a:lnSpc>
                <a:spcPts val="2879"/>
              </a:lnSpc>
              <a:spcBef>
                <a:spcPct val="0"/>
              </a:spcBef>
              <a:spcAft>
                <a:spcPct val="0"/>
              </a:spcAft>
            </a:pPr>
            <a:r>
              <a:rPr lang="en-US" sz="2800" dirty="0">
                <a:solidFill>
                  <a:schemeClr val="bg2"/>
                </a:solidFill>
                <a:latin typeface="Segoe UI Light"/>
                <a:ea typeface="MS PGothic" panose="020B0600070205080204" pitchFamily="34" charset="-128"/>
                <a:cs typeface="Segoe UI Light"/>
              </a:rPr>
              <a:t>data dividend available </a:t>
            </a:r>
            <a:br>
              <a:rPr lang="en-US" sz="2800" dirty="0">
                <a:solidFill>
                  <a:schemeClr val="bg2"/>
                </a:solidFill>
                <a:latin typeface="Segoe UI Light"/>
                <a:ea typeface="MS PGothic" panose="020B0600070205080204" pitchFamily="34" charset="-128"/>
                <a:cs typeface="Segoe UI Light"/>
              </a:rPr>
            </a:br>
            <a:r>
              <a:rPr lang="en-US" sz="2800" dirty="0">
                <a:solidFill>
                  <a:schemeClr val="bg2"/>
                </a:solidFill>
                <a:latin typeface="Segoe UI Light"/>
                <a:ea typeface="MS PGothic" panose="020B0600070205080204" pitchFamily="34" charset="-128"/>
                <a:cs typeface="Segoe UI Light"/>
              </a:rPr>
              <a:t>to businesses that embrace </a:t>
            </a:r>
            <a:br>
              <a:rPr lang="en-US" sz="2800" dirty="0">
                <a:solidFill>
                  <a:schemeClr val="bg2"/>
                </a:solidFill>
                <a:latin typeface="Segoe UI Light"/>
                <a:ea typeface="MS PGothic" panose="020B0600070205080204" pitchFamily="34" charset="-128"/>
                <a:cs typeface="Segoe UI Light"/>
              </a:rPr>
            </a:br>
            <a:r>
              <a:rPr lang="en-US" sz="2800" b="1" dirty="0">
                <a:solidFill>
                  <a:schemeClr val="bg2"/>
                </a:solidFill>
                <a:latin typeface="Segoe UI" panose="020B0502040204020203" pitchFamily="34" charset="0"/>
                <a:ea typeface="MS PGothic" panose="020B0600070205080204" pitchFamily="34" charset="-128"/>
                <a:cs typeface="Segoe UI" panose="020B0502040204020203" pitchFamily="34" charset="0"/>
              </a:rPr>
              <a:t>data </a:t>
            </a:r>
            <a:r>
              <a:rPr lang="en-US" sz="2800" dirty="0">
                <a:solidFill>
                  <a:schemeClr val="bg2"/>
                </a:solidFill>
                <a:latin typeface="Segoe UI Light"/>
                <a:ea typeface="MS PGothic" panose="020B0600070205080204" pitchFamily="34" charset="-128"/>
                <a:cs typeface="Segoe UI Light"/>
              </a:rPr>
              <a:t>over the next four years</a:t>
            </a:r>
          </a:p>
        </p:txBody>
      </p:sp>
      <p:grpSp>
        <p:nvGrpSpPr>
          <p:cNvPr id="11" name="Group 10"/>
          <p:cNvGrpSpPr/>
          <p:nvPr/>
        </p:nvGrpSpPr>
        <p:grpSpPr>
          <a:xfrm>
            <a:off x="10790237" y="3014497"/>
            <a:ext cx="1161156" cy="1016165"/>
            <a:chOff x="11082348" y="2975783"/>
            <a:chExt cx="1161321" cy="1016309"/>
          </a:xfrm>
        </p:grpSpPr>
        <p:sp>
          <p:nvSpPr>
            <p:cNvPr id="17" name="TextBox 16"/>
            <p:cNvSpPr txBox="1"/>
            <p:nvPr/>
          </p:nvSpPr>
          <p:spPr>
            <a:xfrm>
              <a:off x="11082348" y="3646226"/>
              <a:ext cx="1161321" cy="345866"/>
            </a:xfrm>
            <a:prstGeom prst="rect">
              <a:avLst/>
            </a:prstGeom>
            <a:noFill/>
          </p:spPr>
          <p:txBody>
            <a:bodyPr wrap="square" lIns="0" tIns="0" rIns="0" bIns="0" anchor="ctr">
              <a:spAutoFit/>
            </a:bodyPr>
            <a:lstStyle/>
            <a:p>
              <a:pPr algn="ctr" defTabSz="932509">
                <a:lnSpc>
                  <a:spcPct val="90000"/>
                </a:lnSpc>
                <a:spcAft>
                  <a:spcPts val="1199"/>
                </a:spcAft>
                <a:defRPr/>
              </a:pPr>
              <a:r>
                <a:rPr lang="en-US" sz="2448" dirty="0">
                  <a:latin typeface="Segoe UI Semibold" panose="020B0702040204020203" pitchFamily="34" charset="0"/>
                  <a:cs typeface="Segoe UI Semibold" panose="020B0702040204020203" pitchFamily="34" charset="0"/>
                </a:rPr>
                <a:t>Speed</a:t>
              </a:r>
            </a:p>
          </p:txBody>
        </p:sp>
        <p:grpSp>
          <p:nvGrpSpPr>
            <p:cNvPr id="10" name="Group 9"/>
            <p:cNvGrpSpPr/>
            <p:nvPr/>
          </p:nvGrpSpPr>
          <p:grpSpPr>
            <a:xfrm>
              <a:off x="11317634" y="2975783"/>
              <a:ext cx="626118" cy="624077"/>
              <a:chOff x="11317634" y="2880533"/>
              <a:chExt cx="626118" cy="624077"/>
            </a:xfrm>
          </p:grpSpPr>
          <p:sp>
            <p:nvSpPr>
              <p:cNvPr id="24" name="Oval 23"/>
              <p:cNvSpPr>
                <a:spLocks noChangeAspect="1"/>
              </p:cNvSpPr>
              <p:nvPr/>
            </p:nvSpPr>
            <p:spPr bwMode="auto">
              <a:xfrm>
                <a:off x="11321960" y="2882820"/>
                <a:ext cx="621792" cy="621790"/>
              </a:xfrm>
              <a:prstGeom prst="ellipse">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defTabSz="931684" fontAlgn="base">
                  <a:spcBef>
                    <a:spcPct val="0"/>
                  </a:spcBef>
                  <a:spcAft>
                    <a:spcPct val="0"/>
                  </a:spcAft>
                </a:pPr>
                <a:endParaRPr lang="en-US" b="1" dirty="0">
                  <a:solidFill>
                    <a:schemeClr val="tx1"/>
                  </a:solidFill>
                </a:endParaRPr>
              </a:p>
            </p:txBody>
          </p:sp>
          <p:sp>
            <p:nvSpPr>
              <p:cNvPr id="25" name="TextBox 24"/>
              <p:cNvSpPr txBox="1"/>
              <p:nvPr/>
            </p:nvSpPr>
            <p:spPr>
              <a:xfrm>
                <a:off x="11317634" y="2880533"/>
                <a:ext cx="621792" cy="621789"/>
              </a:xfrm>
              <a:prstGeom prst="rect">
                <a:avLst/>
              </a:prstGeom>
              <a:noFill/>
            </p:spPr>
            <p:txBody>
              <a:bodyPr wrap="square" lIns="0" tIns="0" rIns="0" bIns="0" rtlCol="0" anchor="ctr">
                <a:noAutofit/>
              </a:bodyPr>
              <a:lstStyle>
                <a:defPPr>
                  <a:defRPr lang="en-US"/>
                </a:defPPr>
                <a:lvl1pPr algn="ctr">
                  <a:lnSpc>
                    <a:spcPct val="90000"/>
                  </a:lnSpc>
                  <a:spcAft>
                    <a:spcPts val="600"/>
                  </a:spcAft>
                  <a:defRPr sz="4000" b="1" spc="-100">
                    <a:ln w="22225">
                      <a:noFill/>
                    </a:ln>
                    <a:gradFill>
                      <a:gsLst>
                        <a:gs pos="82323">
                          <a:srgbClr val="FFFFFF"/>
                        </a:gs>
                        <a:gs pos="73039">
                          <a:srgbClr val="FFFFFF"/>
                        </a:gs>
                      </a:gsLst>
                      <a:lin ang="5400000" scaled="0"/>
                    </a:gradFill>
                    <a:latin typeface="Segoe UI Semibold" panose="020B0702040204020203" pitchFamily="34" charset="0"/>
                    <a:cs typeface="Segoe UI Semibold" panose="020B0702040204020203" pitchFamily="34" charset="0"/>
                  </a:defRPr>
                </a:lvl1pPr>
              </a:lstStyle>
              <a:p>
                <a:pPr defTabSz="931684" fontAlgn="base">
                  <a:spcBef>
                    <a:spcPct val="0"/>
                  </a:spcBef>
                </a:pPr>
                <a:r>
                  <a:rPr lang="en-US" sz="3999" dirty="0">
                    <a:solidFill>
                      <a:schemeClr val="bg2"/>
                    </a:solidFill>
                    <a:ea typeface="MS PGothic" charset="0"/>
                  </a:rPr>
                  <a:t>@</a:t>
                </a:r>
              </a:p>
            </p:txBody>
          </p:sp>
        </p:grpSp>
      </p:grpSp>
      <p:sp>
        <p:nvSpPr>
          <p:cNvPr id="13" name="Rectangle 12"/>
          <p:cNvSpPr/>
          <p:nvPr/>
        </p:nvSpPr>
        <p:spPr>
          <a:xfrm>
            <a:off x="8314586" y="4414586"/>
            <a:ext cx="1823965" cy="1828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tIns="182854" rIns="182854" bIns="182854" anchor="ctr"/>
          <a:lstStyle/>
          <a:p>
            <a:pPr defTabSz="932509">
              <a:lnSpc>
                <a:spcPct val="90000"/>
              </a:lnSpc>
              <a:defRPr/>
            </a:pPr>
            <a:r>
              <a:rPr lang="en-US" sz="2000" dirty="0">
                <a:solidFill>
                  <a:schemeClr val="bg2"/>
                </a:solidFill>
                <a:latin typeface="Segoe UI Semibold" panose="020B0702040204020203" pitchFamily="34" charset="0"/>
                <a:cs typeface="Segoe UI Semibold" panose="020B0702040204020203" pitchFamily="34" charset="0"/>
              </a:rPr>
              <a:t>More people</a:t>
            </a:r>
          </a:p>
        </p:txBody>
      </p:sp>
      <p:sp>
        <p:nvSpPr>
          <p:cNvPr id="16" name="Rectangle 15"/>
          <p:cNvSpPr/>
          <p:nvPr/>
        </p:nvSpPr>
        <p:spPr>
          <a:xfrm>
            <a:off x="8314587" y="772820"/>
            <a:ext cx="1823964" cy="18239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tIns="182854" rIns="182854" bIns="182854" anchor="ctr"/>
          <a:lstStyle/>
          <a:p>
            <a:pPr defTabSz="932509">
              <a:lnSpc>
                <a:spcPct val="90000"/>
              </a:lnSpc>
              <a:defRPr/>
            </a:pPr>
            <a:r>
              <a:rPr lang="en-US" sz="2000" dirty="0">
                <a:solidFill>
                  <a:schemeClr val="bg2"/>
                </a:solidFill>
                <a:latin typeface="Segoe UI Semibold" panose="020B0702040204020203" pitchFamily="34" charset="0"/>
                <a:cs typeface="Segoe UI Semibold" panose="020B0702040204020203" pitchFamily="34" charset="0"/>
              </a:rPr>
              <a:t>Diverse data</a:t>
            </a:r>
          </a:p>
        </p:txBody>
      </p:sp>
      <p:sp>
        <p:nvSpPr>
          <p:cNvPr id="37" name="Left Bracket 36"/>
          <p:cNvSpPr/>
          <p:nvPr/>
        </p:nvSpPr>
        <p:spPr>
          <a:xfrm flipH="1">
            <a:off x="10417323" y="1684802"/>
            <a:ext cx="265263" cy="3725127"/>
          </a:xfrm>
          <a:prstGeom prst="leftBracket">
            <a:avLst>
              <a:gd name="adj" fmla="val 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31684" fontAlgn="base">
              <a:spcBef>
                <a:spcPct val="0"/>
              </a:spcBef>
              <a:spcAft>
                <a:spcPct val="0"/>
              </a:spcAft>
            </a:pPr>
            <a:endParaRPr lang="en-US" sz="2000" dirty="0">
              <a:solidFill>
                <a:schemeClr val="bg2"/>
              </a:solidFill>
            </a:endParaRPr>
          </a:p>
        </p:txBody>
      </p:sp>
      <p:sp>
        <p:nvSpPr>
          <p:cNvPr id="28" name="TextBox 40"/>
          <p:cNvSpPr txBox="1">
            <a:spLocks noChangeArrowheads="1"/>
          </p:cNvSpPr>
          <p:nvPr/>
        </p:nvSpPr>
        <p:spPr bwMode="auto">
          <a:xfrm>
            <a:off x="8229315" y="6532132"/>
            <a:ext cx="4206279" cy="461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82854" tIns="146283" rIns="182854" bIns="146283">
            <a:spAutoFit/>
          </a:bodyPr>
          <a:lstStyle>
            <a:lvl1pPr eaLnBrk="0" hangingPunct="0">
              <a:defRPr sz="2400">
                <a:solidFill>
                  <a:schemeClr val="tx1"/>
                </a:solidFill>
                <a:latin typeface="Segoe UI" charset="0"/>
                <a:ea typeface="MS PGothic" charset="0"/>
                <a:cs typeface="MS PGothic" charset="0"/>
              </a:defRPr>
            </a:lvl1pPr>
            <a:lvl2pPr marL="742950" indent="-285750" eaLnBrk="0" hangingPunct="0">
              <a:defRPr sz="2400">
                <a:solidFill>
                  <a:schemeClr val="tx1"/>
                </a:solidFill>
                <a:latin typeface="Segoe UI" charset="0"/>
                <a:ea typeface="MS PGothic" charset="0"/>
                <a:cs typeface="MS PGothic" charset="0"/>
              </a:defRPr>
            </a:lvl2pPr>
            <a:lvl3pPr marL="1143000" indent="-228600" eaLnBrk="0" hangingPunct="0">
              <a:defRPr sz="2400">
                <a:solidFill>
                  <a:schemeClr val="tx1"/>
                </a:solidFill>
                <a:latin typeface="Segoe UI" charset="0"/>
                <a:ea typeface="MS PGothic" charset="0"/>
                <a:cs typeface="MS PGothic" charset="0"/>
              </a:defRPr>
            </a:lvl3pPr>
            <a:lvl4pPr marL="1600200" indent="-228600" eaLnBrk="0" hangingPunct="0">
              <a:defRPr sz="2400">
                <a:solidFill>
                  <a:schemeClr val="tx1"/>
                </a:solidFill>
                <a:latin typeface="Segoe UI" charset="0"/>
                <a:ea typeface="MS PGothic" charset="0"/>
                <a:cs typeface="MS PGothic" charset="0"/>
              </a:defRPr>
            </a:lvl4pPr>
            <a:lvl5pPr marL="2057400" indent="-228600" eaLnBrk="0" hangingPunct="0">
              <a:defRPr sz="2400">
                <a:solidFill>
                  <a:schemeClr val="tx1"/>
                </a:solidFill>
                <a:latin typeface="Segoe UI"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9pPr>
          </a:lstStyle>
          <a:p>
            <a:pPr algn="r" defTabSz="931684" eaLnBrk="1" fontAlgn="base" hangingPunct="1">
              <a:lnSpc>
                <a:spcPct val="90000"/>
              </a:lnSpc>
              <a:spcBef>
                <a:spcPct val="0"/>
              </a:spcBef>
              <a:spcAft>
                <a:spcPts val="600"/>
              </a:spcAft>
            </a:pPr>
            <a:r>
              <a:rPr lang="en-US" sz="1199" dirty="0"/>
              <a:t>Data source: Microsoft and IDC, April 2014</a:t>
            </a:r>
          </a:p>
        </p:txBody>
      </p:sp>
      <p:sp>
        <p:nvSpPr>
          <p:cNvPr id="15" name="NewAnalytics"/>
          <p:cNvSpPr/>
          <p:nvPr/>
        </p:nvSpPr>
        <p:spPr>
          <a:xfrm>
            <a:off x="8314587" y="2590623"/>
            <a:ext cx="1823964" cy="18239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tIns="182854" rIns="182854" bIns="182854" anchor="ctr"/>
          <a:lstStyle/>
          <a:p>
            <a:pPr defTabSz="932509">
              <a:lnSpc>
                <a:spcPct val="90000"/>
              </a:lnSpc>
              <a:defRPr/>
            </a:pPr>
            <a:r>
              <a:rPr lang="en-US" sz="2000" dirty="0">
                <a:solidFill>
                  <a:schemeClr val="bg2"/>
                </a:solidFill>
                <a:latin typeface="Segoe UI Semibold" panose="020B0702040204020203" pitchFamily="34" charset="0"/>
                <a:cs typeface="Segoe UI Semibold" panose="020B0702040204020203" pitchFamily="34" charset="0"/>
              </a:rPr>
              <a:t>New analytics</a:t>
            </a:r>
          </a:p>
        </p:txBody>
      </p:sp>
      <p:grpSp>
        <p:nvGrpSpPr>
          <p:cNvPr id="5" name="Group 4"/>
          <p:cNvGrpSpPr/>
          <p:nvPr/>
        </p:nvGrpSpPr>
        <p:grpSpPr>
          <a:xfrm>
            <a:off x="8917830" y="2280128"/>
            <a:ext cx="642816" cy="642814"/>
            <a:chOff x="8917830" y="2280128"/>
            <a:chExt cx="642816" cy="642814"/>
          </a:xfrm>
        </p:grpSpPr>
        <p:sp>
          <p:nvSpPr>
            <p:cNvPr id="30" name="Oval 29"/>
            <p:cNvSpPr/>
            <p:nvPr/>
          </p:nvSpPr>
          <p:spPr bwMode="auto">
            <a:xfrm>
              <a:off x="8917830" y="2280128"/>
              <a:ext cx="642816" cy="64281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solidFill>
                  <a:schemeClr val="bg2"/>
                </a:solidFill>
                <a:ea typeface="Segoe UI" pitchFamily="34" charset="0"/>
                <a:cs typeface="Segoe UI" pitchFamily="34" charset="0"/>
              </a:endParaRPr>
            </a:p>
          </p:txBody>
        </p:sp>
        <p:sp>
          <p:nvSpPr>
            <p:cNvPr id="20" name="Freeform 93"/>
            <p:cNvSpPr>
              <a:spLocks/>
            </p:cNvSpPr>
            <p:nvPr/>
          </p:nvSpPr>
          <p:spPr bwMode="black">
            <a:xfrm rot="5400000">
              <a:off x="9052200" y="2417591"/>
              <a:ext cx="374074" cy="367889"/>
            </a:xfrm>
            <a:custGeom>
              <a:avLst/>
              <a:gdLst>
                <a:gd name="T0" fmla="*/ 71 w 121"/>
                <a:gd name="T1" fmla="*/ 119 h 119"/>
                <a:gd name="T2" fmla="*/ 50 w 121"/>
                <a:gd name="T3" fmla="*/ 119 h 119"/>
                <a:gd name="T4" fmla="*/ 50 w 121"/>
                <a:gd name="T5" fmla="*/ 71 h 119"/>
                <a:gd name="T6" fmla="*/ 0 w 121"/>
                <a:gd name="T7" fmla="*/ 71 h 119"/>
                <a:gd name="T8" fmla="*/ 0 w 121"/>
                <a:gd name="T9" fmla="*/ 49 h 119"/>
                <a:gd name="T10" fmla="*/ 50 w 121"/>
                <a:gd name="T11" fmla="*/ 49 h 119"/>
                <a:gd name="T12" fmla="*/ 50 w 121"/>
                <a:gd name="T13" fmla="*/ 0 h 119"/>
                <a:gd name="T14" fmla="*/ 71 w 121"/>
                <a:gd name="T15" fmla="*/ 0 h 119"/>
                <a:gd name="T16" fmla="*/ 71 w 121"/>
                <a:gd name="T17" fmla="*/ 49 h 119"/>
                <a:gd name="T18" fmla="*/ 121 w 121"/>
                <a:gd name="T19" fmla="*/ 49 h 119"/>
                <a:gd name="T20" fmla="*/ 121 w 121"/>
                <a:gd name="T21" fmla="*/ 71 h 119"/>
                <a:gd name="T22" fmla="*/ 71 w 121"/>
                <a:gd name="T23" fmla="*/ 71 h 119"/>
                <a:gd name="T24" fmla="*/ 71 w 121"/>
                <a:gd name="T25"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19">
                  <a:moveTo>
                    <a:pt x="71" y="119"/>
                  </a:moveTo>
                  <a:lnTo>
                    <a:pt x="50" y="119"/>
                  </a:lnTo>
                  <a:lnTo>
                    <a:pt x="50" y="71"/>
                  </a:lnTo>
                  <a:lnTo>
                    <a:pt x="0" y="71"/>
                  </a:lnTo>
                  <a:lnTo>
                    <a:pt x="0" y="49"/>
                  </a:lnTo>
                  <a:lnTo>
                    <a:pt x="50" y="49"/>
                  </a:lnTo>
                  <a:lnTo>
                    <a:pt x="50" y="0"/>
                  </a:lnTo>
                  <a:lnTo>
                    <a:pt x="71" y="0"/>
                  </a:lnTo>
                  <a:lnTo>
                    <a:pt x="71" y="49"/>
                  </a:lnTo>
                  <a:lnTo>
                    <a:pt x="121" y="49"/>
                  </a:lnTo>
                  <a:lnTo>
                    <a:pt x="121" y="71"/>
                  </a:lnTo>
                  <a:lnTo>
                    <a:pt x="71" y="71"/>
                  </a:lnTo>
                  <a:lnTo>
                    <a:pt x="71" y="119"/>
                  </a:lnTo>
                  <a:close/>
                </a:path>
              </a:pathLst>
            </a:custGeom>
            <a:solidFill>
              <a:schemeClr val="bg1">
                <a:lumMod val="50000"/>
              </a:schemeClr>
            </a:solidFill>
            <a:ln>
              <a:noFill/>
            </a:ln>
            <a:extLst/>
          </p:spPr>
          <p:txBody>
            <a:bodyPr vert="horz" wrap="square" lIns="91408" tIns="45703" rIns="91408" bIns="45703" numCol="1" anchor="t" anchorCtr="0" compatLnSpc="1">
              <a:prstTxWarp prst="textNoShape">
                <a:avLst/>
              </a:prstTxWarp>
            </a:bodyPr>
            <a:lstStyle/>
            <a:p>
              <a:pPr defTabSz="914005" fontAlgn="base">
                <a:spcBef>
                  <a:spcPct val="0"/>
                </a:spcBef>
                <a:spcAft>
                  <a:spcPct val="0"/>
                </a:spcAft>
              </a:pPr>
              <a:endParaRPr lang="en-US" sz="2400" dirty="0">
                <a:solidFill>
                  <a:schemeClr val="bg2"/>
                </a:solidFill>
                <a:ea typeface="MS PGothic" charset="0"/>
              </a:endParaRPr>
            </a:p>
          </p:txBody>
        </p:sp>
      </p:grpSp>
      <p:grpSp>
        <p:nvGrpSpPr>
          <p:cNvPr id="7" name="Group 6"/>
          <p:cNvGrpSpPr/>
          <p:nvPr/>
        </p:nvGrpSpPr>
        <p:grpSpPr>
          <a:xfrm>
            <a:off x="8917830" y="4104092"/>
            <a:ext cx="642816" cy="642814"/>
            <a:chOff x="8917830" y="4104092"/>
            <a:chExt cx="642816" cy="642814"/>
          </a:xfrm>
        </p:grpSpPr>
        <p:sp>
          <p:nvSpPr>
            <p:cNvPr id="31" name="Oval 30"/>
            <p:cNvSpPr/>
            <p:nvPr/>
          </p:nvSpPr>
          <p:spPr bwMode="auto">
            <a:xfrm>
              <a:off x="8917830" y="4104092"/>
              <a:ext cx="642816" cy="64281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solidFill>
                  <a:schemeClr val="bg2"/>
                </a:solidFill>
                <a:ea typeface="Segoe UI" pitchFamily="34" charset="0"/>
                <a:cs typeface="Segoe UI" pitchFamily="34" charset="0"/>
              </a:endParaRPr>
            </a:p>
          </p:txBody>
        </p:sp>
        <p:sp>
          <p:nvSpPr>
            <p:cNvPr id="32" name="Freeform 93"/>
            <p:cNvSpPr>
              <a:spLocks/>
            </p:cNvSpPr>
            <p:nvPr/>
          </p:nvSpPr>
          <p:spPr bwMode="black">
            <a:xfrm rot="5400000">
              <a:off x="9052200" y="4241553"/>
              <a:ext cx="374074" cy="367889"/>
            </a:xfrm>
            <a:custGeom>
              <a:avLst/>
              <a:gdLst>
                <a:gd name="T0" fmla="*/ 71 w 121"/>
                <a:gd name="T1" fmla="*/ 119 h 119"/>
                <a:gd name="T2" fmla="*/ 50 w 121"/>
                <a:gd name="T3" fmla="*/ 119 h 119"/>
                <a:gd name="T4" fmla="*/ 50 w 121"/>
                <a:gd name="T5" fmla="*/ 71 h 119"/>
                <a:gd name="T6" fmla="*/ 0 w 121"/>
                <a:gd name="T7" fmla="*/ 71 h 119"/>
                <a:gd name="T8" fmla="*/ 0 w 121"/>
                <a:gd name="T9" fmla="*/ 49 h 119"/>
                <a:gd name="T10" fmla="*/ 50 w 121"/>
                <a:gd name="T11" fmla="*/ 49 h 119"/>
                <a:gd name="T12" fmla="*/ 50 w 121"/>
                <a:gd name="T13" fmla="*/ 0 h 119"/>
                <a:gd name="T14" fmla="*/ 71 w 121"/>
                <a:gd name="T15" fmla="*/ 0 h 119"/>
                <a:gd name="T16" fmla="*/ 71 w 121"/>
                <a:gd name="T17" fmla="*/ 49 h 119"/>
                <a:gd name="T18" fmla="*/ 121 w 121"/>
                <a:gd name="T19" fmla="*/ 49 h 119"/>
                <a:gd name="T20" fmla="*/ 121 w 121"/>
                <a:gd name="T21" fmla="*/ 71 h 119"/>
                <a:gd name="T22" fmla="*/ 71 w 121"/>
                <a:gd name="T23" fmla="*/ 71 h 119"/>
                <a:gd name="T24" fmla="*/ 71 w 121"/>
                <a:gd name="T25"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19">
                  <a:moveTo>
                    <a:pt x="71" y="119"/>
                  </a:moveTo>
                  <a:lnTo>
                    <a:pt x="50" y="119"/>
                  </a:lnTo>
                  <a:lnTo>
                    <a:pt x="50" y="71"/>
                  </a:lnTo>
                  <a:lnTo>
                    <a:pt x="0" y="71"/>
                  </a:lnTo>
                  <a:lnTo>
                    <a:pt x="0" y="49"/>
                  </a:lnTo>
                  <a:lnTo>
                    <a:pt x="50" y="49"/>
                  </a:lnTo>
                  <a:lnTo>
                    <a:pt x="50" y="0"/>
                  </a:lnTo>
                  <a:lnTo>
                    <a:pt x="71" y="0"/>
                  </a:lnTo>
                  <a:lnTo>
                    <a:pt x="71" y="49"/>
                  </a:lnTo>
                  <a:lnTo>
                    <a:pt x="121" y="49"/>
                  </a:lnTo>
                  <a:lnTo>
                    <a:pt x="121" y="71"/>
                  </a:lnTo>
                  <a:lnTo>
                    <a:pt x="71" y="71"/>
                  </a:lnTo>
                  <a:lnTo>
                    <a:pt x="71" y="119"/>
                  </a:lnTo>
                  <a:close/>
                </a:path>
              </a:pathLst>
            </a:custGeom>
            <a:solidFill>
              <a:schemeClr val="bg1">
                <a:lumMod val="50000"/>
              </a:schemeClr>
            </a:solidFill>
            <a:ln>
              <a:noFill/>
            </a:ln>
            <a:extLst/>
          </p:spPr>
          <p:txBody>
            <a:bodyPr vert="horz" wrap="square" lIns="91408" tIns="45703" rIns="91408" bIns="45703" numCol="1" anchor="t" anchorCtr="0" compatLnSpc="1">
              <a:prstTxWarp prst="textNoShape">
                <a:avLst/>
              </a:prstTxWarp>
            </a:bodyPr>
            <a:lstStyle/>
            <a:p>
              <a:pPr defTabSz="914005" fontAlgn="base">
                <a:spcBef>
                  <a:spcPct val="0"/>
                </a:spcBef>
                <a:spcAft>
                  <a:spcPct val="0"/>
                </a:spcAft>
              </a:pPr>
              <a:endParaRPr lang="en-US" sz="2400" dirty="0">
                <a:solidFill>
                  <a:schemeClr val="bg2"/>
                </a:solidFill>
                <a:ea typeface="MS PGothic" charset="0"/>
              </a:endParaRPr>
            </a:p>
          </p:txBody>
        </p:sp>
      </p:grpSp>
    </p:spTree>
    <p:extLst>
      <p:ext uri="{BB962C8B-B14F-4D97-AF65-F5344CB8AC3E}">
        <p14:creationId xmlns:p14="http://schemas.microsoft.com/office/powerpoint/2010/main" val="165311401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50"/>
                                        <p:tgtEl>
                                          <p:spTgt spid="33"/>
                                        </p:tgtEl>
                                      </p:cBhvr>
                                    </p:animEffect>
                                  </p:childTnLst>
                                </p:cTn>
                              </p:par>
                              <p:par>
                                <p:cTn id="8" presetID="63" presetClass="path" presetSubtype="0" decel="100000" fill="hold" nodeType="withEffect">
                                  <p:stCondLst>
                                    <p:cond delay="0"/>
                                  </p:stCondLst>
                                  <p:childTnLst>
                                    <p:animMotion origin="layout" path="M -0.02718 -6.7635E-7 L -2.04238E-6 -6.7635E-7 " pathEditMode="relative" rAng="0" ptsTypes="AA">
                                      <p:cBhvr>
                                        <p:cTn id="9" dur="500" fill="hold"/>
                                        <p:tgtEl>
                                          <p:spTgt spid="33"/>
                                        </p:tgtEl>
                                        <p:attrNameLst>
                                          <p:attrName>ppt_x</p:attrName>
                                          <p:attrName>ppt_y</p:attrName>
                                        </p:attrNameLst>
                                      </p:cBhvr>
                                      <p:rCtr x="1557" y="0"/>
                                    </p:animMotion>
                                  </p:childTnLst>
                                </p:cTn>
                              </p:par>
                              <p:par>
                                <p:cTn id="10" presetID="2" presetClass="entr" presetSubtype="8" decel="10000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750" fill="hold"/>
                                        <p:tgtEl>
                                          <p:spTgt spid="26"/>
                                        </p:tgtEl>
                                        <p:attrNameLst>
                                          <p:attrName>ppt_x</p:attrName>
                                        </p:attrNameLst>
                                      </p:cBhvr>
                                      <p:tavLst>
                                        <p:tav tm="0">
                                          <p:val>
                                            <p:strVal val="0-#ppt_w/2"/>
                                          </p:val>
                                        </p:tav>
                                        <p:tav tm="100000">
                                          <p:val>
                                            <p:strVal val="#ppt_x"/>
                                          </p:val>
                                        </p:tav>
                                      </p:tavLst>
                                    </p:anim>
                                    <p:anim calcmode="lin" valueType="num">
                                      <p:cBhvr additive="base">
                                        <p:cTn id="13" dur="750" fill="hold"/>
                                        <p:tgtEl>
                                          <p:spTgt spid="26"/>
                                        </p:tgtEl>
                                        <p:attrNameLst>
                                          <p:attrName>ppt_y</p:attrName>
                                        </p:attrNameLst>
                                      </p:cBhvr>
                                      <p:tavLst>
                                        <p:tav tm="0">
                                          <p:val>
                                            <p:strVal val="#ppt_y"/>
                                          </p:val>
                                        </p:tav>
                                        <p:tav tm="100000">
                                          <p:val>
                                            <p:strVal val="#ppt_y"/>
                                          </p:val>
                                        </p:tav>
                                      </p:tavLst>
                                    </p:anim>
                                  </p:childTnLst>
                                </p:cTn>
                              </p:par>
                              <p:par>
                                <p:cTn id="14" presetID="16" presetClass="entr" presetSubtype="42" fill="hold" grpId="0" nodeType="withEffect">
                                  <p:stCondLst>
                                    <p:cond delay="500"/>
                                  </p:stCondLst>
                                  <p:childTnLst>
                                    <p:set>
                                      <p:cBhvr>
                                        <p:cTn id="15" dur="1" fill="hold">
                                          <p:stCondLst>
                                            <p:cond delay="0"/>
                                          </p:stCondLst>
                                        </p:cTn>
                                        <p:tgtEl>
                                          <p:spTgt spid="36"/>
                                        </p:tgtEl>
                                        <p:attrNameLst>
                                          <p:attrName>style.visibility</p:attrName>
                                        </p:attrNameLst>
                                      </p:cBhvr>
                                      <p:to>
                                        <p:strVal val="visible"/>
                                      </p:to>
                                    </p:set>
                                    <p:animEffect transition="in" filter="barn(outHorizontal)">
                                      <p:cBhvr>
                                        <p:cTn id="16" dur="500"/>
                                        <p:tgtEl>
                                          <p:spTgt spid="36"/>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50"/>
                                        <p:tgtEl>
                                          <p:spTgt spid="5"/>
                                        </p:tgtEl>
                                      </p:cBhvr>
                                    </p:animEffect>
                                  </p:childTnLst>
                                </p:cTn>
                              </p:par>
                              <p:par>
                                <p:cTn id="27" presetID="1" presetClass="entr" presetSubtype="0" fill="hold" grpId="1"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64" presetClass="path" presetSubtype="0" decel="100000" fill="hold" grpId="0" nodeType="withEffect">
                                  <p:stCondLst>
                                    <p:cond delay="0"/>
                                  </p:stCondLst>
                                  <p:childTnLst>
                                    <p:animMotion origin="layout" path="M -4.30687E-6 0.26736 L -4.30687E-6 2.01089E-6 " pathEditMode="relative" rAng="0" ptsTypes="AA">
                                      <p:cBhvr>
                                        <p:cTn id="32" dur="500" fill="hold"/>
                                        <p:tgtEl>
                                          <p:spTgt spid="16"/>
                                        </p:tgtEl>
                                        <p:attrNameLst>
                                          <p:attrName>ppt_x</p:attrName>
                                          <p:attrName>ppt_y</p:attrName>
                                        </p:attrNameLst>
                                      </p:cBhvr>
                                      <p:rCtr x="0" y="-13368"/>
                                    </p:animMotion>
                                  </p:childTnLst>
                                </p:cTn>
                              </p:par>
                              <p:par>
                                <p:cTn id="33" presetID="64" presetClass="path" presetSubtype="0" accel="18000" decel="82000" fill="hold" grpId="0" nodeType="withEffect">
                                  <p:stCondLst>
                                    <p:cond delay="0"/>
                                  </p:stCondLst>
                                  <p:childTnLst>
                                    <p:animMotion origin="layout" path="M -4.30687E-6 -0.25783 L -4.30687E-6 4.43032E-6 " pathEditMode="relative" rAng="0" ptsTypes="AA">
                                      <p:cBhvr>
                                        <p:cTn id="34" dur="500" fill="hold"/>
                                        <p:tgtEl>
                                          <p:spTgt spid="13"/>
                                        </p:tgtEl>
                                        <p:attrNameLst>
                                          <p:attrName>ppt_x</p:attrName>
                                          <p:attrName>ppt_y</p:attrName>
                                        </p:attrNameLst>
                                      </p:cBhvr>
                                      <p:rCtr x="0" y="12892"/>
                                    </p:animMotion>
                                  </p:childTnLst>
                                </p:cTn>
                              </p:par>
                              <p:par>
                                <p:cTn id="35" presetID="16" presetClass="entr" presetSubtype="26" fill="hold" grpId="0" nodeType="withEffect">
                                  <p:stCondLst>
                                    <p:cond delay="250"/>
                                  </p:stCondLst>
                                  <p:childTnLst>
                                    <p:set>
                                      <p:cBhvr>
                                        <p:cTn id="36" dur="1" fill="hold">
                                          <p:stCondLst>
                                            <p:cond delay="0"/>
                                          </p:stCondLst>
                                        </p:cTn>
                                        <p:tgtEl>
                                          <p:spTgt spid="37"/>
                                        </p:tgtEl>
                                        <p:attrNameLst>
                                          <p:attrName>style.visibility</p:attrName>
                                        </p:attrNameLst>
                                      </p:cBhvr>
                                      <p:to>
                                        <p:strVal val="visible"/>
                                      </p:to>
                                    </p:set>
                                    <p:animEffect transition="in" filter="barn(inHorizontal)">
                                      <p:cBhvr>
                                        <p:cTn id="37" dur="500"/>
                                        <p:tgtEl>
                                          <p:spTgt spid="37"/>
                                        </p:tgtEl>
                                      </p:cBhvr>
                                    </p:animEffect>
                                  </p:childTnLst>
                                </p:cTn>
                              </p:par>
                              <p:par>
                                <p:cTn id="38" presetID="10" presetClass="entr" presetSubtype="0" fill="hold" nodeType="withEffect">
                                  <p:stCondLst>
                                    <p:cond delay="50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childTnLst>
                                </p:cTn>
                              </p:par>
                              <p:par>
                                <p:cTn id="41" presetID="42" presetClass="path" presetSubtype="0" decel="100000" fill="hold" nodeType="withEffect">
                                  <p:stCondLst>
                                    <p:cond delay="500"/>
                                  </p:stCondLst>
                                  <p:childTnLst>
                                    <p:animMotion origin="layout" path="M -0.05055 -0.00363 L -0.00051 -0.00476 " pathEditMode="relative" rAng="0" ptsTypes="AA">
                                      <p:cBhvr>
                                        <p:cTn id="42" dur="500" fill="hold"/>
                                        <p:tgtEl>
                                          <p:spTgt spid="11"/>
                                        </p:tgtEl>
                                        <p:attrNameLst>
                                          <p:attrName>ppt_x</p:attrName>
                                          <p:attrName>ppt_y</p:attrName>
                                        </p:attrNameLst>
                                      </p:cBhvr>
                                      <p:rCtr x="2502" y="-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6" grpId="0" animBg="1"/>
      <p:bldP spid="13" grpId="0" animBg="1"/>
      <p:bldP spid="13" grpId="1" animBg="1"/>
      <p:bldP spid="16" grpId="0" animBg="1"/>
      <p:bldP spid="16" grpId="1" animBg="1"/>
      <p:bldP spid="37"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3854746" y="1932876"/>
            <a:ext cx="2400354" cy="4877732"/>
            <a:chOff x="3854410" y="1932654"/>
            <a:chExt cx="2400695" cy="4878424"/>
          </a:xfrm>
        </p:grpSpPr>
        <p:grpSp>
          <p:nvGrpSpPr>
            <p:cNvPr id="21" name="Group 20"/>
            <p:cNvGrpSpPr/>
            <p:nvPr/>
          </p:nvGrpSpPr>
          <p:grpSpPr>
            <a:xfrm>
              <a:off x="3854410" y="1932655"/>
              <a:ext cx="2400695" cy="4765008"/>
              <a:chOff x="3084598" y="1932655"/>
              <a:chExt cx="2400695" cy="4765008"/>
            </a:xfrm>
          </p:grpSpPr>
          <p:sp>
            <p:nvSpPr>
              <p:cNvPr id="3" name="Rectangle 2"/>
              <p:cNvSpPr/>
              <p:nvPr/>
            </p:nvSpPr>
            <p:spPr bwMode="auto">
              <a:xfrm>
                <a:off x="3084598" y="1932655"/>
                <a:ext cx="2125513" cy="4765008"/>
              </a:xfrm>
              <a:prstGeom prst="rect">
                <a:avLst/>
              </a:pr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797A7D">
                      <a:lumMod val="50000"/>
                    </a:srgbClr>
                  </a:solidFill>
                </a:endParaRPr>
              </a:p>
            </p:txBody>
          </p:sp>
          <p:sp>
            <p:nvSpPr>
              <p:cNvPr id="157" name="Rectangle 156"/>
              <p:cNvSpPr/>
              <p:nvPr/>
            </p:nvSpPr>
            <p:spPr bwMode="auto">
              <a:xfrm>
                <a:off x="3084598" y="3044079"/>
                <a:ext cx="2185416" cy="10290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797A7D">
                      <a:lumMod val="50000"/>
                    </a:srgbClr>
                  </a:solidFill>
                </a:endParaRPr>
              </a:p>
            </p:txBody>
          </p:sp>
          <p:sp>
            <p:nvSpPr>
              <p:cNvPr id="159" name="Rectangle 158"/>
              <p:cNvSpPr/>
              <p:nvPr/>
            </p:nvSpPr>
            <p:spPr bwMode="auto">
              <a:xfrm>
                <a:off x="3084598" y="4261941"/>
                <a:ext cx="2185416" cy="10290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797A7D">
                      <a:lumMod val="50000"/>
                    </a:srgbClr>
                  </a:solidFill>
                </a:endParaRPr>
              </a:p>
            </p:txBody>
          </p:sp>
          <p:sp>
            <p:nvSpPr>
              <p:cNvPr id="160" name="Rectangle 159"/>
              <p:cNvSpPr/>
              <p:nvPr/>
            </p:nvSpPr>
            <p:spPr bwMode="auto">
              <a:xfrm>
                <a:off x="3084598" y="5479802"/>
                <a:ext cx="2185416" cy="10290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797A7D">
                      <a:lumMod val="50000"/>
                    </a:srgbClr>
                  </a:solidFill>
                </a:endParaRPr>
              </a:p>
            </p:txBody>
          </p:sp>
          <p:sp>
            <p:nvSpPr>
              <p:cNvPr id="161" name="Rectangle 160"/>
              <p:cNvSpPr/>
              <p:nvPr/>
            </p:nvSpPr>
            <p:spPr bwMode="auto">
              <a:xfrm>
                <a:off x="3379101" y="2150632"/>
                <a:ext cx="2106192" cy="67194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sz="1199" spc="50" dirty="0">
                    <a:gradFill>
                      <a:gsLst>
                        <a:gs pos="89394">
                          <a:schemeClr val="tx1">
                            <a:lumMod val="50000"/>
                          </a:schemeClr>
                        </a:gs>
                        <a:gs pos="0">
                          <a:schemeClr val="tx1">
                            <a:lumMod val="50000"/>
                          </a:schemeClr>
                        </a:gs>
                      </a:gsLst>
                      <a:lin ang="5400000" scaled="1"/>
                    </a:gradFill>
                  </a:rPr>
                  <a:t>Stream </a:t>
                </a:r>
                <a:br>
                  <a:rPr lang="en-US" sz="1199" spc="50" dirty="0">
                    <a:gradFill>
                      <a:gsLst>
                        <a:gs pos="89394">
                          <a:schemeClr val="tx1">
                            <a:lumMod val="50000"/>
                          </a:schemeClr>
                        </a:gs>
                        <a:gs pos="0">
                          <a:schemeClr val="tx1">
                            <a:lumMod val="50000"/>
                          </a:schemeClr>
                        </a:gs>
                      </a:gsLst>
                      <a:lin ang="5400000" scaled="1"/>
                    </a:gradFill>
                  </a:rPr>
                </a:br>
                <a:r>
                  <a:rPr lang="en-US" sz="1199" spc="50" dirty="0">
                    <a:gradFill>
                      <a:gsLst>
                        <a:gs pos="89394">
                          <a:schemeClr val="tx1">
                            <a:lumMod val="50000"/>
                          </a:schemeClr>
                        </a:gs>
                        <a:gs pos="0">
                          <a:schemeClr val="tx1">
                            <a:lumMod val="50000"/>
                          </a:schemeClr>
                        </a:gs>
                      </a:gsLst>
                      <a:lin ang="5400000" scaled="1"/>
                    </a:gradFill>
                  </a:rPr>
                  <a:t>Analytics</a:t>
                </a:r>
              </a:p>
            </p:txBody>
          </p:sp>
          <p:sp>
            <p:nvSpPr>
              <p:cNvPr id="162" name="Rectangle 161"/>
              <p:cNvSpPr/>
              <p:nvPr/>
            </p:nvSpPr>
            <p:spPr bwMode="auto">
              <a:xfrm>
                <a:off x="3725171" y="3368494"/>
                <a:ext cx="1520696" cy="67194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sz="1199" spc="50" dirty="0">
                    <a:gradFill>
                      <a:gsLst>
                        <a:gs pos="89394">
                          <a:schemeClr val="tx1">
                            <a:lumMod val="50000"/>
                          </a:schemeClr>
                        </a:gs>
                        <a:gs pos="0">
                          <a:schemeClr val="tx1">
                            <a:lumMod val="50000"/>
                          </a:schemeClr>
                        </a:gs>
                      </a:gsLst>
                    </a:gradFill>
                  </a:rPr>
                  <a:t>Machine </a:t>
                </a:r>
                <a:br>
                  <a:rPr lang="en-US" sz="1199" spc="50" dirty="0">
                    <a:gradFill>
                      <a:gsLst>
                        <a:gs pos="89394">
                          <a:schemeClr val="tx1">
                            <a:lumMod val="50000"/>
                          </a:schemeClr>
                        </a:gs>
                        <a:gs pos="0">
                          <a:schemeClr val="tx1">
                            <a:lumMod val="50000"/>
                          </a:schemeClr>
                        </a:gs>
                      </a:gsLst>
                    </a:gradFill>
                  </a:rPr>
                </a:br>
                <a:r>
                  <a:rPr lang="en-US" sz="1199" spc="50" dirty="0">
                    <a:gradFill>
                      <a:gsLst>
                        <a:gs pos="89394">
                          <a:schemeClr val="tx1">
                            <a:lumMod val="50000"/>
                          </a:schemeClr>
                        </a:gs>
                        <a:gs pos="0">
                          <a:schemeClr val="tx1">
                            <a:lumMod val="50000"/>
                          </a:schemeClr>
                        </a:gs>
                      </a:gsLst>
                    </a:gradFill>
                  </a:rPr>
                  <a:t>Learning</a:t>
                </a:r>
              </a:p>
            </p:txBody>
          </p:sp>
          <p:sp>
            <p:nvSpPr>
              <p:cNvPr id="163" name="Rectangle 162"/>
              <p:cNvSpPr/>
              <p:nvPr/>
            </p:nvSpPr>
            <p:spPr bwMode="auto">
              <a:xfrm>
                <a:off x="3725171" y="4586355"/>
                <a:ext cx="1534342" cy="67194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sz="1199" spc="50" dirty="0">
                    <a:gradFill>
                      <a:gsLst>
                        <a:gs pos="89394">
                          <a:schemeClr val="tx1">
                            <a:lumMod val="50000"/>
                          </a:schemeClr>
                        </a:gs>
                        <a:gs pos="0">
                          <a:schemeClr val="tx1">
                            <a:lumMod val="50000"/>
                          </a:schemeClr>
                        </a:gs>
                      </a:gsLst>
                    </a:gradFill>
                  </a:rPr>
                  <a:t>Statistical </a:t>
                </a:r>
                <a:br>
                  <a:rPr lang="en-US" sz="1199" spc="50" dirty="0">
                    <a:gradFill>
                      <a:gsLst>
                        <a:gs pos="89394">
                          <a:schemeClr val="tx1">
                            <a:lumMod val="50000"/>
                          </a:schemeClr>
                        </a:gs>
                        <a:gs pos="0">
                          <a:schemeClr val="tx1">
                            <a:lumMod val="50000"/>
                          </a:schemeClr>
                        </a:gs>
                      </a:gsLst>
                    </a:gradFill>
                  </a:rPr>
                </a:br>
                <a:r>
                  <a:rPr lang="en-US" sz="1199" spc="50" dirty="0">
                    <a:gradFill>
                      <a:gsLst>
                        <a:gs pos="89394">
                          <a:schemeClr val="tx1">
                            <a:lumMod val="50000"/>
                          </a:schemeClr>
                        </a:gs>
                        <a:gs pos="0">
                          <a:schemeClr val="tx1">
                            <a:lumMod val="50000"/>
                          </a:schemeClr>
                        </a:gs>
                      </a:gsLst>
                    </a:gradFill>
                  </a:rPr>
                  <a:t>Analysis</a:t>
                </a:r>
              </a:p>
            </p:txBody>
          </p:sp>
          <p:sp>
            <p:nvSpPr>
              <p:cNvPr id="164" name="Rectangle 163"/>
              <p:cNvSpPr/>
              <p:nvPr/>
            </p:nvSpPr>
            <p:spPr bwMode="auto">
              <a:xfrm>
                <a:off x="3334721" y="5804217"/>
                <a:ext cx="1944224" cy="67194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sz="1199" spc="50" dirty="0">
                    <a:gradFill>
                      <a:gsLst>
                        <a:gs pos="89394">
                          <a:schemeClr val="tx1">
                            <a:lumMod val="50000"/>
                          </a:schemeClr>
                        </a:gs>
                        <a:gs pos="0">
                          <a:schemeClr val="tx1">
                            <a:lumMod val="50000"/>
                          </a:schemeClr>
                        </a:gs>
                      </a:gsLst>
                    </a:gradFill>
                  </a:rPr>
                  <a:t>Intelligent</a:t>
                </a:r>
                <a:br>
                  <a:rPr lang="en-US" sz="1199" spc="50" dirty="0">
                    <a:gradFill>
                      <a:gsLst>
                        <a:gs pos="89394">
                          <a:schemeClr val="tx1">
                            <a:lumMod val="50000"/>
                          </a:schemeClr>
                        </a:gs>
                        <a:gs pos="0">
                          <a:schemeClr val="tx1">
                            <a:lumMod val="50000"/>
                          </a:schemeClr>
                        </a:gs>
                      </a:gsLst>
                    </a:gradFill>
                  </a:rPr>
                </a:br>
                <a:r>
                  <a:rPr lang="en-US" sz="1199" spc="50" dirty="0">
                    <a:gradFill>
                      <a:gsLst>
                        <a:gs pos="89394">
                          <a:schemeClr val="tx1">
                            <a:lumMod val="50000"/>
                          </a:schemeClr>
                        </a:gs>
                        <a:gs pos="0">
                          <a:schemeClr val="tx1">
                            <a:lumMod val="50000"/>
                          </a:schemeClr>
                        </a:gs>
                      </a:gsLst>
                    </a:gradFill>
                  </a:rPr>
                  <a:t>Apps</a:t>
                </a:r>
              </a:p>
            </p:txBody>
          </p:sp>
        </p:grpSp>
        <p:grpSp>
          <p:nvGrpSpPr>
            <p:cNvPr id="20" name="Group 19"/>
            <p:cNvGrpSpPr/>
            <p:nvPr/>
          </p:nvGrpSpPr>
          <p:grpSpPr>
            <a:xfrm>
              <a:off x="4787361" y="1932654"/>
              <a:ext cx="1254925" cy="4878424"/>
              <a:chOff x="4150155" y="1932654"/>
              <a:chExt cx="1254925" cy="4878424"/>
            </a:xfrm>
          </p:grpSpPr>
          <p:sp>
            <p:nvSpPr>
              <p:cNvPr id="22" name="Rectangle 21"/>
              <p:cNvSpPr/>
              <p:nvPr/>
            </p:nvSpPr>
            <p:spPr bwMode="auto">
              <a:xfrm rot="10800000">
                <a:off x="4837936" y="1932654"/>
                <a:ext cx="532616" cy="4765007"/>
              </a:xfrm>
              <a:prstGeom prst="rect">
                <a:avLst/>
              </a:prstGeom>
              <a:solidFill>
                <a:schemeClr val="accent1"/>
              </a:solid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r>
                  <a:rPr lang="en-US" sz="2000" b="1" spc="50" dirty="0">
                    <a:gradFill>
                      <a:gsLst>
                        <a:gs pos="89394">
                          <a:schemeClr val="bg1"/>
                        </a:gs>
                        <a:gs pos="0">
                          <a:schemeClr val="bg1"/>
                        </a:gs>
                      </a:gsLst>
                      <a:lin ang="5400000" scaled="1"/>
                    </a:gradFill>
                  </a:rPr>
                  <a:t>INTELLIGENCE</a:t>
                </a:r>
              </a:p>
            </p:txBody>
          </p:sp>
          <p:sp>
            <p:nvSpPr>
              <p:cNvPr id="153" name="Right Triangle 152"/>
              <p:cNvSpPr/>
              <p:nvPr/>
            </p:nvSpPr>
            <p:spPr bwMode="auto">
              <a:xfrm rot="10800000">
                <a:off x="4150155" y="1932655"/>
                <a:ext cx="693270" cy="1490472"/>
              </a:xfrm>
              <a:prstGeom prst="rtTriangle">
                <a:avLst/>
              </a:prstGeom>
              <a:solidFill>
                <a:schemeClr val="accent1"/>
              </a:solid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endParaRPr lang="en-US" sz="2000" b="1" spc="50" dirty="0">
                  <a:solidFill>
                    <a:srgbClr val="797A7D">
                      <a:lumMod val="50000"/>
                    </a:srgbClr>
                  </a:solidFill>
                </a:endParaRPr>
              </a:p>
            </p:txBody>
          </p:sp>
          <p:sp>
            <p:nvSpPr>
              <p:cNvPr id="154" name="Right Triangle 153"/>
              <p:cNvSpPr/>
              <p:nvPr/>
            </p:nvSpPr>
            <p:spPr bwMode="auto">
              <a:xfrm rot="10800000" flipV="1">
                <a:off x="4150156" y="5207190"/>
                <a:ext cx="693270" cy="1490472"/>
              </a:xfrm>
              <a:prstGeom prst="rtTriangle">
                <a:avLst/>
              </a:prstGeom>
              <a:solidFill>
                <a:schemeClr val="accent1"/>
              </a:solid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endParaRPr lang="en-US" sz="2000" b="1" spc="50" dirty="0">
                  <a:solidFill>
                    <a:srgbClr val="797A7D">
                      <a:lumMod val="50000"/>
                    </a:srgbClr>
                  </a:solidFill>
                </a:endParaRPr>
              </a:p>
            </p:txBody>
          </p:sp>
          <p:pic>
            <p:nvPicPr>
              <p:cNvPr id="152" name="Picture 151"/>
              <p:cNvPicPr>
                <a:picLocks noChangeAspect="1"/>
              </p:cNvPicPr>
              <p:nvPr/>
            </p:nvPicPr>
            <p:blipFill rotWithShape="1">
              <a:blip r:embed="rId3" cstate="print">
                <a:alphaModFix amt="30000"/>
                <a:biLevel thresh="25000"/>
                <a:extLst>
                  <a:ext uri="{28A0092B-C50C-407E-A947-70E740481C1C}">
                    <a14:useLocalDpi xmlns:a14="http://schemas.microsoft.com/office/drawing/2010/main" val="0"/>
                  </a:ext>
                </a:extLst>
              </a:blip>
              <a:srcRect l="-2367" t="-304" r="-2877" b="-6526"/>
              <a:stretch/>
            </p:blipFill>
            <p:spPr>
              <a:xfrm>
                <a:off x="4232375" y="5932652"/>
                <a:ext cx="872711" cy="878426"/>
              </a:xfrm>
              <a:prstGeom prst="rect">
                <a:avLst/>
              </a:prstGeom>
              <a:blipFill dpi="0" rotWithShape="1">
                <a:blip r:embed="rId4" cstate="print">
                  <a:alphaModFix amt="81000"/>
                  <a:biLevel thresh="25000"/>
                </a:blip>
                <a:srcRect/>
                <a:stretch>
                  <a:fillRect/>
                </a:stretch>
              </a:blipFill>
              <a:ln w="55000" cap="flat" cmpd="thickThin" algn="ctr">
                <a:noFill/>
                <a:prstDash val="solid"/>
                <a:headEnd type="none" w="med" len="med"/>
                <a:tailEnd type="none" w="med" len="med"/>
              </a:ln>
              <a:effectLst/>
            </p:spPr>
          </p:pic>
          <p:sp>
            <p:nvSpPr>
              <p:cNvPr id="156" name="Right Triangle 155"/>
              <p:cNvSpPr/>
              <p:nvPr/>
            </p:nvSpPr>
            <p:spPr bwMode="auto">
              <a:xfrm rot="10800000">
                <a:off x="4711809" y="1932655"/>
                <a:ext cx="693270" cy="1490472"/>
              </a:xfrm>
              <a:prstGeom prst="rtTriangle">
                <a:avLst/>
              </a:prstGeom>
              <a:solidFill>
                <a:schemeClr val="bg1"/>
              </a:solid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endParaRPr lang="en-US" sz="2000" b="1" spc="50" dirty="0">
                  <a:solidFill>
                    <a:srgbClr val="797A7D">
                      <a:lumMod val="50000"/>
                    </a:srgbClr>
                  </a:solidFill>
                </a:endParaRPr>
              </a:p>
            </p:txBody>
          </p:sp>
          <p:sp>
            <p:nvSpPr>
              <p:cNvPr id="158" name="Right Triangle 157"/>
              <p:cNvSpPr/>
              <p:nvPr/>
            </p:nvSpPr>
            <p:spPr bwMode="auto">
              <a:xfrm rot="10800000" flipV="1">
                <a:off x="4711810" y="5207190"/>
                <a:ext cx="693270" cy="1490472"/>
              </a:xfrm>
              <a:prstGeom prst="rtTriangle">
                <a:avLst/>
              </a:prstGeom>
              <a:solidFill>
                <a:schemeClr val="bg1"/>
              </a:solid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endParaRPr lang="en-US" sz="2000" b="1" spc="50" dirty="0">
                  <a:solidFill>
                    <a:srgbClr val="797A7D">
                      <a:lumMod val="50000"/>
                    </a:srgbClr>
                  </a:solidFill>
                </a:endParaRPr>
              </a:p>
            </p:txBody>
          </p:sp>
        </p:grpSp>
      </p:grpSp>
      <p:sp>
        <p:nvSpPr>
          <p:cNvPr id="27" name="Rectangle 26"/>
          <p:cNvSpPr/>
          <p:nvPr/>
        </p:nvSpPr>
        <p:spPr bwMode="auto">
          <a:xfrm>
            <a:off x="3538972" y="1932876"/>
            <a:ext cx="1091606" cy="4764332"/>
          </a:xfrm>
          <a:custGeom>
            <a:avLst/>
            <a:gdLst>
              <a:gd name="connsiteX0" fmla="*/ 0 w 364509"/>
              <a:gd name="connsiteY0" fmla="*/ 0 h 4765008"/>
              <a:gd name="connsiteX1" fmla="*/ 364509 w 364509"/>
              <a:gd name="connsiteY1" fmla="*/ 0 h 4765008"/>
              <a:gd name="connsiteX2" fmla="*/ 364509 w 364509"/>
              <a:gd name="connsiteY2" fmla="*/ 4765008 h 4765008"/>
              <a:gd name="connsiteX3" fmla="*/ 0 w 364509"/>
              <a:gd name="connsiteY3" fmla="*/ 4765008 h 4765008"/>
              <a:gd name="connsiteX4" fmla="*/ 0 w 364509"/>
              <a:gd name="connsiteY4" fmla="*/ 0 h 4765008"/>
              <a:gd name="connsiteX0" fmla="*/ 0 w 366661"/>
              <a:gd name="connsiteY0" fmla="*/ 0 h 4765008"/>
              <a:gd name="connsiteX1" fmla="*/ 364509 w 366661"/>
              <a:gd name="connsiteY1" fmla="*/ 0 h 4765008"/>
              <a:gd name="connsiteX2" fmla="*/ 366661 w 366661"/>
              <a:gd name="connsiteY2" fmla="*/ 1543971 h 4765008"/>
              <a:gd name="connsiteX3" fmla="*/ 364509 w 366661"/>
              <a:gd name="connsiteY3" fmla="*/ 4765008 h 4765008"/>
              <a:gd name="connsiteX4" fmla="*/ 0 w 366661"/>
              <a:gd name="connsiteY4" fmla="*/ 4765008 h 4765008"/>
              <a:gd name="connsiteX5" fmla="*/ 0 w 366661"/>
              <a:gd name="connsiteY5" fmla="*/ 0 h 4765008"/>
              <a:gd name="connsiteX0" fmla="*/ 0 w 1052461"/>
              <a:gd name="connsiteY0" fmla="*/ 0 h 4765008"/>
              <a:gd name="connsiteX1" fmla="*/ 364509 w 1052461"/>
              <a:gd name="connsiteY1" fmla="*/ 0 h 4765008"/>
              <a:gd name="connsiteX2" fmla="*/ 1052461 w 1052461"/>
              <a:gd name="connsiteY2" fmla="*/ 1505871 h 4765008"/>
              <a:gd name="connsiteX3" fmla="*/ 364509 w 1052461"/>
              <a:gd name="connsiteY3" fmla="*/ 4765008 h 4765008"/>
              <a:gd name="connsiteX4" fmla="*/ 0 w 1052461"/>
              <a:gd name="connsiteY4" fmla="*/ 4765008 h 4765008"/>
              <a:gd name="connsiteX5" fmla="*/ 0 w 1052461"/>
              <a:gd name="connsiteY5" fmla="*/ 0 h 4765008"/>
              <a:gd name="connsiteX0" fmla="*/ 0 w 1052812"/>
              <a:gd name="connsiteY0" fmla="*/ 0 h 4765008"/>
              <a:gd name="connsiteX1" fmla="*/ 364509 w 1052812"/>
              <a:gd name="connsiteY1" fmla="*/ 0 h 4765008"/>
              <a:gd name="connsiteX2" fmla="*/ 1052461 w 1052812"/>
              <a:gd name="connsiteY2" fmla="*/ 1505871 h 4765008"/>
              <a:gd name="connsiteX3" fmla="*/ 364509 w 1052812"/>
              <a:gd name="connsiteY3" fmla="*/ 4765008 h 4765008"/>
              <a:gd name="connsiteX4" fmla="*/ 0 w 1052812"/>
              <a:gd name="connsiteY4" fmla="*/ 4765008 h 4765008"/>
              <a:gd name="connsiteX5" fmla="*/ 0 w 1052812"/>
              <a:gd name="connsiteY5" fmla="*/ 0 h 4765008"/>
              <a:gd name="connsiteX0" fmla="*/ 0 w 1052812"/>
              <a:gd name="connsiteY0" fmla="*/ 0 h 4765008"/>
              <a:gd name="connsiteX1" fmla="*/ 364509 w 1052812"/>
              <a:gd name="connsiteY1" fmla="*/ 0 h 4765008"/>
              <a:gd name="connsiteX2" fmla="*/ 1052461 w 1052812"/>
              <a:gd name="connsiteY2" fmla="*/ 1505871 h 4765008"/>
              <a:gd name="connsiteX3" fmla="*/ 364509 w 1052812"/>
              <a:gd name="connsiteY3" fmla="*/ 4765008 h 4765008"/>
              <a:gd name="connsiteX4" fmla="*/ 0 w 1052812"/>
              <a:gd name="connsiteY4" fmla="*/ 4765008 h 4765008"/>
              <a:gd name="connsiteX5" fmla="*/ 0 w 1052812"/>
              <a:gd name="connsiteY5" fmla="*/ 0 h 4765008"/>
              <a:gd name="connsiteX0" fmla="*/ 0 w 1081373"/>
              <a:gd name="connsiteY0" fmla="*/ 0 h 4765008"/>
              <a:gd name="connsiteX1" fmla="*/ 364509 w 1081373"/>
              <a:gd name="connsiteY1" fmla="*/ 0 h 4765008"/>
              <a:gd name="connsiteX2" fmla="*/ 1081036 w 1081373"/>
              <a:gd name="connsiteY2" fmla="*/ 1515396 h 4765008"/>
              <a:gd name="connsiteX3" fmla="*/ 364509 w 1081373"/>
              <a:gd name="connsiteY3" fmla="*/ 4765008 h 4765008"/>
              <a:gd name="connsiteX4" fmla="*/ 0 w 1081373"/>
              <a:gd name="connsiteY4" fmla="*/ 4765008 h 4765008"/>
              <a:gd name="connsiteX5" fmla="*/ 0 w 1081373"/>
              <a:gd name="connsiteY5" fmla="*/ 0 h 4765008"/>
              <a:gd name="connsiteX0" fmla="*/ 0 w 1085820"/>
              <a:gd name="connsiteY0" fmla="*/ 0 h 4765008"/>
              <a:gd name="connsiteX1" fmla="*/ 364509 w 1085820"/>
              <a:gd name="connsiteY1" fmla="*/ 0 h 4765008"/>
              <a:gd name="connsiteX2" fmla="*/ 1081036 w 1085820"/>
              <a:gd name="connsiteY2" fmla="*/ 1515396 h 4765008"/>
              <a:gd name="connsiteX3" fmla="*/ 661935 w 1085820"/>
              <a:gd name="connsiteY3" fmla="*/ 3287046 h 4765008"/>
              <a:gd name="connsiteX4" fmla="*/ 364509 w 1085820"/>
              <a:gd name="connsiteY4" fmla="*/ 4765008 h 4765008"/>
              <a:gd name="connsiteX5" fmla="*/ 0 w 1085820"/>
              <a:gd name="connsiteY5" fmla="*/ 4765008 h 4765008"/>
              <a:gd name="connsiteX6" fmla="*/ 0 w 1085820"/>
              <a:gd name="connsiteY6" fmla="*/ 0 h 4765008"/>
              <a:gd name="connsiteX0" fmla="*/ 0 w 1146918"/>
              <a:gd name="connsiteY0" fmla="*/ 0 h 4765008"/>
              <a:gd name="connsiteX1" fmla="*/ 364509 w 1146918"/>
              <a:gd name="connsiteY1" fmla="*/ 0 h 4765008"/>
              <a:gd name="connsiteX2" fmla="*/ 1081036 w 1146918"/>
              <a:gd name="connsiteY2" fmla="*/ 1515396 h 4765008"/>
              <a:gd name="connsiteX3" fmla="*/ 1081035 w 1146918"/>
              <a:gd name="connsiteY3" fmla="*/ 3258471 h 4765008"/>
              <a:gd name="connsiteX4" fmla="*/ 364509 w 1146918"/>
              <a:gd name="connsiteY4" fmla="*/ 4765008 h 4765008"/>
              <a:gd name="connsiteX5" fmla="*/ 0 w 1146918"/>
              <a:gd name="connsiteY5" fmla="*/ 4765008 h 4765008"/>
              <a:gd name="connsiteX6" fmla="*/ 0 w 1146918"/>
              <a:gd name="connsiteY6" fmla="*/ 0 h 4765008"/>
              <a:gd name="connsiteX0" fmla="*/ 0 w 1146918"/>
              <a:gd name="connsiteY0" fmla="*/ 0 h 4765008"/>
              <a:gd name="connsiteX1" fmla="*/ 364509 w 1146918"/>
              <a:gd name="connsiteY1" fmla="*/ 0 h 4765008"/>
              <a:gd name="connsiteX2" fmla="*/ 1081036 w 1146918"/>
              <a:gd name="connsiteY2" fmla="*/ 1515396 h 4765008"/>
              <a:gd name="connsiteX3" fmla="*/ 1081035 w 1146918"/>
              <a:gd name="connsiteY3" fmla="*/ 3258471 h 4765008"/>
              <a:gd name="connsiteX4" fmla="*/ 364509 w 1146918"/>
              <a:gd name="connsiteY4" fmla="*/ 4765008 h 4765008"/>
              <a:gd name="connsiteX5" fmla="*/ 0 w 1146918"/>
              <a:gd name="connsiteY5" fmla="*/ 4765008 h 4765008"/>
              <a:gd name="connsiteX6" fmla="*/ 0 w 1146918"/>
              <a:gd name="connsiteY6" fmla="*/ 0 h 4765008"/>
              <a:gd name="connsiteX0" fmla="*/ 0 w 1104250"/>
              <a:gd name="connsiteY0" fmla="*/ 0 h 4765008"/>
              <a:gd name="connsiteX1" fmla="*/ 364509 w 1104250"/>
              <a:gd name="connsiteY1" fmla="*/ 0 h 4765008"/>
              <a:gd name="connsiteX2" fmla="*/ 1081036 w 1104250"/>
              <a:gd name="connsiteY2" fmla="*/ 1515396 h 4765008"/>
              <a:gd name="connsiteX3" fmla="*/ 1081035 w 1104250"/>
              <a:gd name="connsiteY3" fmla="*/ 3258471 h 4765008"/>
              <a:gd name="connsiteX4" fmla="*/ 364509 w 1104250"/>
              <a:gd name="connsiteY4" fmla="*/ 4765008 h 4765008"/>
              <a:gd name="connsiteX5" fmla="*/ 0 w 1104250"/>
              <a:gd name="connsiteY5" fmla="*/ 4765008 h 4765008"/>
              <a:gd name="connsiteX6" fmla="*/ 0 w 1104250"/>
              <a:gd name="connsiteY6" fmla="*/ 0 h 4765008"/>
              <a:gd name="connsiteX0" fmla="*/ 0 w 1083808"/>
              <a:gd name="connsiteY0" fmla="*/ 0 h 4765008"/>
              <a:gd name="connsiteX1" fmla="*/ 364509 w 1083808"/>
              <a:gd name="connsiteY1" fmla="*/ 0 h 4765008"/>
              <a:gd name="connsiteX2" fmla="*/ 1081036 w 1083808"/>
              <a:gd name="connsiteY2" fmla="*/ 1515396 h 4765008"/>
              <a:gd name="connsiteX3" fmla="*/ 1081035 w 1083808"/>
              <a:gd name="connsiteY3" fmla="*/ 3258471 h 4765008"/>
              <a:gd name="connsiteX4" fmla="*/ 364509 w 1083808"/>
              <a:gd name="connsiteY4" fmla="*/ 4765008 h 4765008"/>
              <a:gd name="connsiteX5" fmla="*/ 0 w 1083808"/>
              <a:gd name="connsiteY5" fmla="*/ 4765008 h 4765008"/>
              <a:gd name="connsiteX6" fmla="*/ 0 w 1083808"/>
              <a:gd name="connsiteY6" fmla="*/ 0 h 4765008"/>
              <a:gd name="connsiteX0" fmla="*/ 0 w 1090920"/>
              <a:gd name="connsiteY0" fmla="*/ 0 h 4765008"/>
              <a:gd name="connsiteX1" fmla="*/ 364509 w 1090920"/>
              <a:gd name="connsiteY1" fmla="*/ 0 h 4765008"/>
              <a:gd name="connsiteX2" fmla="*/ 1090561 w 1090920"/>
              <a:gd name="connsiteY2" fmla="*/ 1518571 h 4765008"/>
              <a:gd name="connsiteX3" fmla="*/ 1081035 w 1090920"/>
              <a:gd name="connsiteY3" fmla="*/ 3258471 h 4765008"/>
              <a:gd name="connsiteX4" fmla="*/ 364509 w 1090920"/>
              <a:gd name="connsiteY4" fmla="*/ 4765008 h 4765008"/>
              <a:gd name="connsiteX5" fmla="*/ 0 w 1090920"/>
              <a:gd name="connsiteY5" fmla="*/ 4765008 h 4765008"/>
              <a:gd name="connsiteX6" fmla="*/ 0 w 1090920"/>
              <a:gd name="connsiteY6" fmla="*/ 0 h 4765008"/>
              <a:gd name="connsiteX0" fmla="*/ 0 w 1091761"/>
              <a:gd name="connsiteY0" fmla="*/ 0 h 4765008"/>
              <a:gd name="connsiteX1" fmla="*/ 364509 w 1091761"/>
              <a:gd name="connsiteY1" fmla="*/ 0 h 4765008"/>
              <a:gd name="connsiteX2" fmla="*/ 1090561 w 1091761"/>
              <a:gd name="connsiteY2" fmla="*/ 1518571 h 4765008"/>
              <a:gd name="connsiteX3" fmla="*/ 1087385 w 1091761"/>
              <a:gd name="connsiteY3" fmla="*/ 3267996 h 4765008"/>
              <a:gd name="connsiteX4" fmla="*/ 364509 w 1091761"/>
              <a:gd name="connsiteY4" fmla="*/ 4765008 h 4765008"/>
              <a:gd name="connsiteX5" fmla="*/ 0 w 1091761"/>
              <a:gd name="connsiteY5" fmla="*/ 4765008 h 4765008"/>
              <a:gd name="connsiteX6" fmla="*/ 0 w 1091761"/>
              <a:gd name="connsiteY6" fmla="*/ 0 h 476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761" h="4765008">
                <a:moveTo>
                  <a:pt x="0" y="0"/>
                </a:moveTo>
                <a:lnTo>
                  <a:pt x="364509" y="0"/>
                </a:lnTo>
                <a:cubicBezTo>
                  <a:pt x="365226" y="307"/>
                  <a:pt x="1108894" y="1508739"/>
                  <a:pt x="1090561" y="1518571"/>
                </a:cubicBezTo>
                <a:cubicBezTo>
                  <a:pt x="1092507" y="1523487"/>
                  <a:pt x="1092506" y="3212169"/>
                  <a:pt x="1087385" y="3267996"/>
                </a:cubicBezTo>
                <a:cubicBezTo>
                  <a:pt x="1082264" y="3266673"/>
                  <a:pt x="474831" y="4518681"/>
                  <a:pt x="364509" y="4765008"/>
                </a:cubicBezTo>
                <a:lnTo>
                  <a:pt x="0" y="4765008"/>
                </a:lnTo>
                <a:lnTo>
                  <a:pt x="0" y="0"/>
                </a:lnTo>
                <a:close/>
              </a:path>
            </a:pathLst>
          </a:cu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95" name="Isosceles Triangle 94"/>
          <p:cNvSpPr/>
          <p:nvPr/>
        </p:nvSpPr>
        <p:spPr bwMode="auto">
          <a:xfrm rot="16200000" flipH="1">
            <a:off x="6030360" y="3770646"/>
            <a:ext cx="4764329" cy="1088796"/>
          </a:xfrm>
          <a:prstGeom prst="triangle">
            <a:avLst/>
          </a:prstGeom>
          <a:solidFill>
            <a:schemeClr val="accent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12" name="Rectangle 11"/>
          <p:cNvSpPr/>
          <p:nvPr/>
        </p:nvSpPr>
        <p:spPr bwMode="auto">
          <a:xfrm>
            <a:off x="8956923" y="1932881"/>
            <a:ext cx="3478671" cy="4764329"/>
          </a:xfrm>
          <a:prstGeom prst="rect">
            <a:avLst/>
          </a:prstGeom>
          <a:solidFill>
            <a:schemeClr val="accent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24" name="Freeform 5"/>
          <p:cNvSpPr>
            <a:spLocks noEditPoints="1"/>
          </p:cNvSpPr>
          <p:nvPr/>
        </p:nvSpPr>
        <p:spPr bwMode="auto">
          <a:xfrm>
            <a:off x="9794766" y="2082865"/>
            <a:ext cx="1550366" cy="1543443"/>
          </a:xfrm>
          <a:custGeom>
            <a:avLst/>
            <a:gdLst>
              <a:gd name="T0" fmla="*/ 1139 w 2273"/>
              <a:gd name="T1" fmla="*/ 0 h 2263"/>
              <a:gd name="T2" fmla="*/ 0 w 2273"/>
              <a:gd name="T3" fmla="*/ 1131 h 2263"/>
              <a:gd name="T4" fmla="*/ 1139 w 2273"/>
              <a:gd name="T5" fmla="*/ 2263 h 2263"/>
              <a:gd name="T6" fmla="*/ 2273 w 2273"/>
              <a:gd name="T7" fmla="*/ 1131 h 2263"/>
              <a:gd name="T8" fmla="*/ 1139 w 2273"/>
              <a:gd name="T9" fmla="*/ 0 h 2263"/>
              <a:gd name="T10" fmla="*/ 1941 w 2273"/>
              <a:gd name="T11" fmla="*/ 800 h 2263"/>
              <a:gd name="T12" fmla="*/ 1966 w 2273"/>
              <a:gd name="T13" fmla="*/ 694 h 2263"/>
              <a:gd name="T14" fmla="*/ 1985 w 2273"/>
              <a:gd name="T15" fmla="*/ 588 h 2263"/>
              <a:gd name="T16" fmla="*/ 2135 w 2273"/>
              <a:gd name="T17" fmla="*/ 969 h 2263"/>
              <a:gd name="T18" fmla="*/ 2116 w 2273"/>
              <a:gd name="T19" fmla="*/ 925 h 2263"/>
              <a:gd name="T20" fmla="*/ 2016 w 2273"/>
              <a:gd name="T21" fmla="*/ 913 h 2263"/>
              <a:gd name="T22" fmla="*/ 1941 w 2273"/>
              <a:gd name="T23" fmla="*/ 800 h 2263"/>
              <a:gd name="T24" fmla="*/ 1421 w 2273"/>
              <a:gd name="T25" fmla="*/ 1981 h 2263"/>
              <a:gd name="T26" fmla="*/ 1233 w 2273"/>
              <a:gd name="T27" fmla="*/ 2131 h 2263"/>
              <a:gd name="T28" fmla="*/ 1139 w 2273"/>
              <a:gd name="T29" fmla="*/ 2138 h 2263"/>
              <a:gd name="T30" fmla="*/ 1089 w 2273"/>
              <a:gd name="T31" fmla="*/ 2138 h 2263"/>
              <a:gd name="T32" fmla="*/ 1039 w 2273"/>
              <a:gd name="T33" fmla="*/ 1963 h 2263"/>
              <a:gd name="T34" fmla="*/ 920 w 2273"/>
              <a:gd name="T35" fmla="*/ 1719 h 2263"/>
              <a:gd name="T36" fmla="*/ 845 w 2273"/>
              <a:gd name="T37" fmla="*/ 1600 h 2263"/>
              <a:gd name="T38" fmla="*/ 620 w 2273"/>
              <a:gd name="T39" fmla="*/ 1438 h 2263"/>
              <a:gd name="T40" fmla="*/ 376 w 2273"/>
              <a:gd name="T41" fmla="*/ 1156 h 2263"/>
              <a:gd name="T42" fmla="*/ 401 w 2273"/>
              <a:gd name="T43" fmla="*/ 588 h 2263"/>
              <a:gd name="T44" fmla="*/ 369 w 2273"/>
              <a:gd name="T45" fmla="*/ 475 h 2263"/>
              <a:gd name="T46" fmla="*/ 426 w 2273"/>
              <a:gd name="T47" fmla="*/ 419 h 2263"/>
              <a:gd name="T48" fmla="*/ 570 w 2273"/>
              <a:gd name="T49" fmla="*/ 300 h 2263"/>
              <a:gd name="T50" fmla="*/ 726 w 2273"/>
              <a:gd name="T51" fmla="*/ 288 h 2263"/>
              <a:gd name="T52" fmla="*/ 933 w 2273"/>
              <a:gd name="T53" fmla="*/ 219 h 2263"/>
              <a:gd name="T54" fmla="*/ 1027 w 2273"/>
              <a:gd name="T55" fmla="*/ 131 h 2263"/>
              <a:gd name="T56" fmla="*/ 1139 w 2273"/>
              <a:gd name="T57" fmla="*/ 125 h 2263"/>
              <a:gd name="T58" fmla="*/ 1177 w 2273"/>
              <a:gd name="T59" fmla="*/ 125 h 2263"/>
              <a:gd name="T60" fmla="*/ 1208 w 2273"/>
              <a:gd name="T61" fmla="*/ 306 h 2263"/>
              <a:gd name="T62" fmla="*/ 1139 w 2273"/>
              <a:gd name="T63" fmla="*/ 369 h 2263"/>
              <a:gd name="T64" fmla="*/ 895 w 2273"/>
              <a:gd name="T65" fmla="*/ 425 h 2263"/>
              <a:gd name="T66" fmla="*/ 939 w 2273"/>
              <a:gd name="T67" fmla="*/ 606 h 2263"/>
              <a:gd name="T68" fmla="*/ 1052 w 2273"/>
              <a:gd name="T69" fmla="*/ 531 h 2263"/>
              <a:gd name="T70" fmla="*/ 1164 w 2273"/>
              <a:gd name="T71" fmla="*/ 494 h 2263"/>
              <a:gd name="T72" fmla="*/ 1283 w 2273"/>
              <a:gd name="T73" fmla="*/ 538 h 2263"/>
              <a:gd name="T74" fmla="*/ 1252 w 2273"/>
              <a:gd name="T75" fmla="*/ 775 h 2263"/>
              <a:gd name="T76" fmla="*/ 927 w 2273"/>
              <a:gd name="T77" fmla="*/ 1088 h 2263"/>
              <a:gd name="T78" fmla="*/ 664 w 2273"/>
              <a:gd name="T79" fmla="*/ 1175 h 2263"/>
              <a:gd name="T80" fmla="*/ 651 w 2273"/>
              <a:gd name="T81" fmla="*/ 1369 h 2263"/>
              <a:gd name="T82" fmla="*/ 870 w 2273"/>
              <a:gd name="T83" fmla="*/ 1500 h 2263"/>
              <a:gd name="T84" fmla="*/ 1296 w 2273"/>
              <a:gd name="T85" fmla="*/ 1613 h 2263"/>
              <a:gd name="T86" fmla="*/ 1421 w 2273"/>
              <a:gd name="T87" fmla="*/ 1981 h 2263"/>
              <a:gd name="T88" fmla="*/ 1509 w 2273"/>
              <a:gd name="T89" fmla="*/ 394 h 2263"/>
              <a:gd name="T90" fmla="*/ 1446 w 2273"/>
              <a:gd name="T91" fmla="*/ 475 h 2263"/>
              <a:gd name="T92" fmla="*/ 1283 w 2273"/>
              <a:gd name="T93" fmla="*/ 231 h 2263"/>
              <a:gd name="T94" fmla="*/ 1265 w 2273"/>
              <a:gd name="T95" fmla="*/ 131 h 2263"/>
              <a:gd name="T96" fmla="*/ 1578 w 2273"/>
              <a:gd name="T97" fmla="*/ 225 h 2263"/>
              <a:gd name="T98" fmla="*/ 1584 w 2273"/>
              <a:gd name="T99" fmla="*/ 263 h 2263"/>
              <a:gd name="T100" fmla="*/ 1509 w 2273"/>
              <a:gd name="T101" fmla="*/ 394 h 2263"/>
              <a:gd name="T102" fmla="*/ 1897 w 2273"/>
              <a:gd name="T103" fmla="*/ 1656 h 2263"/>
              <a:gd name="T104" fmla="*/ 1859 w 2273"/>
              <a:gd name="T105" fmla="*/ 1338 h 2263"/>
              <a:gd name="T106" fmla="*/ 1960 w 2273"/>
              <a:gd name="T107" fmla="*/ 1069 h 2263"/>
              <a:gd name="T108" fmla="*/ 2110 w 2273"/>
              <a:gd name="T109" fmla="*/ 1044 h 2263"/>
              <a:gd name="T110" fmla="*/ 2147 w 2273"/>
              <a:gd name="T111" fmla="*/ 1113 h 2263"/>
              <a:gd name="T112" fmla="*/ 2147 w 2273"/>
              <a:gd name="T113" fmla="*/ 1131 h 2263"/>
              <a:gd name="T114" fmla="*/ 1985 w 2273"/>
              <a:gd name="T115" fmla="*/ 1675 h 2263"/>
              <a:gd name="T116" fmla="*/ 1897 w 2273"/>
              <a:gd name="T117" fmla="*/ 1656 h 2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3" h="2263">
                <a:moveTo>
                  <a:pt x="1139" y="0"/>
                </a:moveTo>
                <a:cubicBezTo>
                  <a:pt x="513" y="0"/>
                  <a:pt x="6" y="506"/>
                  <a:pt x="0" y="1131"/>
                </a:cubicBezTo>
                <a:cubicBezTo>
                  <a:pt x="6" y="1756"/>
                  <a:pt x="513" y="2263"/>
                  <a:pt x="1139" y="2263"/>
                </a:cubicBezTo>
                <a:cubicBezTo>
                  <a:pt x="1765" y="2263"/>
                  <a:pt x="2273" y="1756"/>
                  <a:pt x="2273" y="1131"/>
                </a:cubicBezTo>
                <a:cubicBezTo>
                  <a:pt x="2273" y="506"/>
                  <a:pt x="1765" y="0"/>
                  <a:pt x="1139" y="0"/>
                </a:cubicBezTo>
                <a:close/>
                <a:moveTo>
                  <a:pt x="1941" y="800"/>
                </a:moveTo>
                <a:cubicBezTo>
                  <a:pt x="2003" y="806"/>
                  <a:pt x="1991" y="750"/>
                  <a:pt x="1966" y="694"/>
                </a:cubicBezTo>
                <a:cubicBezTo>
                  <a:pt x="1953" y="650"/>
                  <a:pt x="1960" y="619"/>
                  <a:pt x="1985" y="588"/>
                </a:cubicBezTo>
                <a:cubicBezTo>
                  <a:pt x="2060" y="700"/>
                  <a:pt x="2110" y="831"/>
                  <a:pt x="2135" y="969"/>
                </a:cubicBezTo>
                <a:cubicBezTo>
                  <a:pt x="2129" y="956"/>
                  <a:pt x="2122" y="944"/>
                  <a:pt x="2116" y="925"/>
                </a:cubicBezTo>
                <a:cubicBezTo>
                  <a:pt x="2085" y="838"/>
                  <a:pt x="2072" y="825"/>
                  <a:pt x="2016" y="913"/>
                </a:cubicBezTo>
                <a:cubicBezTo>
                  <a:pt x="1960" y="1006"/>
                  <a:pt x="1884" y="794"/>
                  <a:pt x="1941" y="800"/>
                </a:cubicBezTo>
                <a:close/>
                <a:moveTo>
                  <a:pt x="1421" y="1981"/>
                </a:moveTo>
                <a:cubicBezTo>
                  <a:pt x="1327" y="2063"/>
                  <a:pt x="1271" y="2106"/>
                  <a:pt x="1233" y="2131"/>
                </a:cubicBezTo>
                <a:cubicBezTo>
                  <a:pt x="1202" y="2138"/>
                  <a:pt x="1171" y="2138"/>
                  <a:pt x="1139" y="2138"/>
                </a:cubicBezTo>
                <a:cubicBezTo>
                  <a:pt x="1121" y="2138"/>
                  <a:pt x="1102" y="2138"/>
                  <a:pt x="1089" y="2138"/>
                </a:cubicBezTo>
                <a:cubicBezTo>
                  <a:pt x="1096" y="2081"/>
                  <a:pt x="1108" y="2013"/>
                  <a:pt x="1039" y="1963"/>
                </a:cubicBezTo>
                <a:cubicBezTo>
                  <a:pt x="952" y="1894"/>
                  <a:pt x="864" y="1800"/>
                  <a:pt x="920" y="1719"/>
                </a:cubicBezTo>
                <a:cubicBezTo>
                  <a:pt x="970" y="1638"/>
                  <a:pt x="908" y="1619"/>
                  <a:pt x="845" y="1600"/>
                </a:cubicBezTo>
                <a:cubicBezTo>
                  <a:pt x="789" y="1581"/>
                  <a:pt x="801" y="1488"/>
                  <a:pt x="620" y="1438"/>
                </a:cubicBezTo>
                <a:cubicBezTo>
                  <a:pt x="438" y="1394"/>
                  <a:pt x="419" y="1288"/>
                  <a:pt x="376" y="1156"/>
                </a:cubicBezTo>
                <a:cubicBezTo>
                  <a:pt x="275" y="856"/>
                  <a:pt x="401" y="656"/>
                  <a:pt x="401" y="588"/>
                </a:cubicBezTo>
                <a:cubicBezTo>
                  <a:pt x="401" y="544"/>
                  <a:pt x="388" y="506"/>
                  <a:pt x="369" y="475"/>
                </a:cubicBezTo>
                <a:cubicBezTo>
                  <a:pt x="388" y="456"/>
                  <a:pt x="407" y="438"/>
                  <a:pt x="426" y="419"/>
                </a:cubicBezTo>
                <a:cubicBezTo>
                  <a:pt x="469" y="375"/>
                  <a:pt x="513" y="338"/>
                  <a:pt x="570" y="300"/>
                </a:cubicBezTo>
                <a:cubicBezTo>
                  <a:pt x="607" y="319"/>
                  <a:pt x="664" y="325"/>
                  <a:pt x="726" y="288"/>
                </a:cubicBezTo>
                <a:cubicBezTo>
                  <a:pt x="814" y="231"/>
                  <a:pt x="883" y="231"/>
                  <a:pt x="933" y="219"/>
                </a:cubicBezTo>
                <a:cubicBezTo>
                  <a:pt x="970" y="213"/>
                  <a:pt x="1045" y="194"/>
                  <a:pt x="1027" y="131"/>
                </a:cubicBezTo>
                <a:cubicBezTo>
                  <a:pt x="1064" y="125"/>
                  <a:pt x="1102" y="125"/>
                  <a:pt x="1139" y="125"/>
                </a:cubicBezTo>
                <a:cubicBezTo>
                  <a:pt x="1152" y="125"/>
                  <a:pt x="1164" y="125"/>
                  <a:pt x="1177" y="125"/>
                </a:cubicBezTo>
                <a:cubicBezTo>
                  <a:pt x="1114" y="200"/>
                  <a:pt x="1121" y="238"/>
                  <a:pt x="1208" y="306"/>
                </a:cubicBezTo>
                <a:cubicBezTo>
                  <a:pt x="1252" y="344"/>
                  <a:pt x="1233" y="413"/>
                  <a:pt x="1139" y="369"/>
                </a:cubicBezTo>
                <a:cubicBezTo>
                  <a:pt x="1020" y="319"/>
                  <a:pt x="1014" y="413"/>
                  <a:pt x="895" y="425"/>
                </a:cubicBezTo>
                <a:cubicBezTo>
                  <a:pt x="845" y="431"/>
                  <a:pt x="820" y="550"/>
                  <a:pt x="939" y="606"/>
                </a:cubicBezTo>
                <a:cubicBezTo>
                  <a:pt x="983" y="625"/>
                  <a:pt x="1096" y="663"/>
                  <a:pt x="1052" y="531"/>
                </a:cubicBezTo>
                <a:cubicBezTo>
                  <a:pt x="1027" y="456"/>
                  <a:pt x="1146" y="400"/>
                  <a:pt x="1164" y="494"/>
                </a:cubicBezTo>
                <a:cubicBezTo>
                  <a:pt x="1189" y="569"/>
                  <a:pt x="1252" y="487"/>
                  <a:pt x="1283" y="538"/>
                </a:cubicBezTo>
                <a:cubicBezTo>
                  <a:pt x="1365" y="650"/>
                  <a:pt x="1396" y="750"/>
                  <a:pt x="1252" y="775"/>
                </a:cubicBezTo>
                <a:cubicBezTo>
                  <a:pt x="1027" y="806"/>
                  <a:pt x="952" y="1000"/>
                  <a:pt x="927" y="1088"/>
                </a:cubicBezTo>
                <a:cubicBezTo>
                  <a:pt x="908" y="1169"/>
                  <a:pt x="726" y="1175"/>
                  <a:pt x="664" y="1175"/>
                </a:cubicBezTo>
                <a:cubicBezTo>
                  <a:pt x="595" y="1175"/>
                  <a:pt x="576" y="1369"/>
                  <a:pt x="651" y="1369"/>
                </a:cubicBezTo>
                <a:cubicBezTo>
                  <a:pt x="726" y="1369"/>
                  <a:pt x="845" y="1450"/>
                  <a:pt x="870" y="1500"/>
                </a:cubicBezTo>
                <a:cubicBezTo>
                  <a:pt x="895" y="1556"/>
                  <a:pt x="1171" y="1438"/>
                  <a:pt x="1296" y="1613"/>
                </a:cubicBezTo>
                <a:cubicBezTo>
                  <a:pt x="1421" y="1794"/>
                  <a:pt x="1653" y="1788"/>
                  <a:pt x="1421" y="1981"/>
                </a:cubicBezTo>
                <a:close/>
                <a:moveTo>
                  <a:pt x="1509" y="394"/>
                </a:moveTo>
                <a:cubicBezTo>
                  <a:pt x="1509" y="425"/>
                  <a:pt x="1571" y="575"/>
                  <a:pt x="1446" y="475"/>
                </a:cubicBezTo>
                <a:cubicBezTo>
                  <a:pt x="1315" y="375"/>
                  <a:pt x="1359" y="269"/>
                  <a:pt x="1283" y="231"/>
                </a:cubicBezTo>
                <a:cubicBezTo>
                  <a:pt x="1233" y="206"/>
                  <a:pt x="1246" y="169"/>
                  <a:pt x="1265" y="131"/>
                </a:cubicBezTo>
                <a:cubicBezTo>
                  <a:pt x="1377" y="144"/>
                  <a:pt x="1477" y="175"/>
                  <a:pt x="1578" y="225"/>
                </a:cubicBezTo>
                <a:cubicBezTo>
                  <a:pt x="1578" y="231"/>
                  <a:pt x="1578" y="244"/>
                  <a:pt x="1584" y="263"/>
                </a:cubicBezTo>
                <a:cubicBezTo>
                  <a:pt x="1609" y="338"/>
                  <a:pt x="1503" y="356"/>
                  <a:pt x="1509" y="394"/>
                </a:cubicBezTo>
                <a:close/>
                <a:moveTo>
                  <a:pt x="1897" y="1656"/>
                </a:moveTo>
                <a:cubicBezTo>
                  <a:pt x="1816" y="1650"/>
                  <a:pt x="1828" y="1469"/>
                  <a:pt x="1859" y="1338"/>
                </a:cubicBezTo>
                <a:cubicBezTo>
                  <a:pt x="1891" y="1213"/>
                  <a:pt x="1953" y="1231"/>
                  <a:pt x="1960" y="1069"/>
                </a:cubicBezTo>
                <a:cubicBezTo>
                  <a:pt x="1966" y="975"/>
                  <a:pt x="2104" y="981"/>
                  <a:pt x="2110" y="1044"/>
                </a:cubicBezTo>
                <a:cubicBezTo>
                  <a:pt x="2110" y="1063"/>
                  <a:pt x="2122" y="1094"/>
                  <a:pt x="2147" y="1113"/>
                </a:cubicBezTo>
                <a:cubicBezTo>
                  <a:pt x="2147" y="1119"/>
                  <a:pt x="2147" y="1125"/>
                  <a:pt x="2147" y="1131"/>
                </a:cubicBezTo>
                <a:cubicBezTo>
                  <a:pt x="2147" y="1331"/>
                  <a:pt x="2091" y="1519"/>
                  <a:pt x="1985" y="1675"/>
                </a:cubicBezTo>
                <a:cubicBezTo>
                  <a:pt x="1972" y="1669"/>
                  <a:pt x="1947" y="1663"/>
                  <a:pt x="1897" y="1656"/>
                </a:cubicBez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nvGrpSpPr>
          <p:cNvPr id="41" name="Group 4"/>
          <p:cNvGrpSpPr>
            <a:grpSpLocks noChangeAspect="1"/>
          </p:cNvGrpSpPr>
          <p:nvPr/>
        </p:nvGrpSpPr>
        <p:grpSpPr bwMode="auto">
          <a:xfrm>
            <a:off x="9868173" y="2522017"/>
            <a:ext cx="1411974" cy="1210785"/>
            <a:chOff x="1601" y="217"/>
            <a:chExt cx="4632" cy="3972"/>
          </a:xfrm>
          <a:solidFill>
            <a:schemeClr val="bg1"/>
          </a:solidFill>
        </p:grpSpPr>
        <p:sp>
          <p:nvSpPr>
            <p:cNvPr id="43" name="Freeform 5"/>
            <p:cNvSpPr>
              <a:spLocks/>
            </p:cNvSpPr>
            <p:nvPr/>
          </p:nvSpPr>
          <p:spPr bwMode="auto">
            <a:xfrm>
              <a:off x="3167" y="1195"/>
              <a:ext cx="1490" cy="2994"/>
            </a:xfrm>
            <a:custGeom>
              <a:avLst/>
              <a:gdLst>
                <a:gd name="T0" fmla="*/ 511 w 630"/>
                <a:gd name="T1" fmla="*/ 0 h 1265"/>
                <a:gd name="T2" fmla="*/ 119 w 630"/>
                <a:gd name="T3" fmla="*/ 0 h 1265"/>
                <a:gd name="T4" fmla="*/ 0 w 630"/>
                <a:gd name="T5" fmla="*/ 119 h 1265"/>
                <a:gd name="T6" fmla="*/ 0 w 630"/>
                <a:gd name="T7" fmla="*/ 650 h 1265"/>
                <a:gd name="T8" fmla="*/ 119 w 630"/>
                <a:gd name="T9" fmla="*/ 769 h 1265"/>
                <a:gd name="T10" fmla="*/ 119 w 630"/>
                <a:gd name="T11" fmla="*/ 769 h 1265"/>
                <a:gd name="T12" fmla="*/ 119 w 630"/>
                <a:gd name="T13" fmla="*/ 1146 h 1265"/>
                <a:gd name="T14" fmla="*/ 231 w 630"/>
                <a:gd name="T15" fmla="*/ 1265 h 1265"/>
                <a:gd name="T16" fmla="*/ 399 w 630"/>
                <a:gd name="T17" fmla="*/ 1265 h 1265"/>
                <a:gd name="T18" fmla="*/ 511 w 630"/>
                <a:gd name="T19" fmla="*/ 1146 h 1265"/>
                <a:gd name="T20" fmla="*/ 511 w 630"/>
                <a:gd name="T21" fmla="*/ 769 h 1265"/>
                <a:gd name="T22" fmla="*/ 511 w 630"/>
                <a:gd name="T23" fmla="*/ 769 h 1265"/>
                <a:gd name="T24" fmla="*/ 630 w 630"/>
                <a:gd name="T25" fmla="*/ 650 h 1265"/>
                <a:gd name="T26" fmla="*/ 630 w 630"/>
                <a:gd name="T27" fmla="*/ 119 h 1265"/>
                <a:gd name="T28" fmla="*/ 511 w 630"/>
                <a:gd name="T29" fmla="*/ 0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0" h="1265">
                  <a:moveTo>
                    <a:pt x="511" y="0"/>
                  </a:moveTo>
                  <a:cubicBezTo>
                    <a:pt x="119" y="0"/>
                    <a:pt x="119" y="0"/>
                    <a:pt x="119" y="0"/>
                  </a:cubicBezTo>
                  <a:cubicBezTo>
                    <a:pt x="56" y="0"/>
                    <a:pt x="0" y="56"/>
                    <a:pt x="0" y="119"/>
                  </a:cubicBezTo>
                  <a:cubicBezTo>
                    <a:pt x="0" y="650"/>
                    <a:pt x="0" y="650"/>
                    <a:pt x="0" y="650"/>
                  </a:cubicBezTo>
                  <a:cubicBezTo>
                    <a:pt x="0" y="713"/>
                    <a:pt x="56" y="769"/>
                    <a:pt x="119" y="769"/>
                  </a:cubicBezTo>
                  <a:cubicBezTo>
                    <a:pt x="119" y="769"/>
                    <a:pt x="119" y="769"/>
                    <a:pt x="119" y="769"/>
                  </a:cubicBezTo>
                  <a:cubicBezTo>
                    <a:pt x="119" y="1146"/>
                    <a:pt x="119" y="1146"/>
                    <a:pt x="119" y="1146"/>
                  </a:cubicBezTo>
                  <a:cubicBezTo>
                    <a:pt x="119" y="1209"/>
                    <a:pt x="168" y="1265"/>
                    <a:pt x="231" y="1265"/>
                  </a:cubicBezTo>
                  <a:cubicBezTo>
                    <a:pt x="399" y="1265"/>
                    <a:pt x="399" y="1265"/>
                    <a:pt x="399" y="1265"/>
                  </a:cubicBezTo>
                  <a:cubicBezTo>
                    <a:pt x="462" y="1265"/>
                    <a:pt x="511" y="1209"/>
                    <a:pt x="511" y="1146"/>
                  </a:cubicBezTo>
                  <a:cubicBezTo>
                    <a:pt x="511" y="769"/>
                    <a:pt x="511" y="769"/>
                    <a:pt x="511" y="769"/>
                  </a:cubicBezTo>
                  <a:cubicBezTo>
                    <a:pt x="511" y="769"/>
                    <a:pt x="511" y="769"/>
                    <a:pt x="511" y="769"/>
                  </a:cubicBezTo>
                  <a:cubicBezTo>
                    <a:pt x="574" y="769"/>
                    <a:pt x="630" y="713"/>
                    <a:pt x="630" y="650"/>
                  </a:cubicBezTo>
                  <a:cubicBezTo>
                    <a:pt x="630" y="119"/>
                    <a:pt x="630" y="119"/>
                    <a:pt x="630" y="119"/>
                  </a:cubicBezTo>
                  <a:cubicBezTo>
                    <a:pt x="630" y="56"/>
                    <a:pt x="574" y="0"/>
                    <a:pt x="511" y="0"/>
                  </a:cubicBezTo>
                  <a:close/>
                </a:path>
              </a:pathLst>
            </a:custGeom>
            <a:grpFill/>
            <a:ln w="28575">
              <a:solidFill>
                <a:schemeClr val="accent1"/>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44" name="Oval 6"/>
            <p:cNvSpPr>
              <a:spLocks noChangeArrowheads="1"/>
            </p:cNvSpPr>
            <p:nvPr/>
          </p:nvSpPr>
          <p:spPr bwMode="auto">
            <a:xfrm>
              <a:off x="3467" y="217"/>
              <a:ext cx="888" cy="890"/>
            </a:xfrm>
            <a:prstGeom prst="ellipse">
              <a:avLst/>
            </a:prstGeom>
            <a:grpFill/>
            <a:ln w="28575">
              <a:solidFill>
                <a:schemeClr val="accent1"/>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45" name="Freeform 7"/>
            <p:cNvSpPr>
              <a:spLocks/>
            </p:cNvSpPr>
            <p:nvPr/>
          </p:nvSpPr>
          <p:spPr bwMode="auto">
            <a:xfrm>
              <a:off x="4982" y="1308"/>
              <a:ext cx="1251" cy="2556"/>
            </a:xfrm>
            <a:custGeom>
              <a:avLst/>
              <a:gdLst>
                <a:gd name="T0" fmla="*/ 432 w 529"/>
                <a:gd name="T1" fmla="*/ 0 h 1080"/>
                <a:gd name="T2" fmla="*/ 98 w 529"/>
                <a:gd name="T3" fmla="*/ 0 h 1080"/>
                <a:gd name="T4" fmla="*/ 0 w 529"/>
                <a:gd name="T5" fmla="*/ 98 h 1080"/>
                <a:gd name="T6" fmla="*/ 0 w 529"/>
                <a:gd name="T7" fmla="*/ 554 h 1080"/>
                <a:gd name="T8" fmla="*/ 98 w 529"/>
                <a:gd name="T9" fmla="*/ 652 h 1080"/>
                <a:gd name="T10" fmla="*/ 98 w 529"/>
                <a:gd name="T11" fmla="*/ 652 h 1080"/>
                <a:gd name="T12" fmla="*/ 98 w 529"/>
                <a:gd name="T13" fmla="*/ 981 h 1080"/>
                <a:gd name="T14" fmla="*/ 188 w 529"/>
                <a:gd name="T15" fmla="*/ 1080 h 1080"/>
                <a:gd name="T16" fmla="*/ 334 w 529"/>
                <a:gd name="T17" fmla="*/ 1080 h 1080"/>
                <a:gd name="T18" fmla="*/ 432 w 529"/>
                <a:gd name="T19" fmla="*/ 981 h 1080"/>
                <a:gd name="T20" fmla="*/ 432 w 529"/>
                <a:gd name="T21" fmla="*/ 652 h 1080"/>
                <a:gd name="T22" fmla="*/ 432 w 529"/>
                <a:gd name="T23" fmla="*/ 652 h 1080"/>
                <a:gd name="T24" fmla="*/ 529 w 529"/>
                <a:gd name="T25" fmla="*/ 554 h 1080"/>
                <a:gd name="T26" fmla="*/ 529 w 529"/>
                <a:gd name="T27" fmla="*/ 98 h 1080"/>
                <a:gd name="T28" fmla="*/ 432 w 529"/>
                <a:gd name="T29" fmla="*/ 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9" h="1080">
                  <a:moveTo>
                    <a:pt x="432" y="0"/>
                  </a:moveTo>
                  <a:cubicBezTo>
                    <a:pt x="98" y="0"/>
                    <a:pt x="98" y="0"/>
                    <a:pt x="98" y="0"/>
                  </a:cubicBezTo>
                  <a:cubicBezTo>
                    <a:pt x="42" y="0"/>
                    <a:pt x="0" y="42"/>
                    <a:pt x="0" y="98"/>
                  </a:cubicBezTo>
                  <a:cubicBezTo>
                    <a:pt x="0" y="554"/>
                    <a:pt x="0" y="554"/>
                    <a:pt x="0" y="554"/>
                  </a:cubicBezTo>
                  <a:cubicBezTo>
                    <a:pt x="0" y="610"/>
                    <a:pt x="42" y="652"/>
                    <a:pt x="98" y="652"/>
                  </a:cubicBezTo>
                  <a:cubicBezTo>
                    <a:pt x="98" y="652"/>
                    <a:pt x="98" y="652"/>
                    <a:pt x="98" y="652"/>
                  </a:cubicBezTo>
                  <a:cubicBezTo>
                    <a:pt x="98" y="981"/>
                    <a:pt x="98" y="981"/>
                    <a:pt x="98" y="981"/>
                  </a:cubicBezTo>
                  <a:cubicBezTo>
                    <a:pt x="98" y="1038"/>
                    <a:pt x="139" y="1080"/>
                    <a:pt x="188" y="1080"/>
                  </a:cubicBezTo>
                  <a:cubicBezTo>
                    <a:pt x="334" y="1080"/>
                    <a:pt x="334" y="1080"/>
                    <a:pt x="334" y="1080"/>
                  </a:cubicBezTo>
                  <a:cubicBezTo>
                    <a:pt x="390" y="1080"/>
                    <a:pt x="432" y="1038"/>
                    <a:pt x="432" y="981"/>
                  </a:cubicBezTo>
                  <a:cubicBezTo>
                    <a:pt x="432" y="652"/>
                    <a:pt x="432" y="652"/>
                    <a:pt x="432" y="652"/>
                  </a:cubicBezTo>
                  <a:cubicBezTo>
                    <a:pt x="432" y="652"/>
                    <a:pt x="432" y="652"/>
                    <a:pt x="432" y="652"/>
                  </a:cubicBezTo>
                  <a:cubicBezTo>
                    <a:pt x="488" y="652"/>
                    <a:pt x="529" y="610"/>
                    <a:pt x="529" y="554"/>
                  </a:cubicBezTo>
                  <a:cubicBezTo>
                    <a:pt x="529" y="98"/>
                    <a:pt x="529" y="98"/>
                    <a:pt x="529" y="98"/>
                  </a:cubicBezTo>
                  <a:cubicBezTo>
                    <a:pt x="529" y="42"/>
                    <a:pt x="488" y="0"/>
                    <a:pt x="432" y="0"/>
                  </a:cubicBezTo>
                  <a:close/>
                </a:path>
              </a:pathLst>
            </a:custGeom>
            <a:grpFill/>
            <a:ln w="28575">
              <a:solidFill>
                <a:schemeClr val="accent1"/>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46" name="Oval 8"/>
            <p:cNvSpPr>
              <a:spLocks noChangeArrowheads="1"/>
            </p:cNvSpPr>
            <p:nvPr/>
          </p:nvSpPr>
          <p:spPr bwMode="auto">
            <a:xfrm>
              <a:off x="5221" y="468"/>
              <a:ext cx="764" cy="753"/>
            </a:xfrm>
            <a:prstGeom prst="ellipse">
              <a:avLst/>
            </a:prstGeom>
            <a:grpFill/>
            <a:ln w="28575">
              <a:solidFill>
                <a:schemeClr val="accent1"/>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47" name="Freeform 9"/>
            <p:cNvSpPr>
              <a:spLocks/>
            </p:cNvSpPr>
            <p:nvPr/>
          </p:nvSpPr>
          <p:spPr bwMode="auto">
            <a:xfrm>
              <a:off x="1601" y="1308"/>
              <a:ext cx="1251" cy="2556"/>
            </a:xfrm>
            <a:custGeom>
              <a:avLst/>
              <a:gdLst>
                <a:gd name="T0" fmla="*/ 432 w 529"/>
                <a:gd name="T1" fmla="*/ 0 h 1080"/>
                <a:gd name="T2" fmla="*/ 98 w 529"/>
                <a:gd name="T3" fmla="*/ 0 h 1080"/>
                <a:gd name="T4" fmla="*/ 0 w 529"/>
                <a:gd name="T5" fmla="*/ 98 h 1080"/>
                <a:gd name="T6" fmla="*/ 0 w 529"/>
                <a:gd name="T7" fmla="*/ 554 h 1080"/>
                <a:gd name="T8" fmla="*/ 98 w 529"/>
                <a:gd name="T9" fmla="*/ 652 h 1080"/>
                <a:gd name="T10" fmla="*/ 98 w 529"/>
                <a:gd name="T11" fmla="*/ 652 h 1080"/>
                <a:gd name="T12" fmla="*/ 98 w 529"/>
                <a:gd name="T13" fmla="*/ 981 h 1080"/>
                <a:gd name="T14" fmla="*/ 195 w 529"/>
                <a:gd name="T15" fmla="*/ 1080 h 1080"/>
                <a:gd name="T16" fmla="*/ 341 w 529"/>
                <a:gd name="T17" fmla="*/ 1080 h 1080"/>
                <a:gd name="T18" fmla="*/ 432 w 529"/>
                <a:gd name="T19" fmla="*/ 981 h 1080"/>
                <a:gd name="T20" fmla="*/ 432 w 529"/>
                <a:gd name="T21" fmla="*/ 652 h 1080"/>
                <a:gd name="T22" fmla="*/ 432 w 529"/>
                <a:gd name="T23" fmla="*/ 652 h 1080"/>
                <a:gd name="T24" fmla="*/ 529 w 529"/>
                <a:gd name="T25" fmla="*/ 554 h 1080"/>
                <a:gd name="T26" fmla="*/ 529 w 529"/>
                <a:gd name="T27" fmla="*/ 98 h 1080"/>
                <a:gd name="T28" fmla="*/ 432 w 529"/>
                <a:gd name="T29" fmla="*/ 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9" h="1080">
                  <a:moveTo>
                    <a:pt x="432" y="0"/>
                  </a:moveTo>
                  <a:cubicBezTo>
                    <a:pt x="98" y="0"/>
                    <a:pt x="98" y="0"/>
                    <a:pt x="98" y="0"/>
                  </a:cubicBezTo>
                  <a:cubicBezTo>
                    <a:pt x="42" y="0"/>
                    <a:pt x="0" y="42"/>
                    <a:pt x="0" y="98"/>
                  </a:cubicBezTo>
                  <a:cubicBezTo>
                    <a:pt x="0" y="554"/>
                    <a:pt x="0" y="554"/>
                    <a:pt x="0" y="554"/>
                  </a:cubicBezTo>
                  <a:cubicBezTo>
                    <a:pt x="0" y="610"/>
                    <a:pt x="42" y="652"/>
                    <a:pt x="98" y="652"/>
                  </a:cubicBezTo>
                  <a:cubicBezTo>
                    <a:pt x="98" y="652"/>
                    <a:pt x="98" y="652"/>
                    <a:pt x="98" y="652"/>
                  </a:cubicBezTo>
                  <a:cubicBezTo>
                    <a:pt x="98" y="981"/>
                    <a:pt x="98" y="981"/>
                    <a:pt x="98" y="981"/>
                  </a:cubicBezTo>
                  <a:cubicBezTo>
                    <a:pt x="98" y="1038"/>
                    <a:pt x="139" y="1080"/>
                    <a:pt x="195" y="1080"/>
                  </a:cubicBezTo>
                  <a:cubicBezTo>
                    <a:pt x="341" y="1080"/>
                    <a:pt x="341" y="1080"/>
                    <a:pt x="341" y="1080"/>
                  </a:cubicBezTo>
                  <a:cubicBezTo>
                    <a:pt x="390" y="1080"/>
                    <a:pt x="432" y="1038"/>
                    <a:pt x="432" y="981"/>
                  </a:cubicBezTo>
                  <a:cubicBezTo>
                    <a:pt x="432" y="652"/>
                    <a:pt x="432" y="652"/>
                    <a:pt x="432" y="652"/>
                  </a:cubicBezTo>
                  <a:cubicBezTo>
                    <a:pt x="432" y="652"/>
                    <a:pt x="432" y="652"/>
                    <a:pt x="432" y="652"/>
                  </a:cubicBezTo>
                  <a:cubicBezTo>
                    <a:pt x="488" y="652"/>
                    <a:pt x="529" y="610"/>
                    <a:pt x="529" y="554"/>
                  </a:cubicBezTo>
                  <a:cubicBezTo>
                    <a:pt x="529" y="98"/>
                    <a:pt x="529" y="98"/>
                    <a:pt x="529" y="98"/>
                  </a:cubicBezTo>
                  <a:cubicBezTo>
                    <a:pt x="529" y="42"/>
                    <a:pt x="488" y="0"/>
                    <a:pt x="432" y="0"/>
                  </a:cubicBezTo>
                  <a:close/>
                </a:path>
              </a:pathLst>
            </a:custGeom>
            <a:grpFill/>
            <a:ln w="28575">
              <a:solidFill>
                <a:schemeClr val="accent1"/>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48" name="Oval 10"/>
            <p:cNvSpPr>
              <a:spLocks noChangeArrowheads="1"/>
            </p:cNvSpPr>
            <p:nvPr/>
          </p:nvSpPr>
          <p:spPr bwMode="auto">
            <a:xfrm>
              <a:off x="1839" y="468"/>
              <a:ext cx="762" cy="753"/>
            </a:xfrm>
            <a:prstGeom prst="ellipse">
              <a:avLst/>
            </a:prstGeom>
            <a:grpFill/>
            <a:ln w="28575">
              <a:solidFill>
                <a:schemeClr val="accent1"/>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sp>
        <p:nvSpPr>
          <p:cNvPr id="94" name="TextBox 22"/>
          <p:cNvSpPr txBox="1">
            <a:spLocks noChangeArrowheads="1"/>
          </p:cNvSpPr>
          <p:nvPr/>
        </p:nvSpPr>
        <p:spPr bwMode="auto">
          <a:xfrm>
            <a:off x="9230676" y="3732802"/>
            <a:ext cx="3113458" cy="3481039"/>
          </a:xfrm>
          <a:prstGeom prst="rect">
            <a:avLst/>
          </a:prstGeom>
          <a:noFill/>
          <a:ln>
            <a:noFill/>
          </a:ln>
          <a:extLst/>
        </p:spPr>
        <p:txBody>
          <a:bodyPr wrap="square" lIns="182854" tIns="146283" rIns="182854" bIns="146283">
            <a:spAutoFit/>
          </a:bodyPr>
          <a:lstStyle>
            <a:lvl1pPr eaLnBrk="0" hangingPunct="0">
              <a:defRPr sz="2400">
                <a:solidFill>
                  <a:schemeClr val="tx1"/>
                </a:solidFill>
                <a:latin typeface="Segoe UI" charset="0"/>
                <a:ea typeface="MS PGothic" charset="0"/>
                <a:cs typeface="MS PGothic" charset="0"/>
              </a:defRPr>
            </a:lvl1pPr>
            <a:lvl2pPr marL="742950" indent="-285750" eaLnBrk="0" hangingPunct="0">
              <a:defRPr sz="2400">
                <a:solidFill>
                  <a:schemeClr val="tx1"/>
                </a:solidFill>
                <a:latin typeface="Segoe UI" charset="0"/>
                <a:ea typeface="MS PGothic" charset="0"/>
                <a:cs typeface="MS PGothic" charset="0"/>
              </a:defRPr>
            </a:lvl2pPr>
            <a:lvl3pPr marL="1143000" indent="-228600" eaLnBrk="0" hangingPunct="0">
              <a:defRPr sz="2400">
                <a:solidFill>
                  <a:schemeClr val="tx1"/>
                </a:solidFill>
                <a:latin typeface="Segoe UI" charset="0"/>
                <a:ea typeface="MS PGothic" charset="0"/>
                <a:cs typeface="MS PGothic" charset="0"/>
              </a:defRPr>
            </a:lvl3pPr>
            <a:lvl4pPr marL="1600200" indent="-228600" eaLnBrk="0" hangingPunct="0">
              <a:defRPr sz="2400">
                <a:solidFill>
                  <a:schemeClr val="tx1"/>
                </a:solidFill>
                <a:latin typeface="Segoe UI" charset="0"/>
                <a:ea typeface="MS PGothic" charset="0"/>
                <a:cs typeface="MS PGothic" charset="0"/>
              </a:defRPr>
            </a:lvl4pPr>
            <a:lvl5pPr marL="2057400" indent="-228600" eaLnBrk="0" hangingPunct="0">
              <a:defRPr sz="2400">
                <a:solidFill>
                  <a:schemeClr val="tx1"/>
                </a:solidFill>
                <a:latin typeface="Segoe UI"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9pPr>
          </a:lstStyle>
          <a:p>
            <a:pPr lvl="0" defTabSz="931684" eaLnBrk="1" fontAlgn="base" hangingPunct="1">
              <a:lnSpc>
                <a:spcPct val="90000"/>
              </a:lnSpc>
              <a:spcBef>
                <a:spcPts val="600"/>
              </a:spcBef>
              <a:spcAft>
                <a:spcPct val="0"/>
              </a:spcAft>
            </a:pPr>
            <a:r>
              <a:rPr lang="en-US" sz="3999" b="1" dirty="0">
                <a:solidFill>
                  <a:schemeClr val="accent1"/>
                </a:solidFill>
                <a:latin typeface="Segoe UI"/>
                <a:ea typeface="MS PGothic" panose="020B0600070205080204" pitchFamily="34" charset="-128"/>
                <a:cs typeface="Segoe UI Semilight" panose="020B0402040204020203" pitchFamily="34" charset="0"/>
              </a:rPr>
              <a:t>5,000,000+</a:t>
            </a:r>
            <a:br>
              <a:rPr lang="en-US" sz="5399" b="1" dirty="0">
                <a:gradFill>
                  <a:gsLst>
                    <a:gs pos="32743">
                      <a:srgbClr val="BAD80A"/>
                    </a:gs>
                    <a:gs pos="50000">
                      <a:srgbClr val="BAD80A"/>
                    </a:gs>
                  </a:gsLst>
                  <a:lin ang="5400000" scaled="0"/>
                </a:gradFill>
                <a:latin typeface="Segoe UI"/>
                <a:ea typeface="MS PGothic" panose="020B0600070205080204" pitchFamily="34" charset="-128"/>
                <a:cs typeface="Segoe UI Semilight" panose="020B0402040204020203" pitchFamily="34" charset="0"/>
              </a:rPr>
            </a:br>
            <a:r>
              <a:rPr lang="en-US" sz="2000" b="1" dirty="0">
                <a:gradFill>
                  <a:gsLst>
                    <a:gs pos="42478">
                      <a:srgbClr val="FFFFFF"/>
                    </a:gs>
                    <a:gs pos="69000">
                      <a:srgbClr val="FFFFFF"/>
                    </a:gs>
                  </a:gsLst>
                  <a:lin ang="5400000" scaled="0"/>
                </a:gradFill>
                <a:latin typeface="Segoe UI"/>
                <a:ea typeface="MS PGothic" panose="020B0600070205080204" pitchFamily="34" charset="-128"/>
                <a:cs typeface="Segoe UI Light"/>
              </a:rPr>
              <a:t>subscribers</a:t>
            </a:r>
            <a:br>
              <a:rPr lang="en-US" sz="2000" b="1" dirty="0">
                <a:gradFill>
                  <a:gsLst>
                    <a:gs pos="42478">
                      <a:srgbClr val="FFFFFF"/>
                    </a:gs>
                    <a:gs pos="69000">
                      <a:srgbClr val="FFFFFF"/>
                    </a:gs>
                  </a:gsLst>
                  <a:lin ang="5400000" scaled="0"/>
                </a:gradFill>
                <a:latin typeface="Segoe UI"/>
                <a:ea typeface="MS PGothic" panose="020B0600070205080204" pitchFamily="34" charset="-128"/>
                <a:cs typeface="Segoe UI Light"/>
              </a:rPr>
            </a:br>
            <a:r>
              <a:rPr lang="en-US" sz="1020" b="1" dirty="0">
                <a:gradFill>
                  <a:gsLst>
                    <a:gs pos="42478">
                      <a:srgbClr val="FFFFFF"/>
                    </a:gs>
                    <a:gs pos="69000">
                      <a:srgbClr val="FFFFFF"/>
                    </a:gs>
                  </a:gsLst>
                  <a:lin ang="5400000" scaled="0"/>
                </a:gradFill>
                <a:latin typeface="Segoe UI"/>
                <a:ea typeface="MS PGothic" panose="020B0600070205080204" pitchFamily="34" charset="-128"/>
                <a:cs typeface="Segoe UI Light"/>
              </a:rPr>
              <a:t> </a:t>
            </a:r>
            <a:r>
              <a:rPr lang="en-US" sz="1224" b="1" dirty="0">
                <a:gradFill>
                  <a:gsLst>
                    <a:gs pos="42478">
                      <a:srgbClr val="FFFFFF"/>
                    </a:gs>
                    <a:gs pos="69000">
                      <a:srgbClr val="FFFFFF"/>
                    </a:gs>
                  </a:gsLst>
                  <a:lin ang="5400000" scaled="0"/>
                </a:gradFill>
                <a:latin typeface="Segoe UI"/>
                <a:ea typeface="MS PGothic" panose="020B0600070205080204" pitchFamily="34" charset="-128"/>
                <a:cs typeface="Segoe UI Light"/>
              </a:rPr>
              <a:t> </a:t>
            </a:r>
            <a:br>
              <a:rPr lang="en-US" sz="5399" b="1" dirty="0">
                <a:gradFill>
                  <a:gsLst>
                    <a:gs pos="32743">
                      <a:srgbClr val="FF8C00"/>
                    </a:gs>
                    <a:gs pos="49000">
                      <a:srgbClr val="FF8C00"/>
                    </a:gs>
                  </a:gsLst>
                  <a:lin ang="5400000" scaled="0"/>
                </a:gradFill>
                <a:latin typeface="Segoe UI"/>
                <a:ea typeface="MS PGothic" panose="020B0600070205080204" pitchFamily="34" charset="-128"/>
                <a:cs typeface="Segoe UI Semilight" panose="020B0402040204020203" pitchFamily="34" charset="0"/>
              </a:rPr>
            </a:br>
            <a:r>
              <a:rPr lang="en-US" sz="3999" b="1" dirty="0">
                <a:solidFill>
                  <a:schemeClr val="accent1"/>
                </a:solidFill>
                <a:latin typeface="Segoe UI"/>
                <a:ea typeface="MS PGothic" panose="020B0600070205080204" pitchFamily="34" charset="-128"/>
                <a:cs typeface="Segoe UI Semilight" panose="020B0402040204020203" pitchFamily="34" charset="0"/>
              </a:rPr>
              <a:t>210+</a:t>
            </a:r>
            <a:r>
              <a:rPr lang="en-US" sz="3999" dirty="0">
                <a:solidFill>
                  <a:srgbClr val="EB3C00"/>
                </a:solidFill>
                <a:latin typeface="Segoe UI"/>
                <a:ea typeface="MS PGothic" panose="020B0600070205080204" pitchFamily="34" charset="-128"/>
                <a:cs typeface="Segoe UI Light"/>
              </a:rPr>
              <a:t> </a:t>
            </a:r>
            <a:br>
              <a:rPr lang="en-US" sz="3999" dirty="0">
                <a:gradFill>
                  <a:gsLst>
                    <a:gs pos="42478">
                      <a:srgbClr val="FFFFFF"/>
                    </a:gs>
                    <a:gs pos="69000">
                      <a:srgbClr val="FFFFFF"/>
                    </a:gs>
                  </a:gsLst>
                  <a:lin ang="5400000" scaled="0"/>
                </a:gradFill>
                <a:latin typeface="Segoe UI"/>
                <a:ea typeface="MS PGothic" panose="020B0600070205080204" pitchFamily="34" charset="-128"/>
                <a:cs typeface="Segoe UI Light"/>
              </a:rPr>
            </a:br>
            <a:r>
              <a:rPr lang="en-US" sz="2000" b="1" dirty="0">
                <a:gradFill>
                  <a:gsLst>
                    <a:gs pos="42478">
                      <a:srgbClr val="FFFFFF"/>
                    </a:gs>
                    <a:gs pos="69000">
                      <a:srgbClr val="FFFFFF"/>
                    </a:gs>
                  </a:gsLst>
                  <a:lin ang="5400000" scaled="0"/>
                </a:gradFill>
                <a:latin typeface="Segoe UI"/>
                <a:ea typeface="MS PGothic" panose="020B0600070205080204" pitchFamily="34" charset="-128"/>
                <a:cs typeface="Segoe UI Light"/>
              </a:rPr>
              <a:t>countries</a:t>
            </a:r>
            <a:endParaRPr lang="en-US" sz="2000" dirty="0">
              <a:gradFill>
                <a:gsLst>
                  <a:gs pos="42478">
                    <a:srgbClr val="FFFFFF"/>
                  </a:gs>
                  <a:gs pos="69000">
                    <a:srgbClr val="FFFFFF"/>
                  </a:gs>
                </a:gsLst>
                <a:lin ang="5400000" scaled="0"/>
              </a:gradFill>
              <a:latin typeface="Segoe UI"/>
              <a:ea typeface="MS PGothic" panose="020B0600070205080204" pitchFamily="34" charset="-128"/>
              <a:cs typeface="Segoe UI Semibold" panose="020B0702040204020203" pitchFamily="34" charset="0"/>
            </a:endParaRPr>
          </a:p>
          <a:p>
            <a:pPr defTabSz="931684" eaLnBrk="1" fontAlgn="base" hangingPunct="1">
              <a:lnSpc>
                <a:spcPct val="90000"/>
              </a:lnSpc>
              <a:spcBef>
                <a:spcPts val="600"/>
              </a:spcBef>
              <a:spcAft>
                <a:spcPct val="0"/>
              </a:spcAft>
            </a:pPr>
            <a:r>
              <a:rPr lang="en-US" sz="3999" b="1" dirty="0">
                <a:solidFill>
                  <a:schemeClr val="accent1"/>
                </a:solidFill>
                <a:latin typeface="Segoe UI"/>
                <a:ea typeface="MS PGothic" panose="020B0600070205080204" pitchFamily="34" charset="-128"/>
                <a:cs typeface="Segoe UI Semilight" panose="020B0402040204020203" pitchFamily="34" charset="0"/>
              </a:rPr>
              <a:t>200,000+</a:t>
            </a:r>
            <a:br>
              <a:rPr lang="en-US" sz="5399" b="1" dirty="0">
                <a:gradFill>
                  <a:gsLst>
                    <a:gs pos="32743">
                      <a:srgbClr val="BAD80A"/>
                    </a:gs>
                    <a:gs pos="50000">
                      <a:srgbClr val="BAD80A"/>
                    </a:gs>
                  </a:gsLst>
                  <a:lin ang="5400000" scaled="0"/>
                </a:gradFill>
                <a:latin typeface="Segoe UI"/>
                <a:ea typeface="MS PGothic" panose="020B0600070205080204" pitchFamily="34" charset="-128"/>
                <a:cs typeface="Segoe UI Semilight" panose="020B0402040204020203" pitchFamily="34" charset="0"/>
              </a:rPr>
            </a:br>
            <a:r>
              <a:rPr lang="en-US" sz="2000" b="1" dirty="0">
                <a:gradFill>
                  <a:gsLst>
                    <a:gs pos="42478">
                      <a:srgbClr val="FFFFFF"/>
                    </a:gs>
                    <a:gs pos="69000">
                      <a:srgbClr val="FFFFFF"/>
                    </a:gs>
                  </a:gsLst>
                  <a:lin ang="5400000" scaled="0"/>
                </a:gradFill>
                <a:latin typeface="Segoe UI"/>
                <a:ea typeface="MS PGothic" panose="020B0600070205080204" pitchFamily="34" charset="-128"/>
                <a:cs typeface="Segoe UI Light"/>
              </a:rPr>
              <a:t>organizations</a:t>
            </a:r>
            <a:br>
              <a:rPr lang="en-US" sz="2000" b="1" dirty="0">
                <a:gradFill>
                  <a:gsLst>
                    <a:gs pos="42478">
                      <a:srgbClr val="FFFFFF"/>
                    </a:gs>
                    <a:gs pos="69000">
                      <a:srgbClr val="FFFFFF"/>
                    </a:gs>
                  </a:gsLst>
                  <a:lin ang="5400000" scaled="0"/>
                </a:gradFill>
                <a:latin typeface="Segoe UI"/>
                <a:ea typeface="MS PGothic" panose="020B0600070205080204" pitchFamily="34" charset="-128"/>
                <a:cs typeface="Segoe UI Light"/>
              </a:rPr>
            </a:br>
            <a:r>
              <a:rPr lang="en-US" sz="1020" b="1" dirty="0">
                <a:gradFill>
                  <a:gsLst>
                    <a:gs pos="42478">
                      <a:srgbClr val="FFFFFF"/>
                    </a:gs>
                    <a:gs pos="69000">
                      <a:srgbClr val="FFFFFF"/>
                    </a:gs>
                  </a:gsLst>
                  <a:lin ang="5400000" scaled="0"/>
                </a:gradFill>
                <a:latin typeface="Segoe UI"/>
                <a:ea typeface="MS PGothic" panose="020B0600070205080204" pitchFamily="34" charset="-128"/>
                <a:cs typeface="Segoe UI Light"/>
              </a:rPr>
              <a:t> </a:t>
            </a:r>
            <a:r>
              <a:rPr lang="en-US" sz="1224" b="1" dirty="0">
                <a:gradFill>
                  <a:gsLst>
                    <a:gs pos="42478">
                      <a:srgbClr val="FFFFFF"/>
                    </a:gs>
                    <a:gs pos="69000">
                      <a:srgbClr val="FFFFFF"/>
                    </a:gs>
                  </a:gsLst>
                  <a:lin ang="5400000" scaled="0"/>
                </a:gradFill>
                <a:latin typeface="Segoe UI"/>
                <a:ea typeface="MS PGothic" panose="020B0600070205080204" pitchFamily="34" charset="-128"/>
                <a:cs typeface="Segoe UI Light"/>
              </a:rPr>
              <a:t> </a:t>
            </a:r>
            <a:br>
              <a:rPr lang="en-US" sz="5399" b="1" dirty="0">
                <a:gradFill>
                  <a:gsLst>
                    <a:gs pos="32743">
                      <a:srgbClr val="FF8C00"/>
                    </a:gs>
                    <a:gs pos="49000">
                      <a:srgbClr val="FF8C00"/>
                    </a:gs>
                  </a:gsLst>
                  <a:lin ang="5400000" scaled="0"/>
                </a:gradFill>
                <a:latin typeface="Segoe UI"/>
                <a:ea typeface="MS PGothic" panose="020B0600070205080204" pitchFamily="34" charset="-128"/>
                <a:cs typeface="Segoe UI Semilight" panose="020B0402040204020203" pitchFamily="34" charset="0"/>
              </a:rPr>
            </a:br>
            <a:endParaRPr lang="en-US" sz="2000" dirty="0">
              <a:gradFill>
                <a:gsLst>
                  <a:gs pos="42478">
                    <a:srgbClr val="FFFFFF"/>
                  </a:gs>
                  <a:gs pos="69000">
                    <a:srgbClr val="FFFFFF"/>
                  </a:gs>
                </a:gsLst>
                <a:lin ang="5400000" scaled="0"/>
              </a:gradFill>
              <a:latin typeface="Segoe UI"/>
              <a:ea typeface="MS PGothic" panose="020B0600070205080204" pitchFamily="34" charset="-128"/>
              <a:cs typeface="Segoe UI Semibold" panose="020B0702040204020203" pitchFamily="34" charset="0"/>
            </a:endParaRPr>
          </a:p>
        </p:txBody>
      </p:sp>
      <p:grpSp>
        <p:nvGrpSpPr>
          <p:cNvPr id="26" name="Group 25"/>
          <p:cNvGrpSpPr/>
          <p:nvPr/>
        </p:nvGrpSpPr>
        <p:grpSpPr>
          <a:xfrm>
            <a:off x="2693494" y="1932878"/>
            <a:ext cx="1115398" cy="4764331"/>
            <a:chOff x="4939761" y="2085055"/>
            <a:chExt cx="693271" cy="4765007"/>
          </a:xfrm>
          <a:solidFill>
            <a:schemeClr val="bg1"/>
          </a:solidFill>
        </p:grpSpPr>
        <p:sp>
          <p:nvSpPr>
            <p:cNvPr id="167" name="Right Triangle 166"/>
            <p:cNvSpPr/>
            <p:nvPr/>
          </p:nvSpPr>
          <p:spPr bwMode="auto">
            <a:xfrm rot="10800000">
              <a:off x="4939761" y="2085055"/>
              <a:ext cx="693270" cy="1490472"/>
            </a:xfrm>
            <a:prstGeom prst="rtTriangle">
              <a:avLst/>
            </a:prstGeom>
            <a:grp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endParaRPr lang="en-US" sz="2000" b="1" spc="50" dirty="0">
                <a:gradFill>
                  <a:gsLst>
                    <a:gs pos="0">
                      <a:srgbClr val="FFFFFF"/>
                    </a:gs>
                    <a:gs pos="83000">
                      <a:srgbClr val="FFFFFF"/>
                    </a:gs>
                  </a:gsLst>
                  <a:lin ang="5400000" scaled="1"/>
                </a:gradFill>
              </a:endParaRPr>
            </a:p>
          </p:txBody>
        </p:sp>
        <p:sp>
          <p:nvSpPr>
            <p:cNvPr id="168" name="Right Triangle 167"/>
            <p:cNvSpPr/>
            <p:nvPr/>
          </p:nvSpPr>
          <p:spPr bwMode="auto">
            <a:xfrm rot="10800000" flipV="1">
              <a:off x="4939762" y="5359590"/>
              <a:ext cx="693270" cy="1490472"/>
            </a:xfrm>
            <a:prstGeom prst="rtTriangle">
              <a:avLst/>
            </a:prstGeom>
            <a:grpFill/>
            <a:ln w="31750">
              <a:no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0" tIns="0" rIns="0" bIns="46630" numCol="1" rtlCol="0" anchor="ctr" anchorCtr="0" compatLnSpc="1">
              <a:prstTxWarp prst="textNoShape">
                <a:avLst/>
              </a:prstTxWarp>
            </a:bodyPr>
            <a:lstStyle/>
            <a:p>
              <a:pPr algn="ctr" defTabSz="932293" fontAlgn="base">
                <a:spcBef>
                  <a:spcPct val="0"/>
                </a:spcBef>
                <a:spcAft>
                  <a:spcPct val="0"/>
                </a:spcAft>
              </a:pPr>
              <a:endParaRPr lang="en-US" sz="2000" b="1" spc="50" dirty="0">
                <a:gradFill>
                  <a:gsLst>
                    <a:gs pos="0">
                      <a:srgbClr val="FFFFFF"/>
                    </a:gs>
                    <a:gs pos="83000">
                      <a:srgbClr val="FFFFFF"/>
                    </a:gs>
                  </a:gsLst>
                  <a:lin ang="5400000" scaled="1"/>
                </a:gradFill>
              </a:endParaRPr>
            </a:p>
          </p:txBody>
        </p:sp>
      </p:grpSp>
      <p:sp>
        <p:nvSpPr>
          <p:cNvPr id="78" name="Rectangle 77"/>
          <p:cNvSpPr/>
          <p:nvPr/>
        </p:nvSpPr>
        <p:spPr bwMode="auto">
          <a:xfrm>
            <a:off x="882" y="3555289"/>
            <a:ext cx="4638017" cy="1519513"/>
          </a:xfrm>
          <a:prstGeom prst="rect">
            <a:avLst/>
          </a:prstGeom>
          <a:solidFill>
            <a:schemeClr val="accent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grpSp>
        <p:nvGrpSpPr>
          <p:cNvPr id="16" name="Group 15"/>
          <p:cNvGrpSpPr/>
          <p:nvPr/>
        </p:nvGrpSpPr>
        <p:grpSpPr>
          <a:xfrm>
            <a:off x="882" y="1932880"/>
            <a:ext cx="4638017" cy="1519513"/>
            <a:chOff x="0" y="1932658"/>
            <a:chExt cx="4638675" cy="1519729"/>
          </a:xfrm>
          <a:solidFill>
            <a:schemeClr val="accent5"/>
          </a:solidFill>
        </p:grpSpPr>
        <p:sp>
          <p:nvSpPr>
            <p:cNvPr id="6" name="Rectangle 5"/>
            <p:cNvSpPr/>
            <p:nvPr/>
          </p:nvSpPr>
          <p:spPr bwMode="auto">
            <a:xfrm>
              <a:off x="0" y="1932658"/>
              <a:ext cx="3912624" cy="1519729"/>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10" name="Rectangle 9"/>
            <p:cNvSpPr/>
            <p:nvPr/>
          </p:nvSpPr>
          <p:spPr bwMode="auto">
            <a:xfrm>
              <a:off x="3912624" y="1932658"/>
              <a:ext cx="726051" cy="1519729"/>
            </a:xfrm>
            <a:custGeom>
              <a:avLst/>
              <a:gdLst>
                <a:gd name="connsiteX0" fmla="*/ 0 w 726051"/>
                <a:gd name="connsiteY0" fmla="*/ 0 h 1519729"/>
                <a:gd name="connsiteX1" fmla="*/ 726051 w 726051"/>
                <a:gd name="connsiteY1" fmla="*/ 0 h 1519729"/>
                <a:gd name="connsiteX2" fmla="*/ 726051 w 726051"/>
                <a:gd name="connsiteY2" fmla="*/ 1519729 h 1519729"/>
                <a:gd name="connsiteX3" fmla="*/ 0 w 726051"/>
                <a:gd name="connsiteY3" fmla="*/ 1519729 h 1519729"/>
                <a:gd name="connsiteX4" fmla="*/ 0 w 726051"/>
                <a:gd name="connsiteY4" fmla="*/ 0 h 1519729"/>
                <a:gd name="connsiteX0" fmla="*/ 0 w 726051"/>
                <a:gd name="connsiteY0" fmla="*/ 0 h 1519729"/>
                <a:gd name="connsiteX1" fmla="*/ 726051 w 726051"/>
                <a:gd name="connsiteY1" fmla="*/ 1519729 h 1519729"/>
                <a:gd name="connsiteX2" fmla="*/ 0 w 726051"/>
                <a:gd name="connsiteY2" fmla="*/ 1519729 h 1519729"/>
                <a:gd name="connsiteX3" fmla="*/ 0 w 726051"/>
                <a:gd name="connsiteY3" fmla="*/ 0 h 1519729"/>
              </a:gdLst>
              <a:ahLst/>
              <a:cxnLst>
                <a:cxn ang="0">
                  <a:pos x="connsiteX0" y="connsiteY0"/>
                </a:cxn>
                <a:cxn ang="0">
                  <a:pos x="connsiteX1" y="connsiteY1"/>
                </a:cxn>
                <a:cxn ang="0">
                  <a:pos x="connsiteX2" y="connsiteY2"/>
                </a:cxn>
                <a:cxn ang="0">
                  <a:pos x="connsiteX3" y="connsiteY3"/>
                </a:cxn>
              </a:cxnLst>
              <a:rect l="l" t="t" r="r" b="b"/>
              <a:pathLst>
                <a:path w="726051" h="1519729">
                  <a:moveTo>
                    <a:pt x="0" y="0"/>
                  </a:moveTo>
                  <a:lnTo>
                    <a:pt x="726051" y="1519729"/>
                  </a:lnTo>
                  <a:lnTo>
                    <a:pt x="0" y="1519729"/>
                  </a:lnTo>
                  <a:lnTo>
                    <a:pt x="0" y="0"/>
                  </a:lnTo>
                  <a:close/>
                </a:path>
              </a:pathLst>
            </a:cu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grpSp>
      <p:grpSp>
        <p:nvGrpSpPr>
          <p:cNvPr id="17" name="Group 16"/>
          <p:cNvGrpSpPr/>
          <p:nvPr/>
        </p:nvGrpSpPr>
        <p:grpSpPr>
          <a:xfrm>
            <a:off x="882" y="5177696"/>
            <a:ext cx="4638017" cy="1519513"/>
            <a:chOff x="0" y="5177934"/>
            <a:chExt cx="4638675" cy="1519729"/>
          </a:xfrm>
          <a:solidFill>
            <a:schemeClr val="accent5"/>
          </a:solidFill>
        </p:grpSpPr>
        <p:sp>
          <p:nvSpPr>
            <p:cNvPr id="79" name="Rectangle 78"/>
            <p:cNvSpPr/>
            <p:nvPr/>
          </p:nvSpPr>
          <p:spPr bwMode="auto">
            <a:xfrm>
              <a:off x="0" y="5177934"/>
              <a:ext cx="3912624" cy="1519729"/>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92" name="Rectangle 9"/>
            <p:cNvSpPr/>
            <p:nvPr/>
          </p:nvSpPr>
          <p:spPr bwMode="auto">
            <a:xfrm flipV="1">
              <a:off x="3912624" y="5177934"/>
              <a:ext cx="726051" cy="1519729"/>
            </a:xfrm>
            <a:custGeom>
              <a:avLst/>
              <a:gdLst>
                <a:gd name="connsiteX0" fmla="*/ 0 w 726051"/>
                <a:gd name="connsiteY0" fmla="*/ 0 h 1519729"/>
                <a:gd name="connsiteX1" fmla="*/ 726051 w 726051"/>
                <a:gd name="connsiteY1" fmla="*/ 0 h 1519729"/>
                <a:gd name="connsiteX2" fmla="*/ 726051 w 726051"/>
                <a:gd name="connsiteY2" fmla="*/ 1519729 h 1519729"/>
                <a:gd name="connsiteX3" fmla="*/ 0 w 726051"/>
                <a:gd name="connsiteY3" fmla="*/ 1519729 h 1519729"/>
                <a:gd name="connsiteX4" fmla="*/ 0 w 726051"/>
                <a:gd name="connsiteY4" fmla="*/ 0 h 1519729"/>
                <a:gd name="connsiteX0" fmla="*/ 0 w 726051"/>
                <a:gd name="connsiteY0" fmla="*/ 0 h 1519729"/>
                <a:gd name="connsiteX1" fmla="*/ 726051 w 726051"/>
                <a:gd name="connsiteY1" fmla="*/ 1519729 h 1519729"/>
                <a:gd name="connsiteX2" fmla="*/ 0 w 726051"/>
                <a:gd name="connsiteY2" fmla="*/ 1519729 h 1519729"/>
                <a:gd name="connsiteX3" fmla="*/ 0 w 726051"/>
                <a:gd name="connsiteY3" fmla="*/ 0 h 1519729"/>
              </a:gdLst>
              <a:ahLst/>
              <a:cxnLst>
                <a:cxn ang="0">
                  <a:pos x="connsiteX0" y="connsiteY0"/>
                </a:cxn>
                <a:cxn ang="0">
                  <a:pos x="connsiteX1" y="connsiteY1"/>
                </a:cxn>
                <a:cxn ang="0">
                  <a:pos x="connsiteX2" y="connsiteY2"/>
                </a:cxn>
                <a:cxn ang="0">
                  <a:pos x="connsiteX3" y="connsiteY3"/>
                </a:cxn>
              </a:cxnLst>
              <a:rect l="l" t="t" r="r" b="b"/>
              <a:pathLst>
                <a:path w="726051" h="1519729">
                  <a:moveTo>
                    <a:pt x="0" y="0"/>
                  </a:moveTo>
                  <a:lnTo>
                    <a:pt x="726051" y="1519729"/>
                  </a:lnTo>
                  <a:lnTo>
                    <a:pt x="0" y="1519729"/>
                  </a:lnTo>
                  <a:lnTo>
                    <a:pt x="0" y="0"/>
                  </a:lnTo>
                  <a:close/>
                </a:path>
              </a:pathLst>
            </a:cu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grpSp>
      <p:grpSp>
        <p:nvGrpSpPr>
          <p:cNvPr id="25" name="Group 24"/>
          <p:cNvGrpSpPr/>
          <p:nvPr/>
        </p:nvGrpSpPr>
        <p:grpSpPr>
          <a:xfrm>
            <a:off x="275481" y="1932880"/>
            <a:ext cx="3628228" cy="4562849"/>
            <a:chOff x="274637" y="1932658"/>
            <a:chExt cx="3628742" cy="4563496"/>
          </a:xfrm>
        </p:grpSpPr>
        <p:grpSp>
          <p:nvGrpSpPr>
            <p:cNvPr id="11" name="Group 10"/>
            <p:cNvGrpSpPr/>
            <p:nvPr/>
          </p:nvGrpSpPr>
          <p:grpSpPr>
            <a:xfrm>
              <a:off x="274637" y="1932658"/>
              <a:ext cx="2721870" cy="1257141"/>
              <a:chOff x="274637" y="1932658"/>
              <a:chExt cx="2721870" cy="1257141"/>
            </a:xfrm>
          </p:grpSpPr>
          <p:sp>
            <p:nvSpPr>
              <p:cNvPr id="5" name="Rectangle 4"/>
              <p:cNvSpPr/>
              <p:nvPr/>
            </p:nvSpPr>
            <p:spPr bwMode="auto">
              <a:xfrm>
                <a:off x="274637" y="1932658"/>
                <a:ext cx="2721870" cy="57246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b="1" spc="50" dirty="0">
                    <a:gradFill>
                      <a:gsLst>
                        <a:gs pos="0">
                          <a:srgbClr val="FFFFFF"/>
                        </a:gs>
                        <a:gs pos="83000">
                          <a:srgbClr val="FFFFFF"/>
                        </a:gs>
                      </a:gsLst>
                      <a:lin ang="5400000" scaled="1"/>
                    </a:gradFill>
                  </a:rPr>
                  <a:t>Microsoft Cloud</a:t>
                </a:r>
              </a:p>
            </p:txBody>
          </p:sp>
          <p:sp>
            <p:nvSpPr>
              <p:cNvPr id="70" name="Freeform 69"/>
              <p:cNvSpPr>
                <a:spLocks noChangeAspect="1" noEditPoints="1"/>
              </p:cNvSpPr>
              <p:nvPr/>
            </p:nvSpPr>
            <p:spPr bwMode="auto">
              <a:xfrm>
                <a:off x="443851" y="2945052"/>
                <a:ext cx="1729192" cy="244747"/>
              </a:xfrm>
              <a:custGeom>
                <a:avLst/>
                <a:gdLst>
                  <a:gd name="T0" fmla="*/ 261 w 2216"/>
                  <a:gd name="T1" fmla="*/ 97 h 311"/>
                  <a:gd name="T2" fmla="*/ 3 w 2216"/>
                  <a:gd name="T3" fmla="*/ 256 h 311"/>
                  <a:gd name="T4" fmla="*/ 124 w 2216"/>
                  <a:gd name="T5" fmla="*/ 205 h 311"/>
                  <a:gd name="T6" fmla="*/ 8 w 2216"/>
                  <a:gd name="T7" fmla="*/ 250 h 311"/>
                  <a:gd name="T8" fmla="*/ 9 w 2216"/>
                  <a:gd name="T9" fmla="*/ 252 h 311"/>
                  <a:gd name="T10" fmla="*/ 504 w 2216"/>
                  <a:gd name="T11" fmla="*/ 123 h 311"/>
                  <a:gd name="T12" fmla="*/ 502 w 2216"/>
                  <a:gd name="T13" fmla="*/ 91 h 311"/>
                  <a:gd name="T14" fmla="*/ 356 w 2216"/>
                  <a:gd name="T15" fmla="*/ 252 h 311"/>
                  <a:gd name="T16" fmla="*/ 20 w 2216"/>
                  <a:gd name="T17" fmla="*/ 242 h 311"/>
                  <a:gd name="T18" fmla="*/ 7 w 2216"/>
                  <a:gd name="T19" fmla="*/ 252 h 311"/>
                  <a:gd name="T20" fmla="*/ 208 w 2216"/>
                  <a:gd name="T21" fmla="*/ 224 h 311"/>
                  <a:gd name="T22" fmla="*/ 137 w 2216"/>
                  <a:gd name="T23" fmla="*/ 208 h 311"/>
                  <a:gd name="T24" fmla="*/ 1209 w 2216"/>
                  <a:gd name="T25" fmla="*/ 154 h 311"/>
                  <a:gd name="T26" fmla="*/ 1187 w 2216"/>
                  <a:gd name="T27" fmla="*/ 112 h 311"/>
                  <a:gd name="T28" fmla="*/ 1175 w 2216"/>
                  <a:gd name="T29" fmla="*/ 84 h 311"/>
                  <a:gd name="T30" fmla="*/ 1124 w 2216"/>
                  <a:gd name="T31" fmla="*/ 157 h 311"/>
                  <a:gd name="T32" fmla="*/ 1146 w 2216"/>
                  <a:gd name="T33" fmla="*/ 154 h 311"/>
                  <a:gd name="T34" fmla="*/ 1822 w 2216"/>
                  <a:gd name="T35" fmla="*/ 156 h 311"/>
                  <a:gd name="T36" fmla="*/ 1822 w 2216"/>
                  <a:gd name="T37" fmla="*/ 191 h 311"/>
                  <a:gd name="T38" fmla="*/ 1896 w 2216"/>
                  <a:gd name="T39" fmla="*/ 254 h 311"/>
                  <a:gd name="T40" fmla="*/ 1969 w 2216"/>
                  <a:gd name="T41" fmla="*/ 253 h 311"/>
                  <a:gd name="T42" fmla="*/ 1822 w 2216"/>
                  <a:gd name="T43" fmla="*/ 156 h 311"/>
                  <a:gd name="T44" fmla="*/ 1532 w 2216"/>
                  <a:gd name="T45" fmla="*/ 142 h 311"/>
                  <a:gd name="T46" fmla="*/ 1486 w 2216"/>
                  <a:gd name="T47" fmla="*/ 258 h 311"/>
                  <a:gd name="T48" fmla="*/ 1565 w 2216"/>
                  <a:gd name="T49" fmla="*/ 252 h 311"/>
                  <a:gd name="T50" fmla="*/ 1644 w 2216"/>
                  <a:gd name="T51" fmla="*/ 252 h 311"/>
                  <a:gd name="T52" fmla="*/ 1587 w 2216"/>
                  <a:gd name="T53" fmla="*/ 154 h 311"/>
                  <a:gd name="T54" fmla="*/ 2181 w 2216"/>
                  <a:gd name="T55" fmla="*/ 189 h 311"/>
                  <a:gd name="T56" fmla="*/ 2151 w 2216"/>
                  <a:gd name="T57" fmla="*/ 146 h 311"/>
                  <a:gd name="T58" fmla="*/ 901 w 2216"/>
                  <a:gd name="T59" fmla="*/ 252 h 311"/>
                  <a:gd name="T60" fmla="*/ 964 w 2216"/>
                  <a:gd name="T61" fmla="*/ 158 h 311"/>
                  <a:gd name="T62" fmla="*/ 939 w 2216"/>
                  <a:gd name="T63" fmla="*/ 242 h 311"/>
                  <a:gd name="T64" fmla="*/ 2106 w 2216"/>
                  <a:gd name="T65" fmla="*/ 258 h 311"/>
                  <a:gd name="T66" fmla="*/ 2127 w 2216"/>
                  <a:gd name="T67" fmla="*/ 160 h 311"/>
                  <a:gd name="T68" fmla="*/ 649 w 2216"/>
                  <a:gd name="T69" fmla="*/ 136 h 311"/>
                  <a:gd name="T70" fmla="*/ 738 w 2216"/>
                  <a:gd name="T71" fmla="*/ 144 h 311"/>
                  <a:gd name="T72" fmla="*/ 725 w 2216"/>
                  <a:gd name="T73" fmla="*/ 256 h 311"/>
                  <a:gd name="T74" fmla="*/ 573 w 2216"/>
                  <a:gd name="T75" fmla="*/ 138 h 311"/>
                  <a:gd name="T76" fmla="*/ 576 w 2216"/>
                  <a:gd name="T77" fmla="*/ 158 h 311"/>
                  <a:gd name="T78" fmla="*/ 1995 w 2216"/>
                  <a:gd name="T79" fmla="*/ 100 h 311"/>
                  <a:gd name="T80" fmla="*/ 12 w 2216"/>
                  <a:gd name="T81" fmla="*/ 250 h 311"/>
                  <a:gd name="T82" fmla="*/ 6 w 2216"/>
                  <a:gd name="T83" fmla="*/ 253 h 311"/>
                  <a:gd name="T84" fmla="*/ 18 w 2216"/>
                  <a:gd name="T85" fmla="*/ 244 h 311"/>
                  <a:gd name="T86" fmla="*/ 8 w 2216"/>
                  <a:gd name="T87" fmla="*/ 250 h 311"/>
                  <a:gd name="T88" fmla="*/ 13 w 2216"/>
                  <a:gd name="T89" fmla="*/ 246 h 311"/>
                  <a:gd name="T90" fmla="*/ 12 w 2216"/>
                  <a:gd name="T91" fmla="*/ 247 h 311"/>
                  <a:gd name="T92" fmla="*/ 9 w 2216"/>
                  <a:gd name="T93" fmla="*/ 251 h 311"/>
                  <a:gd name="T94" fmla="*/ 6 w 2216"/>
                  <a:gd name="T95" fmla="*/ 253 h 311"/>
                  <a:gd name="T96" fmla="*/ 14 w 2216"/>
                  <a:gd name="T97" fmla="*/ 246 h 311"/>
                  <a:gd name="T98" fmla="*/ 8 w 2216"/>
                  <a:gd name="T99" fmla="*/ 250 h 311"/>
                  <a:gd name="T100" fmla="*/ 6 w 2216"/>
                  <a:gd name="T101" fmla="*/ 252 h 311"/>
                  <a:gd name="T102" fmla="*/ 6 w 2216"/>
                  <a:gd name="T103" fmla="*/ 253 h 311"/>
                  <a:gd name="T104" fmla="*/ 1307 w 2216"/>
                  <a:gd name="T105" fmla="*/ 91 h 311"/>
                  <a:gd name="T106" fmla="*/ 1323 w 2216"/>
                  <a:gd name="T107" fmla="*/ 112 h 311"/>
                  <a:gd name="T108" fmla="*/ 1756 w 2216"/>
                  <a:gd name="T109" fmla="*/ 249 h 311"/>
                  <a:gd name="T110" fmla="*/ 1754 w 2216"/>
                  <a:gd name="T111" fmla="*/ 168 h 311"/>
                  <a:gd name="T112" fmla="*/ 1775 w 2216"/>
                  <a:gd name="T113" fmla="*/ 253 h 311"/>
                  <a:gd name="T114" fmla="*/ 1756 w 2216"/>
                  <a:gd name="T115" fmla="*/ 204 h 311"/>
                  <a:gd name="T116" fmla="*/ 1099 w 2216"/>
                  <a:gd name="T117" fmla="*/ 203 h 311"/>
                  <a:gd name="T118" fmla="*/ 1075 w 2216"/>
                  <a:gd name="T119" fmla="*/ 223 h 311"/>
                  <a:gd name="T120" fmla="*/ 882 w 2216"/>
                  <a:gd name="T121" fmla="*/ 172 h 311"/>
                  <a:gd name="T122" fmla="*/ 867 w 2216"/>
                  <a:gd name="T123" fmla="*/ 1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6" h="311">
                    <a:moveTo>
                      <a:pt x="22" y="246"/>
                    </a:moveTo>
                    <a:cubicBezTo>
                      <a:pt x="30" y="243"/>
                      <a:pt x="38" y="240"/>
                      <a:pt x="47" y="237"/>
                    </a:cubicBezTo>
                    <a:cubicBezTo>
                      <a:pt x="67" y="231"/>
                      <a:pt x="88" y="226"/>
                      <a:pt x="110" y="224"/>
                    </a:cubicBezTo>
                    <a:cubicBezTo>
                      <a:pt x="128" y="222"/>
                      <a:pt x="147" y="222"/>
                      <a:pt x="165" y="223"/>
                    </a:cubicBezTo>
                    <a:cubicBezTo>
                      <a:pt x="180" y="225"/>
                      <a:pt x="195" y="227"/>
                      <a:pt x="209" y="230"/>
                    </a:cubicBezTo>
                    <a:cubicBezTo>
                      <a:pt x="212" y="231"/>
                      <a:pt x="214" y="230"/>
                      <a:pt x="216" y="230"/>
                    </a:cubicBezTo>
                    <a:cubicBezTo>
                      <a:pt x="216" y="230"/>
                      <a:pt x="216" y="229"/>
                      <a:pt x="216" y="228"/>
                    </a:cubicBezTo>
                    <a:cubicBezTo>
                      <a:pt x="216" y="228"/>
                      <a:pt x="216" y="227"/>
                      <a:pt x="216" y="226"/>
                    </a:cubicBezTo>
                    <a:cubicBezTo>
                      <a:pt x="216" y="198"/>
                      <a:pt x="216" y="170"/>
                      <a:pt x="216" y="142"/>
                    </a:cubicBezTo>
                    <a:cubicBezTo>
                      <a:pt x="216" y="139"/>
                      <a:pt x="217" y="138"/>
                      <a:pt x="219" y="137"/>
                    </a:cubicBezTo>
                    <a:cubicBezTo>
                      <a:pt x="233" y="123"/>
                      <a:pt x="248" y="111"/>
                      <a:pt x="261" y="97"/>
                    </a:cubicBezTo>
                    <a:cubicBezTo>
                      <a:pt x="264" y="94"/>
                      <a:pt x="266" y="92"/>
                      <a:pt x="268" y="89"/>
                    </a:cubicBezTo>
                    <a:cubicBezTo>
                      <a:pt x="269" y="88"/>
                      <a:pt x="270" y="87"/>
                      <a:pt x="271" y="88"/>
                    </a:cubicBezTo>
                    <a:cubicBezTo>
                      <a:pt x="273" y="89"/>
                      <a:pt x="274" y="90"/>
                      <a:pt x="274" y="93"/>
                    </a:cubicBezTo>
                    <a:cubicBezTo>
                      <a:pt x="274" y="146"/>
                      <a:pt x="274" y="199"/>
                      <a:pt x="274" y="252"/>
                    </a:cubicBezTo>
                    <a:cubicBezTo>
                      <a:pt x="274" y="253"/>
                      <a:pt x="275" y="255"/>
                      <a:pt x="273" y="256"/>
                    </a:cubicBezTo>
                    <a:cubicBezTo>
                      <a:pt x="271" y="257"/>
                      <a:pt x="269" y="258"/>
                      <a:pt x="267" y="257"/>
                    </a:cubicBezTo>
                    <a:cubicBezTo>
                      <a:pt x="261" y="255"/>
                      <a:pt x="255" y="253"/>
                      <a:pt x="249" y="252"/>
                    </a:cubicBezTo>
                    <a:cubicBezTo>
                      <a:pt x="229" y="246"/>
                      <a:pt x="209" y="242"/>
                      <a:pt x="188" y="239"/>
                    </a:cubicBezTo>
                    <a:cubicBezTo>
                      <a:pt x="162" y="236"/>
                      <a:pt x="136" y="235"/>
                      <a:pt x="109" y="236"/>
                    </a:cubicBezTo>
                    <a:cubicBezTo>
                      <a:pt x="76" y="238"/>
                      <a:pt x="44" y="243"/>
                      <a:pt x="12" y="253"/>
                    </a:cubicBezTo>
                    <a:cubicBezTo>
                      <a:pt x="9" y="254"/>
                      <a:pt x="6" y="255"/>
                      <a:pt x="3" y="256"/>
                    </a:cubicBezTo>
                    <a:cubicBezTo>
                      <a:pt x="0" y="257"/>
                      <a:pt x="0" y="257"/>
                      <a:pt x="0" y="254"/>
                    </a:cubicBezTo>
                    <a:cubicBezTo>
                      <a:pt x="0" y="249"/>
                      <a:pt x="0" y="244"/>
                      <a:pt x="0" y="238"/>
                    </a:cubicBezTo>
                    <a:cubicBezTo>
                      <a:pt x="0" y="237"/>
                      <a:pt x="0" y="235"/>
                      <a:pt x="2" y="234"/>
                    </a:cubicBezTo>
                    <a:cubicBezTo>
                      <a:pt x="22" y="213"/>
                      <a:pt x="41" y="190"/>
                      <a:pt x="57" y="165"/>
                    </a:cubicBezTo>
                    <a:cubicBezTo>
                      <a:pt x="82" y="128"/>
                      <a:pt x="103" y="89"/>
                      <a:pt x="117" y="46"/>
                    </a:cubicBezTo>
                    <a:cubicBezTo>
                      <a:pt x="122" y="32"/>
                      <a:pt x="126" y="17"/>
                      <a:pt x="129" y="2"/>
                    </a:cubicBezTo>
                    <a:cubicBezTo>
                      <a:pt x="129" y="0"/>
                      <a:pt x="129" y="0"/>
                      <a:pt x="131" y="1"/>
                    </a:cubicBezTo>
                    <a:cubicBezTo>
                      <a:pt x="136" y="2"/>
                      <a:pt x="136" y="2"/>
                      <a:pt x="136" y="7"/>
                    </a:cubicBezTo>
                    <a:cubicBezTo>
                      <a:pt x="136" y="71"/>
                      <a:pt x="136" y="135"/>
                      <a:pt x="136" y="199"/>
                    </a:cubicBezTo>
                    <a:cubicBezTo>
                      <a:pt x="136" y="203"/>
                      <a:pt x="136" y="203"/>
                      <a:pt x="132" y="204"/>
                    </a:cubicBezTo>
                    <a:cubicBezTo>
                      <a:pt x="129" y="205"/>
                      <a:pt x="127" y="205"/>
                      <a:pt x="124" y="205"/>
                    </a:cubicBezTo>
                    <a:cubicBezTo>
                      <a:pt x="89" y="209"/>
                      <a:pt x="55" y="220"/>
                      <a:pt x="25" y="239"/>
                    </a:cubicBezTo>
                    <a:cubicBezTo>
                      <a:pt x="24" y="239"/>
                      <a:pt x="23" y="240"/>
                      <a:pt x="22" y="240"/>
                    </a:cubicBezTo>
                    <a:cubicBezTo>
                      <a:pt x="22" y="241"/>
                      <a:pt x="21" y="242"/>
                      <a:pt x="20" y="242"/>
                    </a:cubicBezTo>
                    <a:cubicBezTo>
                      <a:pt x="19" y="243"/>
                      <a:pt x="18" y="243"/>
                      <a:pt x="17" y="244"/>
                    </a:cubicBezTo>
                    <a:cubicBezTo>
                      <a:pt x="16" y="245"/>
                      <a:pt x="16" y="245"/>
                      <a:pt x="15" y="246"/>
                    </a:cubicBezTo>
                    <a:cubicBezTo>
                      <a:pt x="14" y="246"/>
                      <a:pt x="14" y="246"/>
                      <a:pt x="14" y="246"/>
                    </a:cubicBezTo>
                    <a:cubicBezTo>
                      <a:pt x="13" y="247"/>
                      <a:pt x="13" y="247"/>
                      <a:pt x="12" y="247"/>
                    </a:cubicBezTo>
                    <a:cubicBezTo>
                      <a:pt x="12" y="247"/>
                      <a:pt x="12" y="248"/>
                      <a:pt x="12" y="248"/>
                    </a:cubicBezTo>
                    <a:cubicBezTo>
                      <a:pt x="11" y="248"/>
                      <a:pt x="11" y="248"/>
                      <a:pt x="11" y="249"/>
                    </a:cubicBezTo>
                    <a:cubicBezTo>
                      <a:pt x="10" y="249"/>
                      <a:pt x="10" y="249"/>
                      <a:pt x="10" y="249"/>
                    </a:cubicBezTo>
                    <a:cubicBezTo>
                      <a:pt x="9" y="249"/>
                      <a:pt x="9" y="250"/>
                      <a:pt x="8" y="250"/>
                    </a:cubicBezTo>
                    <a:cubicBezTo>
                      <a:pt x="8" y="250"/>
                      <a:pt x="8" y="250"/>
                      <a:pt x="8" y="250"/>
                    </a:cubicBezTo>
                    <a:cubicBezTo>
                      <a:pt x="8" y="251"/>
                      <a:pt x="8" y="251"/>
                      <a:pt x="8" y="251"/>
                    </a:cubicBezTo>
                    <a:cubicBezTo>
                      <a:pt x="7" y="251"/>
                      <a:pt x="6" y="252"/>
                      <a:pt x="6" y="252"/>
                    </a:cubicBezTo>
                    <a:cubicBezTo>
                      <a:pt x="5" y="252"/>
                      <a:pt x="5" y="253"/>
                      <a:pt x="5" y="253"/>
                    </a:cubicBezTo>
                    <a:cubicBezTo>
                      <a:pt x="5" y="253"/>
                      <a:pt x="4" y="253"/>
                      <a:pt x="4" y="254"/>
                    </a:cubicBezTo>
                    <a:cubicBezTo>
                      <a:pt x="4" y="254"/>
                      <a:pt x="3" y="254"/>
                      <a:pt x="4" y="254"/>
                    </a:cubicBezTo>
                    <a:cubicBezTo>
                      <a:pt x="4" y="254"/>
                      <a:pt x="4" y="254"/>
                      <a:pt x="4" y="254"/>
                    </a:cubicBezTo>
                    <a:cubicBezTo>
                      <a:pt x="5" y="253"/>
                      <a:pt x="5" y="253"/>
                      <a:pt x="6" y="253"/>
                    </a:cubicBezTo>
                    <a:cubicBezTo>
                      <a:pt x="6" y="253"/>
                      <a:pt x="6" y="253"/>
                      <a:pt x="6" y="253"/>
                    </a:cubicBezTo>
                    <a:cubicBezTo>
                      <a:pt x="7" y="253"/>
                      <a:pt x="7" y="252"/>
                      <a:pt x="7" y="252"/>
                    </a:cubicBezTo>
                    <a:cubicBezTo>
                      <a:pt x="8" y="252"/>
                      <a:pt x="8" y="252"/>
                      <a:pt x="9" y="252"/>
                    </a:cubicBezTo>
                    <a:cubicBezTo>
                      <a:pt x="9" y="251"/>
                      <a:pt x="9" y="251"/>
                      <a:pt x="9" y="251"/>
                    </a:cubicBezTo>
                    <a:cubicBezTo>
                      <a:pt x="10" y="251"/>
                      <a:pt x="10" y="251"/>
                      <a:pt x="11" y="250"/>
                    </a:cubicBezTo>
                    <a:cubicBezTo>
                      <a:pt x="12" y="250"/>
                      <a:pt x="12" y="250"/>
                      <a:pt x="12" y="249"/>
                    </a:cubicBezTo>
                    <a:cubicBezTo>
                      <a:pt x="16" y="248"/>
                      <a:pt x="19" y="246"/>
                      <a:pt x="22" y="246"/>
                    </a:cubicBezTo>
                    <a:close/>
                    <a:moveTo>
                      <a:pt x="377" y="125"/>
                    </a:moveTo>
                    <a:cubicBezTo>
                      <a:pt x="395" y="167"/>
                      <a:pt x="414" y="209"/>
                      <a:pt x="433" y="250"/>
                    </a:cubicBezTo>
                    <a:cubicBezTo>
                      <a:pt x="434" y="252"/>
                      <a:pt x="434" y="254"/>
                      <a:pt x="435" y="255"/>
                    </a:cubicBezTo>
                    <a:cubicBezTo>
                      <a:pt x="437" y="256"/>
                      <a:pt x="439" y="256"/>
                      <a:pt x="441" y="256"/>
                    </a:cubicBezTo>
                    <a:cubicBezTo>
                      <a:pt x="445" y="256"/>
                      <a:pt x="445" y="256"/>
                      <a:pt x="446" y="252"/>
                    </a:cubicBezTo>
                    <a:cubicBezTo>
                      <a:pt x="465" y="210"/>
                      <a:pt x="484" y="168"/>
                      <a:pt x="502" y="126"/>
                    </a:cubicBezTo>
                    <a:cubicBezTo>
                      <a:pt x="503" y="125"/>
                      <a:pt x="503" y="124"/>
                      <a:pt x="504" y="123"/>
                    </a:cubicBezTo>
                    <a:cubicBezTo>
                      <a:pt x="504" y="123"/>
                      <a:pt x="504" y="123"/>
                      <a:pt x="504" y="123"/>
                    </a:cubicBezTo>
                    <a:cubicBezTo>
                      <a:pt x="504" y="124"/>
                      <a:pt x="504" y="125"/>
                      <a:pt x="504" y="126"/>
                    </a:cubicBezTo>
                    <a:cubicBezTo>
                      <a:pt x="504" y="168"/>
                      <a:pt x="504" y="210"/>
                      <a:pt x="504" y="251"/>
                    </a:cubicBezTo>
                    <a:cubicBezTo>
                      <a:pt x="504" y="252"/>
                      <a:pt x="505" y="253"/>
                      <a:pt x="504" y="254"/>
                    </a:cubicBezTo>
                    <a:cubicBezTo>
                      <a:pt x="504" y="255"/>
                      <a:pt x="505" y="256"/>
                      <a:pt x="507" y="256"/>
                    </a:cubicBezTo>
                    <a:cubicBezTo>
                      <a:pt x="511" y="256"/>
                      <a:pt x="515" y="256"/>
                      <a:pt x="520" y="256"/>
                    </a:cubicBezTo>
                    <a:cubicBezTo>
                      <a:pt x="524" y="256"/>
                      <a:pt x="524" y="256"/>
                      <a:pt x="524" y="252"/>
                    </a:cubicBezTo>
                    <a:cubicBezTo>
                      <a:pt x="524" y="200"/>
                      <a:pt x="524" y="147"/>
                      <a:pt x="524" y="95"/>
                    </a:cubicBezTo>
                    <a:cubicBezTo>
                      <a:pt x="524" y="94"/>
                      <a:pt x="524" y="94"/>
                      <a:pt x="524" y="93"/>
                    </a:cubicBezTo>
                    <a:cubicBezTo>
                      <a:pt x="524" y="92"/>
                      <a:pt x="523" y="91"/>
                      <a:pt x="522" y="91"/>
                    </a:cubicBezTo>
                    <a:cubicBezTo>
                      <a:pt x="515" y="91"/>
                      <a:pt x="508" y="91"/>
                      <a:pt x="502" y="91"/>
                    </a:cubicBezTo>
                    <a:cubicBezTo>
                      <a:pt x="500" y="91"/>
                      <a:pt x="499" y="92"/>
                      <a:pt x="499" y="93"/>
                    </a:cubicBezTo>
                    <a:cubicBezTo>
                      <a:pt x="496" y="99"/>
                      <a:pt x="493" y="106"/>
                      <a:pt x="490" y="112"/>
                    </a:cubicBezTo>
                    <a:cubicBezTo>
                      <a:pt x="474" y="148"/>
                      <a:pt x="458" y="184"/>
                      <a:pt x="442" y="220"/>
                    </a:cubicBezTo>
                    <a:cubicBezTo>
                      <a:pt x="441" y="221"/>
                      <a:pt x="441" y="222"/>
                      <a:pt x="440" y="223"/>
                    </a:cubicBezTo>
                    <a:cubicBezTo>
                      <a:pt x="439" y="222"/>
                      <a:pt x="439" y="221"/>
                      <a:pt x="438" y="220"/>
                    </a:cubicBezTo>
                    <a:cubicBezTo>
                      <a:pt x="433" y="208"/>
                      <a:pt x="427" y="195"/>
                      <a:pt x="422" y="183"/>
                    </a:cubicBezTo>
                    <a:cubicBezTo>
                      <a:pt x="409" y="153"/>
                      <a:pt x="396" y="124"/>
                      <a:pt x="383" y="94"/>
                    </a:cubicBezTo>
                    <a:cubicBezTo>
                      <a:pt x="382" y="92"/>
                      <a:pt x="381" y="91"/>
                      <a:pt x="378" y="91"/>
                    </a:cubicBezTo>
                    <a:cubicBezTo>
                      <a:pt x="372" y="91"/>
                      <a:pt x="366" y="91"/>
                      <a:pt x="360" y="91"/>
                    </a:cubicBezTo>
                    <a:cubicBezTo>
                      <a:pt x="356" y="91"/>
                      <a:pt x="356" y="91"/>
                      <a:pt x="356" y="95"/>
                    </a:cubicBezTo>
                    <a:cubicBezTo>
                      <a:pt x="356" y="147"/>
                      <a:pt x="356" y="200"/>
                      <a:pt x="356" y="252"/>
                    </a:cubicBezTo>
                    <a:cubicBezTo>
                      <a:pt x="356" y="252"/>
                      <a:pt x="356" y="253"/>
                      <a:pt x="356" y="254"/>
                    </a:cubicBezTo>
                    <a:cubicBezTo>
                      <a:pt x="356" y="255"/>
                      <a:pt x="357" y="256"/>
                      <a:pt x="358" y="256"/>
                    </a:cubicBezTo>
                    <a:cubicBezTo>
                      <a:pt x="362" y="256"/>
                      <a:pt x="366" y="256"/>
                      <a:pt x="369" y="256"/>
                    </a:cubicBezTo>
                    <a:cubicBezTo>
                      <a:pt x="371" y="256"/>
                      <a:pt x="373" y="256"/>
                      <a:pt x="374" y="255"/>
                    </a:cubicBezTo>
                    <a:cubicBezTo>
                      <a:pt x="375" y="254"/>
                      <a:pt x="375" y="252"/>
                      <a:pt x="375" y="251"/>
                    </a:cubicBezTo>
                    <a:cubicBezTo>
                      <a:pt x="375" y="209"/>
                      <a:pt x="375" y="167"/>
                      <a:pt x="375" y="125"/>
                    </a:cubicBezTo>
                    <a:cubicBezTo>
                      <a:pt x="375" y="124"/>
                      <a:pt x="375" y="123"/>
                      <a:pt x="375" y="122"/>
                    </a:cubicBezTo>
                    <a:cubicBezTo>
                      <a:pt x="376" y="123"/>
                      <a:pt x="376" y="124"/>
                      <a:pt x="377" y="125"/>
                    </a:cubicBezTo>
                    <a:close/>
                    <a:moveTo>
                      <a:pt x="21" y="242"/>
                    </a:moveTo>
                    <a:cubicBezTo>
                      <a:pt x="21" y="242"/>
                      <a:pt x="21" y="242"/>
                      <a:pt x="20" y="242"/>
                    </a:cubicBezTo>
                    <a:cubicBezTo>
                      <a:pt x="20" y="242"/>
                      <a:pt x="20" y="242"/>
                      <a:pt x="20" y="242"/>
                    </a:cubicBezTo>
                    <a:cubicBezTo>
                      <a:pt x="19" y="243"/>
                      <a:pt x="18" y="243"/>
                      <a:pt x="17" y="244"/>
                    </a:cubicBezTo>
                    <a:cubicBezTo>
                      <a:pt x="16" y="245"/>
                      <a:pt x="15" y="245"/>
                      <a:pt x="14" y="246"/>
                    </a:cubicBezTo>
                    <a:cubicBezTo>
                      <a:pt x="14" y="246"/>
                      <a:pt x="14" y="246"/>
                      <a:pt x="14" y="246"/>
                    </a:cubicBezTo>
                    <a:cubicBezTo>
                      <a:pt x="13" y="247"/>
                      <a:pt x="13" y="247"/>
                      <a:pt x="12" y="247"/>
                    </a:cubicBezTo>
                    <a:cubicBezTo>
                      <a:pt x="12" y="247"/>
                      <a:pt x="12" y="248"/>
                      <a:pt x="11" y="248"/>
                    </a:cubicBezTo>
                    <a:cubicBezTo>
                      <a:pt x="11" y="248"/>
                      <a:pt x="11" y="248"/>
                      <a:pt x="10" y="249"/>
                    </a:cubicBezTo>
                    <a:cubicBezTo>
                      <a:pt x="10" y="249"/>
                      <a:pt x="10" y="249"/>
                      <a:pt x="10" y="249"/>
                    </a:cubicBezTo>
                    <a:cubicBezTo>
                      <a:pt x="9" y="249"/>
                      <a:pt x="8" y="250"/>
                      <a:pt x="8" y="250"/>
                    </a:cubicBezTo>
                    <a:cubicBezTo>
                      <a:pt x="8" y="250"/>
                      <a:pt x="8" y="250"/>
                      <a:pt x="8" y="250"/>
                    </a:cubicBezTo>
                    <a:cubicBezTo>
                      <a:pt x="8" y="250"/>
                      <a:pt x="7" y="250"/>
                      <a:pt x="7" y="251"/>
                    </a:cubicBezTo>
                    <a:cubicBezTo>
                      <a:pt x="7" y="251"/>
                      <a:pt x="6" y="251"/>
                      <a:pt x="7" y="252"/>
                    </a:cubicBezTo>
                    <a:cubicBezTo>
                      <a:pt x="7" y="252"/>
                      <a:pt x="7" y="252"/>
                      <a:pt x="7" y="252"/>
                    </a:cubicBezTo>
                    <a:cubicBezTo>
                      <a:pt x="8" y="252"/>
                      <a:pt x="8" y="252"/>
                      <a:pt x="9" y="252"/>
                    </a:cubicBezTo>
                    <a:cubicBezTo>
                      <a:pt x="9" y="252"/>
                      <a:pt x="9" y="252"/>
                      <a:pt x="9" y="251"/>
                    </a:cubicBezTo>
                    <a:cubicBezTo>
                      <a:pt x="10" y="251"/>
                      <a:pt x="10" y="251"/>
                      <a:pt x="11" y="251"/>
                    </a:cubicBezTo>
                    <a:cubicBezTo>
                      <a:pt x="11" y="250"/>
                      <a:pt x="12" y="250"/>
                      <a:pt x="13" y="250"/>
                    </a:cubicBezTo>
                    <a:cubicBezTo>
                      <a:pt x="15" y="248"/>
                      <a:pt x="18" y="247"/>
                      <a:pt x="21" y="245"/>
                    </a:cubicBezTo>
                    <a:cubicBezTo>
                      <a:pt x="21" y="245"/>
                      <a:pt x="22" y="245"/>
                      <a:pt x="22" y="244"/>
                    </a:cubicBezTo>
                    <a:cubicBezTo>
                      <a:pt x="55" y="229"/>
                      <a:pt x="90" y="221"/>
                      <a:pt x="127" y="219"/>
                    </a:cubicBezTo>
                    <a:cubicBezTo>
                      <a:pt x="139" y="218"/>
                      <a:pt x="152" y="219"/>
                      <a:pt x="165" y="220"/>
                    </a:cubicBezTo>
                    <a:cubicBezTo>
                      <a:pt x="176" y="220"/>
                      <a:pt x="188" y="222"/>
                      <a:pt x="199" y="224"/>
                    </a:cubicBezTo>
                    <a:cubicBezTo>
                      <a:pt x="202" y="225"/>
                      <a:pt x="205" y="225"/>
                      <a:pt x="208" y="224"/>
                    </a:cubicBezTo>
                    <a:cubicBezTo>
                      <a:pt x="211" y="224"/>
                      <a:pt x="211" y="224"/>
                      <a:pt x="211" y="220"/>
                    </a:cubicBezTo>
                    <a:cubicBezTo>
                      <a:pt x="211" y="163"/>
                      <a:pt x="211" y="107"/>
                      <a:pt x="211" y="50"/>
                    </a:cubicBezTo>
                    <a:cubicBezTo>
                      <a:pt x="211" y="46"/>
                      <a:pt x="212" y="47"/>
                      <a:pt x="208" y="45"/>
                    </a:cubicBezTo>
                    <a:cubicBezTo>
                      <a:pt x="206" y="45"/>
                      <a:pt x="206" y="45"/>
                      <a:pt x="205" y="47"/>
                    </a:cubicBezTo>
                    <a:cubicBezTo>
                      <a:pt x="202" y="55"/>
                      <a:pt x="198" y="63"/>
                      <a:pt x="194" y="71"/>
                    </a:cubicBezTo>
                    <a:cubicBezTo>
                      <a:pt x="180" y="98"/>
                      <a:pt x="163" y="122"/>
                      <a:pt x="142" y="144"/>
                    </a:cubicBezTo>
                    <a:cubicBezTo>
                      <a:pt x="141" y="145"/>
                      <a:pt x="141" y="147"/>
                      <a:pt x="141" y="148"/>
                    </a:cubicBezTo>
                    <a:cubicBezTo>
                      <a:pt x="141" y="166"/>
                      <a:pt x="141" y="183"/>
                      <a:pt x="141" y="200"/>
                    </a:cubicBezTo>
                    <a:cubicBezTo>
                      <a:pt x="141" y="202"/>
                      <a:pt x="141" y="204"/>
                      <a:pt x="141" y="205"/>
                    </a:cubicBezTo>
                    <a:cubicBezTo>
                      <a:pt x="141" y="207"/>
                      <a:pt x="140" y="207"/>
                      <a:pt x="139" y="208"/>
                    </a:cubicBezTo>
                    <a:cubicBezTo>
                      <a:pt x="138" y="208"/>
                      <a:pt x="137" y="208"/>
                      <a:pt x="137" y="208"/>
                    </a:cubicBezTo>
                    <a:cubicBezTo>
                      <a:pt x="128" y="209"/>
                      <a:pt x="120" y="210"/>
                      <a:pt x="111" y="211"/>
                    </a:cubicBezTo>
                    <a:cubicBezTo>
                      <a:pt x="89" y="214"/>
                      <a:pt x="68" y="220"/>
                      <a:pt x="48" y="229"/>
                    </a:cubicBezTo>
                    <a:cubicBezTo>
                      <a:pt x="39" y="232"/>
                      <a:pt x="31" y="237"/>
                      <a:pt x="23" y="241"/>
                    </a:cubicBezTo>
                    <a:cubicBezTo>
                      <a:pt x="22" y="241"/>
                      <a:pt x="22" y="241"/>
                      <a:pt x="21" y="242"/>
                    </a:cubicBezTo>
                    <a:close/>
                    <a:moveTo>
                      <a:pt x="1219" y="242"/>
                    </a:moveTo>
                    <a:cubicBezTo>
                      <a:pt x="1212" y="241"/>
                      <a:pt x="1209" y="237"/>
                      <a:pt x="1207" y="231"/>
                    </a:cubicBezTo>
                    <a:cubicBezTo>
                      <a:pt x="1206" y="227"/>
                      <a:pt x="1206" y="224"/>
                      <a:pt x="1206" y="220"/>
                    </a:cubicBezTo>
                    <a:cubicBezTo>
                      <a:pt x="1206" y="199"/>
                      <a:pt x="1206" y="178"/>
                      <a:pt x="1206" y="158"/>
                    </a:cubicBezTo>
                    <a:cubicBezTo>
                      <a:pt x="1206" y="157"/>
                      <a:pt x="1206" y="156"/>
                      <a:pt x="1206" y="156"/>
                    </a:cubicBezTo>
                    <a:cubicBezTo>
                      <a:pt x="1206" y="155"/>
                      <a:pt x="1206" y="154"/>
                      <a:pt x="1207" y="154"/>
                    </a:cubicBezTo>
                    <a:cubicBezTo>
                      <a:pt x="1208" y="154"/>
                      <a:pt x="1209" y="154"/>
                      <a:pt x="1209" y="154"/>
                    </a:cubicBezTo>
                    <a:cubicBezTo>
                      <a:pt x="1217" y="154"/>
                      <a:pt x="1225" y="154"/>
                      <a:pt x="1233" y="154"/>
                    </a:cubicBezTo>
                    <a:cubicBezTo>
                      <a:pt x="1236" y="154"/>
                      <a:pt x="1236" y="154"/>
                      <a:pt x="1236" y="152"/>
                    </a:cubicBezTo>
                    <a:cubicBezTo>
                      <a:pt x="1236" y="148"/>
                      <a:pt x="1236" y="145"/>
                      <a:pt x="1236" y="141"/>
                    </a:cubicBezTo>
                    <a:cubicBezTo>
                      <a:pt x="1236" y="138"/>
                      <a:pt x="1236" y="138"/>
                      <a:pt x="1233" y="138"/>
                    </a:cubicBezTo>
                    <a:cubicBezTo>
                      <a:pt x="1225" y="138"/>
                      <a:pt x="1217" y="138"/>
                      <a:pt x="1209" y="138"/>
                    </a:cubicBezTo>
                    <a:cubicBezTo>
                      <a:pt x="1206" y="138"/>
                      <a:pt x="1206" y="138"/>
                      <a:pt x="1206" y="136"/>
                    </a:cubicBezTo>
                    <a:cubicBezTo>
                      <a:pt x="1206" y="126"/>
                      <a:pt x="1206" y="117"/>
                      <a:pt x="1206" y="107"/>
                    </a:cubicBezTo>
                    <a:cubicBezTo>
                      <a:pt x="1206" y="106"/>
                      <a:pt x="1206" y="105"/>
                      <a:pt x="1206" y="104"/>
                    </a:cubicBezTo>
                    <a:cubicBezTo>
                      <a:pt x="1205" y="104"/>
                      <a:pt x="1204" y="104"/>
                      <a:pt x="1204" y="104"/>
                    </a:cubicBezTo>
                    <a:cubicBezTo>
                      <a:pt x="1199" y="106"/>
                      <a:pt x="1194" y="107"/>
                      <a:pt x="1189" y="109"/>
                    </a:cubicBezTo>
                    <a:cubicBezTo>
                      <a:pt x="1188" y="109"/>
                      <a:pt x="1187" y="110"/>
                      <a:pt x="1187" y="112"/>
                    </a:cubicBezTo>
                    <a:cubicBezTo>
                      <a:pt x="1187" y="120"/>
                      <a:pt x="1187" y="128"/>
                      <a:pt x="1187" y="136"/>
                    </a:cubicBezTo>
                    <a:cubicBezTo>
                      <a:pt x="1187" y="138"/>
                      <a:pt x="1187" y="138"/>
                      <a:pt x="1185" y="138"/>
                    </a:cubicBezTo>
                    <a:cubicBezTo>
                      <a:pt x="1178" y="138"/>
                      <a:pt x="1171" y="138"/>
                      <a:pt x="1165" y="138"/>
                    </a:cubicBezTo>
                    <a:cubicBezTo>
                      <a:pt x="1158" y="138"/>
                      <a:pt x="1152" y="138"/>
                      <a:pt x="1145" y="138"/>
                    </a:cubicBezTo>
                    <a:cubicBezTo>
                      <a:pt x="1143" y="138"/>
                      <a:pt x="1143" y="138"/>
                      <a:pt x="1143" y="136"/>
                    </a:cubicBezTo>
                    <a:cubicBezTo>
                      <a:pt x="1143" y="130"/>
                      <a:pt x="1143" y="125"/>
                      <a:pt x="1143" y="120"/>
                    </a:cubicBezTo>
                    <a:cubicBezTo>
                      <a:pt x="1143" y="115"/>
                      <a:pt x="1143" y="111"/>
                      <a:pt x="1145" y="107"/>
                    </a:cubicBezTo>
                    <a:cubicBezTo>
                      <a:pt x="1147" y="101"/>
                      <a:pt x="1151" y="97"/>
                      <a:pt x="1158" y="96"/>
                    </a:cubicBezTo>
                    <a:cubicBezTo>
                      <a:pt x="1163" y="95"/>
                      <a:pt x="1167" y="95"/>
                      <a:pt x="1172" y="97"/>
                    </a:cubicBezTo>
                    <a:cubicBezTo>
                      <a:pt x="1173" y="97"/>
                      <a:pt x="1174" y="98"/>
                      <a:pt x="1175" y="98"/>
                    </a:cubicBezTo>
                    <a:cubicBezTo>
                      <a:pt x="1175" y="93"/>
                      <a:pt x="1175" y="88"/>
                      <a:pt x="1175" y="84"/>
                    </a:cubicBezTo>
                    <a:cubicBezTo>
                      <a:pt x="1175" y="81"/>
                      <a:pt x="1175" y="81"/>
                      <a:pt x="1173" y="81"/>
                    </a:cubicBezTo>
                    <a:cubicBezTo>
                      <a:pt x="1165" y="79"/>
                      <a:pt x="1157" y="79"/>
                      <a:pt x="1149" y="81"/>
                    </a:cubicBezTo>
                    <a:cubicBezTo>
                      <a:pt x="1135" y="86"/>
                      <a:pt x="1125" y="99"/>
                      <a:pt x="1124" y="114"/>
                    </a:cubicBezTo>
                    <a:cubicBezTo>
                      <a:pt x="1124" y="121"/>
                      <a:pt x="1124" y="128"/>
                      <a:pt x="1124" y="135"/>
                    </a:cubicBezTo>
                    <a:cubicBezTo>
                      <a:pt x="1124" y="139"/>
                      <a:pt x="1124" y="138"/>
                      <a:pt x="1121" y="138"/>
                    </a:cubicBezTo>
                    <a:cubicBezTo>
                      <a:pt x="1116" y="138"/>
                      <a:pt x="1111" y="138"/>
                      <a:pt x="1106" y="138"/>
                    </a:cubicBezTo>
                    <a:cubicBezTo>
                      <a:pt x="1104" y="138"/>
                      <a:pt x="1104" y="138"/>
                      <a:pt x="1104" y="140"/>
                    </a:cubicBezTo>
                    <a:cubicBezTo>
                      <a:pt x="1104" y="144"/>
                      <a:pt x="1104" y="148"/>
                      <a:pt x="1104" y="152"/>
                    </a:cubicBezTo>
                    <a:cubicBezTo>
                      <a:pt x="1104" y="154"/>
                      <a:pt x="1104" y="154"/>
                      <a:pt x="1106" y="154"/>
                    </a:cubicBezTo>
                    <a:cubicBezTo>
                      <a:pt x="1111" y="154"/>
                      <a:pt x="1116" y="154"/>
                      <a:pt x="1121" y="154"/>
                    </a:cubicBezTo>
                    <a:cubicBezTo>
                      <a:pt x="1124" y="154"/>
                      <a:pt x="1124" y="154"/>
                      <a:pt x="1124" y="157"/>
                    </a:cubicBezTo>
                    <a:cubicBezTo>
                      <a:pt x="1124" y="158"/>
                      <a:pt x="1124" y="159"/>
                      <a:pt x="1124" y="159"/>
                    </a:cubicBezTo>
                    <a:cubicBezTo>
                      <a:pt x="1124" y="190"/>
                      <a:pt x="1124" y="221"/>
                      <a:pt x="1124" y="251"/>
                    </a:cubicBezTo>
                    <a:cubicBezTo>
                      <a:pt x="1124" y="252"/>
                      <a:pt x="1124" y="253"/>
                      <a:pt x="1124" y="254"/>
                    </a:cubicBezTo>
                    <a:cubicBezTo>
                      <a:pt x="1124" y="255"/>
                      <a:pt x="1124" y="256"/>
                      <a:pt x="1126" y="256"/>
                    </a:cubicBezTo>
                    <a:cubicBezTo>
                      <a:pt x="1131" y="256"/>
                      <a:pt x="1135" y="256"/>
                      <a:pt x="1140" y="256"/>
                    </a:cubicBezTo>
                    <a:cubicBezTo>
                      <a:pt x="1143" y="256"/>
                      <a:pt x="1143" y="256"/>
                      <a:pt x="1143" y="253"/>
                    </a:cubicBezTo>
                    <a:cubicBezTo>
                      <a:pt x="1143" y="252"/>
                      <a:pt x="1143" y="252"/>
                      <a:pt x="1143" y="251"/>
                    </a:cubicBezTo>
                    <a:cubicBezTo>
                      <a:pt x="1143" y="220"/>
                      <a:pt x="1143" y="189"/>
                      <a:pt x="1143" y="158"/>
                    </a:cubicBezTo>
                    <a:cubicBezTo>
                      <a:pt x="1143" y="157"/>
                      <a:pt x="1143" y="156"/>
                      <a:pt x="1143" y="156"/>
                    </a:cubicBezTo>
                    <a:cubicBezTo>
                      <a:pt x="1143" y="155"/>
                      <a:pt x="1143" y="154"/>
                      <a:pt x="1144" y="154"/>
                    </a:cubicBezTo>
                    <a:cubicBezTo>
                      <a:pt x="1145" y="154"/>
                      <a:pt x="1146" y="154"/>
                      <a:pt x="1146" y="154"/>
                    </a:cubicBezTo>
                    <a:cubicBezTo>
                      <a:pt x="1159" y="154"/>
                      <a:pt x="1171" y="154"/>
                      <a:pt x="1184" y="154"/>
                    </a:cubicBezTo>
                    <a:cubicBezTo>
                      <a:pt x="1188" y="154"/>
                      <a:pt x="1187" y="154"/>
                      <a:pt x="1187" y="158"/>
                    </a:cubicBezTo>
                    <a:cubicBezTo>
                      <a:pt x="1187" y="180"/>
                      <a:pt x="1187" y="201"/>
                      <a:pt x="1187" y="223"/>
                    </a:cubicBezTo>
                    <a:cubicBezTo>
                      <a:pt x="1187" y="228"/>
                      <a:pt x="1187" y="233"/>
                      <a:pt x="1189" y="238"/>
                    </a:cubicBezTo>
                    <a:cubicBezTo>
                      <a:pt x="1191" y="246"/>
                      <a:pt x="1195" y="252"/>
                      <a:pt x="1203" y="256"/>
                    </a:cubicBezTo>
                    <a:cubicBezTo>
                      <a:pt x="1207" y="257"/>
                      <a:pt x="1212" y="258"/>
                      <a:pt x="1216" y="258"/>
                    </a:cubicBezTo>
                    <a:cubicBezTo>
                      <a:pt x="1222" y="258"/>
                      <a:pt x="1228" y="258"/>
                      <a:pt x="1234" y="256"/>
                    </a:cubicBezTo>
                    <a:cubicBezTo>
                      <a:pt x="1235" y="255"/>
                      <a:pt x="1236" y="255"/>
                      <a:pt x="1236" y="253"/>
                    </a:cubicBezTo>
                    <a:cubicBezTo>
                      <a:pt x="1236" y="248"/>
                      <a:pt x="1236" y="244"/>
                      <a:pt x="1236" y="238"/>
                    </a:cubicBezTo>
                    <a:cubicBezTo>
                      <a:pt x="1230" y="242"/>
                      <a:pt x="1224" y="243"/>
                      <a:pt x="1219" y="242"/>
                    </a:cubicBezTo>
                    <a:close/>
                    <a:moveTo>
                      <a:pt x="1822" y="156"/>
                    </a:moveTo>
                    <a:cubicBezTo>
                      <a:pt x="1822" y="151"/>
                      <a:pt x="1822" y="146"/>
                      <a:pt x="1822" y="142"/>
                    </a:cubicBezTo>
                    <a:cubicBezTo>
                      <a:pt x="1822" y="138"/>
                      <a:pt x="1822" y="138"/>
                      <a:pt x="1818" y="138"/>
                    </a:cubicBezTo>
                    <a:cubicBezTo>
                      <a:pt x="1814" y="138"/>
                      <a:pt x="1810" y="138"/>
                      <a:pt x="1806" y="138"/>
                    </a:cubicBezTo>
                    <a:cubicBezTo>
                      <a:pt x="1802" y="138"/>
                      <a:pt x="1803" y="138"/>
                      <a:pt x="1803" y="142"/>
                    </a:cubicBezTo>
                    <a:cubicBezTo>
                      <a:pt x="1803" y="179"/>
                      <a:pt x="1803" y="215"/>
                      <a:pt x="1803" y="252"/>
                    </a:cubicBezTo>
                    <a:cubicBezTo>
                      <a:pt x="1803" y="253"/>
                      <a:pt x="1803" y="254"/>
                      <a:pt x="1803" y="254"/>
                    </a:cubicBezTo>
                    <a:cubicBezTo>
                      <a:pt x="1803" y="255"/>
                      <a:pt x="1803" y="256"/>
                      <a:pt x="1804" y="256"/>
                    </a:cubicBezTo>
                    <a:cubicBezTo>
                      <a:pt x="1810" y="256"/>
                      <a:pt x="1815" y="256"/>
                      <a:pt x="1820" y="256"/>
                    </a:cubicBezTo>
                    <a:cubicBezTo>
                      <a:pt x="1821" y="256"/>
                      <a:pt x="1822" y="255"/>
                      <a:pt x="1822" y="254"/>
                    </a:cubicBezTo>
                    <a:cubicBezTo>
                      <a:pt x="1822" y="254"/>
                      <a:pt x="1822" y="253"/>
                      <a:pt x="1822" y="252"/>
                    </a:cubicBezTo>
                    <a:cubicBezTo>
                      <a:pt x="1822" y="232"/>
                      <a:pt x="1822" y="211"/>
                      <a:pt x="1822" y="191"/>
                    </a:cubicBezTo>
                    <a:cubicBezTo>
                      <a:pt x="1822" y="187"/>
                      <a:pt x="1822" y="184"/>
                      <a:pt x="1822" y="181"/>
                    </a:cubicBezTo>
                    <a:cubicBezTo>
                      <a:pt x="1823" y="174"/>
                      <a:pt x="1826" y="167"/>
                      <a:pt x="1830" y="161"/>
                    </a:cubicBezTo>
                    <a:cubicBezTo>
                      <a:pt x="1836" y="154"/>
                      <a:pt x="1843" y="151"/>
                      <a:pt x="1852" y="152"/>
                    </a:cubicBezTo>
                    <a:cubicBezTo>
                      <a:pt x="1863" y="152"/>
                      <a:pt x="1871" y="158"/>
                      <a:pt x="1874" y="169"/>
                    </a:cubicBezTo>
                    <a:cubicBezTo>
                      <a:pt x="1875" y="170"/>
                      <a:pt x="1875" y="171"/>
                      <a:pt x="1875" y="171"/>
                    </a:cubicBezTo>
                    <a:cubicBezTo>
                      <a:pt x="1876" y="177"/>
                      <a:pt x="1877" y="182"/>
                      <a:pt x="1877" y="187"/>
                    </a:cubicBezTo>
                    <a:cubicBezTo>
                      <a:pt x="1877" y="204"/>
                      <a:pt x="1877" y="220"/>
                      <a:pt x="1877" y="236"/>
                    </a:cubicBezTo>
                    <a:cubicBezTo>
                      <a:pt x="1877" y="242"/>
                      <a:pt x="1877" y="248"/>
                      <a:pt x="1877" y="254"/>
                    </a:cubicBezTo>
                    <a:cubicBezTo>
                      <a:pt x="1877" y="255"/>
                      <a:pt x="1877" y="256"/>
                      <a:pt x="1879" y="256"/>
                    </a:cubicBezTo>
                    <a:cubicBezTo>
                      <a:pt x="1884" y="256"/>
                      <a:pt x="1889" y="256"/>
                      <a:pt x="1894" y="256"/>
                    </a:cubicBezTo>
                    <a:cubicBezTo>
                      <a:pt x="1895" y="256"/>
                      <a:pt x="1896" y="255"/>
                      <a:pt x="1896" y="254"/>
                    </a:cubicBezTo>
                    <a:cubicBezTo>
                      <a:pt x="1896" y="253"/>
                      <a:pt x="1896" y="252"/>
                      <a:pt x="1896" y="252"/>
                    </a:cubicBezTo>
                    <a:cubicBezTo>
                      <a:pt x="1896" y="230"/>
                      <a:pt x="1896" y="209"/>
                      <a:pt x="1896" y="188"/>
                    </a:cubicBezTo>
                    <a:cubicBezTo>
                      <a:pt x="1896" y="178"/>
                      <a:pt x="1899" y="168"/>
                      <a:pt x="1906" y="160"/>
                    </a:cubicBezTo>
                    <a:cubicBezTo>
                      <a:pt x="1911" y="154"/>
                      <a:pt x="1918" y="151"/>
                      <a:pt x="1927" y="152"/>
                    </a:cubicBezTo>
                    <a:cubicBezTo>
                      <a:pt x="1939" y="152"/>
                      <a:pt x="1946" y="158"/>
                      <a:pt x="1949" y="170"/>
                    </a:cubicBezTo>
                    <a:cubicBezTo>
                      <a:pt x="1950" y="175"/>
                      <a:pt x="1951" y="180"/>
                      <a:pt x="1951" y="185"/>
                    </a:cubicBezTo>
                    <a:cubicBezTo>
                      <a:pt x="1951" y="207"/>
                      <a:pt x="1951" y="228"/>
                      <a:pt x="1951" y="250"/>
                    </a:cubicBezTo>
                    <a:cubicBezTo>
                      <a:pt x="1951" y="252"/>
                      <a:pt x="1950" y="254"/>
                      <a:pt x="1951" y="255"/>
                    </a:cubicBezTo>
                    <a:cubicBezTo>
                      <a:pt x="1952" y="256"/>
                      <a:pt x="1954" y="256"/>
                      <a:pt x="1956" y="256"/>
                    </a:cubicBezTo>
                    <a:cubicBezTo>
                      <a:pt x="1959" y="256"/>
                      <a:pt x="1963" y="256"/>
                      <a:pt x="1966" y="256"/>
                    </a:cubicBezTo>
                    <a:cubicBezTo>
                      <a:pt x="1970" y="256"/>
                      <a:pt x="1969" y="256"/>
                      <a:pt x="1969" y="253"/>
                    </a:cubicBezTo>
                    <a:cubicBezTo>
                      <a:pt x="1969" y="230"/>
                      <a:pt x="1969" y="207"/>
                      <a:pt x="1969" y="183"/>
                    </a:cubicBezTo>
                    <a:cubicBezTo>
                      <a:pt x="1969" y="176"/>
                      <a:pt x="1969" y="168"/>
                      <a:pt x="1966" y="160"/>
                    </a:cubicBezTo>
                    <a:cubicBezTo>
                      <a:pt x="1963" y="149"/>
                      <a:pt x="1956" y="140"/>
                      <a:pt x="1944" y="137"/>
                    </a:cubicBezTo>
                    <a:cubicBezTo>
                      <a:pt x="1936" y="135"/>
                      <a:pt x="1928" y="135"/>
                      <a:pt x="1920" y="137"/>
                    </a:cubicBezTo>
                    <a:cubicBezTo>
                      <a:pt x="1909" y="139"/>
                      <a:pt x="1901" y="146"/>
                      <a:pt x="1894" y="155"/>
                    </a:cubicBezTo>
                    <a:cubicBezTo>
                      <a:pt x="1894" y="156"/>
                      <a:pt x="1893" y="158"/>
                      <a:pt x="1892" y="159"/>
                    </a:cubicBezTo>
                    <a:cubicBezTo>
                      <a:pt x="1891" y="158"/>
                      <a:pt x="1891" y="157"/>
                      <a:pt x="1890" y="155"/>
                    </a:cubicBezTo>
                    <a:cubicBezTo>
                      <a:pt x="1884" y="142"/>
                      <a:pt x="1870" y="133"/>
                      <a:pt x="1851" y="136"/>
                    </a:cubicBezTo>
                    <a:cubicBezTo>
                      <a:pt x="1840" y="138"/>
                      <a:pt x="1831" y="144"/>
                      <a:pt x="1824" y="154"/>
                    </a:cubicBezTo>
                    <a:cubicBezTo>
                      <a:pt x="1823" y="155"/>
                      <a:pt x="1823" y="156"/>
                      <a:pt x="1822" y="156"/>
                    </a:cubicBezTo>
                    <a:cubicBezTo>
                      <a:pt x="1822" y="156"/>
                      <a:pt x="1822" y="156"/>
                      <a:pt x="1822" y="156"/>
                    </a:cubicBezTo>
                    <a:close/>
                    <a:moveTo>
                      <a:pt x="1445" y="308"/>
                    </a:moveTo>
                    <a:cubicBezTo>
                      <a:pt x="1445" y="309"/>
                      <a:pt x="1446" y="310"/>
                      <a:pt x="1447" y="310"/>
                    </a:cubicBezTo>
                    <a:cubicBezTo>
                      <a:pt x="1449" y="310"/>
                      <a:pt x="1452" y="311"/>
                      <a:pt x="1454" y="311"/>
                    </a:cubicBezTo>
                    <a:cubicBezTo>
                      <a:pt x="1463" y="311"/>
                      <a:pt x="1471" y="309"/>
                      <a:pt x="1479" y="304"/>
                    </a:cubicBezTo>
                    <a:cubicBezTo>
                      <a:pt x="1482" y="301"/>
                      <a:pt x="1486" y="297"/>
                      <a:pt x="1489" y="293"/>
                    </a:cubicBezTo>
                    <a:cubicBezTo>
                      <a:pt x="1493" y="287"/>
                      <a:pt x="1496" y="281"/>
                      <a:pt x="1499" y="274"/>
                    </a:cubicBezTo>
                    <a:cubicBezTo>
                      <a:pt x="1516" y="230"/>
                      <a:pt x="1534" y="185"/>
                      <a:pt x="1551" y="141"/>
                    </a:cubicBezTo>
                    <a:cubicBezTo>
                      <a:pt x="1552" y="140"/>
                      <a:pt x="1552" y="139"/>
                      <a:pt x="1552" y="138"/>
                    </a:cubicBezTo>
                    <a:cubicBezTo>
                      <a:pt x="1547" y="138"/>
                      <a:pt x="1541" y="138"/>
                      <a:pt x="1536" y="138"/>
                    </a:cubicBezTo>
                    <a:cubicBezTo>
                      <a:pt x="1532" y="138"/>
                      <a:pt x="1533" y="138"/>
                      <a:pt x="1532" y="141"/>
                    </a:cubicBezTo>
                    <a:cubicBezTo>
                      <a:pt x="1532" y="141"/>
                      <a:pt x="1532" y="141"/>
                      <a:pt x="1532" y="142"/>
                    </a:cubicBezTo>
                    <a:cubicBezTo>
                      <a:pt x="1520" y="172"/>
                      <a:pt x="1509" y="202"/>
                      <a:pt x="1498" y="233"/>
                    </a:cubicBezTo>
                    <a:cubicBezTo>
                      <a:pt x="1498" y="234"/>
                      <a:pt x="1498" y="235"/>
                      <a:pt x="1497" y="235"/>
                    </a:cubicBezTo>
                    <a:cubicBezTo>
                      <a:pt x="1496" y="235"/>
                      <a:pt x="1496" y="233"/>
                      <a:pt x="1495" y="233"/>
                    </a:cubicBezTo>
                    <a:cubicBezTo>
                      <a:pt x="1489" y="213"/>
                      <a:pt x="1482" y="194"/>
                      <a:pt x="1475" y="174"/>
                    </a:cubicBezTo>
                    <a:cubicBezTo>
                      <a:pt x="1471" y="163"/>
                      <a:pt x="1467" y="152"/>
                      <a:pt x="1463" y="141"/>
                    </a:cubicBezTo>
                    <a:cubicBezTo>
                      <a:pt x="1462" y="138"/>
                      <a:pt x="1463" y="138"/>
                      <a:pt x="1460" y="138"/>
                    </a:cubicBezTo>
                    <a:cubicBezTo>
                      <a:pt x="1457" y="138"/>
                      <a:pt x="1453" y="138"/>
                      <a:pt x="1450" y="138"/>
                    </a:cubicBezTo>
                    <a:cubicBezTo>
                      <a:pt x="1448" y="138"/>
                      <a:pt x="1445" y="138"/>
                      <a:pt x="1442" y="138"/>
                    </a:cubicBezTo>
                    <a:cubicBezTo>
                      <a:pt x="1442" y="140"/>
                      <a:pt x="1443" y="141"/>
                      <a:pt x="1443" y="142"/>
                    </a:cubicBezTo>
                    <a:cubicBezTo>
                      <a:pt x="1457" y="179"/>
                      <a:pt x="1472" y="216"/>
                      <a:pt x="1486" y="253"/>
                    </a:cubicBezTo>
                    <a:cubicBezTo>
                      <a:pt x="1487" y="255"/>
                      <a:pt x="1487" y="256"/>
                      <a:pt x="1486" y="258"/>
                    </a:cubicBezTo>
                    <a:cubicBezTo>
                      <a:pt x="1483" y="264"/>
                      <a:pt x="1481" y="271"/>
                      <a:pt x="1478" y="277"/>
                    </a:cubicBezTo>
                    <a:cubicBezTo>
                      <a:pt x="1477" y="280"/>
                      <a:pt x="1475" y="283"/>
                      <a:pt x="1474" y="286"/>
                    </a:cubicBezTo>
                    <a:cubicBezTo>
                      <a:pt x="1468" y="293"/>
                      <a:pt x="1461" y="296"/>
                      <a:pt x="1452" y="294"/>
                    </a:cubicBezTo>
                    <a:cubicBezTo>
                      <a:pt x="1450" y="294"/>
                      <a:pt x="1448" y="293"/>
                      <a:pt x="1445" y="293"/>
                    </a:cubicBezTo>
                    <a:cubicBezTo>
                      <a:pt x="1445" y="298"/>
                      <a:pt x="1445" y="303"/>
                      <a:pt x="1445" y="308"/>
                    </a:cubicBezTo>
                    <a:close/>
                    <a:moveTo>
                      <a:pt x="1584" y="155"/>
                    </a:moveTo>
                    <a:cubicBezTo>
                      <a:pt x="1584" y="150"/>
                      <a:pt x="1584" y="146"/>
                      <a:pt x="1584" y="141"/>
                    </a:cubicBezTo>
                    <a:cubicBezTo>
                      <a:pt x="1584" y="138"/>
                      <a:pt x="1584" y="138"/>
                      <a:pt x="1581" y="138"/>
                    </a:cubicBezTo>
                    <a:cubicBezTo>
                      <a:pt x="1577" y="138"/>
                      <a:pt x="1573" y="138"/>
                      <a:pt x="1569" y="138"/>
                    </a:cubicBezTo>
                    <a:cubicBezTo>
                      <a:pt x="1565" y="138"/>
                      <a:pt x="1565" y="138"/>
                      <a:pt x="1565" y="142"/>
                    </a:cubicBezTo>
                    <a:cubicBezTo>
                      <a:pt x="1565" y="179"/>
                      <a:pt x="1565" y="215"/>
                      <a:pt x="1565" y="252"/>
                    </a:cubicBezTo>
                    <a:cubicBezTo>
                      <a:pt x="1565" y="253"/>
                      <a:pt x="1565" y="253"/>
                      <a:pt x="1565" y="254"/>
                    </a:cubicBezTo>
                    <a:cubicBezTo>
                      <a:pt x="1565" y="255"/>
                      <a:pt x="1566" y="256"/>
                      <a:pt x="1567" y="256"/>
                    </a:cubicBezTo>
                    <a:cubicBezTo>
                      <a:pt x="1572" y="256"/>
                      <a:pt x="1578" y="256"/>
                      <a:pt x="1583" y="256"/>
                    </a:cubicBezTo>
                    <a:cubicBezTo>
                      <a:pt x="1584" y="256"/>
                      <a:pt x="1584" y="255"/>
                      <a:pt x="1584" y="254"/>
                    </a:cubicBezTo>
                    <a:cubicBezTo>
                      <a:pt x="1584" y="253"/>
                      <a:pt x="1584" y="253"/>
                      <a:pt x="1584" y="252"/>
                    </a:cubicBezTo>
                    <a:cubicBezTo>
                      <a:pt x="1584" y="231"/>
                      <a:pt x="1584" y="211"/>
                      <a:pt x="1584" y="190"/>
                    </a:cubicBezTo>
                    <a:cubicBezTo>
                      <a:pt x="1584" y="186"/>
                      <a:pt x="1584" y="181"/>
                      <a:pt x="1586" y="177"/>
                    </a:cubicBezTo>
                    <a:cubicBezTo>
                      <a:pt x="1590" y="163"/>
                      <a:pt x="1598" y="154"/>
                      <a:pt x="1613" y="152"/>
                    </a:cubicBezTo>
                    <a:cubicBezTo>
                      <a:pt x="1627" y="150"/>
                      <a:pt x="1637" y="156"/>
                      <a:pt x="1642" y="170"/>
                    </a:cubicBezTo>
                    <a:cubicBezTo>
                      <a:pt x="1644" y="176"/>
                      <a:pt x="1644" y="182"/>
                      <a:pt x="1644" y="188"/>
                    </a:cubicBezTo>
                    <a:cubicBezTo>
                      <a:pt x="1644" y="210"/>
                      <a:pt x="1644" y="231"/>
                      <a:pt x="1644" y="252"/>
                    </a:cubicBezTo>
                    <a:cubicBezTo>
                      <a:pt x="1644" y="253"/>
                      <a:pt x="1644" y="253"/>
                      <a:pt x="1644" y="254"/>
                    </a:cubicBezTo>
                    <a:cubicBezTo>
                      <a:pt x="1644" y="255"/>
                      <a:pt x="1644" y="256"/>
                      <a:pt x="1646" y="256"/>
                    </a:cubicBezTo>
                    <a:cubicBezTo>
                      <a:pt x="1651" y="256"/>
                      <a:pt x="1656" y="256"/>
                      <a:pt x="1661" y="256"/>
                    </a:cubicBezTo>
                    <a:cubicBezTo>
                      <a:pt x="1663" y="256"/>
                      <a:pt x="1663" y="255"/>
                      <a:pt x="1663" y="254"/>
                    </a:cubicBezTo>
                    <a:cubicBezTo>
                      <a:pt x="1663" y="253"/>
                      <a:pt x="1663" y="252"/>
                      <a:pt x="1663" y="252"/>
                    </a:cubicBezTo>
                    <a:cubicBezTo>
                      <a:pt x="1663" y="230"/>
                      <a:pt x="1663" y="209"/>
                      <a:pt x="1663" y="187"/>
                    </a:cubicBezTo>
                    <a:cubicBezTo>
                      <a:pt x="1663" y="183"/>
                      <a:pt x="1663" y="179"/>
                      <a:pt x="1663" y="175"/>
                    </a:cubicBezTo>
                    <a:cubicBezTo>
                      <a:pt x="1662" y="168"/>
                      <a:pt x="1660" y="162"/>
                      <a:pt x="1658" y="156"/>
                    </a:cubicBezTo>
                    <a:cubicBezTo>
                      <a:pt x="1653" y="146"/>
                      <a:pt x="1645" y="139"/>
                      <a:pt x="1634" y="136"/>
                    </a:cubicBezTo>
                    <a:cubicBezTo>
                      <a:pt x="1630" y="136"/>
                      <a:pt x="1625" y="135"/>
                      <a:pt x="1621" y="136"/>
                    </a:cubicBezTo>
                    <a:cubicBezTo>
                      <a:pt x="1607" y="136"/>
                      <a:pt x="1595" y="142"/>
                      <a:pt x="1587" y="154"/>
                    </a:cubicBezTo>
                    <a:cubicBezTo>
                      <a:pt x="1586" y="155"/>
                      <a:pt x="1586" y="156"/>
                      <a:pt x="1585" y="158"/>
                    </a:cubicBezTo>
                    <a:cubicBezTo>
                      <a:pt x="1584" y="156"/>
                      <a:pt x="1584" y="155"/>
                      <a:pt x="1584" y="155"/>
                    </a:cubicBezTo>
                    <a:close/>
                    <a:moveTo>
                      <a:pt x="2140" y="232"/>
                    </a:moveTo>
                    <a:cubicBezTo>
                      <a:pt x="2140" y="237"/>
                      <a:pt x="2140" y="241"/>
                      <a:pt x="2140" y="245"/>
                    </a:cubicBezTo>
                    <a:cubicBezTo>
                      <a:pt x="2140" y="247"/>
                      <a:pt x="2139" y="250"/>
                      <a:pt x="2141" y="251"/>
                    </a:cubicBezTo>
                    <a:cubicBezTo>
                      <a:pt x="2142" y="253"/>
                      <a:pt x="2144" y="254"/>
                      <a:pt x="2146" y="254"/>
                    </a:cubicBezTo>
                    <a:cubicBezTo>
                      <a:pt x="2157" y="259"/>
                      <a:pt x="2169" y="260"/>
                      <a:pt x="2180" y="258"/>
                    </a:cubicBezTo>
                    <a:cubicBezTo>
                      <a:pt x="2189" y="256"/>
                      <a:pt x="2196" y="253"/>
                      <a:pt x="2202" y="247"/>
                    </a:cubicBezTo>
                    <a:cubicBezTo>
                      <a:pt x="2216" y="236"/>
                      <a:pt x="2216" y="211"/>
                      <a:pt x="2200" y="200"/>
                    </a:cubicBezTo>
                    <a:cubicBezTo>
                      <a:pt x="2198" y="198"/>
                      <a:pt x="2196" y="197"/>
                      <a:pt x="2193" y="195"/>
                    </a:cubicBezTo>
                    <a:cubicBezTo>
                      <a:pt x="2189" y="193"/>
                      <a:pt x="2185" y="191"/>
                      <a:pt x="2181" y="189"/>
                    </a:cubicBezTo>
                    <a:cubicBezTo>
                      <a:pt x="2176" y="187"/>
                      <a:pt x="2171" y="185"/>
                      <a:pt x="2167" y="182"/>
                    </a:cubicBezTo>
                    <a:cubicBezTo>
                      <a:pt x="2164" y="181"/>
                      <a:pt x="2162" y="179"/>
                      <a:pt x="2161" y="176"/>
                    </a:cubicBezTo>
                    <a:cubicBezTo>
                      <a:pt x="2158" y="167"/>
                      <a:pt x="2160" y="157"/>
                      <a:pt x="2170" y="153"/>
                    </a:cubicBezTo>
                    <a:cubicBezTo>
                      <a:pt x="2172" y="153"/>
                      <a:pt x="2173" y="152"/>
                      <a:pt x="2175" y="152"/>
                    </a:cubicBezTo>
                    <a:cubicBezTo>
                      <a:pt x="2185" y="151"/>
                      <a:pt x="2195" y="153"/>
                      <a:pt x="2204" y="158"/>
                    </a:cubicBezTo>
                    <a:cubicBezTo>
                      <a:pt x="2205" y="158"/>
                      <a:pt x="2205" y="159"/>
                      <a:pt x="2207" y="159"/>
                    </a:cubicBezTo>
                    <a:cubicBezTo>
                      <a:pt x="2207" y="154"/>
                      <a:pt x="2207" y="148"/>
                      <a:pt x="2207" y="142"/>
                    </a:cubicBezTo>
                    <a:cubicBezTo>
                      <a:pt x="2207" y="141"/>
                      <a:pt x="2207" y="141"/>
                      <a:pt x="2206" y="140"/>
                    </a:cubicBezTo>
                    <a:cubicBezTo>
                      <a:pt x="2205" y="140"/>
                      <a:pt x="2204" y="140"/>
                      <a:pt x="2203" y="139"/>
                    </a:cubicBezTo>
                    <a:cubicBezTo>
                      <a:pt x="2194" y="136"/>
                      <a:pt x="2184" y="135"/>
                      <a:pt x="2175" y="136"/>
                    </a:cubicBezTo>
                    <a:cubicBezTo>
                      <a:pt x="2166" y="137"/>
                      <a:pt x="2158" y="140"/>
                      <a:pt x="2151" y="146"/>
                    </a:cubicBezTo>
                    <a:cubicBezTo>
                      <a:pt x="2136" y="158"/>
                      <a:pt x="2136" y="185"/>
                      <a:pt x="2154" y="196"/>
                    </a:cubicBezTo>
                    <a:cubicBezTo>
                      <a:pt x="2158" y="199"/>
                      <a:pt x="2163" y="202"/>
                      <a:pt x="2168" y="204"/>
                    </a:cubicBezTo>
                    <a:cubicBezTo>
                      <a:pt x="2174" y="207"/>
                      <a:pt x="2181" y="210"/>
                      <a:pt x="2186" y="214"/>
                    </a:cubicBezTo>
                    <a:cubicBezTo>
                      <a:pt x="2192" y="217"/>
                      <a:pt x="2194" y="223"/>
                      <a:pt x="2193" y="229"/>
                    </a:cubicBezTo>
                    <a:cubicBezTo>
                      <a:pt x="2192" y="235"/>
                      <a:pt x="2188" y="239"/>
                      <a:pt x="2182" y="241"/>
                    </a:cubicBezTo>
                    <a:cubicBezTo>
                      <a:pt x="2181" y="241"/>
                      <a:pt x="2180" y="241"/>
                      <a:pt x="2179" y="242"/>
                    </a:cubicBezTo>
                    <a:cubicBezTo>
                      <a:pt x="2166" y="244"/>
                      <a:pt x="2154" y="241"/>
                      <a:pt x="2143" y="234"/>
                    </a:cubicBezTo>
                    <a:cubicBezTo>
                      <a:pt x="2142" y="233"/>
                      <a:pt x="2142" y="232"/>
                      <a:pt x="2140" y="232"/>
                    </a:cubicBezTo>
                    <a:cubicBezTo>
                      <a:pt x="2140" y="232"/>
                      <a:pt x="2140" y="232"/>
                      <a:pt x="2140" y="232"/>
                    </a:cubicBezTo>
                    <a:close/>
                    <a:moveTo>
                      <a:pt x="900" y="251"/>
                    </a:moveTo>
                    <a:cubicBezTo>
                      <a:pt x="900" y="252"/>
                      <a:pt x="901" y="252"/>
                      <a:pt x="901" y="252"/>
                    </a:cubicBezTo>
                    <a:cubicBezTo>
                      <a:pt x="903" y="253"/>
                      <a:pt x="905" y="254"/>
                      <a:pt x="908" y="255"/>
                    </a:cubicBezTo>
                    <a:cubicBezTo>
                      <a:pt x="918" y="259"/>
                      <a:pt x="929" y="259"/>
                      <a:pt x="939" y="258"/>
                    </a:cubicBezTo>
                    <a:cubicBezTo>
                      <a:pt x="947" y="257"/>
                      <a:pt x="954" y="254"/>
                      <a:pt x="960" y="249"/>
                    </a:cubicBezTo>
                    <a:cubicBezTo>
                      <a:pt x="976" y="237"/>
                      <a:pt x="977" y="211"/>
                      <a:pt x="959" y="199"/>
                    </a:cubicBezTo>
                    <a:cubicBezTo>
                      <a:pt x="958" y="198"/>
                      <a:pt x="956" y="197"/>
                      <a:pt x="955" y="196"/>
                    </a:cubicBezTo>
                    <a:cubicBezTo>
                      <a:pt x="950" y="193"/>
                      <a:pt x="946" y="191"/>
                      <a:pt x="941" y="189"/>
                    </a:cubicBezTo>
                    <a:cubicBezTo>
                      <a:pt x="936" y="187"/>
                      <a:pt x="931" y="185"/>
                      <a:pt x="927" y="182"/>
                    </a:cubicBezTo>
                    <a:cubicBezTo>
                      <a:pt x="924" y="180"/>
                      <a:pt x="922" y="179"/>
                      <a:pt x="921" y="176"/>
                    </a:cubicBezTo>
                    <a:cubicBezTo>
                      <a:pt x="918" y="168"/>
                      <a:pt x="919" y="158"/>
                      <a:pt x="929" y="154"/>
                    </a:cubicBezTo>
                    <a:cubicBezTo>
                      <a:pt x="931" y="153"/>
                      <a:pt x="933" y="152"/>
                      <a:pt x="934" y="152"/>
                    </a:cubicBezTo>
                    <a:cubicBezTo>
                      <a:pt x="945" y="150"/>
                      <a:pt x="955" y="153"/>
                      <a:pt x="964" y="158"/>
                    </a:cubicBezTo>
                    <a:cubicBezTo>
                      <a:pt x="965" y="159"/>
                      <a:pt x="965" y="159"/>
                      <a:pt x="967" y="159"/>
                    </a:cubicBezTo>
                    <a:cubicBezTo>
                      <a:pt x="967" y="154"/>
                      <a:pt x="967" y="149"/>
                      <a:pt x="967" y="144"/>
                    </a:cubicBezTo>
                    <a:cubicBezTo>
                      <a:pt x="967" y="141"/>
                      <a:pt x="967" y="141"/>
                      <a:pt x="964" y="140"/>
                    </a:cubicBezTo>
                    <a:cubicBezTo>
                      <a:pt x="954" y="136"/>
                      <a:pt x="944" y="135"/>
                      <a:pt x="934" y="136"/>
                    </a:cubicBezTo>
                    <a:cubicBezTo>
                      <a:pt x="926" y="137"/>
                      <a:pt x="919" y="140"/>
                      <a:pt x="912" y="145"/>
                    </a:cubicBezTo>
                    <a:cubicBezTo>
                      <a:pt x="896" y="158"/>
                      <a:pt x="896" y="186"/>
                      <a:pt x="914" y="196"/>
                    </a:cubicBezTo>
                    <a:cubicBezTo>
                      <a:pt x="919" y="199"/>
                      <a:pt x="923" y="202"/>
                      <a:pt x="928" y="204"/>
                    </a:cubicBezTo>
                    <a:cubicBezTo>
                      <a:pt x="934" y="207"/>
                      <a:pt x="941" y="210"/>
                      <a:pt x="946" y="214"/>
                    </a:cubicBezTo>
                    <a:cubicBezTo>
                      <a:pt x="952" y="218"/>
                      <a:pt x="953" y="223"/>
                      <a:pt x="952" y="230"/>
                    </a:cubicBezTo>
                    <a:cubicBezTo>
                      <a:pt x="951" y="236"/>
                      <a:pt x="947" y="239"/>
                      <a:pt x="942" y="241"/>
                    </a:cubicBezTo>
                    <a:cubicBezTo>
                      <a:pt x="941" y="241"/>
                      <a:pt x="940" y="241"/>
                      <a:pt x="939" y="242"/>
                    </a:cubicBezTo>
                    <a:cubicBezTo>
                      <a:pt x="926" y="244"/>
                      <a:pt x="914" y="241"/>
                      <a:pt x="903" y="234"/>
                    </a:cubicBezTo>
                    <a:cubicBezTo>
                      <a:pt x="902" y="233"/>
                      <a:pt x="901" y="232"/>
                      <a:pt x="900" y="231"/>
                    </a:cubicBezTo>
                    <a:cubicBezTo>
                      <a:pt x="900" y="238"/>
                      <a:pt x="900" y="244"/>
                      <a:pt x="900" y="251"/>
                    </a:cubicBezTo>
                    <a:close/>
                    <a:moveTo>
                      <a:pt x="2127" y="143"/>
                    </a:moveTo>
                    <a:cubicBezTo>
                      <a:pt x="2127" y="142"/>
                      <a:pt x="2127" y="141"/>
                      <a:pt x="2126" y="141"/>
                    </a:cubicBezTo>
                    <a:cubicBezTo>
                      <a:pt x="2124" y="140"/>
                      <a:pt x="2122" y="139"/>
                      <a:pt x="2121" y="139"/>
                    </a:cubicBezTo>
                    <a:cubicBezTo>
                      <a:pt x="2110" y="135"/>
                      <a:pt x="2100" y="135"/>
                      <a:pt x="2089" y="136"/>
                    </a:cubicBezTo>
                    <a:cubicBezTo>
                      <a:pt x="2069" y="139"/>
                      <a:pt x="2055" y="149"/>
                      <a:pt x="2046" y="167"/>
                    </a:cubicBezTo>
                    <a:cubicBezTo>
                      <a:pt x="2037" y="185"/>
                      <a:pt x="2036" y="204"/>
                      <a:pt x="2043" y="223"/>
                    </a:cubicBezTo>
                    <a:cubicBezTo>
                      <a:pt x="2048" y="239"/>
                      <a:pt x="2059" y="250"/>
                      <a:pt x="2075" y="255"/>
                    </a:cubicBezTo>
                    <a:cubicBezTo>
                      <a:pt x="2085" y="259"/>
                      <a:pt x="2095" y="259"/>
                      <a:pt x="2106" y="258"/>
                    </a:cubicBezTo>
                    <a:cubicBezTo>
                      <a:pt x="2112" y="257"/>
                      <a:pt x="2119" y="255"/>
                      <a:pt x="2124" y="252"/>
                    </a:cubicBezTo>
                    <a:cubicBezTo>
                      <a:pt x="2126" y="251"/>
                      <a:pt x="2127" y="250"/>
                      <a:pt x="2127" y="248"/>
                    </a:cubicBezTo>
                    <a:cubicBezTo>
                      <a:pt x="2127" y="244"/>
                      <a:pt x="2127" y="239"/>
                      <a:pt x="2127" y="235"/>
                    </a:cubicBezTo>
                    <a:cubicBezTo>
                      <a:pt x="2127" y="234"/>
                      <a:pt x="2127" y="234"/>
                      <a:pt x="2126" y="233"/>
                    </a:cubicBezTo>
                    <a:cubicBezTo>
                      <a:pt x="2125" y="233"/>
                      <a:pt x="2125" y="234"/>
                      <a:pt x="2124" y="234"/>
                    </a:cubicBezTo>
                    <a:cubicBezTo>
                      <a:pt x="2115" y="240"/>
                      <a:pt x="2105" y="243"/>
                      <a:pt x="2094" y="242"/>
                    </a:cubicBezTo>
                    <a:cubicBezTo>
                      <a:pt x="2078" y="241"/>
                      <a:pt x="2067" y="233"/>
                      <a:pt x="2061" y="218"/>
                    </a:cubicBezTo>
                    <a:cubicBezTo>
                      <a:pt x="2056" y="205"/>
                      <a:pt x="2057" y="191"/>
                      <a:pt x="2062" y="177"/>
                    </a:cubicBezTo>
                    <a:cubicBezTo>
                      <a:pt x="2067" y="164"/>
                      <a:pt x="2076" y="155"/>
                      <a:pt x="2090" y="152"/>
                    </a:cubicBezTo>
                    <a:cubicBezTo>
                      <a:pt x="2102" y="150"/>
                      <a:pt x="2113" y="152"/>
                      <a:pt x="2124" y="159"/>
                    </a:cubicBezTo>
                    <a:cubicBezTo>
                      <a:pt x="2125" y="159"/>
                      <a:pt x="2125" y="160"/>
                      <a:pt x="2127" y="160"/>
                    </a:cubicBezTo>
                    <a:cubicBezTo>
                      <a:pt x="2127" y="154"/>
                      <a:pt x="2127" y="149"/>
                      <a:pt x="2127" y="143"/>
                    </a:cubicBezTo>
                    <a:close/>
                    <a:moveTo>
                      <a:pt x="684" y="234"/>
                    </a:moveTo>
                    <a:cubicBezTo>
                      <a:pt x="675" y="240"/>
                      <a:pt x="665" y="243"/>
                      <a:pt x="654" y="242"/>
                    </a:cubicBezTo>
                    <a:cubicBezTo>
                      <a:pt x="639" y="241"/>
                      <a:pt x="628" y="234"/>
                      <a:pt x="622" y="220"/>
                    </a:cubicBezTo>
                    <a:cubicBezTo>
                      <a:pt x="615" y="205"/>
                      <a:pt x="616" y="189"/>
                      <a:pt x="623" y="174"/>
                    </a:cubicBezTo>
                    <a:cubicBezTo>
                      <a:pt x="628" y="162"/>
                      <a:pt x="638" y="154"/>
                      <a:pt x="651" y="152"/>
                    </a:cubicBezTo>
                    <a:cubicBezTo>
                      <a:pt x="663" y="150"/>
                      <a:pt x="673" y="153"/>
                      <a:pt x="683" y="159"/>
                    </a:cubicBezTo>
                    <a:cubicBezTo>
                      <a:pt x="684" y="159"/>
                      <a:pt x="685" y="160"/>
                      <a:pt x="687" y="160"/>
                    </a:cubicBezTo>
                    <a:cubicBezTo>
                      <a:pt x="687" y="156"/>
                      <a:pt x="687" y="151"/>
                      <a:pt x="687" y="146"/>
                    </a:cubicBezTo>
                    <a:cubicBezTo>
                      <a:pt x="687" y="141"/>
                      <a:pt x="687" y="141"/>
                      <a:pt x="682" y="139"/>
                    </a:cubicBezTo>
                    <a:cubicBezTo>
                      <a:pt x="671" y="135"/>
                      <a:pt x="660" y="135"/>
                      <a:pt x="649" y="136"/>
                    </a:cubicBezTo>
                    <a:cubicBezTo>
                      <a:pt x="629" y="139"/>
                      <a:pt x="615" y="149"/>
                      <a:pt x="606" y="166"/>
                    </a:cubicBezTo>
                    <a:cubicBezTo>
                      <a:pt x="596" y="185"/>
                      <a:pt x="595" y="205"/>
                      <a:pt x="603" y="225"/>
                    </a:cubicBezTo>
                    <a:cubicBezTo>
                      <a:pt x="609" y="241"/>
                      <a:pt x="621" y="251"/>
                      <a:pt x="637" y="256"/>
                    </a:cubicBezTo>
                    <a:cubicBezTo>
                      <a:pt x="647" y="259"/>
                      <a:pt x="658" y="259"/>
                      <a:pt x="669" y="257"/>
                    </a:cubicBezTo>
                    <a:cubicBezTo>
                      <a:pt x="674" y="256"/>
                      <a:pt x="680" y="254"/>
                      <a:pt x="685" y="251"/>
                    </a:cubicBezTo>
                    <a:cubicBezTo>
                      <a:pt x="686" y="251"/>
                      <a:pt x="686" y="250"/>
                      <a:pt x="686" y="249"/>
                    </a:cubicBezTo>
                    <a:cubicBezTo>
                      <a:pt x="686" y="244"/>
                      <a:pt x="686" y="238"/>
                      <a:pt x="686" y="233"/>
                    </a:cubicBezTo>
                    <a:cubicBezTo>
                      <a:pt x="685" y="233"/>
                      <a:pt x="685" y="234"/>
                      <a:pt x="684" y="234"/>
                    </a:cubicBezTo>
                    <a:close/>
                    <a:moveTo>
                      <a:pt x="769" y="139"/>
                    </a:moveTo>
                    <a:cubicBezTo>
                      <a:pt x="769" y="138"/>
                      <a:pt x="768" y="137"/>
                      <a:pt x="767" y="137"/>
                    </a:cubicBezTo>
                    <a:cubicBezTo>
                      <a:pt x="756" y="135"/>
                      <a:pt x="746" y="136"/>
                      <a:pt x="738" y="144"/>
                    </a:cubicBezTo>
                    <a:cubicBezTo>
                      <a:pt x="733" y="149"/>
                      <a:pt x="730" y="154"/>
                      <a:pt x="728" y="159"/>
                    </a:cubicBezTo>
                    <a:cubicBezTo>
                      <a:pt x="728" y="160"/>
                      <a:pt x="728" y="161"/>
                      <a:pt x="727" y="162"/>
                    </a:cubicBezTo>
                    <a:cubicBezTo>
                      <a:pt x="727" y="155"/>
                      <a:pt x="727" y="148"/>
                      <a:pt x="727" y="142"/>
                    </a:cubicBezTo>
                    <a:cubicBezTo>
                      <a:pt x="727" y="138"/>
                      <a:pt x="727" y="138"/>
                      <a:pt x="723" y="138"/>
                    </a:cubicBezTo>
                    <a:cubicBezTo>
                      <a:pt x="719" y="138"/>
                      <a:pt x="715" y="138"/>
                      <a:pt x="711" y="138"/>
                    </a:cubicBezTo>
                    <a:cubicBezTo>
                      <a:pt x="707" y="138"/>
                      <a:pt x="708" y="138"/>
                      <a:pt x="708" y="142"/>
                    </a:cubicBezTo>
                    <a:cubicBezTo>
                      <a:pt x="708" y="179"/>
                      <a:pt x="708" y="215"/>
                      <a:pt x="708" y="252"/>
                    </a:cubicBezTo>
                    <a:cubicBezTo>
                      <a:pt x="708" y="252"/>
                      <a:pt x="708" y="253"/>
                      <a:pt x="708" y="253"/>
                    </a:cubicBezTo>
                    <a:cubicBezTo>
                      <a:pt x="708" y="256"/>
                      <a:pt x="708" y="256"/>
                      <a:pt x="710" y="256"/>
                    </a:cubicBezTo>
                    <a:cubicBezTo>
                      <a:pt x="713" y="256"/>
                      <a:pt x="717" y="256"/>
                      <a:pt x="720" y="256"/>
                    </a:cubicBezTo>
                    <a:cubicBezTo>
                      <a:pt x="722" y="256"/>
                      <a:pt x="723" y="256"/>
                      <a:pt x="725" y="256"/>
                    </a:cubicBezTo>
                    <a:cubicBezTo>
                      <a:pt x="726" y="256"/>
                      <a:pt x="727" y="255"/>
                      <a:pt x="727" y="254"/>
                    </a:cubicBezTo>
                    <a:cubicBezTo>
                      <a:pt x="726" y="253"/>
                      <a:pt x="727" y="252"/>
                      <a:pt x="727" y="252"/>
                    </a:cubicBezTo>
                    <a:cubicBezTo>
                      <a:pt x="727" y="233"/>
                      <a:pt x="727" y="214"/>
                      <a:pt x="727" y="195"/>
                    </a:cubicBezTo>
                    <a:cubicBezTo>
                      <a:pt x="727" y="191"/>
                      <a:pt x="727" y="186"/>
                      <a:pt x="728" y="182"/>
                    </a:cubicBezTo>
                    <a:cubicBezTo>
                      <a:pt x="729" y="174"/>
                      <a:pt x="732" y="167"/>
                      <a:pt x="737" y="162"/>
                    </a:cubicBezTo>
                    <a:cubicBezTo>
                      <a:pt x="741" y="157"/>
                      <a:pt x="747" y="154"/>
                      <a:pt x="753" y="154"/>
                    </a:cubicBezTo>
                    <a:cubicBezTo>
                      <a:pt x="758" y="153"/>
                      <a:pt x="764" y="154"/>
                      <a:pt x="769" y="157"/>
                    </a:cubicBezTo>
                    <a:cubicBezTo>
                      <a:pt x="769" y="151"/>
                      <a:pt x="769" y="145"/>
                      <a:pt x="769" y="139"/>
                    </a:cubicBezTo>
                    <a:close/>
                    <a:moveTo>
                      <a:pt x="576" y="158"/>
                    </a:moveTo>
                    <a:cubicBezTo>
                      <a:pt x="576" y="152"/>
                      <a:pt x="576" y="146"/>
                      <a:pt x="576" y="141"/>
                    </a:cubicBezTo>
                    <a:cubicBezTo>
                      <a:pt x="576" y="138"/>
                      <a:pt x="576" y="138"/>
                      <a:pt x="573" y="138"/>
                    </a:cubicBezTo>
                    <a:cubicBezTo>
                      <a:pt x="569" y="138"/>
                      <a:pt x="565" y="138"/>
                      <a:pt x="560" y="138"/>
                    </a:cubicBezTo>
                    <a:cubicBezTo>
                      <a:pt x="557" y="138"/>
                      <a:pt x="557" y="138"/>
                      <a:pt x="557" y="141"/>
                    </a:cubicBezTo>
                    <a:cubicBezTo>
                      <a:pt x="557" y="141"/>
                      <a:pt x="557" y="141"/>
                      <a:pt x="557" y="142"/>
                    </a:cubicBezTo>
                    <a:cubicBezTo>
                      <a:pt x="557" y="179"/>
                      <a:pt x="557" y="215"/>
                      <a:pt x="557" y="252"/>
                    </a:cubicBezTo>
                    <a:cubicBezTo>
                      <a:pt x="557" y="253"/>
                      <a:pt x="557" y="254"/>
                      <a:pt x="557" y="254"/>
                    </a:cubicBezTo>
                    <a:cubicBezTo>
                      <a:pt x="557" y="255"/>
                      <a:pt x="558" y="256"/>
                      <a:pt x="559" y="256"/>
                    </a:cubicBezTo>
                    <a:cubicBezTo>
                      <a:pt x="564" y="256"/>
                      <a:pt x="569" y="256"/>
                      <a:pt x="575" y="256"/>
                    </a:cubicBezTo>
                    <a:cubicBezTo>
                      <a:pt x="576" y="256"/>
                      <a:pt x="576" y="255"/>
                      <a:pt x="576" y="254"/>
                    </a:cubicBezTo>
                    <a:cubicBezTo>
                      <a:pt x="576" y="254"/>
                      <a:pt x="576" y="253"/>
                      <a:pt x="576" y="252"/>
                    </a:cubicBezTo>
                    <a:cubicBezTo>
                      <a:pt x="576" y="234"/>
                      <a:pt x="576" y="216"/>
                      <a:pt x="576" y="197"/>
                    </a:cubicBezTo>
                    <a:cubicBezTo>
                      <a:pt x="576" y="184"/>
                      <a:pt x="576" y="171"/>
                      <a:pt x="576" y="158"/>
                    </a:cubicBezTo>
                    <a:close/>
                    <a:moveTo>
                      <a:pt x="2013" y="256"/>
                    </a:moveTo>
                    <a:cubicBezTo>
                      <a:pt x="2017" y="256"/>
                      <a:pt x="2017" y="256"/>
                      <a:pt x="2017" y="252"/>
                    </a:cubicBezTo>
                    <a:cubicBezTo>
                      <a:pt x="2017" y="215"/>
                      <a:pt x="2017" y="179"/>
                      <a:pt x="2017" y="142"/>
                    </a:cubicBezTo>
                    <a:cubicBezTo>
                      <a:pt x="2017" y="141"/>
                      <a:pt x="2017" y="141"/>
                      <a:pt x="2017" y="140"/>
                    </a:cubicBezTo>
                    <a:cubicBezTo>
                      <a:pt x="2017" y="139"/>
                      <a:pt x="2016" y="138"/>
                      <a:pt x="2015" y="138"/>
                    </a:cubicBezTo>
                    <a:cubicBezTo>
                      <a:pt x="2010" y="138"/>
                      <a:pt x="2006" y="138"/>
                      <a:pt x="2002" y="138"/>
                    </a:cubicBezTo>
                    <a:cubicBezTo>
                      <a:pt x="1997" y="138"/>
                      <a:pt x="1998" y="137"/>
                      <a:pt x="1998" y="142"/>
                    </a:cubicBezTo>
                    <a:cubicBezTo>
                      <a:pt x="1998" y="179"/>
                      <a:pt x="1998" y="215"/>
                      <a:pt x="1998" y="252"/>
                    </a:cubicBezTo>
                    <a:cubicBezTo>
                      <a:pt x="1998" y="253"/>
                      <a:pt x="1998" y="254"/>
                      <a:pt x="1998" y="256"/>
                    </a:cubicBezTo>
                    <a:cubicBezTo>
                      <a:pt x="2003" y="256"/>
                      <a:pt x="2008" y="256"/>
                      <a:pt x="2013" y="256"/>
                    </a:cubicBezTo>
                    <a:close/>
                    <a:moveTo>
                      <a:pt x="1995" y="100"/>
                    </a:moveTo>
                    <a:cubicBezTo>
                      <a:pt x="1995" y="107"/>
                      <a:pt x="2000" y="112"/>
                      <a:pt x="2008" y="112"/>
                    </a:cubicBezTo>
                    <a:cubicBezTo>
                      <a:pt x="2015" y="112"/>
                      <a:pt x="2020" y="107"/>
                      <a:pt x="2020" y="100"/>
                    </a:cubicBezTo>
                    <a:cubicBezTo>
                      <a:pt x="2020" y="93"/>
                      <a:pt x="2015" y="87"/>
                      <a:pt x="2008" y="87"/>
                    </a:cubicBezTo>
                    <a:cubicBezTo>
                      <a:pt x="2001" y="87"/>
                      <a:pt x="1995" y="93"/>
                      <a:pt x="1995" y="100"/>
                    </a:cubicBezTo>
                    <a:close/>
                    <a:moveTo>
                      <a:pt x="555" y="100"/>
                    </a:moveTo>
                    <a:cubicBezTo>
                      <a:pt x="555" y="107"/>
                      <a:pt x="560" y="112"/>
                      <a:pt x="567" y="112"/>
                    </a:cubicBezTo>
                    <a:cubicBezTo>
                      <a:pt x="574" y="112"/>
                      <a:pt x="580" y="107"/>
                      <a:pt x="580" y="100"/>
                    </a:cubicBezTo>
                    <a:cubicBezTo>
                      <a:pt x="580" y="93"/>
                      <a:pt x="574" y="87"/>
                      <a:pt x="567" y="87"/>
                    </a:cubicBezTo>
                    <a:cubicBezTo>
                      <a:pt x="560" y="87"/>
                      <a:pt x="555" y="93"/>
                      <a:pt x="555" y="100"/>
                    </a:cubicBezTo>
                    <a:close/>
                    <a:moveTo>
                      <a:pt x="12" y="250"/>
                    </a:moveTo>
                    <a:cubicBezTo>
                      <a:pt x="12" y="250"/>
                      <a:pt x="12" y="250"/>
                      <a:pt x="12" y="250"/>
                    </a:cubicBezTo>
                    <a:cubicBezTo>
                      <a:pt x="16" y="249"/>
                      <a:pt x="19" y="248"/>
                      <a:pt x="22" y="246"/>
                    </a:cubicBezTo>
                    <a:cubicBezTo>
                      <a:pt x="22" y="246"/>
                      <a:pt x="21" y="246"/>
                      <a:pt x="21" y="245"/>
                    </a:cubicBezTo>
                    <a:cubicBezTo>
                      <a:pt x="18" y="246"/>
                      <a:pt x="15" y="248"/>
                      <a:pt x="12" y="250"/>
                    </a:cubicBezTo>
                    <a:cubicBezTo>
                      <a:pt x="12" y="250"/>
                      <a:pt x="12" y="250"/>
                      <a:pt x="12" y="250"/>
                    </a:cubicBezTo>
                    <a:close/>
                    <a:moveTo>
                      <a:pt x="22" y="240"/>
                    </a:moveTo>
                    <a:cubicBezTo>
                      <a:pt x="21" y="241"/>
                      <a:pt x="21" y="241"/>
                      <a:pt x="20" y="242"/>
                    </a:cubicBezTo>
                    <a:cubicBezTo>
                      <a:pt x="20" y="242"/>
                      <a:pt x="20" y="242"/>
                      <a:pt x="21" y="242"/>
                    </a:cubicBezTo>
                    <a:cubicBezTo>
                      <a:pt x="22" y="242"/>
                      <a:pt x="22" y="242"/>
                      <a:pt x="23" y="241"/>
                    </a:cubicBezTo>
                    <a:cubicBezTo>
                      <a:pt x="22" y="241"/>
                      <a:pt x="22" y="241"/>
                      <a:pt x="22" y="240"/>
                    </a:cubicBezTo>
                    <a:close/>
                    <a:moveTo>
                      <a:pt x="6" y="253"/>
                    </a:moveTo>
                    <a:cubicBezTo>
                      <a:pt x="6" y="253"/>
                      <a:pt x="6" y="253"/>
                      <a:pt x="6" y="253"/>
                    </a:cubicBezTo>
                    <a:cubicBezTo>
                      <a:pt x="6" y="253"/>
                      <a:pt x="6" y="253"/>
                      <a:pt x="6" y="253"/>
                    </a:cubicBezTo>
                    <a:cubicBezTo>
                      <a:pt x="6" y="252"/>
                      <a:pt x="6" y="252"/>
                      <a:pt x="6" y="252"/>
                    </a:cubicBezTo>
                    <a:cubicBezTo>
                      <a:pt x="6" y="252"/>
                      <a:pt x="5" y="252"/>
                      <a:pt x="5" y="252"/>
                    </a:cubicBezTo>
                    <a:cubicBezTo>
                      <a:pt x="4" y="253"/>
                      <a:pt x="3" y="254"/>
                      <a:pt x="2" y="255"/>
                    </a:cubicBezTo>
                    <a:cubicBezTo>
                      <a:pt x="3" y="255"/>
                      <a:pt x="4" y="255"/>
                      <a:pt x="5" y="254"/>
                    </a:cubicBezTo>
                    <a:cubicBezTo>
                      <a:pt x="5" y="253"/>
                      <a:pt x="6" y="253"/>
                      <a:pt x="6" y="253"/>
                    </a:cubicBezTo>
                    <a:close/>
                    <a:moveTo>
                      <a:pt x="17" y="243"/>
                    </a:moveTo>
                    <a:cubicBezTo>
                      <a:pt x="16" y="244"/>
                      <a:pt x="15" y="245"/>
                      <a:pt x="14" y="246"/>
                    </a:cubicBezTo>
                    <a:cubicBezTo>
                      <a:pt x="14" y="246"/>
                      <a:pt x="14" y="246"/>
                      <a:pt x="14" y="246"/>
                    </a:cubicBezTo>
                    <a:cubicBezTo>
                      <a:pt x="14" y="246"/>
                      <a:pt x="14" y="246"/>
                      <a:pt x="14" y="246"/>
                    </a:cubicBezTo>
                    <a:cubicBezTo>
                      <a:pt x="15" y="246"/>
                      <a:pt x="17" y="245"/>
                      <a:pt x="18" y="244"/>
                    </a:cubicBezTo>
                    <a:cubicBezTo>
                      <a:pt x="18" y="244"/>
                      <a:pt x="17" y="244"/>
                      <a:pt x="17" y="243"/>
                    </a:cubicBezTo>
                    <a:close/>
                    <a:moveTo>
                      <a:pt x="20" y="243"/>
                    </a:moveTo>
                    <a:cubicBezTo>
                      <a:pt x="20" y="243"/>
                      <a:pt x="21" y="242"/>
                      <a:pt x="21" y="242"/>
                    </a:cubicBezTo>
                    <a:cubicBezTo>
                      <a:pt x="21" y="242"/>
                      <a:pt x="21" y="242"/>
                      <a:pt x="21" y="242"/>
                    </a:cubicBezTo>
                    <a:cubicBezTo>
                      <a:pt x="21" y="242"/>
                      <a:pt x="20" y="242"/>
                      <a:pt x="20" y="242"/>
                    </a:cubicBezTo>
                    <a:cubicBezTo>
                      <a:pt x="19" y="242"/>
                      <a:pt x="18" y="243"/>
                      <a:pt x="17" y="243"/>
                    </a:cubicBezTo>
                    <a:cubicBezTo>
                      <a:pt x="17" y="244"/>
                      <a:pt x="18" y="244"/>
                      <a:pt x="18" y="244"/>
                    </a:cubicBezTo>
                    <a:cubicBezTo>
                      <a:pt x="19" y="244"/>
                      <a:pt x="19" y="243"/>
                      <a:pt x="20" y="243"/>
                    </a:cubicBezTo>
                    <a:close/>
                    <a:moveTo>
                      <a:pt x="10" y="249"/>
                    </a:moveTo>
                    <a:cubicBezTo>
                      <a:pt x="10" y="249"/>
                      <a:pt x="10" y="249"/>
                      <a:pt x="10" y="248"/>
                    </a:cubicBezTo>
                    <a:cubicBezTo>
                      <a:pt x="9" y="249"/>
                      <a:pt x="8" y="249"/>
                      <a:pt x="8" y="250"/>
                    </a:cubicBezTo>
                    <a:cubicBezTo>
                      <a:pt x="9" y="250"/>
                      <a:pt x="9" y="250"/>
                      <a:pt x="10" y="249"/>
                    </a:cubicBezTo>
                    <a:cubicBezTo>
                      <a:pt x="10" y="249"/>
                      <a:pt x="10" y="249"/>
                      <a:pt x="10" y="249"/>
                    </a:cubicBezTo>
                    <a:close/>
                    <a:moveTo>
                      <a:pt x="7" y="250"/>
                    </a:moveTo>
                    <a:cubicBezTo>
                      <a:pt x="7" y="251"/>
                      <a:pt x="6" y="251"/>
                      <a:pt x="6" y="252"/>
                    </a:cubicBezTo>
                    <a:cubicBezTo>
                      <a:pt x="6" y="252"/>
                      <a:pt x="6" y="252"/>
                      <a:pt x="6" y="252"/>
                    </a:cubicBezTo>
                    <a:cubicBezTo>
                      <a:pt x="6" y="252"/>
                      <a:pt x="6" y="252"/>
                      <a:pt x="6" y="252"/>
                    </a:cubicBezTo>
                    <a:cubicBezTo>
                      <a:pt x="7" y="252"/>
                      <a:pt x="7" y="252"/>
                      <a:pt x="7" y="252"/>
                    </a:cubicBezTo>
                    <a:cubicBezTo>
                      <a:pt x="7" y="252"/>
                      <a:pt x="7" y="251"/>
                      <a:pt x="7" y="251"/>
                    </a:cubicBezTo>
                    <a:cubicBezTo>
                      <a:pt x="8" y="251"/>
                      <a:pt x="8" y="250"/>
                      <a:pt x="7" y="250"/>
                    </a:cubicBezTo>
                    <a:close/>
                    <a:moveTo>
                      <a:pt x="14" y="246"/>
                    </a:moveTo>
                    <a:cubicBezTo>
                      <a:pt x="14" y="246"/>
                      <a:pt x="14" y="246"/>
                      <a:pt x="13" y="246"/>
                    </a:cubicBezTo>
                    <a:cubicBezTo>
                      <a:pt x="13" y="246"/>
                      <a:pt x="12" y="246"/>
                      <a:pt x="12" y="247"/>
                    </a:cubicBezTo>
                    <a:cubicBezTo>
                      <a:pt x="12" y="247"/>
                      <a:pt x="12" y="247"/>
                      <a:pt x="12" y="247"/>
                    </a:cubicBezTo>
                    <a:cubicBezTo>
                      <a:pt x="12" y="247"/>
                      <a:pt x="12" y="247"/>
                      <a:pt x="12" y="248"/>
                    </a:cubicBezTo>
                    <a:cubicBezTo>
                      <a:pt x="13" y="247"/>
                      <a:pt x="13" y="247"/>
                      <a:pt x="13" y="247"/>
                    </a:cubicBezTo>
                    <a:cubicBezTo>
                      <a:pt x="14" y="247"/>
                      <a:pt x="14" y="247"/>
                      <a:pt x="14" y="246"/>
                    </a:cubicBezTo>
                    <a:close/>
                    <a:moveTo>
                      <a:pt x="12" y="247"/>
                    </a:moveTo>
                    <a:cubicBezTo>
                      <a:pt x="11" y="247"/>
                      <a:pt x="11" y="248"/>
                      <a:pt x="10" y="248"/>
                    </a:cubicBezTo>
                    <a:cubicBezTo>
                      <a:pt x="10" y="248"/>
                      <a:pt x="10" y="248"/>
                      <a:pt x="10" y="248"/>
                    </a:cubicBezTo>
                    <a:cubicBezTo>
                      <a:pt x="10" y="249"/>
                      <a:pt x="10" y="249"/>
                      <a:pt x="10" y="249"/>
                    </a:cubicBezTo>
                    <a:cubicBezTo>
                      <a:pt x="11" y="249"/>
                      <a:pt x="11" y="248"/>
                      <a:pt x="12" y="248"/>
                    </a:cubicBezTo>
                    <a:cubicBezTo>
                      <a:pt x="12" y="248"/>
                      <a:pt x="12" y="247"/>
                      <a:pt x="12" y="247"/>
                    </a:cubicBezTo>
                    <a:close/>
                    <a:moveTo>
                      <a:pt x="10" y="251"/>
                    </a:moveTo>
                    <a:cubicBezTo>
                      <a:pt x="10" y="251"/>
                      <a:pt x="11" y="251"/>
                      <a:pt x="11" y="251"/>
                    </a:cubicBezTo>
                    <a:cubicBezTo>
                      <a:pt x="12" y="251"/>
                      <a:pt x="12" y="251"/>
                      <a:pt x="12" y="250"/>
                    </a:cubicBezTo>
                    <a:cubicBezTo>
                      <a:pt x="12" y="250"/>
                      <a:pt x="12" y="250"/>
                      <a:pt x="12" y="250"/>
                    </a:cubicBezTo>
                    <a:cubicBezTo>
                      <a:pt x="11" y="250"/>
                      <a:pt x="11" y="250"/>
                      <a:pt x="10" y="251"/>
                    </a:cubicBezTo>
                    <a:close/>
                    <a:moveTo>
                      <a:pt x="9" y="251"/>
                    </a:moveTo>
                    <a:cubicBezTo>
                      <a:pt x="9" y="251"/>
                      <a:pt x="9" y="251"/>
                      <a:pt x="9" y="251"/>
                    </a:cubicBezTo>
                    <a:cubicBezTo>
                      <a:pt x="9" y="252"/>
                      <a:pt x="9" y="252"/>
                      <a:pt x="9" y="252"/>
                    </a:cubicBezTo>
                    <a:cubicBezTo>
                      <a:pt x="10" y="252"/>
                      <a:pt x="11" y="251"/>
                      <a:pt x="11" y="251"/>
                    </a:cubicBezTo>
                    <a:cubicBezTo>
                      <a:pt x="11" y="251"/>
                      <a:pt x="10" y="251"/>
                      <a:pt x="10" y="251"/>
                    </a:cubicBezTo>
                    <a:cubicBezTo>
                      <a:pt x="10" y="251"/>
                      <a:pt x="9" y="251"/>
                      <a:pt x="9" y="251"/>
                    </a:cubicBezTo>
                    <a:close/>
                    <a:moveTo>
                      <a:pt x="7" y="252"/>
                    </a:moveTo>
                    <a:cubicBezTo>
                      <a:pt x="7" y="252"/>
                      <a:pt x="7" y="253"/>
                      <a:pt x="7" y="253"/>
                    </a:cubicBezTo>
                    <a:cubicBezTo>
                      <a:pt x="8" y="253"/>
                      <a:pt x="8" y="252"/>
                      <a:pt x="9" y="252"/>
                    </a:cubicBezTo>
                    <a:cubicBezTo>
                      <a:pt x="9" y="252"/>
                      <a:pt x="9" y="252"/>
                      <a:pt x="9" y="252"/>
                    </a:cubicBezTo>
                    <a:cubicBezTo>
                      <a:pt x="9" y="252"/>
                      <a:pt x="9" y="252"/>
                      <a:pt x="9" y="251"/>
                    </a:cubicBezTo>
                    <a:cubicBezTo>
                      <a:pt x="8" y="252"/>
                      <a:pt x="8" y="252"/>
                      <a:pt x="7" y="252"/>
                    </a:cubicBezTo>
                    <a:cubicBezTo>
                      <a:pt x="7" y="252"/>
                      <a:pt x="7" y="252"/>
                      <a:pt x="7" y="252"/>
                    </a:cubicBezTo>
                    <a:close/>
                    <a:moveTo>
                      <a:pt x="7" y="252"/>
                    </a:moveTo>
                    <a:cubicBezTo>
                      <a:pt x="7" y="252"/>
                      <a:pt x="7" y="252"/>
                      <a:pt x="7" y="252"/>
                    </a:cubicBezTo>
                    <a:cubicBezTo>
                      <a:pt x="7" y="252"/>
                      <a:pt x="6" y="252"/>
                      <a:pt x="6" y="253"/>
                    </a:cubicBezTo>
                    <a:cubicBezTo>
                      <a:pt x="6" y="253"/>
                      <a:pt x="6" y="253"/>
                      <a:pt x="6" y="253"/>
                    </a:cubicBezTo>
                    <a:cubicBezTo>
                      <a:pt x="7" y="253"/>
                      <a:pt x="7" y="253"/>
                      <a:pt x="7" y="253"/>
                    </a:cubicBezTo>
                    <a:cubicBezTo>
                      <a:pt x="7" y="252"/>
                      <a:pt x="7" y="252"/>
                      <a:pt x="7" y="252"/>
                    </a:cubicBezTo>
                    <a:cubicBezTo>
                      <a:pt x="7" y="252"/>
                      <a:pt x="7" y="252"/>
                      <a:pt x="7" y="252"/>
                    </a:cubicBezTo>
                    <a:close/>
                    <a:moveTo>
                      <a:pt x="6" y="253"/>
                    </a:moveTo>
                    <a:cubicBezTo>
                      <a:pt x="6" y="253"/>
                      <a:pt x="5" y="253"/>
                      <a:pt x="5" y="254"/>
                    </a:cubicBezTo>
                    <a:cubicBezTo>
                      <a:pt x="5" y="254"/>
                      <a:pt x="6" y="254"/>
                      <a:pt x="6" y="253"/>
                    </a:cubicBezTo>
                    <a:close/>
                    <a:moveTo>
                      <a:pt x="14" y="246"/>
                    </a:moveTo>
                    <a:cubicBezTo>
                      <a:pt x="14" y="246"/>
                      <a:pt x="14" y="246"/>
                      <a:pt x="14" y="246"/>
                    </a:cubicBezTo>
                    <a:cubicBezTo>
                      <a:pt x="14" y="246"/>
                      <a:pt x="14" y="246"/>
                      <a:pt x="13" y="246"/>
                    </a:cubicBezTo>
                    <a:cubicBezTo>
                      <a:pt x="13" y="246"/>
                      <a:pt x="13" y="246"/>
                      <a:pt x="13" y="247"/>
                    </a:cubicBezTo>
                    <a:cubicBezTo>
                      <a:pt x="14" y="247"/>
                      <a:pt x="14" y="246"/>
                      <a:pt x="14" y="246"/>
                    </a:cubicBezTo>
                    <a:close/>
                    <a:moveTo>
                      <a:pt x="12" y="248"/>
                    </a:moveTo>
                    <a:cubicBezTo>
                      <a:pt x="12" y="247"/>
                      <a:pt x="12" y="247"/>
                      <a:pt x="12" y="247"/>
                    </a:cubicBezTo>
                    <a:cubicBezTo>
                      <a:pt x="12" y="247"/>
                      <a:pt x="12" y="247"/>
                      <a:pt x="12" y="247"/>
                    </a:cubicBezTo>
                    <a:cubicBezTo>
                      <a:pt x="12" y="247"/>
                      <a:pt x="12" y="248"/>
                      <a:pt x="12" y="248"/>
                    </a:cubicBezTo>
                    <a:cubicBezTo>
                      <a:pt x="12" y="248"/>
                      <a:pt x="12" y="248"/>
                      <a:pt x="12" y="248"/>
                    </a:cubicBezTo>
                    <a:close/>
                    <a:moveTo>
                      <a:pt x="10" y="248"/>
                    </a:moveTo>
                    <a:cubicBezTo>
                      <a:pt x="10" y="249"/>
                      <a:pt x="10" y="249"/>
                      <a:pt x="10" y="249"/>
                    </a:cubicBezTo>
                    <a:cubicBezTo>
                      <a:pt x="10" y="249"/>
                      <a:pt x="10" y="249"/>
                      <a:pt x="10" y="249"/>
                    </a:cubicBezTo>
                    <a:cubicBezTo>
                      <a:pt x="10" y="249"/>
                      <a:pt x="10" y="248"/>
                      <a:pt x="10" y="248"/>
                    </a:cubicBezTo>
                    <a:cubicBezTo>
                      <a:pt x="10" y="248"/>
                      <a:pt x="10" y="248"/>
                      <a:pt x="10" y="248"/>
                    </a:cubicBezTo>
                    <a:close/>
                    <a:moveTo>
                      <a:pt x="8" y="250"/>
                    </a:moveTo>
                    <a:cubicBezTo>
                      <a:pt x="8" y="250"/>
                      <a:pt x="8" y="250"/>
                      <a:pt x="7" y="250"/>
                    </a:cubicBezTo>
                    <a:cubicBezTo>
                      <a:pt x="7" y="250"/>
                      <a:pt x="7" y="251"/>
                      <a:pt x="7" y="251"/>
                    </a:cubicBezTo>
                    <a:cubicBezTo>
                      <a:pt x="8" y="251"/>
                      <a:pt x="8" y="251"/>
                      <a:pt x="8" y="250"/>
                    </a:cubicBezTo>
                    <a:close/>
                    <a:moveTo>
                      <a:pt x="9" y="252"/>
                    </a:moveTo>
                    <a:cubicBezTo>
                      <a:pt x="9" y="252"/>
                      <a:pt x="9" y="251"/>
                      <a:pt x="9" y="251"/>
                    </a:cubicBezTo>
                    <a:cubicBezTo>
                      <a:pt x="9" y="251"/>
                      <a:pt x="9" y="251"/>
                      <a:pt x="9" y="251"/>
                    </a:cubicBezTo>
                    <a:cubicBezTo>
                      <a:pt x="9" y="252"/>
                      <a:pt x="9" y="252"/>
                      <a:pt x="9" y="252"/>
                    </a:cubicBezTo>
                    <a:cubicBezTo>
                      <a:pt x="9" y="252"/>
                      <a:pt x="9" y="252"/>
                      <a:pt x="9" y="252"/>
                    </a:cubicBezTo>
                    <a:close/>
                    <a:moveTo>
                      <a:pt x="6" y="252"/>
                    </a:moveTo>
                    <a:cubicBezTo>
                      <a:pt x="6" y="252"/>
                      <a:pt x="6" y="252"/>
                      <a:pt x="6" y="252"/>
                    </a:cubicBezTo>
                    <a:cubicBezTo>
                      <a:pt x="6" y="252"/>
                      <a:pt x="6" y="252"/>
                      <a:pt x="6" y="252"/>
                    </a:cubicBezTo>
                    <a:cubicBezTo>
                      <a:pt x="5" y="252"/>
                      <a:pt x="5" y="252"/>
                      <a:pt x="5" y="252"/>
                    </a:cubicBezTo>
                    <a:cubicBezTo>
                      <a:pt x="5" y="252"/>
                      <a:pt x="5" y="252"/>
                      <a:pt x="5" y="253"/>
                    </a:cubicBezTo>
                    <a:cubicBezTo>
                      <a:pt x="6" y="253"/>
                      <a:pt x="6" y="252"/>
                      <a:pt x="6" y="252"/>
                    </a:cubicBezTo>
                    <a:close/>
                    <a:moveTo>
                      <a:pt x="21" y="242"/>
                    </a:moveTo>
                    <a:cubicBezTo>
                      <a:pt x="21" y="242"/>
                      <a:pt x="20" y="243"/>
                      <a:pt x="20" y="243"/>
                    </a:cubicBezTo>
                    <a:cubicBezTo>
                      <a:pt x="20" y="243"/>
                      <a:pt x="21" y="243"/>
                      <a:pt x="21" y="242"/>
                    </a:cubicBezTo>
                    <a:close/>
                    <a:moveTo>
                      <a:pt x="6" y="253"/>
                    </a:moveTo>
                    <a:cubicBezTo>
                      <a:pt x="6" y="252"/>
                      <a:pt x="7" y="252"/>
                      <a:pt x="7" y="252"/>
                    </a:cubicBezTo>
                    <a:cubicBezTo>
                      <a:pt x="6" y="252"/>
                      <a:pt x="6" y="252"/>
                      <a:pt x="6" y="252"/>
                    </a:cubicBezTo>
                    <a:cubicBezTo>
                      <a:pt x="6" y="252"/>
                      <a:pt x="5" y="252"/>
                      <a:pt x="5" y="253"/>
                    </a:cubicBezTo>
                    <a:cubicBezTo>
                      <a:pt x="6" y="253"/>
                      <a:pt x="6" y="253"/>
                      <a:pt x="6" y="253"/>
                    </a:cubicBezTo>
                    <a:close/>
                    <a:moveTo>
                      <a:pt x="1433" y="197"/>
                    </a:moveTo>
                    <a:cubicBezTo>
                      <a:pt x="1425" y="224"/>
                      <a:pt x="1408" y="241"/>
                      <a:pt x="1383" y="250"/>
                    </a:cubicBezTo>
                    <a:cubicBezTo>
                      <a:pt x="1372" y="254"/>
                      <a:pt x="1361" y="256"/>
                      <a:pt x="1350" y="256"/>
                    </a:cubicBezTo>
                    <a:cubicBezTo>
                      <a:pt x="1335" y="256"/>
                      <a:pt x="1321" y="256"/>
                      <a:pt x="1307" y="256"/>
                    </a:cubicBezTo>
                    <a:cubicBezTo>
                      <a:pt x="1306" y="256"/>
                      <a:pt x="1306" y="256"/>
                      <a:pt x="1305" y="256"/>
                    </a:cubicBezTo>
                    <a:cubicBezTo>
                      <a:pt x="1304" y="256"/>
                      <a:pt x="1304" y="255"/>
                      <a:pt x="1304" y="254"/>
                    </a:cubicBezTo>
                    <a:cubicBezTo>
                      <a:pt x="1304" y="253"/>
                      <a:pt x="1304" y="253"/>
                      <a:pt x="1304" y="252"/>
                    </a:cubicBezTo>
                    <a:cubicBezTo>
                      <a:pt x="1304" y="226"/>
                      <a:pt x="1304" y="199"/>
                      <a:pt x="1304" y="173"/>
                    </a:cubicBezTo>
                    <a:cubicBezTo>
                      <a:pt x="1304" y="147"/>
                      <a:pt x="1304" y="122"/>
                      <a:pt x="1304" y="96"/>
                    </a:cubicBezTo>
                    <a:cubicBezTo>
                      <a:pt x="1304" y="95"/>
                      <a:pt x="1304" y="94"/>
                      <a:pt x="1304" y="94"/>
                    </a:cubicBezTo>
                    <a:cubicBezTo>
                      <a:pt x="1304" y="91"/>
                      <a:pt x="1304" y="91"/>
                      <a:pt x="1307" y="91"/>
                    </a:cubicBezTo>
                    <a:cubicBezTo>
                      <a:pt x="1322" y="91"/>
                      <a:pt x="1338" y="91"/>
                      <a:pt x="1353" y="91"/>
                    </a:cubicBezTo>
                    <a:cubicBezTo>
                      <a:pt x="1366" y="92"/>
                      <a:pt x="1378" y="93"/>
                      <a:pt x="1390" y="97"/>
                    </a:cubicBezTo>
                    <a:cubicBezTo>
                      <a:pt x="1412" y="105"/>
                      <a:pt x="1426" y="120"/>
                      <a:pt x="1432" y="142"/>
                    </a:cubicBezTo>
                    <a:cubicBezTo>
                      <a:pt x="1437" y="160"/>
                      <a:pt x="1438" y="179"/>
                      <a:pt x="1433" y="197"/>
                    </a:cubicBezTo>
                    <a:close/>
                    <a:moveTo>
                      <a:pt x="1412" y="147"/>
                    </a:moveTo>
                    <a:cubicBezTo>
                      <a:pt x="1408" y="131"/>
                      <a:pt x="1397" y="120"/>
                      <a:pt x="1381" y="114"/>
                    </a:cubicBezTo>
                    <a:cubicBezTo>
                      <a:pt x="1372" y="110"/>
                      <a:pt x="1363" y="109"/>
                      <a:pt x="1353" y="109"/>
                    </a:cubicBezTo>
                    <a:cubicBezTo>
                      <a:pt x="1344" y="109"/>
                      <a:pt x="1335" y="109"/>
                      <a:pt x="1326" y="109"/>
                    </a:cubicBezTo>
                    <a:cubicBezTo>
                      <a:pt x="1325" y="109"/>
                      <a:pt x="1325" y="109"/>
                      <a:pt x="1325" y="109"/>
                    </a:cubicBezTo>
                    <a:cubicBezTo>
                      <a:pt x="1324" y="109"/>
                      <a:pt x="1323" y="109"/>
                      <a:pt x="1323" y="110"/>
                    </a:cubicBezTo>
                    <a:cubicBezTo>
                      <a:pt x="1323" y="111"/>
                      <a:pt x="1323" y="112"/>
                      <a:pt x="1323" y="112"/>
                    </a:cubicBezTo>
                    <a:cubicBezTo>
                      <a:pt x="1323" y="133"/>
                      <a:pt x="1323" y="153"/>
                      <a:pt x="1323" y="173"/>
                    </a:cubicBezTo>
                    <a:cubicBezTo>
                      <a:pt x="1323" y="194"/>
                      <a:pt x="1323" y="215"/>
                      <a:pt x="1323" y="235"/>
                    </a:cubicBezTo>
                    <a:cubicBezTo>
                      <a:pt x="1323" y="238"/>
                      <a:pt x="1323" y="238"/>
                      <a:pt x="1326" y="238"/>
                    </a:cubicBezTo>
                    <a:cubicBezTo>
                      <a:pt x="1333" y="238"/>
                      <a:pt x="1339" y="238"/>
                      <a:pt x="1346" y="238"/>
                    </a:cubicBezTo>
                    <a:cubicBezTo>
                      <a:pt x="1354" y="238"/>
                      <a:pt x="1363" y="238"/>
                      <a:pt x="1371" y="236"/>
                    </a:cubicBezTo>
                    <a:cubicBezTo>
                      <a:pt x="1391" y="230"/>
                      <a:pt x="1406" y="218"/>
                      <a:pt x="1412" y="198"/>
                    </a:cubicBezTo>
                    <a:cubicBezTo>
                      <a:pt x="1417" y="181"/>
                      <a:pt x="1417" y="164"/>
                      <a:pt x="1412" y="147"/>
                    </a:cubicBezTo>
                    <a:close/>
                    <a:moveTo>
                      <a:pt x="1772" y="256"/>
                    </a:moveTo>
                    <a:cubicBezTo>
                      <a:pt x="1769" y="256"/>
                      <a:pt x="1765" y="256"/>
                      <a:pt x="1762" y="256"/>
                    </a:cubicBezTo>
                    <a:cubicBezTo>
                      <a:pt x="1760" y="256"/>
                      <a:pt x="1757" y="256"/>
                      <a:pt x="1756" y="255"/>
                    </a:cubicBezTo>
                    <a:cubicBezTo>
                      <a:pt x="1755" y="254"/>
                      <a:pt x="1756" y="251"/>
                      <a:pt x="1756" y="249"/>
                    </a:cubicBezTo>
                    <a:cubicBezTo>
                      <a:pt x="1756" y="245"/>
                      <a:pt x="1756" y="242"/>
                      <a:pt x="1756" y="238"/>
                    </a:cubicBezTo>
                    <a:cubicBezTo>
                      <a:pt x="1754" y="238"/>
                      <a:pt x="1754" y="239"/>
                      <a:pt x="1754" y="240"/>
                    </a:cubicBezTo>
                    <a:cubicBezTo>
                      <a:pt x="1749" y="248"/>
                      <a:pt x="1742" y="254"/>
                      <a:pt x="1733" y="256"/>
                    </a:cubicBezTo>
                    <a:cubicBezTo>
                      <a:pt x="1723" y="260"/>
                      <a:pt x="1713" y="259"/>
                      <a:pt x="1703" y="256"/>
                    </a:cubicBezTo>
                    <a:cubicBezTo>
                      <a:pt x="1690" y="251"/>
                      <a:pt x="1682" y="240"/>
                      <a:pt x="1682" y="226"/>
                    </a:cubicBezTo>
                    <a:cubicBezTo>
                      <a:pt x="1682" y="222"/>
                      <a:pt x="1682" y="217"/>
                      <a:pt x="1683" y="213"/>
                    </a:cubicBezTo>
                    <a:cubicBezTo>
                      <a:pt x="1685" y="203"/>
                      <a:pt x="1692" y="196"/>
                      <a:pt x="1701" y="192"/>
                    </a:cubicBezTo>
                    <a:cubicBezTo>
                      <a:pt x="1707" y="189"/>
                      <a:pt x="1714" y="187"/>
                      <a:pt x="1721" y="186"/>
                    </a:cubicBezTo>
                    <a:cubicBezTo>
                      <a:pt x="1731" y="185"/>
                      <a:pt x="1742" y="183"/>
                      <a:pt x="1752" y="182"/>
                    </a:cubicBezTo>
                    <a:cubicBezTo>
                      <a:pt x="1756" y="181"/>
                      <a:pt x="1756" y="181"/>
                      <a:pt x="1755" y="178"/>
                    </a:cubicBezTo>
                    <a:cubicBezTo>
                      <a:pt x="1755" y="175"/>
                      <a:pt x="1755" y="172"/>
                      <a:pt x="1754" y="168"/>
                    </a:cubicBezTo>
                    <a:cubicBezTo>
                      <a:pt x="1751" y="157"/>
                      <a:pt x="1744" y="152"/>
                      <a:pt x="1732" y="152"/>
                    </a:cubicBezTo>
                    <a:cubicBezTo>
                      <a:pt x="1719" y="151"/>
                      <a:pt x="1707" y="155"/>
                      <a:pt x="1696" y="164"/>
                    </a:cubicBezTo>
                    <a:cubicBezTo>
                      <a:pt x="1695" y="164"/>
                      <a:pt x="1695" y="165"/>
                      <a:pt x="1693" y="165"/>
                    </a:cubicBezTo>
                    <a:cubicBezTo>
                      <a:pt x="1693" y="159"/>
                      <a:pt x="1693" y="154"/>
                      <a:pt x="1693" y="148"/>
                    </a:cubicBezTo>
                    <a:cubicBezTo>
                      <a:pt x="1693" y="147"/>
                      <a:pt x="1694" y="146"/>
                      <a:pt x="1695" y="145"/>
                    </a:cubicBezTo>
                    <a:cubicBezTo>
                      <a:pt x="1696" y="145"/>
                      <a:pt x="1697" y="144"/>
                      <a:pt x="1699" y="143"/>
                    </a:cubicBezTo>
                    <a:cubicBezTo>
                      <a:pt x="1711" y="138"/>
                      <a:pt x="1724" y="135"/>
                      <a:pt x="1738" y="136"/>
                    </a:cubicBezTo>
                    <a:cubicBezTo>
                      <a:pt x="1742" y="136"/>
                      <a:pt x="1746" y="137"/>
                      <a:pt x="1750" y="138"/>
                    </a:cubicBezTo>
                    <a:cubicBezTo>
                      <a:pt x="1763" y="142"/>
                      <a:pt x="1770" y="151"/>
                      <a:pt x="1773" y="163"/>
                    </a:cubicBezTo>
                    <a:cubicBezTo>
                      <a:pt x="1774" y="169"/>
                      <a:pt x="1774" y="175"/>
                      <a:pt x="1774" y="181"/>
                    </a:cubicBezTo>
                    <a:cubicBezTo>
                      <a:pt x="1775" y="205"/>
                      <a:pt x="1775" y="229"/>
                      <a:pt x="1775" y="253"/>
                    </a:cubicBezTo>
                    <a:cubicBezTo>
                      <a:pt x="1775" y="256"/>
                      <a:pt x="1775" y="256"/>
                      <a:pt x="1772" y="256"/>
                    </a:cubicBezTo>
                    <a:close/>
                    <a:moveTo>
                      <a:pt x="1756" y="204"/>
                    </a:moveTo>
                    <a:cubicBezTo>
                      <a:pt x="1756" y="202"/>
                      <a:pt x="1756" y="200"/>
                      <a:pt x="1756" y="199"/>
                    </a:cubicBezTo>
                    <a:cubicBezTo>
                      <a:pt x="1756" y="196"/>
                      <a:pt x="1756" y="196"/>
                      <a:pt x="1753" y="197"/>
                    </a:cubicBezTo>
                    <a:cubicBezTo>
                      <a:pt x="1753" y="197"/>
                      <a:pt x="1753" y="197"/>
                      <a:pt x="1753" y="197"/>
                    </a:cubicBezTo>
                    <a:cubicBezTo>
                      <a:pt x="1746" y="198"/>
                      <a:pt x="1739" y="199"/>
                      <a:pt x="1732" y="200"/>
                    </a:cubicBezTo>
                    <a:cubicBezTo>
                      <a:pt x="1726" y="201"/>
                      <a:pt x="1720" y="201"/>
                      <a:pt x="1714" y="203"/>
                    </a:cubicBezTo>
                    <a:cubicBezTo>
                      <a:pt x="1706" y="206"/>
                      <a:pt x="1702" y="211"/>
                      <a:pt x="1701" y="219"/>
                    </a:cubicBezTo>
                    <a:cubicBezTo>
                      <a:pt x="1700" y="231"/>
                      <a:pt x="1706" y="239"/>
                      <a:pt x="1717" y="242"/>
                    </a:cubicBezTo>
                    <a:cubicBezTo>
                      <a:pt x="1736" y="246"/>
                      <a:pt x="1749" y="234"/>
                      <a:pt x="1753" y="221"/>
                    </a:cubicBezTo>
                    <a:cubicBezTo>
                      <a:pt x="1755" y="216"/>
                      <a:pt x="1756" y="210"/>
                      <a:pt x="1756" y="204"/>
                    </a:cubicBezTo>
                    <a:close/>
                    <a:moveTo>
                      <a:pt x="1099" y="203"/>
                    </a:moveTo>
                    <a:cubicBezTo>
                      <a:pt x="1098" y="211"/>
                      <a:pt x="1097" y="219"/>
                      <a:pt x="1093" y="226"/>
                    </a:cubicBezTo>
                    <a:cubicBezTo>
                      <a:pt x="1084" y="245"/>
                      <a:pt x="1070" y="256"/>
                      <a:pt x="1049" y="258"/>
                    </a:cubicBezTo>
                    <a:cubicBezTo>
                      <a:pt x="1040" y="259"/>
                      <a:pt x="1031" y="259"/>
                      <a:pt x="1022" y="256"/>
                    </a:cubicBezTo>
                    <a:cubicBezTo>
                      <a:pt x="1005" y="251"/>
                      <a:pt x="994" y="240"/>
                      <a:pt x="988" y="224"/>
                    </a:cubicBezTo>
                    <a:cubicBezTo>
                      <a:pt x="981" y="205"/>
                      <a:pt x="982" y="186"/>
                      <a:pt x="990" y="167"/>
                    </a:cubicBezTo>
                    <a:cubicBezTo>
                      <a:pt x="997" y="150"/>
                      <a:pt x="1010" y="140"/>
                      <a:pt x="1028" y="137"/>
                    </a:cubicBezTo>
                    <a:cubicBezTo>
                      <a:pt x="1033" y="136"/>
                      <a:pt x="1038" y="135"/>
                      <a:pt x="1044" y="135"/>
                    </a:cubicBezTo>
                    <a:cubicBezTo>
                      <a:pt x="1051" y="135"/>
                      <a:pt x="1059" y="136"/>
                      <a:pt x="1067" y="140"/>
                    </a:cubicBezTo>
                    <a:cubicBezTo>
                      <a:pt x="1081" y="145"/>
                      <a:pt x="1090" y="156"/>
                      <a:pt x="1095" y="170"/>
                    </a:cubicBezTo>
                    <a:cubicBezTo>
                      <a:pt x="1099" y="180"/>
                      <a:pt x="1100" y="192"/>
                      <a:pt x="1099" y="203"/>
                    </a:cubicBezTo>
                    <a:close/>
                    <a:moveTo>
                      <a:pt x="1079" y="189"/>
                    </a:moveTo>
                    <a:cubicBezTo>
                      <a:pt x="1079" y="183"/>
                      <a:pt x="1078" y="178"/>
                      <a:pt x="1075" y="172"/>
                    </a:cubicBezTo>
                    <a:cubicBezTo>
                      <a:pt x="1071" y="162"/>
                      <a:pt x="1064" y="156"/>
                      <a:pt x="1053" y="153"/>
                    </a:cubicBezTo>
                    <a:cubicBezTo>
                      <a:pt x="1049" y="152"/>
                      <a:pt x="1044" y="151"/>
                      <a:pt x="1039" y="152"/>
                    </a:cubicBezTo>
                    <a:cubicBezTo>
                      <a:pt x="1023" y="152"/>
                      <a:pt x="1011" y="161"/>
                      <a:pt x="1006" y="177"/>
                    </a:cubicBezTo>
                    <a:cubicBezTo>
                      <a:pt x="1004" y="183"/>
                      <a:pt x="1003" y="190"/>
                      <a:pt x="1003" y="198"/>
                    </a:cubicBezTo>
                    <a:cubicBezTo>
                      <a:pt x="1003" y="201"/>
                      <a:pt x="1003" y="205"/>
                      <a:pt x="1004" y="208"/>
                    </a:cubicBezTo>
                    <a:cubicBezTo>
                      <a:pt x="1004" y="210"/>
                      <a:pt x="1004" y="212"/>
                      <a:pt x="1005" y="214"/>
                    </a:cubicBezTo>
                    <a:cubicBezTo>
                      <a:pt x="1009" y="227"/>
                      <a:pt x="1016" y="237"/>
                      <a:pt x="1030" y="241"/>
                    </a:cubicBezTo>
                    <a:cubicBezTo>
                      <a:pt x="1035" y="243"/>
                      <a:pt x="1042" y="243"/>
                      <a:pt x="1048" y="242"/>
                    </a:cubicBezTo>
                    <a:cubicBezTo>
                      <a:pt x="1060" y="241"/>
                      <a:pt x="1069" y="235"/>
                      <a:pt x="1075" y="223"/>
                    </a:cubicBezTo>
                    <a:cubicBezTo>
                      <a:pt x="1076" y="221"/>
                      <a:pt x="1077" y="219"/>
                      <a:pt x="1077" y="217"/>
                    </a:cubicBezTo>
                    <a:cubicBezTo>
                      <a:pt x="1080" y="208"/>
                      <a:pt x="1080" y="198"/>
                      <a:pt x="1079" y="189"/>
                    </a:cubicBezTo>
                    <a:close/>
                    <a:moveTo>
                      <a:pt x="886" y="195"/>
                    </a:moveTo>
                    <a:cubicBezTo>
                      <a:pt x="886" y="206"/>
                      <a:pt x="885" y="218"/>
                      <a:pt x="879" y="228"/>
                    </a:cubicBezTo>
                    <a:cubicBezTo>
                      <a:pt x="870" y="246"/>
                      <a:pt x="855" y="256"/>
                      <a:pt x="836" y="258"/>
                    </a:cubicBezTo>
                    <a:cubicBezTo>
                      <a:pt x="826" y="259"/>
                      <a:pt x="817" y="259"/>
                      <a:pt x="808" y="256"/>
                    </a:cubicBezTo>
                    <a:cubicBezTo>
                      <a:pt x="791" y="251"/>
                      <a:pt x="780" y="239"/>
                      <a:pt x="774" y="223"/>
                    </a:cubicBezTo>
                    <a:cubicBezTo>
                      <a:pt x="768" y="205"/>
                      <a:pt x="769" y="186"/>
                      <a:pt x="776" y="169"/>
                    </a:cubicBezTo>
                    <a:cubicBezTo>
                      <a:pt x="784" y="150"/>
                      <a:pt x="798" y="139"/>
                      <a:pt x="819" y="136"/>
                    </a:cubicBezTo>
                    <a:cubicBezTo>
                      <a:pt x="828" y="135"/>
                      <a:pt x="837" y="135"/>
                      <a:pt x="846" y="137"/>
                    </a:cubicBezTo>
                    <a:cubicBezTo>
                      <a:pt x="865" y="142"/>
                      <a:pt x="876" y="154"/>
                      <a:pt x="882" y="172"/>
                    </a:cubicBezTo>
                    <a:cubicBezTo>
                      <a:pt x="885" y="179"/>
                      <a:pt x="886" y="186"/>
                      <a:pt x="886" y="195"/>
                    </a:cubicBezTo>
                    <a:close/>
                    <a:moveTo>
                      <a:pt x="867" y="198"/>
                    </a:moveTo>
                    <a:cubicBezTo>
                      <a:pt x="867" y="190"/>
                      <a:pt x="866" y="183"/>
                      <a:pt x="864" y="176"/>
                    </a:cubicBezTo>
                    <a:cubicBezTo>
                      <a:pt x="860" y="164"/>
                      <a:pt x="852" y="156"/>
                      <a:pt x="840" y="153"/>
                    </a:cubicBezTo>
                    <a:cubicBezTo>
                      <a:pt x="836" y="152"/>
                      <a:pt x="831" y="151"/>
                      <a:pt x="827" y="152"/>
                    </a:cubicBezTo>
                    <a:cubicBezTo>
                      <a:pt x="811" y="152"/>
                      <a:pt x="799" y="161"/>
                      <a:pt x="793" y="176"/>
                    </a:cubicBezTo>
                    <a:cubicBezTo>
                      <a:pt x="788" y="189"/>
                      <a:pt x="788" y="203"/>
                      <a:pt x="793" y="217"/>
                    </a:cubicBezTo>
                    <a:cubicBezTo>
                      <a:pt x="796" y="229"/>
                      <a:pt x="804" y="237"/>
                      <a:pt x="816" y="241"/>
                    </a:cubicBezTo>
                    <a:cubicBezTo>
                      <a:pt x="822" y="242"/>
                      <a:pt x="827" y="243"/>
                      <a:pt x="833" y="242"/>
                    </a:cubicBezTo>
                    <a:cubicBezTo>
                      <a:pt x="847" y="241"/>
                      <a:pt x="857" y="234"/>
                      <a:pt x="862" y="221"/>
                    </a:cubicBezTo>
                    <a:cubicBezTo>
                      <a:pt x="866" y="214"/>
                      <a:pt x="867" y="205"/>
                      <a:pt x="867" y="198"/>
                    </a:cubicBezTo>
                    <a:close/>
                  </a:path>
                </a:pathLst>
              </a:custGeom>
              <a:solidFill>
                <a:schemeClr val="bg1"/>
              </a:solidFill>
              <a:ln>
                <a:noFill/>
              </a:ln>
              <a:extLst/>
            </p:spPr>
            <p:txBody>
              <a:bodyPr vert="horz" wrap="square" lIns="91427" tIns="45713" rIns="91427" bIns="45713" numCol="1" anchor="t" anchorCtr="0" compatLnSpc="1">
                <a:prstTxWarp prst="textNoShape">
                  <a:avLst/>
                </a:prstTxWarp>
              </a:bodyPr>
              <a:lstStyle/>
              <a:p>
                <a:pPr defTabSz="932563"/>
                <a:endParaRPr lang="en-US">
                  <a:solidFill>
                    <a:prstClr val="black"/>
                  </a:solidFill>
                </a:endParaRPr>
              </a:p>
            </p:txBody>
          </p:sp>
          <p:sp>
            <p:nvSpPr>
              <p:cNvPr id="72" name="Freeform 26"/>
              <p:cNvSpPr>
                <a:spLocks noChangeAspect="1" noEditPoints="1"/>
              </p:cNvSpPr>
              <p:nvPr/>
            </p:nvSpPr>
            <p:spPr bwMode="black">
              <a:xfrm>
                <a:off x="1962380" y="2610463"/>
                <a:ext cx="999521" cy="220466"/>
              </a:xfrm>
              <a:custGeom>
                <a:avLst/>
                <a:gdLst>
                  <a:gd name="T0" fmla="*/ 1225 w 3933"/>
                  <a:gd name="T1" fmla="*/ 701 h 865"/>
                  <a:gd name="T2" fmla="*/ 1013 w 3933"/>
                  <a:gd name="T3" fmla="*/ 295 h 865"/>
                  <a:gd name="T4" fmla="*/ 1442 w 3933"/>
                  <a:gd name="T5" fmla="*/ 291 h 865"/>
                  <a:gd name="T6" fmla="*/ 1229 w 3933"/>
                  <a:gd name="T7" fmla="*/ 220 h 865"/>
                  <a:gd name="T8" fmla="*/ 1068 w 3933"/>
                  <a:gd name="T9" fmla="*/ 545 h 865"/>
                  <a:gd name="T10" fmla="*/ 1409 w 3933"/>
                  <a:gd name="T11" fmla="*/ 435 h 865"/>
                  <a:gd name="T12" fmla="*/ 1633 w 3933"/>
                  <a:gd name="T13" fmla="*/ 322 h 865"/>
                  <a:gd name="T14" fmla="*/ 1633 w 3933"/>
                  <a:gd name="T15" fmla="*/ 692 h 865"/>
                  <a:gd name="T16" fmla="*/ 1511 w 3933"/>
                  <a:gd name="T17" fmla="*/ 322 h 865"/>
                  <a:gd name="T18" fmla="*/ 1692 w 3933"/>
                  <a:gd name="T19" fmla="*/ 136 h 865"/>
                  <a:gd name="T20" fmla="*/ 1899 w 3933"/>
                  <a:gd name="T21" fmla="*/ 186 h 865"/>
                  <a:gd name="T22" fmla="*/ 1924 w 3933"/>
                  <a:gd name="T23" fmla="*/ 372 h 865"/>
                  <a:gd name="T24" fmla="*/ 1777 w 3933"/>
                  <a:gd name="T25" fmla="*/ 372 h 865"/>
                  <a:gd name="T26" fmla="*/ 1777 w 3933"/>
                  <a:gd name="T27" fmla="*/ 262 h 865"/>
                  <a:gd name="T28" fmla="*/ 1938 w 3933"/>
                  <a:gd name="T29" fmla="*/ 196 h 865"/>
                  <a:gd name="T30" fmla="*/ 1981 w 3933"/>
                  <a:gd name="T31" fmla="*/ 217 h 865"/>
                  <a:gd name="T32" fmla="*/ 2037 w 3933"/>
                  <a:gd name="T33" fmla="*/ 162 h 865"/>
                  <a:gd name="T34" fmla="*/ 1978 w 3933"/>
                  <a:gd name="T35" fmla="*/ 322 h 865"/>
                  <a:gd name="T36" fmla="*/ 2275 w 3933"/>
                  <a:gd name="T37" fmla="*/ 701 h 865"/>
                  <a:gd name="T38" fmla="*/ 2151 w 3933"/>
                  <a:gd name="T39" fmla="*/ 369 h 865"/>
                  <a:gd name="T40" fmla="*/ 2289 w 3933"/>
                  <a:gd name="T41" fmla="*/ 364 h 865"/>
                  <a:gd name="T42" fmla="*/ 2285 w 3933"/>
                  <a:gd name="T43" fmla="*/ 651 h 865"/>
                  <a:gd name="T44" fmla="*/ 2480 w 3933"/>
                  <a:gd name="T45" fmla="*/ 522 h 865"/>
                  <a:gd name="T46" fmla="*/ 2716 w 3933"/>
                  <a:gd name="T47" fmla="*/ 666 h 865"/>
                  <a:gd name="T48" fmla="*/ 2441 w 3933"/>
                  <a:gd name="T49" fmla="*/ 408 h 865"/>
                  <a:gd name="T50" fmla="*/ 2742 w 3933"/>
                  <a:gd name="T51" fmla="*/ 491 h 865"/>
                  <a:gd name="T52" fmla="*/ 2588 w 3933"/>
                  <a:gd name="T53" fmla="*/ 364 h 865"/>
                  <a:gd name="T54" fmla="*/ 3193 w 3933"/>
                  <a:gd name="T55" fmla="*/ 546 h 865"/>
                  <a:gd name="T56" fmla="*/ 2892 w 3933"/>
                  <a:gd name="T57" fmla="*/ 610 h 865"/>
                  <a:gd name="T58" fmla="*/ 2987 w 3933"/>
                  <a:gd name="T59" fmla="*/ 449 h 865"/>
                  <a:gd name="T60" fmla="*/ 3113 w 3933"/>
                  <a:gd name="T61" fmla="*/ 304 h 865"/>
                  <a:gd name="T62" fmla="*/ 3030 w 3933"/>
                  <a:gd name="T63" fmla="*/ 165 h 865"/>
                  <a:gd name="T64" fmla="*/ 3070 w 3933"/>
                  <a:gd name="T65" fmla="*/ 422 h 865"/>
                  <a:gd name="T66" fmla="*/ 3563 w 3933"/>
                  <a:gd name="T67" fmla="*/ 617 h 865"/>
                  <a:gd name="T68" fmla="*/ 3254 w 3933"/>
                  <a:gd name="T69" fmla="*/ 464 h 865"/>
                  <a:gd name="T70" fmla="*/ 3552 w 3933"/>
                  <a:gd name="T71" fmla="*/ 180 h 865"/>
                  <a:gd name="T72" fmla="*/ 3316 w 3933"/>
                  <a:gd name="T73" fmla="*/ 441 h 865"/>
                  <a:gd name="T74" fmla="*/ 3584 w 3933"/>
                  <a:gd name="T75" fmla="*/ 528 h 865"/>
                  <a:gd name="T76" fmla="*/ 3349 w 3933"/>
                  <a:gd name="T77" fmla="*/ 449 h 865"/>
                  <a:gd name="T78" fmla="*/ 3495 w 3933"/>
                  <a:gd name="T79" fmla="*/ 619 h 865"/>
                  <a:gd name="T80" fmla="*/ 3749 w 3933"/>
                  <a:gd name="T81" fmla="*/ 701 h 865"/>
                  <a:gd name="T82" fmla="*/ 3838 w 3933"/>
                  <a:gd name="T83" fmla="*/ 620 h 865"/>
                  <a:gd name="T84" fmla="*/ 3651 w 3933"/>
                  <a:gd name="T85" fmla="*/ 434 h 865"/>
                  <a:gd name="T86" fmla="*/ 3721 w 3933"/>
                  <a:gd name="T87" fmla="*/ 227 h 865"/>
                  <a:gd name="T88" fmla="*/ 3933 w 3933"/>
                  <a:gd name="T89" fmla="*/ 534 h 865"/>
                  <a:gd name="T90" fmla="*/ 464 w 3933"/>
                  <a:gd name="T91" fmla="*/ 0 h 865"/>
                  <a:gd name="T92" fmla="*/ 158 w 3933"/>
                  <a:gd name="T93" fmla="*/ 632 h 865"/>
                  <a:gd name="T94" fmla="*/ 1 w 3933"/>
                  <a:gd name="T95" fmla="*/ 694 h 865"/>
                  <a:gd name="T96" fmla="*/ 722 w 3933"/>
                  <a:gd name="T97" fmla="*/ 79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33" h="865">
                    <a:moveTo>
                      <a:pt x="1472" y="427"/>
                    </a:moveTo>
                    <a:cubicBezTo>
                      <a:pt x="1472" y="482"/>
                      <a:pt x="1462" y="530"/>
                      <a:pt x="1442" y="572"/>
                    </a:cubicBezTo>
                    <a:cubicBezTo>
                      <a:pt x="1422" y="613"/>
                      <a:pt x="1393" y="645"/>
                      <a:pt x="1355" y="668"/>
                    </a:cubicBezTo>
                    <a:cubicBezTo>
                      <a:pt x="1318" y="690"/>
                      <a:pt x="1274" y="701"/>
                      <a:pt x="1225" y="701"/>
                    </a:cubicBezTo>
                    <a:cubicBezTo>
                      <a:pt x="1177" y="701"/>
                      <a:pt x="1135" y="691"/>
                      <a:pt x="1098" y="669"/>
                    </a:cubicBezTo>
                    <a:cubicBezTo>
                      <a:pt x="1061" y="647"/>
                      <a:pt x="1033" y="616"/>
                      <a:pt x="1012" y="576"/>
                    </a:cubicBezTo>
                    <a:cubicBezTo>
                      <a:pt x="992" y="536"/>
                      <a:pt x="982" y="490"/>
                      <a:pt x="982" y="439"/>
                    </a:cubicBezTo>
                    <a:cubicBezTo>
                      <a:pt x="982" y="384"/>
                      <a:pt x="992" y="336"/>
                      <a:pt x="1013" y="295"/>
                    </a:cubicBezTo>
                    <a:cubicBezTo>
                      <a:pt x="1033" y="253"/>
                      <a:pt x="1063" y="221"/>
                      <a:pt x="1101" y="199"/>
                    </a:cubicBezTo>
                    <a:cubicBezTo>
                      <a:pt x="1139" y="176"/>
                      <a:pt x="1184" y="165"/>
                      <a:pt x="1234" y="165"/>
                    </a:cubicBezTo>
                    <a:cubicBezTo>
                      <a:pt x="1280" y="165"/>
                      <a:pt x="1321" y="176"/>
                      <a:pt x="1358" y="198"/>
                    </a:cubicBezTo>
                    <a:cubicBezTo>
                      <a:pt x="1394" y="220"/>
                      <a:pt x="1423" y="251"/>
                      <a:pt x="1442" y="291"/>
                    </a:cubicBezTo>
                    <a:cubicBezTo>
                      <a:pt x="1462" y="330"/>
                      <a:pt x="1472" y="376"/>
                      <a:pt x="1472" y="427"/>
                    </a:cubicBezTo>
                    <a:close/>
                    <a:moveTo>
                      <a:pt x="1409" y="435"/>
                    </a:moveTo>
                    <a:cubicBezTo>
                      <a:pt x="1409" y="367"/>
                      <a:pt x="1393" y="314"/>
                      <a:pt x="1361" y="276"/>
                    </a:cubicBezTo>
                    <a:cubicBezTo>
                      <a:pt x="1330" y="239"/>
                      <a:pt x="1286" y="220"/>
                      <a:pt x="1229" y="220"/>
                    </a:cubicBezTo>
                    <a:cubicBezTo>
                      <a:pt x="1194" y="220"/>
                      <a:pt x="1162" y="229"/>
                      <a:pt x="1134" y="247"/>
                    </a:cubicBezTo>
                    <a:cubicBezTo>
                      <a:pt x="1106" y="265"/>
                      <a:pt x="1084" y="290"/>
                      <a:pt x="1069" y="323"/>
                    </a:cubicBezTo>
                    <a:cubicBezTo>
                      <a:pt x="1053" y="356"/>
                      <a:pt x="1046" y="393"/>
                      <a:pt x="1046" y="434"/>
                    </a:cubicBezTo>
                    <a:cubicBezTo>
                      <a:pt x="1046" y="475"/>
                      <a:pt x="1053" y="512"/>
                      <a:pt x="1068" y="545"/>
                    </a:cubicBezTo>
                    <a:cubicBezTo>
                      <a:pt x="1083" y="577"/>
                      <a:pt x="1104" y="602"/>
                      <a:pt x="1131" y="620"/>
                    </a:cubicBezTo>
                    <a:cubicBezTo>
                      <a:pt x="1159" y="638"/>
                      <a:pt x="1190" y="646"/>
                      <a:pt x="1225" y="646"/>
                    </a:cubicBezTo>
                    <a:cubicBezTo>
                      <a:pt x="1282" y="646"/>
                      <a:pt x="1327" y="628"/>
                      <a:pt x="1360" y="590"/>
                    </a:cubicBezTo>
                    <a:cubicBezTo>
                      <a:pt x="1392" y="552"/>
                      <a:pt x="1409" y="501"/>
                      <a:pt x="1409" y="435"/>
                    </a:cubicBezTo>
                    <a:close/>
                    <a:moveTo>
                      <a:pt x="1735" y="196"/>
                    </a:moveTo>
                    <a:cubicBezTo>
                      <a:pt x="1723" y="190"/>
                      <a:pt x="1710" y="186"/>
                      <a:pt x="1695" y="186"/>
                    </a:cubicBezTo>
                    <a:cubicBezTo>
                      <a:pt x="1654" y="186"/>
                      <a:pt x="1633" y="213"/>
                      <a:pt x="1633" y="265"/>
                    </a:cubicBezTo>
                    <a:cubicBezTo>
                      <a:pt x="1633" y="322"/>
                      <a:pt x="1633" y="322"/>
                      <a:pt x="1633" y="322"/>
                    </a:cubicBezTo>
                    <a:cubicBezTo>
                      <a:pt x="1720" y="322"/>
                      <a:pt x="1720" y="322"/>
                      <a:pt x="1720" y="322"/>
                    </a:cubicBezTo>
                    <a:cubicBezTo>
                      <a:pt x="1720" y="372"/>
                      <a:pt x="1720" y="372"/>
                      <a:pt x="1720" y="372"/>
                    </a:cubicBezTo>
                    <a:cubicBezTo>
                      <a:pt x="1633" y="372"/>
                      <a:pt x="1633" y="372"/>
                      <a:pt x="1633" y="372"/>
                    </a:cubicBezTo>
                    <a:cubicBezTo>
                      <a:pt x="1633" y="692"/>
                      <a:pt x="1633" y="692"/>
                      <a:pt x="1633" y="692"/>
                    </a:cubicBezTo>
                    <a:cubicBezTo>
                      <a:pt x="1574" y="692"/>
                      <a:pt x="1574" y="692"/>
                      <a:pt x="1574" y="692"/>
                    </a:cubicBezTo>
                    <a:cubicBezTo>
                      <a:pt x="1574" y="372"/>
                      <a:pt x="1574" y="372"/>
                      <a:pt x="1574" y="372"/>
                    </a:cubicBezTo>
                    <a:cubicBezTo>
                      <a:pt x="1511" y="372"/>
                      <a:pt x="1511" y="372"/>
                      <a:pt x="1511" y="372"/>
                    </a:cubicBezTo>
                    <a:cubicBezTo>
                      <a:pt x="1511" y="322"/>
                      <a:pt x="1511" y="322"/>
                      <a:pt x="1511" y="322"/>
                    </a:cubicBezTo>
                    <a:cubicBezTo>
                      <a:pt x="1574" y="322"/>
                      <a:pt x="1574" y="322"/>
                      <a:pt x="1574" y="322"/>
                    </a:cubicBezTo>
                    <a:cubicBezTo>
                      <a:pt x="1574" y="262"/>
                      <a:pt x="1574" y="262"/>
                      <a:pt x="1574" y="262"/>
                    </a:cubicBezTo>
                    <a:cubicBezTo>
                      <a:pt x="1574" y="224"/>
                      <a:pt x="1585" y="194"/>
                      <a:pt x="1607" y="171"/>
                    </a:cubicBezTo>
                    <a:cubicBezTo>
                      <a:pt x="1629" y="148"/>
                      <a:pt x="1657" y="136"/>
                      <a:pt x="1692" y="136"/>
                    </a:cubicBezTo>
                    <a:cubicBezTo>
                      <a:pt x="1710" y="136"/>
                      <a:pt x="1724" y="138"/>
                      <a:pt x="1735" y="143"/>
                    </a:cubicBezTo>
                    <a:lnTo>
                      <a:pt x="1735" y="196"/>
                    </a:lnTo>
                    <a:close/>
                    <a:moveTo>
                      <a:pt x="1938" y="196"/>
                    </a:moveTo>
                    <a:cubicBezTo>
                      <a:pt x="1927" y="190"/>
                      <a:pt x="1914" y="186"/>
                      <a:pt x="1899" y="186"/>
                    </a:cubicBezTo>
                    <a:cubicBezTo>
                      <a:pt x="1858" y="186"/>
                      <a:pt x="1837" y="213"/>
                      <a:pt x="1837" y="265"/>
                    </a:cubicBezTo>
                    <a:cubicBezTo>
                      <a:pt x="1837" y="322"/>
                      <a:pt x="1837" y="322"/>
                      <a:pt x="1837" y="322"/>
                    </a:cubicBezTo>
                    <a:cubicBezTo>
                      <a:pt x="1924" y="322"/>
                      <a:pt x="1924" y="322"/>
                      <a:pt x="1924" y="322"/>
                    </a:cubicBezTo>
                    <a:cubicBezTo>
                      <a:pt x="1924" y="372"/>
                      <a:pt x="1924" y="372"/>
                      <a:pt x="1924" y="372"/>
                    </a:cubicBezTo>
                    <a:cubicBezTo>
                      <a:pt x="1837" y="372"/>
                      <a:pt x="1837" y="372"/>
                      <a:pt x="1837" y="372"/>
                    </a:cubicBezTo>
                    <a:cubicBezTo>
                      <a:pt x="1837" y="692"/>
                      <a:pt x="1837" y="692"/>
                      <a:pt x="1837" y="692"/>
                    </a:cubicBezTo>
                    <a:cubicBezTo>
                      <a:pt x="1777" y="692"/>
                      <a:pt x="1777" y="692"/>
                      <a:pt x="1777" y="692"/>
                    </a:cubicBezTo>
                    <a:cubicBezTo>
                      <a:pt x="1777" y="372"/>
                      <a:pt x="1777" y="372"/>
                      <a:pt x="1777" y="372"/>
                    </a:cubicBezTo>
                    <a:cubicBezTo>
                      <a:pt x="1715" y="372"/>
                      <a:pt x="1715" y="372"/>
                      <a:pt x="1715" y="372"/>
                    </a:cubicBezTo>
                    <a:cubicBezTo>
                      <a:pt x="1715" y="322"/>
                      <a:pt x="1715" y="322"/>
                      <a:pt x="1715" y="322"/>
                    </a:cubicBezTo>
                    <a:cubicBezTo>
                      <a:pt x="1777" y="322"/>
                      <a:pt x="1777" y="322"/>
                      <a:pt x="1777" y="322"/>
                    </a:cubicBezTo>
                    <a:cubicBezTo>
                      <a:pt x="1777" y="262"/>
                      <a:pt x="1777" y="262"/>
                      <a:pt x="1777" y="262"/>
                    </a:cubicBezTo>
                    <a:cubicBezTo>
                      <a:pt x="1777" y="224"/>
                      <a:pt x="1789" y="194"/>
                      <a:pt x="1811" y="171"/>
                    </a:cubicBezTo>
                    <a:cubicBezTo>
                      <a:pt x="1833" y="148"/>
                      <a:pt x="1861" y="136"/>
                      <a:pt x="1895" y="136"/>
                    </a:cubicBezTo>
                    <a:cubicBezTo>
                      <a:pt x="1913" y="136"/>
                      <a:pt x="1928" y="138"/>
                      <a:pt x="1938" y="143"/>
                    </a:cubicBezTo>
                    <a:lnTo>
                      <a:pt x="1938" y="196"/>
                    </a:lnTo>
                    <a:close/>
                    <a:moveTo>
                      <a:pt x="2048" y="189"/>
                    </a:moveTo>
                    <a:cubicBezTo>
                      <a:pt x="2048" y="200"/>
                      <a:pt x="2044" y="210"/>
                      <a:pt x="2036" y="217"/>
                    </a:cubicBezTo>
                    <a:cubicBezTo>
                      <a:pt x="2029" y="224"/>
                      <a:pt x="2019" y="228"/>
                      <a:pt x="2009" y="228"/>
                    </a:cubicBezTo>
                    <a:cubicBezTo>
                      <a:pt x="1998" y="228"/>
                      <a:pt x="1989" y="224"/>
                      <a:pt x="1981" y="217"/>
                    </a:cubicBezTo>
                    <a:cubicBezTo>
                      <a:pt x="1974" y="210"/>
                      <a:pt x="1970" y="201"/>
                      <a:pt x="1970" y="189"/>
                    </a:cubicBezTo>
                    <a:cubicBezTo>
                      <a:pt x="1970" y="179"/>
                      <a:pt x="1974" y="170"/>
                      <a:pt x="1981" y="162"/>
                    </a:cubicBezTo>
                    <a:cubicBezTo>
                      <a:pt x="1988" y="155"/>
                      <a:pt x="1998" y="151"/>
                      <a:pt x="2009" y="151"/>
                    </a:cubicBezTo>
                    <a:cubicBezTo>
                      <a:pt x="2020" y="151"/>
                      <a:pt x="2029" y="155"/>
                      <a:pt x="2037" y="162"/>
                    </a:cubicBezTo>
                    <a:cubicBezTo>
                      <a:pt x="2044" y="170"/>
                      <a:pt x="2048" y="179"/>
                      <a:pt x="2048" y="189"/>
                    </a:cubicBezTo>
                    <a:close/>
                    <a:moveTo>
                      <a:pt x="2038" y="692"/>
                    </a:moveTo>
                    <a:cubicBezTo>
                      <a:pt x="1978" y="692"/>
                      <a:pt x="1978" y="692"/>
                      <a:pt x="1978" y="692"/>
                    </a:cubicBezTo>
                    <a:cubicBezTo>
                      <a:pt x="1978" y="322"/>
                      <a:pt x="1978" y="322"/>
                      <a:pt x="1978" y="322"/>
                    </a:cubicBezTo>
                    <a:cubicBezTo>
                      <a:pt x="2038" y="322"/>
                      <a:pt x="2038" y="322"/>
                      <a:pt x="2038" y="322"/>
                    </a:cubicBezTo>
                    <a:lnTo>
                      <a:pt x="2038" y="692"/>
                    </a:lnTo>
                    <a:close/>
                    <a:moveTo>
                      <a:pt x="2376" y="675"/>
                    </a:moveTo>
                    <a:cubicBezTo>
                      <a:pt x="2348" y="693"/>
                      <a:pt x="2314" y="701"/>
                      <a:pt x="2275" y="701"/>
                    </a:cubicBezTo>
                    <a:cubicBezTo>
                      <a:pt x="2241" y="701"/>
                      <a:pt x="2211" y="694"/>
                      <a:pt x="2184" y="678"/>
                    </a:cubicBezTo>
                    <a:cubicBezTo>
                      <a:pt x="2157" y="663"/>
                      <a:pt x="2136" y="641"/>
                      <a:pt x="2121" y="612"/>
                    </a:cubicBezTo>
                    <a:cubicBezTo>
                      <a:pt x="2106" y="584"/>
                      <a:pt x="2099" y="552"/>
                      <a:pt x="2099" y="516"/>
                    </a:cubicBezTo>
                    <a:cubicBezTo>
                      <a:pt x="2099" y="455"/>
                      <a:pt x="2116" y="406"/>
                      <a:pt x="2151" y="369"/>
                    </a:cubicBezTo>
                    <a:cubicBezTo>
                      <a:pt x="2186" y="332"/>
                      <a:pt x="2233" y="313"/>
                      <a:pt x="2291" y="313"/>
                    </a:cubicBezTo>
                    <a:cubicBezTo>
                      <a:pt x="2324" y="313"/>
                      <a:pt x="2352" y="319"/>
                      <a:pt x="2377" y="332"/>
                    </a:cubicBezTo>
                    <a:cubicBezTo>
                      <a:pt x="2377" y="393"/>
                      <a:pt x="2377" y="393"/>
                      <a:pt x="2377" y="393"/>
                    </a:cubicBezTo>
                    <a:cubicBezTo>
                      <a:pt x="2349" y="373"/>
                      <a:pt x="2320" y="364"/>
                      <a:pt x="2289" y="364"/>
                    </a:cubicBezTo>
                    <a:cubicBezTo>
                      <a:pt x="2250" y="364"/>
                      <a:pt x="2219" y="377"/>
                      <a:pt x="2195" y="405"/>
                    </a:cubicBezTo>
                    <a:cubicBezTo>
                      <a:pt x="2171" y="432"/>
                      <a:pt x="2159" y="467"/>
                      <a:pt x="2159" y="511"/>
                    </a:cubicBezTo>
                    <a:cubicBezTo>
                      <a:pt x="2159" y="554"/>
                      <a:pt x="2171" y="588"/>
                      <a:pt x="2193" y="613"/>
                    </a:cubicBezTo>
                    <a:cubicBezTo>
                      <a:pt x="2216" y="638"/>
                      <a:pt x="2247" y="651"/>
                      <a:pt x="2285" y="651"/>
                    </a:cubicBezTo>
                    <a:cubicBezTo>
                      <a:pt x="2317" y="651"/>
                      <a:pt x="2348" y="640"/>
                      <a:pt x="2376" y="619"/>
                    </a:cubicBezTo>
                    <a:lnTo>
                      <a:pt x="2376" y="675"/>
                    </a:lnTo>
                    <a:close/>
                    <a:moveTo>
                      <a:pt x="2742" y="522"/>
                    </a:moveTo>
                    <a:cubicBezTo>
                      <a:pt x="2480" y="522"/>
                      <a:pt x="2480" y="522"/>
                      <a:pt x="2480" y="522"/>
                    </a:cubicBezTo>
                    <a:cubicBezTo>
                      <a:pt x="2481" y="564"/>
                      <a:pt x="2492" y="596"/>
                      <a:pt x="2513" y="618"/>
                    </a:cubicBezTo>
                    <a:cubicBezTo>
                      <a:pt x="2534" y="640"/>
                      <a:pt x="2564" y="651"/>
                      <a:pt x="2601" y="651"/>
                    </a:cubicBezTo>
                    <a:cubicBezTo>
                      <a:pt x="2643" y="651"/>
                      <a:pt x="2681" y="637"/>
                      <a:pt x="2716" y="610"/>
                    </a:cubicBezTo>
                    <a:cubicBezTo>
                      <a:pt x="2716" y="666"/>
                      <a:pt x="2716" y="666"/>
                      <a:pt x="2716" y="666"/>
                    </a:cubicBezTo>
                    <a:cubicBezTo>
                      <a:pt x="2683" y="689"/>
                      <a:pt x="2640" y="701"/>
                      <a:pt x="2587" y="701"/>
                    </a:cubicBezTo>
                    <a:cubicBezTo>
                      <a:pt x="2534" y="701"/>
                      <a:pt x="2493" y="684"/>
                      <a:pt x="2463" y="650"/>
                    </a:cubicBezTo>
                    <a:cubicBezTo>
                      <a:pt x="2433" y="616"/>
                      <a:pt x="2419" y="569"/>
                      <a:pt x="2419" y="509"/>
                    </a:cubicBezTo>
                    <a:cubicBezTo>
                      <a:pt x="2419" y="472"/>
                      <a:pt x="2426" y="439"/>
                      <a:pt x="2441" y="408"/>
                    </a:cubicBezTo>
                    <a:cubicBezTo>
                      <a:pt x="2456" y="378"/>
                      <a:pt x="2476" y="355"/>
                      <a:pt x="2502" y="338"/>
                    </a:cubicBezTo>
                    <a:cubicBezTo>
                      <a:pt x="2528" y="321"/>
                      <a:pt x="2557" y="313"/>
                      <a:pt x="2589" y="313"/>
                    </a:cubicBezTo>
                    <a:cubicBezTo>
                      <a:pt x="2637" y="313"/>
                      <a:pt x="2674" y="329"/>
                      <a:pt x="2701" y="360"/>
                    </a:cubicBezTo>
                    <a:cubicBezTo>
                      <a:pt x="2728" y="391"/>
                      <a:pt x="2742" y="435"/>
                      <a:pt x="2742" y="491"/>
                    </a:cubicBezTo>
                    <a:lnTo>
                      <a:pt x="2742" y="522"/>
                    </a:lnTo>
                    <a:close/>
                    <a:moveTo>
                      <a:pt x="2681" y="472"/>
                    </a:moveTo>
                    <a:cubicBezTo>
                      <a:pt x="2680" y="438"/>
                      <a:pt x="2672" y="411"/>
                      <a:pt x="2656" y="392"/>
                    </a:cubicBezTo>
                    <a:cubicBezTo>
                      <a:pt x="2640" y="373"/>
                      <a:pt x="2617" y="364"/>
                      <a:pt x="2588" y="364"/>
                    </a:cubicBezTo>
                    <a:cubicBezTo>
                      <a:pt x="2561" y="364"/>
                      <a:pt x="2537" y="374"/>
                      <a:pt x="2518" y="393"/>
                    </a:cubicBezTo>
                    <a:cubicBezTo>
                      <a:pt x="2498" y="413"/>
                      <a:pt x="2486" y="439"/>
                      <a:pt x="2481" y="472"/>
                    </a:cubicBezTo>
                    <a:lnTo>
                      <a:pt x="2681" y="472"/>
                    </a:lnTo>
                    <a:close/>
                    <a:moveTo>
                      <a:pt x="3193" y="546"/>
                    </a:moveTo>
                    <a:cubicBezTo>
                      <a:pt x="3193" y="592"/>
                      <a:pt x="3176" y="630"/>
                      <a:pt x="3142" y="659"/>
                    </a:cubicBezTo>
                    <a:cubicBezTo>
                      <a:pt x="3109" y="687"/>
                      <a:pt x="3065" y="701"/>
                      <a:pt x="3010" y="701"/>
                    </a:cubicBezTo>
                    <a:cubicBezTo>
                      <a:pt x="2961" y="701"/>
                      <a:pt x="2922" y="692"/>
                      <a:pt x="2892" y="673"/>
                    </a:cubicBezTo>
                    <a:cubicBezTo>
                      <a:pt x="2892" y="610"/>
                      <a:pt x="2892" y="610"/>
                      <a:pt x="2892" y="610"/>
                    </a:cubicBezTo>
                    <a:cubicBezTo>
                      <a:pt x="2927" y="637"/>
                      <a:pt x="2967" y="651"/>
                      <a:pt x="3013" y="651"/>
                    </a:cubicBezTo>
                    <a:cubicBezTo>
                      <a:pt x="3049" y="651"/>
                      <a:pt x="3078" y="642"/>
                      <a:pt x="3100" y="624"/>
                    </a:cubicBezTo>
                    <a:cubicBezTo>
                      <a:pt x="3121" y="606"/>
                      <a:pt x="3132" y="582"/>
                      <a:pt x="3132" y="551"/>
                    </a:cubicBezTo>
                    <a:cubicBezTo>
                      <a:pt x="3132" y="483"/>
                      <a:pt x="3084" y="449"/>
                      <a:pt x="2987" y="449"/>
                    </a:cubicBezTo>
                    <a:cubicBezTo>
                      <a:pt x="2944" y="449"/>
                      <a:pt x="2944" y="449"/>
                      <a:pt x="2944" y="449"/>
                    </a:cubicBezTo>
                    <a:cubicBezTo>
                      <a:pt x="2944" y="399"/>
                      <a:pt x="2944" y="399"/>
                      <a:pt x="2944" y="399"/>
                    </a:cubicBezTo>
                    <a:cubicBezTo>
                      <a:pt x="2985" y="399"/>
                      <a:pt x="2985" y="399"/>
                      <a:pt x="2985" y="399"/>
                    </a:cubicBezTo>
                    <a:cubicBezTo>
                      <a:pt x="3070" y="399"/>
                      <a:pt x="3113" y="367"/>
                      <a:pt x="3113" y="304"/>
                    </a:cubicBezTo>
                    <a:cubicBezTo>
                      <a:pt x="3113" y="245"/>
                      <a:pt x="3081" y="215"/>
                      <a:pt x="3015" y="215"/>
                    </a:cubicBezTo>
                    <a:cubicBezTo>
                      <a:pt x="2979" y="215"/>
                      <a:pt x="2944" y="228"/>
                      <a:pt x="2912" y="252"/>
                    </a:cubicBezTo>
                    <a:cubicBezTo>
                      <a:pt x="2912" y="195"/>
                      <a:pt x="2912" y="195"/>
                      <a:pt x="2912" y="195"/>
                    </a:cubicBezTo>
                    <a:cubicBezTo>
                      <a:pt x="2945" y="175"/>
                      <a:pt x="2985" y="165"/>
                      <a:pt x="3030" y="165"/>
                    </a:cubicBezTo>
                    <a:cubicBezTo>
                      <a:pt x="3073" y="165"/>
                      <a:pt x="3108" y="176"/>
                      <a:pt x="3134" y="199"/>
                    </a:cubicBezTo>
                    <a:cubicBezTo>
                      <a:pt x="3161" y="222"/>
                      <a:pt x="3174" y="252"/>
                      <a:pt x="3174" y="289"/>
                    </a:cubicBezTo>
                    <a:cubicBezTo>
                      <a:pt x="3174" y="357"/>
                      <a:pt x="3139" y="401"/>
                      <a:pt x="3070" y="420"/>
                    </a:cubicBezTo>
                    <a:cubicBezTo>
                      <a:pt x="3070" y="422"/>
                      <a:pt x="3070" y="422"/>
                      <a:pt x="3070" y="422"/>
                    </a:cubicBezTo>
                    <a:cubicBezTo>
                      <a:pt x="3107" y="426"/>
                      <a:pt x="3137" y="439"/>
                      <a:pt x="3159" y="462"/>
                    </a:cubicBezTo>
                    <a:cubicBezTo>
                      <a:pt x="3181" y="484"/>
                      <a:pt x="3193" y="512"/>
                      <a:pt x="3193" y="546"/>
                    </a:cubicBezTo>
                    <a:close/>
                    <a:moveTo>
                      <a:pt x="3584" y="528"/>
                    </a:moveTo>
                    <a:cubicBezTo>
                      <a:pt x="3584" y="561"/>
                      <a:pt x="3577" y="590"/>
                      <a:pt x="3563" y="617"/>
                    </a:cubicBezTo>
                    <a:cubicBezTo>
                      <a:pt x="3548" y="644"/>
                      <a:pt x="3529" y="665"/>
                      <a:pt x="3504" y="679"/>
                    </a:cubicBezTo>
                    <a:cubicBezTo>
                      <a:pt x="3479" y="694"/>
                      <a:pt x="3451" y="701"/>
                      <a:pt x="3421" y="701"/>
                    </a:cubicBezTo>
                    <a:cubicBezTo>
                      <a:pt x="3369" y="701"/>
                      <a:pt x="3328" y="681"/>
                      <a:pt x="3299" y="639"/>
                    </a:cubicBezTo>
                    <a:cubicBezTo>
                      <a:pt x="3269" y="597"/>
                      <a:pt x="3254" y="539"/>
                      <a:pt x="3254" y="464"/>
                    </a:cubicBezTo>
                    <a:cubicBezTo>
                      <a:pt x="3254" y="405"/>
                      <a:pt x="3263" y="352"/>
                      <a:pt x="3280" y="307"/>
                    </a:cubicBezTo>
                    <a:cubicBezTo>
                      <a:pt x="3298" y="262"/>
                      <a:pt x="3323" y="227"/>
                      <a:pt x="3355" y="202"/>
                    </a:cubicBezTo>
                    <a:cubicBezTo>
                      <a:pt x="3387" y="177"/>
                      <a:pt x="3424" y="165"/>
                      <a:pt x="3466" y="165"/>
                    </a:cubicBezTo>
                    <a:cubicBezTo>
                      <a:pt x="3502" y="165"/>
                      <a:pt x="3530" y="170"/>
                      <a:pt x="3552" y="180"/>
                    </a:cubicBezTo>
                    <a:cubicBezTo>
                      <a:pt x="3552" y="236"/>
                      <a:pt x="3552" y="236"/>
                      <a:pt x="3552" y="236"/>
                    </a:cubicBezTo>
                    <a:cubicBezTo>
                      <a:pt x="3525" y="222"/>
                      <a:pt x="3497" y="215"/>
                      <a:pt x="3467" y="215"/>
                    </a:cubicBezTo>
                    <a:cubicBezTo>
                      <a:pt x="3421" y="215"/>
                      <a:pt x="3385" y="236"/>
                      <a:pt x="3357" y="277"/>
                    </a:cubicBezTo>
                    <a:cubicBezTo>
                      <a:pt x="3330" y="318"/>
                      <a:pt x="3316" y="373"/>
                      <a:pt x="3316" y="441"/>
                    </a:cubicBezTo>
                    <a:cubicBezTo>
                      <a:pt x="3317" y="441"/>
                      <a:pt x="3317" y="441"/>
                      <a:pt x="3317" y="441"/>
                    </a:cubicBezTo>
                    <a:cubicBezTo>
                      <a:pt x="3341" y="392"/>
                      <a:pt x="3380" y="368"/>
                      <a:pt x="3435" y="368"/>
                    </a:cubicBezTo>
                    <a:cubicBezTo>
                      <a:pt x="3480" y="368"/>
                      <a:pt x="3516" y="383"/>
                      <a:pt x="3543" y="412"/>
                    </a:cubicBezTo>
                    <a:cubicBezTo>
                      <a:pt x="3570" y="441"/>
                      <a:pt x="3584" y="480"/>
                      <a:pt x="3584" y="528"/>
                    </a:cubicBezTo>
                    <a:close/>
                    <a:moveTo>
                      <a:pt x="3523" y="535"/>
                    </a:moveTo>
                    <a:cubicBezTo>
                      <a:pt x="3523" y="499"/>
                      <a:pt x="3514" y="471"/>
                      <a:pt x="3496" y="450"/>
                    </a:cubicBezTo>
                    <a:cubicBezTo>
                      <a:pt x="3479" y="429"/>
                      <a:pt x="3454" y="418"/>
                      <a:pt x="3422" y="418"/>
                    </a:cubicBezTo>
                    <a:cubicBezTo>
                      <a:pt x="3393" y="418"/>
                      <a:pt x="3369" y="428"/>
                      <a:pt x="3349" y="449"/>
                    </a:cubicBezTo>
                    <a:cubicBezTo>
                      <a:pt x="3329" y="469"/>
                      <a:pt x="3319" y="494"/>
                      <a:pt x="3319" y="523"/>
                    </a:cubicBezTo>
                    <a:cubicBezTo>
                      <a:pt x="3319" y="559"/>
                      <a:pt x="3329" y="590"/>
                      <a:pt x="3349" y="614"/>
                    </a:cubicBezTo>
                    <a:cubicBezTo>
                      <a:pt x="3368" y="639"/>
                      <a:pt x="3393" y="651"/>
                      <a:pt x="3423" y="651"/>
                    </a:cubicBezTo>
                    <a:cubicBezTo>
                      <a:pt x="3453" y="651"/>
                      <a:pt x="3477" y="640"/>
                      <a:pt x="3495" y="619"/>
                    </a:cubicBezTo>
                    <a:cubicBezTo>
                      <a:pt x="3514" y="597"/>
                      <a:pt x="3523" y="570"/>
                      <a:pt x="3523" y="535"/>
                    </a:cubicBezTo>
                    <a:close/>
                    <a:moveTo>
                      <a:pt x="3933" y="534"/>
                    </a:moveTo>
                    <a:cubicBezTo>
                      <a:pt x="3933" y="584"/>
                      <a:pt x="3916" y="625"/>
                      <a:pt x="3883" y="655"/>
                    </a:cubicBezTo>
                    <a:cubicBezTo>
                      <a:pt x="3849" y="686"/>
                      <a:pt x="3805" y="701"/>
                      <a:pt x="3749" y="701"/>
                    </a:cubicBezTo>
                    <a:cubicBezTo>
                      <a:pt x="3701" y="701"/>
                      <a:pt x="3665" y="694"/>
                      <a:pt x="3642" y="680"/>
                    </a:cubicBezTo>
                    <a:cubicBezTo>
                      <a:pt x="3642" y="617"/>
                      <a:pt x="3642" y="617"/>
                      <a:pt x="3642" y="617"/>
                    </a:cubicBezTo>
                    <a:cubicBezTo>
                      <a:pt x="3677" y="639"/>
                      <a:pt x="3713" y="651"/>
                      <a:pt x="3750" y="651"/>
                    </a:cubicBezTo>
                    <a:cubicBezTo>
                      <a:pt x="3786" y="651"/>
                      <a:pt x="3816" y="641"/>
                      <a:pt x="3838" y="620"/>
                    </a:cubicBezTo>
                    <a:cubicBezTo>
                      <a:pt x="3861" y="600"/>
                      <a:pt x="3872" y="572"/>
                      <a:pt x="3872" y="538"/>
                    </a:cubicBezTo>
                    <a:cubicBezTo>
                      <a:pt x="3872" y="504"/>
                      <a:pt x="3861" y="477"/>
                      <a:pt x="3838" y="458"/>
                    </a:cubicBezTo>
                    <a:cubicBezTo>
                      <a:pt x="3815" y="439"/>
                      <a:pt x="3782" y="429"/>
                      <a:pt x="3739" y="429"/>
                    </a:cubicBezTo>
                    <a:cubicBezTo>
                      <a:pt x="3705" y="429"/>
                      <a:pt x="3676" y="431"/>
                      <a:pt x="3651" y="434"/>
                    </a:cubicBezTo>
                    <a:cubicBezTo>
                      <a:pt x="3669" y="174"/>
                      <a:pt x="3669" y="174"/>
                      <a:pt x="3669" y="174"/>
                    </a:cubicBezTo>
                    <a:cubicBezTo>
                      <a:pt x="3909" y="174"/>
                      <a:pt x="3909" y="174"/>
                      <a:pt x="3909" y="174"/>
                    </a:cubicBezTo>
                    <a:cubicBezTo>
                      <a:pt x="3909" y="227"/>
                      <a:pt x="3909" y="227"/>
                      <a:pt x="3909" y="227"/>
                    </a:cubicBezTo>
                    <a:cubicBezTo>
                      <a:pt x="3721" y="227"/>
                      <a:pt x="3721" y="227"/>
                      <a:pt x="3721" y="227"/>
                    </a:cubicBezTo>
                    <a:cubicBezTo>
                      <a:pt x="3710" y="380"/>
                      <a:pt x="3710" y="380"/>
                      <a:pt x="3710" y="380"/>
                    </a:cubicBezTo>
                    <a:cubicBezTo>
                      <a:pt x="3758" y="378"/>
                      <a:pt x="3758" y="378"/>
                      <a:pt x="3758" y="378"/>
                    </a:cubicBezTo>
                    <a:cubicBezTo>
                      <a:pt x="3812" y="378"/>
                      <a:pt x="3854" y="391"/>
                      <a:pt x="3886" y="419"/>
                    </a:cubicBezTo>
                    <a:cubicBezTo>
                      <a:pt x="3917" y="446"/>
                      <a:pt x="3933" y="484"/>
                      <a:pt x="3933" y="534"/>
                    </a:cubicBezTo>
                    <a:close/>
                    <a:moveTo>
                      <a:pt x="722" y="793"/>
                    </a:moveTo>
                    <a:cubicBezTo>
                      <a:pt x="722" y="793"/>
                      <a:pt x="722" y="793"/>
                      <a:pt x="722" y="793"/>
                    </a:cubicBezTo>
                    <a:cubicBezTo>
                      <a:pt x="722" y="74"/>
                      <a:pt x="722" y="74"/>
                      <a:pt x="722" y="74"/>
                    </a:cubicBezTo>
                    <a:cubicBezTo>
                      <a:pt x="464" y="0"/>
                      <a:pt x="464" y="0"/>
                      <a:pt x="464" y="0"/>
                    </a:cubicBezTo>
                    <a:cubicBezTo>
                      <a:pt x="2" y="174"/>
                      <a:pt x="2" y="174"/>
                      <a:pt x="2" y="174"/>
                    </a:cubicBezTo>
                    <a:cubicBezTo>
                      <a:pt x="0" y="174"/>
                      <a:pt x="0" y="174"/>
                      <a:pt x="0" y="174"/>
                    </a:cubicBezTo>
                    <a:cubicBezTo>
                      <a:pt x="0" y="694"/>
                      <a:pt x="0" y="694"/>
                      <a:pt x="0" y="694"/>
                    </a:cubicBezTo>
                    <a:cubicBezTo>
                      <a:pt x="158" y="632"/>
                      <a:pt x="158" y="632"/>
                      <a:pt x="158" y="632"/>
                    </a:cubicBezTo>
                    <a:cubicBezTo>
                      <a:pt x="158" y="209"/>
                      <a:pt x="158" y="209"/>
                      <a:pt x="158" y="209"/>
                    </a:cubicBezTo>
                    <a:cubicBezTo>
                      <a:pt x="464" y="136"/>
                      <a:pt x="464" y="136"/>
                      <a:pt x="464" y="136"/>
                    </a:cubicBezTo>
                    <a:cubicBezTo>
                      <a:pt x="464" y="758"/>
                      <a:pt x="464" y="758"/>
                      <a:pt x="464" y="758"/>
                    </a:cubicBezTo>
                    <a:cubicBezTo>
                      <a:pt x="1" y="694"/>
                      <a:pt x="1" y="694"/>
                      <a:pt x="1" y="694"/>
                    </a:cubicBezTo>
                    <a:cubicBezTo>
                      <a:pt x="464" y="865"/>
                      <a:pt x="464" y="865"/>
                      <a:pt x="464" y="865"/>
                    </a:cubicBezTo>
                    <a:cubicBezTo>
                      <a:pt x="464" y="865"/>
                      <a:pt x="464" y="865"/>
                      <a:pt x="464" y="865"/>
                    </a:cubicBezTo>
                    <a:cubicBezTo>
                      <a:pt x="722" y="794"/>
                      <a:pt x="722" y="794"/>
                      <a:pt x="722" y="794"/>
                    </a:cubicBezTo>
                    <a:cubicBezTo>
                      <a:pt x="722" y="793"/>
                      <a:pt x="722" y="793"/>
                      <a:pt x="722" y="793"/>
                    </a:cubicBezTo>
                    <a:close/>
                  </a:path>
                </a:pathLst>
              </a:custGeom>
              <a:solidFill>
                <a:schemeClr val="bg1"/>
              </a:solidFill>
              <a:ln>
                <a:noFill/>
              </a:ln>
            </p:spPr>
            <p:txBody>
              <a:bodyPr vert="horz" wrap="square" lIns="89618" tIns="44809" rIns="89618" bIns="44809" numCol="1" anchor="t" anchorCtr="0" compatLnSpc="1">
                <a:prstTxWarp prst="textNoShape">
                  <a:avLst/>
                </a:prstTxWarp>
              </a:bodyPr>
              <a:lstStyle/>
              <a:p>
                <a:pPr defTabSz="914191"/>
                <a:endParaRPr lang="en-US" sz="1764">
                  <a:solidFill>
                    <a:srgbClr val="505050"/>
                  </a:solidFill>
                </a:endParaRPr>
              </a:p>
            </p:txBody>
          </p:sp>
          <p:grpSp>
            <p:nvGrpSpPr>
              <p:cNvPr id="52" name="Group 25"/>
              <p:cNvGrpSpPr>
                <a:grpSpLocks noChangeAspect="1"/>
              </p:cNvGrpSpPr>
              <p:nvPr/>
            </p:nvGrpSpPr>
            <p:grpSpPr bwMode="auto">
              <a:xfrm>
                <a:off x="463940" y="2653554"/>
                <a:ext cx="1160019" cy="140576"/>
                <a:chOff x="-1699" y="1488"/>
                <a:chExt cx="11074" cy="1342"/>
              </a:xfrm>
              <a:solidFill>
                <a:schemeClr val="accent6"/>
              </a:solidFill>
            </p:grpSpPr>
            <p:sp>
              <p:nvSpPr>
                <p:cNvPr id="53" name="Freeform 26"/>
                <p:cNvSpPr>
                  <a:spLocks/>
                </p:cNvSpPr>
                <p:nvPr/>
              </p:nvSpPr>
              <p:spPr bwMode="auto">
                <a:xfrm>
                  <a:off x="-1699" y="1578"/>
                  <a:ext cx="1250" cy="1231"/>
                </a:xfrm>
                <a:custGeom>
                  <a:avLst/>
                  <a:gdLst>
                    <a:gd name="T0" fmla="*/ 1250 w 1250"/>
                    <a:gd name="T1" fmla="*/ 1231 h 1231"/>
                    <a:gd name="T2" fmla="*/ 1109 w 1250"/>
                    <a:gd name="T3" fmla="*/ 1231 h 1231"/>
                    <a:gd name="T4" fmla="*/ 1109 w 1250"/>
                    <a:gd name="T5" fmla="*/ 228 h 1231"/>
                    <a:gd name="T6" fmla="*/ 1104 w 1250"/>
                    <a:gd name="T7" fmla="*/ 228 h 1231"/>
                    <a:gd name="T8" fmla="*/ 662 w 1250"/>
                    <a:gd name="T9" fmla="*/ 1231 h 1231"/>
                    <a:gd name="T10" fmla="*/ 591 w 1250"/>
                    <a:gd name="T11" fmla="*/ 1231 h 1231"/>
                    <a:gd name="T12" fmla="*/ 142 w 1250"/>
                    <a:gd name="T13" fmla="*/ 223 h 1231"/>
                    <a:gd name="T14" fmla="*/ 139 w 1250"/>
                    <a:gd name="T15" fmla="*/ 223 h 1231"/>
                    <a:gd name="T16" fmla="*/ 139 w 1250"/>
                    <a:gd name="T17" fmla="*/ 1231 h 1231"/>
                    <a:gd name="T18" fmla="*/ 0 w 1250"/>
                    <a:gd name="T19" fmla="*/ 1231 h 1231"/>
                    <a:gd name="T20" fmla="*/ 0 w 1250"/>
                    <a:gd name="T21" fmla="*/ 0 h 1231"/>
                    <a:gd name="T22" fmla="*/ 191 w 1250"/>
                    <a:gd name="T23" fmla="*/ 0 h 1231"/>
                    <a:gd name="T24" fmla="*/ 622 w 1250"/>
                    <a:gd name="T25" fmla="*/ 986 h 1231"/>
                    <a:gd name="T26" fmla="*/ 629 w 1250"/>
                    <a:gd name="T27" fmla="*/ 986 h 1231"/>
                    <a:gd name="T28" fmla="*/ 1071 w 1250"/>
                    <a:gd name="T29" fmla="*/ 0 h 1231"/>
                    <a:gd name="T30" fmla="*/ 1250 w 1250"/>
                    <a:gd name="T31" fmla="*/ 0 h 1231"/>
                    <a:gd name="T32" fmla="*/ 1250 w 1250"/>
                    <a:gd name="T33" fmla="*/ 1231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0" h="1231">
                      <a:moveTo>
                        <a:pt x="1250" y="1231"/>
                      </a:moveTo>
                      <a:lnTo>
                        <a:pt x="1109" y="1231"/>
                      </a:lnTo>
                      <a:lnTo>
                        <a:pt x="1109" y="228"/>
                      </a:lnTo>
                      <a:lnTo>
                        <a:pt x="1104" y="228"/>
                      </a:lnTo>
                      <a:lnTo>
                        <a:pt x="662" y="1231"/>
                      </a:lnTo>
                      <a:lnTo>
                        <a:pt x="591" y="1231"/>
                      </a:lnTo>
                      <a:lnTo>
                        <a:pt x="142" y="223"/>
                      </a:lnTo>
                      <a:lnTo>
                        <a:pt x="139" y="223"/>
                      </a:lnTo>
                      <a:lnTo>
                        <a:pt x="139" y="1231"/>
                      </a:lnTo>
                      <a:lnTo>
                        <a:pt x="0" y="1231"/>
                      </a:lnTo>
                      <a:lnTo>
                        <a:pt x="0" y="0"/>
                      </a:lnTo>
                      <a:lnTo>
                        <a:pt x="191" y="0"/>
                      </a:lnTo>
                      <a:lnTo>
                        <a:pt x="622" y="986"/>
                      </a:lnTo>
                      <a:lnTo>
                        <a:pt x="629" y="986"/>
                      </a:lnTo>
                      <a:lnTo>
                        <a:pt x="1071" y="0"/>
                      </a:lnTo>
                      <a:lnTo>
                        <a:pt x="1250" y="0"/>
                      </a:lnTo>
                      <a:lnTo>
                        <a:pt x="1250" y="12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54" name="Freeform 27"/>
                <p:cNvSpPr>
                  <a:spLocks noEditPoints="1"/>
                </p:cNvSpPr>
                <p:nvPr/>
              </p:nvSpPr>
              <p:spPr bwMode="auto">
                <a:xfrm>
                  <a:off x="-222" y="1523"/>
                  <a:ext cx="185" cy="1286"/>
                </a:xfrm>
                <a:custGeom>
                  <a:avLst/>
                  <a:gdLst>
                    <a:gd name="T0" fmla="*/ 78 w 78"/>
                    <a:gd name="T1" fmla="*/ 38 h 541"/>
                    <a:gd name="T2" fmla="*/ 67 w 78"/>
                    <a:gd name="T3" fmla="*/ 66 h 541"/>
                    <a:gd name="T4" fmla="*/ 39 w 78"/>
                    <a:gd name="T5" fmla="*/ 77 h 541"/>
                    <a:gd name="T6" fmla="*/ 12 w 78"/>
                    <a:gd name="T7" fmla="*/ 66 h 541"/>
                    <a:gd name="T8" fmla="*/ 0 w 78"/>
                    <a:gd name="T9" fmla="*/ 38 h 541"/>
                    <a:gd name="T10" fmla="*/ 11 w 78"/>
                    <a:gd name="T11" fmla="*/ 11 h 541"/>
                    <a:gd name="T12" fmla="*/ 39 w 78"/>
                    <a:gd name="T13" fmla="*/ 0 h 541"/>
                    <a:gd name="T14" fmla="*/ 67 w 78"/>
                    <a:gd name="T15" fmla="*/ 11 h 541"/>
                    <a:gd name="T16" fmla="*/ 78 w 78"/>
                    <a:gd name="T17" fmla="*/ 38 h 541"/>
                    <a:gd name="T18" fmla="*/ 68 w 78"/>
                    <a:gd name="T19" fmla="*/ 541 h 541"/>
                    <a:gd name="T20" fmla="*/ 9 w 78"/>
                    <a:gd name="T21" fmla="*/ 541 h 541"/>
                    <a:gd name="T22" fmla="*/ 9 w 78"/>
                    <a:gd name="T23" fmla="*/ 171 h 541"/>
                    <a:gd name="T24" fmla="*/ 68 w 78"/>
                    <a:gd name="T25" fmla="*/ 171 h 541"/>
                    <a:gd name="T26" fmla="*/ 68 w 78"/>
                    <a:gd name="T27"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541">
                      <a:moveTo>
                        <a:pt x="78" y="38"/>
                      </a:moveTo>
                      <a:cubicBezTo>
                        <a:pt x="78" y="49"/>
                        <a:pt x="74" y="59"/>
                        <a:pt x="67" y="66"/>
                      </a:cubicBezTo>
                      <a:cubicBezTo>
                        <a:pt x="59" y="73"/>
                        <a:pt x="50" y="77"/>
                        <a:pt x="39" y="77"/>
                      </a:cubicBezTo>
                      <a:cubicBezTo>
                        <a:pt x="28" y="77"/>
                        <a:pt x="19" y="73"/>
                        <a:pt x="12" y="66"/>
                      </a:cubicBezTo>
                      <a:cubicBezTo>
                        <a:pt x="4" y="59"/>
                        <a:pt x="0" y="50"/>
                        <a:pt x="0" y="38"/>
                      </a:cubicBezTo>
                      <a:cubicBezTo>
                        <a:pt x="0" y="28"/>
                        <a:pt x="4" y="19"/>
                        <a:pt x="11" y="11"/>
                      </a:cubicBezTo>
                      <a:cubicBezTo>
                        <a:pt x="19" y="4"/>
                        <a:pt x="28" y="0"/>
                        <a:pt x="39" y="0"/>
                      </a:cubicBezTo>
                      <a:cubicBezTo>
                        <a:pt x="50" y="0"/>
                        <a:pt x="59" y="4"/>
                        <a:pt x="67" y="11"/>
                      </a:cubicBezTo>
                      <a:cubicBezTo>
                        <a:pt x="74" y="19"/>
                        <a:pt x="78" y="28"/>
                        <a:pt x="78" y="38"/>
                      </a:cubicBezTo>
                      <a:close/>
                      <a:moveTo>
                        <a:pt x="68" y="541"/>
                      </a:moveTo>
                      <a:cubicBezTo>
                        <a:pt x="9" y="541"/>
                        <a:pt x="9" y="541"/>
                        <a:pt x="9" y="541"/>
                      </a:cubicBezTo>
                      <a:cubicBezTo>
                        <a:pt x="9" y="171"/>
                        <a:pt x="9" y="171"/>
                        <a:pt x="9" y="171"/>
                      </a:cubicBezTo>
                      <a:cubicBezTo>
                        <a:pt x="68" y="171"/>
                        <a:pt x="68" y="171"/>
                        <a:pt x="68" y="171"/>
                      </a:cubicBezTo>
                      <a:lnTo>
                        <a:pt x="68" y="5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56" name="Freeform 28"/>
                <p:cNvSpPr>
                  <a:spLocks/>
                </p:cNvSpPr>
                <p:nvPr/>
              </p:nvSpPr>
              <p:spPr bwMode="auto">
                <a:xfrm>
                  <a:off x="100" y="1908"/>
                  <a:ext cx="659" cy="922"/>
                </a:xfrm>
                <a:custGeom>
                  <a:avLst/>
                  <a:gdLst>
                    <a:gd name="T0" fmla="*/ 278 w 279"/>
                    <a:gd name="T1" fmla="*/ 362 h 388"/>
                    <a:gd name="T2" fmla="*/ 176 w 279"/>
                    <a:gd name="T3" fmla="*/ 388 h 388"/>
                    <a:gd name="T4" fmla="*/ 85 w 279"/>
                    <a:gd name="T5" fmla="*/ 365 h 388"/>
                    <a:gd name="T6" fmla="*/ 23 w 279"/>
                    <a:gd name="T7" fmla="*/ 299 h 388"/>
                    <a:gd name="T8" fmla="*/ 0 w 279"/>
                    <a:gd name="T9" fmla="*/ 203 h 388"/>
                    <a:gd name="T10" fmla="*/ 53 w 279"/>
                    <a:gd name="T11" fmla="*/ 56 h 388"/>
                    <a:gd name="T12" fmla="*/ 193 w 279"/>
                    <a:gd name="T13" fmla="*/ 0 h 388"/>
                    <a:gd name="T14" fmla="*/ 279 w 279"/>
                    <a:gd name="T15" fmla="*/ 19 h 388"/>
                    <a:gd name="T16" fmla="*/ 279 w 279"/>
                    <a:gd name="T17" fmla="*/ 80 h 388"/>
                    <a:gd name="T18" fmla="*/ 191 w 279"/>
                    <a:gd name="T19" fmla="*/ 51 h 388"/>
                    <a:gd name="T20" fmla="*/ 97 w 279"/>
                    <a:gd name="T21" fmla="*/ 92 h 388"/>
                    <a:gd name="T22" fmla="*/ 61 w 279"/>
                    <a:gd name="T23" fmla="*/ 198 h 388"/>
                    <a:gd name="T24" fmla="*/ 95 w 279"/>
                    <a:gd name="T25" fmla="*/ 300 h 388"/>
                    <a:gd name="T26" fmla="*/ 187 w 279"/>
                    <a:gd name="T27" fmla="*/ 338 h 388"/>
                    <a:gd name="T28" fmla="*/ 278 w 279"/>
                    <a:gd name="T29" fmla="*/ 306 h 388"/>
                    <a:gd name="T30" fmla="*/ 278 w 279"/>
                    <a:gd name="T31" fmla="*/ 36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388">
                      <a:moveTo>
                        <a:pt x="278" y="362"/>
                      </a:moveTo>
                      <a:cubicBezTo>
                        <a:pt x="249" y="380"/>
                        <a:pt x="215" y="388"/>
                        <a:pt x="176" y="388"/>
                      </a:cubicBezTo>
                      <a:cubicBezTo>
                        <a:pt x="143" y="388"/>
                        <a:pt x="112" y="381"/>
                        <a:pt x="85" y="365"/>
                      </a:cubicBezTo>
                      <a:cubicBezTo>
                        <a:pt x="59" y="349"/>
                        <a:pt x="38" y="327"/>
                        <a:pt x="23" y="299"/>
                      </a:cubicBezTo>
                      <a:cubicBezTo>
                        <a:pt x="8" y="271"/>
                        <a:pt x="0" y="239"/>
                        <a:pt x="0" y="203"/>
                      </a:cubicBezTo>
                      <a:cubicBezTo>
                        <a:pt x="0" y="142"/>
                        <a:pt x="18" y="93"/>
                        <a:pt x="53" y="56"/>
                      </a:cubicBezTo>
                      <a:cubicBezTo>
                        <a:pt x="88" y="19"/>
                        <a:pt x="135" y="0"/>
                        <a:pt x="193" y="0"/>
                      </a:cubicBezTo>
                      <a:cubicBezTo>
                        <a:pt x="225" y="0"/>
                        <a:pt x="254" y="6"/>
                        <a:pt x="279" y="19"/>
                      </a:cubicBezTo>
                      <a:cubicBezTo>
                        <a:pt x="279" y="80"/>
                        <a:pt x="279" y="80"/>
                        <a:pt x="279" y="80"/>
                      </a:cubicBezTo>
                      <a:cubicBezTo>
                        <a:pt x="251" y="60"/>
                        <a:pt x="222" y="51"/>
                        <a:pt x="191" y="51"/>
                      </a:cubicBezTo>
                      <a:cubicBezTo>
                        <a:pt x="152" y="51"/>
                        <a:pt x="121" y="64"/>
                        <a:pt x="97" y="92"/>
                      </a:cubicBezTo>
                      <a:cubicBezTo>
                        <a:pt x="73" y="119"/>
                        <a:pt x="61" y="154"/>
                        <a:pt x="61" y="198"/>
                      </a:cubicBezTo>
                      <a:cubicBezTo>
                        <a:pt x="61" y="241"/>
                        <a:pt x="72" y="275"/>
                        <a:pt x="95" y="300"/>
                      </a:cubicBezTo>
                      <a:cubicBezTo>
                        <a:pt x="118" y="325"/>
                        <a:pt x="149" y="338"/>
                        <a:pt x="187" y="338"/>
                      </a:cubicBezTo>
                      <a:cubicBezTo>
                        <a:pt x="219" y="338"/>
                        <a:pt x="250" y="327"/>
                        <a:pt x="278" y="306"/>
                      </a:cubicBezTo>
                      <a:lnTo>
                        <a:pt x="278" y="3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57" name="Freeform 29"/>
                <p:cNvSpPr>
                  <a:spLocks/>
                </p:cNvSpPr>
                <p:nvPr/>
              </p:nvSpPr>
              <p:spPr bwMode="auto">
                <a:xfrm>
                  <a:off x="913" y="1913"/>
                  <a:ext cx="456" cy="896"/>
                </a:xfrm>
                <a:custGeom>
                  <a:avLst/>
                  <a:gdLst>
                    <a:gd name="T0" fmla="*/ 193 w 193"/>
                    <a:gd name="T1" fmla="*/ 67 h 377"/>
                    <a:gd name="T2" fmla="*/ 148 w 193"/>
                    <a:gd name="T3" fmla="*/ 55 h 377"/>
                    <a:gd name="T4" fmla="*/ 84 w 193"/>
                    <a:gd name="T5" fmla="*/ 92 h 377"/>
                    <a:gd name="T6" fmla="*/ 59 w 193"/>
                    <a:gd name="T7" fmla="*/ 189 h 377"/>
                    <a:gd name="T8" fmla="*/ 59 w 193"/>
                    <a:gd name="T9" fmla="*/ 377 h 377"/>
                    <a:gd name="T10" fmla="*/ 0 w 193"/>
                    <a:gd name="T11" fmla="*/ 377 h 377"/>
                    <a:gd name="T12" fmla="*/ 0 w 193"/>
                    <a:gd name="T13" fmla="*/ 7 h 377"/>
                    <a:gd name="T14" fmla="*/ 59 w 193"/>
                    <a:gd name="T15" fmla="*/ 7 h 377"/>
                    <a:gd name="T16" fmla="*/ 59 w 193"/>
                    <a:gd name="T17" fmla="*/ 83 h 377"/>
                    <a:gd name="T18" fmla="*/ 61 w 193"/>
                    <a:gd name="T19" fmla="*/ 83 h 377"/>
                    <a:gd name="T20" fmla="*/ 99 w 193"/>
                    <a:gd name="T21" fmla="*/ 23 h 377"/>
                    <a:gd name="T22" fmla="*/ 158 w 193"/>
                    <a:gd name="T23" fmla="*/ 0 h 377"/>
                    <a:gd name="T24" fmla="*/ 193 w 193"/>
                    <a:gd name="T25" fmla="*/ 6 h 377"/>
                    <a:gd name="T26" fmla="*/ 193 w 193"/>
                    <a:gd name="T27" fmla="*/ 6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377">
                      <a:moveTo>
                        <a:pt x="193" y="67"/>
                      </a:moveTo>
                      <a:cubicBezTo>
                        <a:pt x="183" y="59"/>
                        <a:pt x="168" y="55"/>
                        <a:pt x="148" y="55"/>
                      </a:cubicBezTo>
                      <a:cubicBezTo>
                        <a:pt x="122" y="55"/>
                        <a:pt x="100" y="67"/>
                        <a:pt x="84" y="92"/>
                      </a:cubicBezTo>
                      <a:cubicBezTo>
                        <a:pt x="68" y="117"/>
                        <a:pt x="59" y="149"/>
                        <a:pt x="59" y="189"/>
                      </a:cubicBezTo>
                      <a:cubicBezTo>
                        <a:pt x="59" y="377"/>
                        <a:pt x="59" y="377"/>
                        <a:pt x="59" y="377"/>
                      </a:cubicBezTo>
                      <a:cubicBezTo>
                        <a:pt x="0" y="377"/>
                        <a:pt x="0" y="377"/>
                        <a:pt x="0" y="377"/>
                      </a:cubicBezTo>
                      <a:cubicBezTo>
                        <a:pt x="0" y="7"/>
                        <a:pt x="0" y="7"/>
                        <a:pt x="0" y="7"/>
                      </a:cubicBezTo>
                      <a:cubicBezTo>
                        <a:pt x="59" y="7"/>
                        <a:pt x="59" y="7"/>
                        <a:pt x="59" y="7"/>
                      </a:cubicBezTo>
                      <a:cubicBezTo>
                        <a:pt x="59" y="83"/>
                        <a:pt x="59" y="83"/>
                        <a:pt x="59" y="83"/>
                      </a:cubicBezTo>
                      <a:cubicBezTo>
                        <a:pt x="61" y="83"/>
                        <a:pt x="61" y="83"/>
                        <a:pt x="61" y="83"/>
                      </a:cubicBezTo>
                      <a:cubicBezTo>
                        <a:pt x="69" y="58"/>
                        <a:pt x="82" y="38"/>
                        <a:pt x="99" y="23"/>
                      </a:cubicBezTo>
                      <a:cubicBezTo>
                        <a:pt x="116" y="8"/>
                        <a:pt x="136" y="0"/>
                        <a:pt x="158" y="0"/>
                      </a:cubicBezTo>
                      <a:cubicBezTo>
                        <a:pt x="173" y="0"/>
                        <a:pt x="185" y="2"/>
                        <a:pt x="193" y="6"/>
                      </a:cubicBezTo>
                      <a:lnTo>
                        <a:pt x="193"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58" name="Freeform 30"/>
                <p:cNvSpPr>
                  <a:spLocks noEditPoints="1"/>
                </p:cNvSpPr>
                <p:nvPr/>
              </p:nvSpPr>
              <p:spPr bwMode="auto">
                <a:xfrm>
                  <a:off x="1376" y="1908"/>
                  <a:ext cx="863" cy="922"/>
                </a:xfrm>
                <a:custGeom>
                  <a:avLst/>
                  <a:gdLst>
                    <a:gd name="T0" fmla="*/ 365 w 365"/>
                    <a:gd name="T1" fmla="*/ 193 h 388"/>
                    <a:gd name="T2" fmla="*/ 315 w 365"/>
                    <a:gd name="T3" fmla="*/ 335 h 388"/>
                    <a:gd name="T4" fmla="*/ 181 w 365"/>
                    <a:gd name="T5" fmla="*/ 388 h 388"/>
                    <a:gd name="T6" fmla="*/ 49 w 365"/>
                    <a:gd name="T7" fmla="*/ 336 h 388"/>
                    <a:gd name="T8" fmla="*/ 0 w 365"/>
                    <a:gd name="T9" fmla="*/ 198 h 388"/>
                    <a:gd name="T10" fmla="*/ 51 w 365"/>
                    <a:gd name="T11" fmla="*/ 53 h 388"/>
                    <a:gd name="T12" fmla="*/ 189 w 365"/>
                    <a:gd name="T13" fmla="*/ 0 h 388"/>
                    <a:gd name="T14" fmla="*/ 318 w 365"/>
                    <a:gd name="T15" fmla="*/ 51 h 388"/>
                    <a:gd name="T16" fmla="*/ 365 w 365"/>
                    <a:gd name="T17" fmla="*/ 193 h 388"/>
                    <a:gd name="T18" fmla="*/ 304 w 365"/>
                    <a:gd name="T19" fmla="*/ 195 h 388"/>
                    <a:gd name="T20" fmla="*/ 273 w 365"/>
                    <a:gd name="T21" fmla="*/ 88 h 388"/>
                    <a:gd name="T22" fmla="*/ 185 w 365"/>
                    <a:gd name="T23" fmla="*/ 51 h 388"/>
                    <a:gd name="T24" fmla="*/ 94 w 365"/>
                    <a:gd name="T25" fmla="*/ 89 h 388"/>
                    <a:gd name="T26" fmla="*/ 61 w 365"/>
                    <a:gd name="T27" fmla="*/ 196 h 388"/>
                    <a:gd name="T28" fmla="*/ 95 w 365"/>
                    <a:gd name="T29" fmla="*/ 300 h 388"/>
                    <a:gd name="T30" fmla="*/ 185 w 365"/>
                    <a:gd name="T31" fmla="*/ 338 h 388"/>
                    <a:gd name="T32" fmla="*/ 273 w 365"/>
                    <a:gd name="T33" fmla="*/ 301 h 388"/>
                    <a:gd name="T34" fmla="*/ 304 w 365"/>
                    <a:gd name="T35" fmla="*/ 19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5" h="388">
                      <a:moveTo>
                        <a:pt x="365" y="193"/>
                      </a:moveTo>
                      <a:cubicBezTo>
                        <a:pt x="365" y="252"/>
                        <a:pt x="348" y="299"/>
                        <a:pt x="315" y="335"/>
                      </a:cubicBezTo>
                      <a:cubicBezTo>
                        <a:pt x="281" y="370"/>
                        <a:pt x="237" y="388"/>
                        <a:pt x="181" y="388"/>
                      </a:cubicBezTo>
                      <a:cubicBezTo>
                        <a:pt x="126" y="388"/>
                        <a:pt x="82" y="371"/>
                        <a:pt x="49" y="336"/>
                      </a:cubicBezTo>
                      <a:cubicBezTo>
                        <a:pt x="17" y="301"/>
                        <a:pt x="0" y="255"/>
                        <a:pt x="0" y="198"/>
                      </a:cubicBezTo>
                      <a:cubicBezTo>
                        <a:pt x="0" y="137"/>
                        <a:pt x="17" y="89"/>
                        <a:pt x="51" y="53"/>
                      </a:cubicBezTo>
                      <a:cubicBezTo>
                        <a:pt x="84" y="18"/>
                        <a:pt x="130" y="0"/>
                        <a:pt x="189" y="0"/>
                      </a:cubicBezTo>
                      <a:cubicBezTo>
                        <a:pt x="244" y="0"/>
                        <a:pt x="287" y="17"/>
                        <a:pt x="318" y="51"/>
                      </a:cubicBezTo>
                      <a:cubicBezTo>
                        <a:pt x="349" y="86"/>
                        <a:pt x="365" y="133"/>
                        <a:pt x="365" y="193"/>
                      </a:cubicBezTo>
                      <a:close/>
                      <a:moveTo>
                        <a:pt x="304" y="195"/>
                      </a:moveTo>
                      <a:cubicBezTo>
                        <a:pt x="304" y="148"/>
                        <a:pt x="294" y="113"/>
                        <a:pt x="273" y="88"/>
                      </a:cubicBezTo>
                      <a:cubicBezTo>
                        <a:pt x="253" y="63"/>
                        <a:pt x="223" y="51"/>
                        <a:pt x="185" y="51"/>
                      </a:cubicBezTo>
                      <a:cubicBezTo>
                        <a:pt x="147" y="51"/>
                        <a:pt x="117" y="63"/>
                        <a:pt x="94" y="89"/>
                      </a:cubicBezTo>
                      <a:cubicBezTo>
                        <a:pt x="72" y="114"/>
                        <a:pt x="61" y="150"/>
                        <a:pt x="61" y="196"/>
                      </a:cubicBezTo>
                      <a:cubicBezTo>
                        <a:pt x="61" y="241"/>
                        <a:pt x="72" y="275"/>
                        <a:pt x="95" y="300"/>
                      </a:cubicBezTo>
                      <a:cubicBezTo>
                        <a:pt x="117" y="325"/>
                        <a:pt x="147" y="338"/>
                        <a:pt x="185" y="338"/>
                      </a:cubicBezTo>
                      <a:cubicBezTo>
                        <a:pt x="223" y="338"/>
                        <a:pt x="253" y="325"/>
                        <a:pt x="273" y="301"/>
                      </a:cubicBezTo>
                      <a:cubicBezTo>
                        <a:pt x="294" y="276"/>
                        <a:pt x="304" y="241"/>
                        <a:pt x="304" y="1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59" name="Freeform 31"/>
                <p:cNvSpPr>
                  <a:spLocks/>
                </p:cNvSpPr>
                <p:nvPr/>
              </p:nvSpPr>
              <p:spPr bwMode="auto">
                <a:xfrm>
                  <a:off x="2341" y="1908"/>
                  <a:ext cx="536" cy="922"/>
                </a:xfrm>
                <a:custGeom>
                  <a:avLst/>
                  <a:gdLst>
                    <a:gd name="T0" fmla="*/ 227 w 227"/>
                    <a:gd name="T1" fmla="*/ 280 h 388"/>
                    <a:gd name="T2" fmla="*/ 190 w 227"/>
                    <a:gd name="T3" fmla="*/ 358 h 388"/>
                    <a:gd name="T4" fmla="*/ 92 w 227"/>
                    <a:gd name="T5" fmla="*/ 388 h 388"/>
                    <a:gd name="T6" fmla="*/ 0 w 227"/>
                    <a:gd name="T7" fmla="*/ 366 h 388"/>
                    <a:gd name="T8" fmla="*/ 0 w 227"/>
                    <a:gd name="T9" fmla="*/ 302 h 388"/>
                    <a:gd name="T10" fmla="*/ 96 w 227"/>
                    <a:gd name="T11" fmla="*/ 338 h 388"/>
                    <a:gd name="T12" fmla="*/ 167 w 227"/>
                    <a:gd name="T13" fmla="*/ 286 h 388"/>
                    <a:gd name="T14" fmla="*/ 153 w 227"/>
                    <a:gd name="T15" fmla="*/ 252 h 388"/>
                    <a:gd name="T16" fmla="*/ 90 w 227"/>
                    <a:gd name="T17" fmla="*/ 216 h 388"/>
                    <a:gd name="T18" fmla="*/ 21 w 227"/>
                    <a:gd name="T19" fmla="*/ 171 h 388"/>
                    <a:gd name="T20" fmla="*/ 1 w 227"/>
                    <a:gd name="T21" fmla="*/ 107 h 388"/>
                    <a:gd name="T22" fmla="*/ 38 w 227"/>
                    <a:gd name="T23" fmla="*/ 31 h 388"/>
                    <a:gd name="T24" fmla="*/ 131 w 227"/>
                    <a:gd name="T25" fmla="*/ 0 h 388"/>
                    <a:gd name="T26" fmla="*/ 210 w 227"/>
                    <a:gd name="T27" fmla="*/ 17 h 388"/>
                    <a:gd name="T28" fmla="*/ 210 w 227"/>
                    <a:gd name="T29" fmla="*/ 77 h 388"/>
                    <a:gd name="T30" fmla="*/ 126 w 227"/>
                    <a:gd name="T31" fmla="*/ 51 h 388"/>
                    <a:gd name="T32" fmla="*/ 79 w 227"/>
                    <a:gd name="T33" fmla="*/ 65 h 388"/>
                    <a:gd name="T34" fmla="*/ 61 w 227"/>
                    <a:gd name="T35" fmla="*/ 102 h 388"/>
                    <a:gd name="T36" fmla="*/ 75 w 227"/>
                    <a:gd name="T37" fmla="*/ 140 h 388"/>
                    <a:gd name="T38" fmla="*/ 132 w 227"/>
                    <a:gd name="T39" fmla="*/ 171 h 388"/>
                    <a:gd name="T40" fmla="*/ 206 w 227"/>
                    <a:gd name="T41" fmla="*/ 218 h 388"/>
                    <a:gd name="T42" fmla="*/ 227 w 227"/>
                    <a:gd name="T43" fmla="*/ 28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388">
                      <a:moveTo>
                        <a:pt x="227" y="280"/>
                      </a:moveTo>
                      <a:cubicBezTo>
                        <a:pt x="227" y="312"/>
                        <a:pt x="215" y="338"/>
                        <a:pt x="190" y="358"/>
                      </a:cubicBezTo>
                      <a:cubicBezTo>
                        <a:pt x="166" y="378"/>
                        <a:pt x="133" y="388"/>
                        <a:pt x="92" y="388"/>
                      </a:cubicBezTo>
                      <a:cubicBezTo>
                        <a:pt x="57" y="388"/>
                        <a:pt x="26" y="381"/>
                        <a:pt x="0" y="366"/>
                      </a:cubicBezTo>
                      <a:cubicBezTo>
                        <a:pt x="0" y="302"/>
                        <a:pt x="0" y="302"/>
                        <a:pt x="0" y="302"/>
                      </a:cubicBezTo>
                      <a:cubicBezTo>
                        <a:pt x="29" y="326"/>
                        <a:pt x="61" y="338"/>
                        <a:pt x="96" y="338"/>
                      </a:cubicBezTo>
                      <a:cubicBezTo>
                        <a:pt x="143" y="338"/>
                        <a:pt x="167" y="320"/>
                        <a:pt x="167" y="286"/>
                      </a:cubicBezTo>
                      <a:cubicBezTo>
                        <a:pt x="167" y="272"/>
                        <a:pt x="162" y="261"/>
                        <a:pt x="153" y="252"/>
                      </a:cubicBezTo>
                      <a:cubicBezTo>
                        <a:pt x="144" y="243"/>
                        <a:pt x="123" y="231"/>
                        <a:pt x="90" y="216"/>
                      </a:cubicBezTo>
                      <a:cubicBezTo>
                        <a:pt x="58" y="202"/>
                        <a:pt x="34" y="187"/>
                        <a:pt x="21" y="171"/>
                      </a:cubicBezTo>
                      <a:cubicBezTo>
                        <a:pt x="7" y="155"/>
                        <a:pt x="1" y="134"/>
                        <a:pt x="1" y="107"/>
                      </a:cubicBezTo>
                      <a:cubicBezTo>
                        <a:pt x="1" y="77"/>
                        <a:pt x="13" y="51"/>
                        <a:pt x="38" y="31"/>
                      </a:cubicBezTo>
                      <a:cubicBezTo>
                        <a:pt x="62" y="10"/>
                        <a:pt x="93" y="0"/>
                        <a:pt x="131" y="0"/>
                      </a:cubicBezTo>
                      <a:cubicBezTo>
                        <a:pt x="160" y="0"/>
                        <a:pt x="187" y="6"/>
                        <a:pt x="210" y="17"/>
                      </a:cubicBezTo>
                      <a:cubicBezTo>
                        <a:pt x="210" y="77"/>
                        <a:pt x="210" y="77"/>
                        <a:pt x="210" y="77"/>
                      </a:cubicBezTo>
                      <a:cubicBezTo>
                        <a:pt x="186" y="59"/>
                        <a:pt x="158" y="51"/>
                        <a:pt x="126" y="51"/>
                      </a:cubicBezTo>
                      <a:cubicBezTo>
                        <a:pt x="107" y="51"/>
                        <a:pt x="91" y="55"/>
                        <a:pt x="79" y="65"/>
                      </a:cubicBezTo>
                      <a:cubicBezTo>
                        <a:pt x="67" y="75"/>
                        <a:pt x="61" y="87"/>
                        <a:pt x="61" y="102"/>
                      </a:cubicBezTo>
                      <a:cubicBezTo>
                        <a:pt x="61" y="119"/>
                        <a:pt x="66" y="131"/>
                        <a:pt x="75" y="140"/>
                      </a:cubicBezTo>
                      <a:cubicBezTo>
                        <a:pt x="84" y="149"/>
                        <a:pt x="103" y="159"/>
                        <a:pt x="132" y="171"/>
                      </a:cubicBezTo>
                      <a:cubicBezTo>
                        <a:pt x="167" y="186"/>
                        <a:pt x="192" y="202"/>
                        <a:pt x="206" y="218"/>
                      </a:cubicBezTo>
                      <a:cubicBezTo>
                        <a:pt x="220" y="235"/>
                        <a:pt x="227" y="255"/>
                        <a:pt x="227" y="2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0" name="Freeform 32"/>
                <p:cNvSpPr>
                  <a:spLocks noEditPoints="1"/>
                </p:cNvSpPr>
                <p:nvPr/>
              </p:nvSpPr>
              <p:spPr bwMode="auto">
                <a:xfrm>
                  <a:off x="2960" y="1908"/>
                  <a:ext cx="863" cy="922"/>
                </a:xfrm>
                <a:custGeom>
                  <a:avLst/>
                  <a:gdLst>
                    <a:gd name="T0" fmla="*/ 365 w 365"/>
                    <a:gd name="T1" fmla="*/ 193 h 388"/>
                    <a:gd name="T2" fmla="*/ 315 w 365"/>
                    <a:gd name="T3" fmla="*/ 335 h 388"/>
                    <a:gd name="T4" fmla="*/ 180 w 365"/>
                    <a:gd name="T5" fmla="*/ 388 h 388"/>
                    <a:gd name="T6" fmla="*/ 49 w 365"/>
                    <a:gd name="T7" fmla="*/ 336 h 388"/>
                    <a:gd name="T8" fmla="*/ 0 w 365"/>
                    <a:gd name="T9" fmla="*/ 198 h 388"/>
                    <a:gd name="T10" fmla="*/ 51 w 365"/>
                    <a:gd name="T11" fmla="*/ 53 h 388"/>
                    <a:gd name="T12" fmla="*/ 189 w 365"/>
                    <a:gd name="T13" fmla="*/ 0 h 388"/>
                    <a:gd name="T14" fmla="*/ 318 w 365"/>
                    <a:gd name="T15" fmla="*/ 51 h 388"/>
                    <a:gd name="T16" fmla="*/ 365 w 365"/>
                    <a:gd name="T17" fmla="*/ 193 h 388"/>
                    <a:gd name="T18" fmla="*/ 304 w 365"/>
                    <a:gd name="T19" fmla="*/ 195 h 388"/>
                    <a:gd name="T20" fmla="*/ 273 w 365"/>
                    <a:gd name="T21" fmla="*/ 88 h 388"/>
                    <a:gd name="T22" fmla="*/ 185 w 365"/>
                    <a:gd name="T23" fmla="*/ 51 h 388"/>
                    <a:gd name="T24" fmla="*/ 94 w 365"/>
                    <a:gd name="T25" fmla="*/ 89 h 388"/>
                    <a:gd name="T26" fmla="*/ 61 w 365"/>
                    <a:gd name="T27" fmla="*/ 196 h 388"/>
                    <a:gd name="T28" fmla="*/ 95 w 365"/>
                    <a:gd name="T29" fmla="*/ 300 h 388"/>
                    <a:gd name="T30" fmla="*/ 185 w 365"/>
                    <a:gd name="T31" fmla="*/ 338 h 388"/>
                    <a:gd name="T32" fmla="*/ 273 w 365"/>
                    <a:gd name="T33" fmla="*/ 301 h 388"/>
                    <a:gd name="T34" fmla="*/ 304 w 365"/>
                    <a:gd name="T35" fmla="*/ 19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5" h="388">
                      <a:moveTo>
                        <a:pt x="365" y="193"/>
                      </a:moveTo>
                      <a:cubicBezTo>
                        <a:pt x="365" y="252"/>
                        <a:pt x="348" y="299"/>
                        <a:pt x="315" y="335"/>
                      </a:cubicBezTo>
                      <a:cubicBezTo>
                        <a:pt x="281" y="370"/>
                        <a:pt x="237" y="388"/>
                        <a:pt x="180" y="388"/>
                      </a:cubicBezTo>
                      <a:cubicBezTo>
                        <a:pt x="126" y="388"/>
                        <a:pt x="82" y="371"/>
                        <a:pt x="49" y="336"/>
                      </a:cubicBezTo>
                      <a:cubicBezTo>
                        <a:pt x="17" y="301"/>
                        <a:pt x="0" y="255"/>
                        <a:pt x="0" y="198"/>
                      </a:cubicBezTo>
                      <a:cubicBezTo>
                        <a:pt x="0" y="137"/>
                        <a:pt x="17" y="89"/>
                        <a:pt x="51" y="53"/>
                      </a:cubicBezTo>
                      <a:cubicBezTo>
                        <a:pt x="84" y="18"/>
                        <a:pt x="130" y="0"/>
                        <a:pt x="189" y="0"/>
                      </a:cubicBezTo>
                      <a:cubicBezTo>
                        <a:pt x="244" y="0"/>
                        <a:pt x="287" y="17"/>
                        <a:pt x="318" y="51"/>
                      </a:cubicBezTo>
                      <a:cubicBezTo>
                        <a:pt x="349" y="86"/>
                        <a:pt x="365" y="133"/>
                        <a:pt x="365" y="193"/>
                      </a:cubicBezTo>
                      <a:close/>
                      <a:moveTo>
                        <a:pt x="304" y="195"/>
                      </a:moveTo>
                      <a:cubicBezTo>
                        <a:pt x="304" y="148"/>
                        <a:pt x="294" y="113"/>
                        <a:pt x="273" y="88"/>
                      </a:cubicBezTo>
                      <a:cubicBezTo>
                        <a:pt x="253" y="63"/>
                        <a:pt x="223" y="51"/>
                        <a:pt x="185" y="51"/>
                      </a:cubicBezTo>
                      <a:cubicBezTo>
                        <a:pt x="147" y="51"/>
                        <a:pt x="117" y="63"/>
                        <a:pt x="94" y="89"/>
                      </a:cubicBezTo>
                      <a:cubicBezTo>
                        <a:pt x="72" y="114"/>
                        <a:pt x="61" y="150"/>
                        <a:pt x="61" y="196"/>
                      </a:cubicBezTo>
                      <a:cubicBezTo>
                        <a:pt x="61" y="241"/>
                        <a:pt x="72" y="275"/>
                        <a:pt x="95" y="300"/>
                      </a:cubicBezTo>
                      <a:cubicBezTo>
                        <a:pt x="117" y="325"/>
                        <a:pt x="147" y="338"/>
                        <a:pt x="185" y="338"/>
                      </a:cubicBezTo>
                      <a:cubicBezTo>
                        <a:pt x="223" y="338"/>
                        <a:pt x="253" y="325"/>
                        <a:pt x="273" y="301"/>
                      </a:cubicBezTo>
                      <a:cubicBezTo>
                        <a:pt x="294" y="276"/>
                        <a:pt x="304" y="241"/>
                        <a:pt x="304" y="1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1" name="Freeform 33"/>
                <p:cNvSpPr>
                  <a:spLocks/>
                </p:cNvSpPr>
                <p:nvPr/>
              </p:nvSpPr>
              <p:spPr bwMode="auto">
                <a:xfrm>
                  <a:off x="3856" y="1488"/>
                  <a:ext cx="529" cy="1321"/>
                </a:xfrm>
                <a:custGeom>
                  <a:avLst/>
                  <a:gdLst>
                    <a:gd name="T0" fmla="*/ 224 w 224"/>
                    <a:gd name="T1" fmla="*/ 60 h 556"/>
                    <a:gd name="T2" fmla="*/ 184 w 224"/>
                    <a:gd name="T3" fmla="*/ 50 h 556"/>
                    <a:gd name="T4" fmla="*/ 122 w 224"/>
                    <a:gd name="T5" fmla="*/ 129 h 556"/>
                    <a:gd name="T6" fmla="*/ 122 w 224"/>
                    <a:gd name="T7" fmla="*/ 186 h 556"/>
                    <a:gd name="T8" fmla="*/ 209 w 224"/>
                    <a:gd name="T9" fmla="*/ 186 h 556"/>
                    <a:gd name="T10" fmla="*/ 209 w 224"/>
                    <a:gd name="T11" fmla="*/ 236 h 556"/>
                    <a:gd name="T12" fmla="*/ 122 w 224"/>
                    <a:gd name="T13" fmla="*/ 236 h 556"/>
                    <a:gd name="T14" fmla="*/ 122 w 224"/>
                    <a:gd name="T15" fmla="*/ 556 h 556"/>
                    <a:gd name="T16" fmla="*/ 63 w 224"/>
                    <a:gd name="T17" fmla="*/ 556 h 556"/>
                    <a:gd name="T18" fmla="*/ 63 w 224"/>
                    <a:gd name="T19" fmla="*/ 236 h 556"/>
                    <a:gd name="T20" fmla="*/ 0 w 224"/>
                    <a:gd name="T21" fmla="*/ 236 h 556"/>
                    <a:gd name="T22" fmla="*/ 0 w 224"/>
                    <a:gd name="T23" fmla="*/ 186 h 556"/>
                    <a:gd name="T24" fmla="*/ 63 w 224"/>
                    <a:gd name="T25" fmla="*/ 186 h 556"/>
                    <a:gd name="T26" fmla="*/ 63 w 224"/>
                    <a:gd name="T27" fmla="*/ 126 h 556"/>
                    <a:gd name="T28" fmla="*/ 96 w 224"/>
                    <a:gd name="T29" fmla="*/ 35 h 556"/>
                    <a:gd name="T30" fmla="*/ 181 w 224"/>
                    <a:gd name="T31" fmla="*/ 0 h 556"/>
                    <a:gd name="T32" fmla="*/ 224 w 224"/>
                    <a:gd name="T33" fmla="*/ 7 h 556"/>
                    <a:gd name="T34" fmla="*/ 224 w 224"/>
                    <a:gd name="T35" fmla="*/ 6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556">
                      <a:moveTo>
                        <a:pt x="224" y="60"/>
                      </a:moveTo>
                      <a:cubicBezTo>
                        <a:pt x="212" y="54"/>
                        <a:pt x="199" y="50"/>
                        <a:pt x="184" y="50"/>
                      </a:cubicBezTo>
                      <a:cubicBezTo>
                        <a:pt x="143" y="50"/>
                        <a:pt x="122" y="77"/>
                        <a:pt x="122" y="129"/>
                      </a:cubicBezTo>
                      <a:cubicBezTo>
                        <a:pt x="122" y="186"/>
                        <a:pt x="122" y="186"/>
                        <a:pt x="122" y="186"/>
                      </a:cubicBezTo>
                      <a:cubicBezTo>
                        <a:pt x="209" y="186"/>
                        <a:pt x="209" y="186"/>
                        <a:pt x="209" y="186"/>
                      </a:cubicBezTo>
                      <a:cubicBezTo>
                        <a:pt x="209" y="236"/>
                        <a:pt x="209" y="236"/>
                        <a:pt x="209" y="236"/>
                      </a:cubicBezTo>
                      <a:cubicBezTo>
                        <a:pt x="122" y="236"/>
                        <a:pt x="122" y="236"/>
                        <a:pt x="122" y="236"/>
                      </a:cubicBezTo>
                      <a:cubicBezTo>
                        <a:pt x="122" y="556"/>
                        <a:pt x="122" y="556"/>
                        <a:pt x="122" y="556"/>
                      </a:cubicBezTo>
                      <a:cubicBezTo>
                        <a:pt x="63" y="556"/>
                        <a:pt x="63" y="556"/>
                        <a:pt x="63" y="556"/>
                      </a:cubicBezTo>
                      <a:cubicBezTo>
                        <a:pt x="63" y="236"/>
                        <a:pt x="63" y="236"/>
                        <a:pt x="63" y="236"/>
                      </a:cubicBezTo>
                      <a:cubicBezTo>
                        <a:pt x="0" y="236"/>
                        <a:pt x="0" y="236"/>
                        <a:pt x="0" y="236"/>
                      </a:cubicBezTo>
                      <a:cubicBezTo>
                        <a:pt x="0" y="186"/>
                        <a:pt x="0" y="186"/>
                        <a:pt x="0" y="186"/>
                      </a:cubicBezTo>
                      <a:cubicBezTo>
                        <a:pt x="63" y="186"/>
                        <a:pt x="63" y="186"/>
                        <a:pt x="63" y="186"/>
                      </a:cubicBezTo>
                      <a:cubicBezTo>
                        <a:pt x="63" y="126"/>
                        <a:pt x="63" y="126"/>
                        <a:pt x="63" y="126"/>
                      </a:cubicBezTo>
                      <a:cubicBezTo>
                        <a:pt x="63" y="88"/>
                        <a:pt x="74" y="58"/>
                        <a:pt x="96" y="35"/>
                      </a:cubicBezTo>
                      <a:cubicBezTo>
                        <a:pt x="118" y="12"/>
                        <a:pt x="146" y="0"/>
                        <a:pt x="181" y="0"/>
                      </a:cubicBezTo>
                      <a:cubicBezTo>
                        <a:pt x="199" y="0"/>
                        <a:pt x="213" y="2"/>
                        <a:pt x="224" y="7"/>
                      </a:cubicBezTo>
                      <a:lnTo>
                        <a:pt x="224"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2" name="Freeform 34"/>
                <p:cNvSpPr>
                  <a:spLocks/>
                </p:cNvSpPr>
                <p:nvPr/>
              </p:nvSpPr>
              <p:spPr bwMode="auto">
                <a:xfrm>
                  <a:off x="4338" y="1668"/>
                  <a:ext cx="513" cy="1162"/>
                </a:xfrm>
                <a:custGeom>
                  <a:avLst/>
                  <a:gdLst>
                    <a:gd name="T0" fmla="*/ 217 w 217"/>
                    <a:gd name="T1" fmla="*/ 477 h 489"/>
                    <a:gd name="T2" fmla="*/ 161 w 217"/>
                    <a:gd name="T3" fmla="*/ 489 h 489"/>
                    <a:gd name="T4" fmla="*/ 64 w 217"/>
                    <a:gd name="T5" fmla="*/ 379 h 489"/>
                    <a:gd name="T6" fmla="*/ 64 w 217"/>
                    <a:gd name="T7" fmla="*/ 160 h 489"/>
                    <a:gd name="T8" fmla="*/ 0 w 217"/>
                    <a:gd name="T9" fmla="*/ 160 h 489"/>
                    <a:gd name="T10" fmla="*/ 0 w 217"/>
                    <a:gd name="T11" fmla="*/ 110 h 489"/>
                    <a:gd name="T12" fmla="*/ 64 w 217"/>
                    <a:gd name="T13" fmla="*/ 110 h 489"/>
                    <a:gd name="T14" fmla="*/ 64 w 217"/>
                    <a:gd name="T15" fmla="*/ 20 h 489"/>
                    <a:gd name="T16" fmla="*/ 123 w 217"/>
                    <a:gd name="T17" fmla="*/ 0 h 489"/>
                    <a:gd name="T18" fmla="*/ 123 w 217"/>
                    <a:gd name="T19" fmla="*/ 110 h 489"/>
                    <a:gd name="T20" fmla="*/ 217 w 217"/>
                    <a:gd name="T21" fmla="*/ 110 h 489"/>
                    <a:gd name="T22" fmla="*/ 217 w 217"/>
                    <a:gd name="T23" fmla="*/ 160 h 489"/>
                    <a:gd name="T24" fmla="*/ 123 w 217"/>
                    <a:gd name="T25" fmla="*/ 160 h 489"/>
                    <a:gd name="T26" fmla="*/ 123 w 217"/>
                    <a:gd name="T27" fmla="*/ 369 h 489"/>
                    <a:gd name="T28" fmla="*/ 136 w 217"/>
                    <a:gd name="T29" fmla="*/ 422 h 489"/>
                    <a:gd name="T30" fmla="*/ 178 w 217"/>
                    <a:gd name="T31" fmla="*/ 438 h 489"/>
                    <a:gd name="T32" fmla="*/ 217 w 217"/>
                    <a:gd name="T33" fmla="*/ 426 h 489"/>
                    <a:gd name="T34" fmla="*/ 217 w 217"/>
                    <a:gd name="T35" fmla="*/ 47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489">
                      <a:moveTo>
                        <a:pt x="217" y="477"/>
                      </a:moveTo>
                      <a:cubicBezTo>
                        <a:pt x="203" y="485"/>
                        <a:pt x="184" y="489"/>
                        <a:pt x="161" y="489"/>
                      </a:cubicBezTo>
                      <a:cubicBezTo>
                        <a:pt x="96" y="489"/>
                        <a:pt x="64" y="452"/>
                        <a:pt x="64" y="379"/>
                      </a:cubicBezTo>
                      <a:cubicBezTo>
                        <a:pt x="64" y="160"/>
                        <a:pt x="64" y="160"/>
                        <a:pt x="64" y="160"/>
                      </a:cubicBezTo>
                      <a:cubicBezTo>
                        <a:pt x="0" y="160"/>
                        <a:pt x="0" y="160"/>
                        <a:pt x="0" y="160"/>
                      </a:cubicBezTo>
                      <a:cubicBezTo>
                        <a:pt x="0" y="110"/>
                        <a:pt x="0" y="110"/>
                        <a:pt x="0" y="110"/>
                      </a:cubicBezTo>
                      <a:cubicBezTo>
                        <a:pt x="64" y="110"/>
                        <a:pt x="64" y="110"/>
                        <a:pt x="64" y="110"/>
                      </a:cubicBezTo>
                      <a:cubicBezTo>
                        <a:pt x="64" y="20"/>
                        <a:pt x="64" y="20"/>
                        <a:pt x="64" y="20"/>
                      </a:cubicBezTo>
                      <a:cubicBezTo>
                        <a:pt x="123" y="0"/>
                        <a:pt x="123" y="0"/>
                        <a:pt x="123" y="0"/>
                      </a:cubicBezTo>
                      <a:cubicBezTo>
                        <a:pt x="123" y="110"/>
                        <a:pt x="123" y="110"/>
                        <a:pt x="123" y="110"/>
                      </a:cubicBezTo>
                      <a:cubicBezTo>
                        <a:pt x="217" y="110"/>
                        <a:pt x="217" y="110"/>
                        <a:pt x="217" y="110"/>
                      </a:cubicBezTo>
                      <a:cubicBezTo>
                        <a:pt x="217" y="160"/>
                        <a:pt x="217" y="160"/>
                        <a:pt x="217" y="160"/>
                      </a:cubicBezTo>
                      <a:cubicBezTo>
                        <a:pt x="123" y="160"/>
                        <a:pt x="123" y="160"/>
                        <a:pt x="123" y="160"/>
                      </a:cubicBezTo>
                      <a:cubicBezTo>
                        <a:pt x="123" y="369"/>
                        <a:pt x="123" y="369"/>
                        <a:pt x="123" y="369"/>
                      </a:cubicBezTo>
                      <a:cubicBezTo>
                        <a:pt x="123" y="394"/>
                        <a:pt x="128" y="412"/>
                        <a:pt x="136" y="422"/>
                      </a:cubicBezTo>
                      <a:cubicBezTo>
                        <a:pt x="145" y="433"/>
                        <a:pt x="159" y="438"/>
                        <a:pt x="178" y="438"/>
                      </a:cubicBezTo>
                      <a:cubicBezTo>
                        <a:pt x="193" y="438"/>
                        <a:pt x="206" y="434"/>
                        <a:pt x="217" y="426"/>
                      </a:cubicBezTo>
                      <a:lnTo>
                        <a:pt x="217" y="47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3" name="Freeform 35"/>
                <p:cNvSpPr>
                  <a:spLocks noEditPoints="1"/>
                </p:cNvSpPr>
                <p:nvPr/>
              </p:nvSpPr>
              <p:spPr bwMode="auto">
                <a:xfrm>
                  <a:off x="5212" y="1578"/>
                  <a:ext cx="1090" cy="1231"/>
                </a:xfrm>
                <a:custGeom>
                  <a:avLst/>
                  <a:gdLst>
                    <a:gd name="T0" fmla="*/ 1090 w 1090"/>
                    <a:gd name="T1" fmla="*/ 1231 h 1231"/>
                    <a:gd name="T2" fmla="*/ 932 w 1090"/>
                    <a:gd name="T3" fmla="*/ 1231 h 1231"/>
                    <a:gd name="T4" fmla="*/ 802 w 1090"/>
                    <a:gd name="T5" fmla="*/ 886 h 1231"/>
                    <a:gd name="T6" fmla="*/ 282 w 1090"/>
                    <a:gd name="T7" fmla="*/ 886 h 1231"/>
                    <a:gd name="T8" fmla="*/ 159 w 1090"/>
                    <a:gd name="T9" fmla="*/ 1231 h 1231"/>
                    <a:gd name="T10" fmla="*/ 0 w 1090"/>
                    <a:gd name="T11" fmla="*/ 1231 h 1231"/>
                    <a:gd name="T12" fmla="*/ 468 w 1090"/>
                    <a:gd name="T13" fmla="*/ 0 h 1231"/>
                    <a:gd name="T14" fmla="*/ 617 w 1090"/>
                    <a:gd name="T15" fmla="*/ 0 h 1231"/>
                    <a:gd name="T16" fmla="*/ 1090 w 1090"/>
                    <a:gd name="T17" fmla="*/ 1231 h 1231"/>
                    <a:gd name="T18" fmla="*/ 754 w 1090"/>
                    <a:gd name="T19" fmla="*/ 755 h 1231"/>
                    <a:gd name="T20" fmla="*/ 542 w 1090"/>
                    <a:gd name="T21" fmla="*/ 180 h 1231"/>
                    <a:gd name="T22" fmla="*/ 539 w 1090"/>
                    <a:gd name="T23" fmla="*/ 180 h 1231"/>
                    <a:gd name="T24" fmla="*/ 329 w 1090"/>
                    <a:gd name="T25" fmla="*/ 755 h 1231"/>
                    <a:gd name="T26" fmla="*/ 754 w 1090"/>
                    <a:gd name="T27" fmla="*/ 75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0" h="1231">
                      <a:moveTo>
                        <a:pt x="1090" y="1231"/>
                      </a:moveTo>
                      <a:lnTo>
                        <a:pt x="932" y="1231"/>
                      </a:lnTo>
                      <a:lnTo>
                        <a:pt x="802" y="886"/>
                      </a:lnTo>
                      <a:lnTo>
                        <a:pt x="282" y="886"/>
                      </a:lnTo>
                      <a:lnTo>
                        <a:pt x="159" y="1231"/>
                      </a:lnTo>
                      <a:lnTo>
                        <a:pt x="0" y="1231"/>
                      </a:lnTo>
                      <a:lnTo>
                        <a:pt x="468" y="0"/>
                      </a:lnTo>
                      <a:lnTo>
                        <a:pt x="617" y="0"/>
                      </a:lnTo>
                      <a:lnTo>
                        <a:pt x="1090" y="1231"/>
                      </a:lnTo>
                      <a:close/>
                      <a:moveTo>
                        <a:pt x="754" y="755"/>
                      </a:moveTo>
                      <a:lnTo>
                        <a:pt x="542" y="180"/>
                      </a:lnTo>
                      <a:lnTo>
                        <a:pt x="539" y="180"/>
                      </a:lnTo>
                      <a:lnTo>
                        <a:pt x="329" y="755"/>
                      </a:lnTo>
                      <a:lnTo>
                        <a:pt x="754" y="7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4" name="Freeform 36"/>
                <p:cNvSpPr>
                  <a:spLocks/>
                </p:cNvSpPr>
                <p:nvPr/>
              </p:nvSpPr>
              <p:spPr bwMode="auto">
                <a:xfrm>
                  <a:off x="6363" y="1930"/>
                  <a:ext cx="726" cy="879"/>
                </a:xfrm>
                <a:custGeom>
                  <a:avLst/>
                  <a:gdLst>
                    <a:gd name="T0" fmla="*/ 726 w 726"/>
                    <a:gd name="T1" fmla="*/ 40 h 879"/>
                    <a:gd name="T2" fmla="*/ 206 w 726"/>
                    <a:gd name="T3" fmla="*/ 760 h 879"/>
                    <a:gd name="T4" fmla="*/ 719 w 726"/>
                    <a:gd name="T5" fmla="*/ 760 h 879"/>
                    <a:gd name="T6" fmla="*/ 719 w 726"/>
                    <a:gd name="T7" fmla="*/ 879 h 879"/>
                    <a:gd name="T8" fmla="*/ 0 w 726"/>
                    <a:gd name="T9" fmla="*/ 879 h 879"/>
                    <a:gd name="T10" fmla="*/ 0 w 726"/>
                    <a:gd name="T11" fmla="*/ 836 h 879"/>
                    <a:gd name="T12" fmla="*/ 518 w 726"/>
                    <a:gd name="T13" fmla="*/ 118 h 879"/>
                    <a:gd name="T14" fmla="*/ 50 w 726"/>
                    <a:gd name="T15" fmla="*/ 118 h 879"/>
                    <a:gd name="T16" fmla="*/ 50 w 726"/>
                    <a:gd name="T17" fmla="*/ 0 h 879"/>
                    <a:gd name="T18" fmla="*/ 726 w 726"/>
                    <a:gd name="T19" fmla="*/ 0 h 879"/>
                    <a:gd name="T20" fmla="*/ 726 w 726"/>
                    <a:gd name="T21" fmla="*/ 4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6" h="879">
                      <a:moveTo>
                        <a:pt x="726" y="40"/>
                      </a:moveTo>
                      <a:lnTo>
                        <a:pt x="206" y="760"/>
                      </a:lnTo>
                      <a:lnTo>
                        <a:pt x="719" y="760"/>
                      </a:lnTo>
                      <a:lnTo>
                        <a:pt x="719" y="879"/>
                      </a:lnTo>
                      <a:lnTo>
                        <a:pt x="0" y="879"/>
                      </a:lnTo>
                      <a:lnTo>
                        <a:pt x="0" y="836"/>
                      </a:lnTo>
                      <a:lnTo>
                        <a:pt x="518" y="118"/>
                      </a:lnTo>
                      <a:lnTo>
                        <a:pt x="50" y="118"/>
                      </a:lnTo>
                      <a:lnTo>
                        <a:pt x="50" y="0"/>
                      </a:lnTo>
                      <a:lnTo>
                        <a:pt x="726" y="0"/>
                      </a:lnTo>
                      <a:lnTo>
                        <a:pt x="726"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5" name="Freeform 37"/>
                <p:cNvSpPr>
                  <a:spLocks/>
                </p:cNvSpPr>
                <p:nvPr/>
              </p:nvSpPr>
              <p:spPr bwMode="auto">
                <a:xfrm>
                  <a:off x="7193" y="1930"/>
                  <a:ext cx="728" cy="900"/>
                </a:xfrm>
                <a:custGeom>
                  <a:avLst/>
                  <a:gdLst>
                    <a:gd name="T0" fmla="*/ 308 w 308"/>
                    <a:gd name="T1" fmla="*/ 370 h 379"/>
                    <a:gd name="T2" fmla="*/ 248 w 308"/>
                    <a:gd name="T3" fmla="*/ 370 h 379"/>
                    <a:gd name="T4" fmla="*/ 248 w 308"/>
                    <a:gd name="T5" fmla="*/ 312 h 379"/>
                    <a:gd name="T6" fmla="*/ 247 w 308"/>
                    <a:gd name="T7" fmla="*/ 312 h 379"/>
                    <a:gd name="T8" fmla="*/ 133 w 308"/>
                    <a:gd name="T9" fmla="*/ 379 h 379"/>
                    <a:gd name="T10" fmla="*/ 0 w 308"/>
                    <a:gd name="T11" fmla="*/ 221 h 379"/>
                    <a:gd name="T12" fmla="*/ 0 w 308"/>
                    <a:gd name="T13" fmla="*/ 0 h 379"/>
                    <a:gd name="T14" fmla="*/ 60 w 308"/>
                    <a:gd name="T15" fmla="*/ 0 h 379"/>
                    <a:gd name="T16" fmla="*/ 60 w 308"/>
                    <a:gd name="T17" fmla="*/ 212 h 379"/>
                    <a:gd name="T18" fmla="*/ 149 w 308"/>
                    <a:gd name="T19" fmla="*/ 329 h 379"/>
                    <a:gd name="T20" fmla="*/ 221 w 308"/>
                    <a:gd name="T21" fmla="*/ 297 h 379"/>
                    <a:gd name="T22" fmla="*/ 248 w 308"/>
                    <a:gd name="T23" fmla="*/ 213 h 379"/>
                    <a:gd name="T24" fmla="*/ 248 w 308"/>
                    <a:gd name="T25" fmla="*/ 0 h 379"/>
                    <a:gd name="T26" fmla="*/ 308 w 308"/>
                    <a:gd name="T27" fmla="*/ 0 h 379"/>
                    <a:gd name="T28" fmla="*/ 308 w 308"/>
                    <a:gd name="T29" fmla="*/ 37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8" h="379">
                      <a:moveTo>
                        <a:pt x="308" y="370"/>
                      </a:moveTo>
                      <a:cubicBezTo>
                        <a:pt x="248" y="370"/>
                        <a:pt x="248" y="370"/>
                        <a:pt x="248" y="370"/>
                      </a:cubicBezTo>
                      <a:cubicBezTo>
                        <a:pt x="248" y="312"/>
                        <a:pt x="248" y="312"/>
                        <a:pt x="248" y="312"/>
                      </a:cubicBezTo>
                      <a:cubicBezTo>
                        <a:pt x="247" y="312"/>
                        <a:pt x="247" y="312"/>
                        <a:pt x="247" y="312"/>
                      </a:cubicBezTo>
                      <a:cubicBezTo>
                        <a:pt x="222" y="357"/>
                        <a:pt x="184" y="379"/>
                        <a:pt x="133" y="379"/>
                      </a:cubicBezTo>
                      <a:cubicBezTo>
                        <a:pt x="45" y="379"/>
                        <a:pt x="0" y="327"/>
                        <a:pt x="0" y="221"/>
                      </a:cubicBezTo>
                      <a:cubicBezTo>
                        <a:pt x="0" y="0"/>
                        <a:pt x="0" y="0"/>
                        <a:pt x="0" y="0"/>
                      </a:cubicBezTo>
                      <a:cubicBezTo>
                        <a:pt x="60" y="0"/>
                        <a:pt x="60" y="0"/>
                        <a:pt x="60" y="0"/>
                      </a:cubicBezTo>
                      <a:cubicBezTo>
                        <a:pt x="60" y="212"/>
                        <a:pt x="60" y="212"/>
                        <a:pt x="60" y="212"/>
                      </a:cubicBezTo>
                      <a:cubicBezTo>
                        <a:pt x="60" y="290"/>
                        <a:pt x="90" y="329"/>
                        <a:pt x="149" y="329"/>
                      </a:cubicBezTo>
                      <a:cubicBezTo>
                        <a:pt x="179" y="329"/>
                        <a:pt x="203" y="318"/>
                        <a:pt x="221" y="297"/>
                      </a:cubicBezTo>
                      <a:cubicBezTo>
                        <a:pt x="239" y="275"/>
                        <a:pt x="248" y="248"/>
                        <a:pt x="248" y="213"/>
                      </a:cubicBezTo>
                      <a:cubicBezTo>
                        <a:pt x="248" y="0"/>
                        <a:pt x="248" y="0"/>
                        <a:pt x="248" y="0"/>
                      </a:cubicBezTo>
                      <a:cubicBezTo>
                        <a:pt x="308" y="0"/>
                        <a:pt x="308" y="0"/>
                        <a:pt x="308" y="0"/>
                      </a:cubicBezTo>
                      <a:lnTo>
                        <a:pt x="308" y="37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6" name="Freeform 38"/>
                <p:cNvSpPr>
                  <a:spLocks/>
                </p:cNvSpPr>
                <p:nvPr/>
              </p:nvSpPr>
              <p:spPr bwMode="auto">
                <a:xfrm>
                  <a:off x="8148" y="1913"/>
                  <a:ext cx="456" cy="896"/>
                </a:xfrm>
                <a:custGeom>
                  <a:avLst/>
                  <a:gdLst>
                    <a:gd name="T0" fmla="*/ 193 w 193"/>
                    <a:gd name="T1" fmla="*/ 67 h 377"/>
                    <a:gd name="T2" fmla="*/ 148 w 193"/>
                    <a:gd name="T3" fmla="*/ 55 h 377"/>
                    <a:gd name="T4" fmla="*/ 84 w 193"/>
                    <a:gd name="T5" fmla="*/ 92 h 377"/>
                    <a:gd name="T6" fmla="*/ 60 w 193"/>
                    <a:gd name="T7" fmla="*/ 189 h 377"/>
                    <a:gd name="T8" fmla="*/ 60 w 193"/>
                    <a:gd name="T9" fmla="*/ 377 h 377"/>
                    <a:gd name="T10" fmla="*/ 0 w 193"/>
                    <a:gd name="T11" fmla="*/ 377 h 377"/>
                    <a:gd name="T12" fmla="*/ 0 w 193"/>
                    <a:gd name="T13" fmla="*/ 7 h 377"/>
                    <a:gd name="T14" fmla="*/ 60 w 193"/>
                    <a:gd name="T15" fmla="*/ 7 h 377"/>
                    <a:gd name="T16" fmla="*/ 60 w 193"/>
                    <a:gd name="T17" fmla="*/ 83 h 377"/>
                    <a:gd name="T18" fmla="*/ 61 w 193"/>
                    <a:gd name="T19" fmla="*/ 83 h 377"/>
                    <a:gd name="T20" fmla="*/ 99 w 193"/>
                    <a:gd name="T21" fmla="*/ 23 h 377"/>
                    <a:gd name="T22" fmla="*/ 158 w 193"/>
                    <a:gd name="T23" fmla="*/ 0 h 377"/>
                    <a:gd name="T24" fmla="*/ 193 w 193"/>
                    <a:gd name="T25" fmla="*/ 6 h 377"/>
                    <a:gd name="T26" fmla="*/ 193 w 193"/>
                    <a:gd name="T27" fmla="*/ 6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377">
                      <a:moveTo>
                        <a:pt x="193" y="67"/>
                      </a:moveTo>
                      <a:cubicBezTo>
                        <a:pt x="183" y="59"/>
                        <a:pt x="168" y="55"/>
                        <a:pt x="148" y="55"/>
                      </a:cubicBezTo>
                      <a:cubicBezTo>
                        <a:pt x="122" y="55"/>
                        <a:pt x="101" y="67"/>
                        <a:pt x="84" y="92"/>
                      </a:cubicBezTo>
                      <a:cubicBezTo>
                        <a:pt x="68" y="117"/>
                        <a:pt x="60" y="149"/>
                        <a:pt x="60" y="189"/>
                      </a:cubicBezTo>
                      <a:cubicBezTo>
                        <a:pt x="60" y="377"/>
                        <a:pt x="60" y="377"/>
                        <a:pt x="60" y="377"/>
                      </a:cubicBezTo>
                      <a:cubicBezTo>
                        <a:pt x="0" y="377"/>
                        <a:pt x="0" y="377"/>
                        <a:pt x="0" y="377"/>
                      </a:cubicBezTo>
                      <a:cubicBezTo>
                        <a:pt x="0" y="7"/>
                        <a:pt x="0" y="7"/>
                        <a:pt x="0" y="7"/>
                      </a:cubicBezTo>
                      <a:cubicBezTo>
                        <a:pt x="60" y="7"/>
                        <a:pt x="60" y="7"/>
                        <a:pt x="60" y="7"/>
                      </a:cubicBezTo>
                      <a:cubicBezTo>
                        <a:pt x="60" y="83"/>
                        <a:pt x="60" y="83"/>
                        <a:pt x="60" y="83"/>
                      </a:cubicBezTo>
                      <a:cubicBezTo>
                        <a:pt x="61" y="83"/>
                        <a:pt x="61" y="83"/>
                        <a:pt x="61" y="83"/>
                      </a:cubicBezTo>
                      <a:cubicBezTo>
                        <a:pt x="69" y="58"/>
                        <a:pt x="82" y="38"/>
                        <a:pt x="99" y="23"/>
                      </a:cubicBezTo>
                      <a:cubicBezTo>
                        <a:pt x="116" y="8"/>
                        <a:pt x="136" y="0"/>
                        <a:pt x="158" y="0"/>
                      </a:cubicBezTo>
                      <a:cubicBezTo>
                        <a:pt x="173" y="0"/>
                        <a:pt x="185" y="2"/>
                        <a:pt x="193" y="6"/>
                      </a:cubicBezTo>
                      <a:lnTo>
                        <a:pt x="193"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68" name="Freeform 39"/>
                <p:cNvSpPr>
                  <a:spLocks noEditPoints="1"/>
                </p:cNvSpPr>
                <p:nvPr/>
              </p:nvSpPr>
              <p:spPr bwMode="auto">
                <a:xfrm>
                  <a:off x="8611" y="1908"/>
                  <a:ext cx="764" cy="922"/>
                </a:xfrm>
                <a:custGeom>
                  <a:avLst/>
                  <a:gdLst>
                    <a:gd name="T0" fmla="*/ 323 w 323"/>
                    <a:gd name="T1" fmla="*/ 209 h 388"/>
                    <a:gd name="T2" fmla="*/ 62 w 323"/>
                    <a:gd name="T3" fmla="*/ 209 h 388"/>
                    <a:gd name="T4" fmla="*/ 95 w 323"/>
                    <a:gd name="T5" fmla="*/ 305 h 388"/>
                    <a:gd name="T6" fmla="*/ 183 w 323"/>
                    <a:gd name="T7" fmla="*/ 338 h 388"/>
                    <a:gd name="T8" fmla="*/ 297 w 323"/>
                    <a:gd name="T9" fmla="*/ 297 h 388"/>
                    <a:gd name="T10" fmla="*/ 297 w 323"/>
                    <a:gd name="T11" fmla="*/ 353 h 388"/>
                    <a:gd name="T12" fmla="*/ 169 w 323"/>
                    <a:gd name="T13" fmla="*/ 388 h 388"/>
                    <a:gd name="T14" fmla="*/ 45 w 323"/>
                    <a:gd name="T15" fmla="*/ 337 h 388"/>
                    <a:gd name="T16" fmla="*/ 0 w 323"/>
                    <a:gd name="T17" fmla="*/ 196 h 388"/>
                    <a:gd name="T18" fmla="*/ 23 w 323"/>
                    <a:gd name="T19" fmla="*/ 95 h 388"/>
                    <a:gd name="T20" fmla="*/ 84 w 323"/>
                    <a:gd name="T21" fmla="*/ 25 h 388"/>
                    <a:gd name="T22" fmla="*/ 171 w 323"/>
                    <a:gd name="T23" fmla="*/ 0 h 388"/>
                    <a:gd name="T24" fmla="*/ 283 w 323"/>
                    <a:gd name="T25" fmla="*/ 47 h 388"/>
                    <a:gd name="T26" fmla="*/ 323 w 323"/>
                    <a:gd name="T27" fmla="*/ 178 h 388"/>
                    <a:gd name="T28" fmla="*/ 323 w 323"/>
                    <a:gd name="T29" fmla="*/ 209 h 388"/>
                    <a:gd name="T30" fmla="*/ 263 w 323"/>
                    <a:gd name="T31" fmla="*/ 159 h 388"/>
                    <a:gd name="T32" fmla="*/ 238 w 323"/>
                    <a:gd name="T33" fmla="*/ 79 h 388"/>
                    <a:gd name="T34" fmla="*/ 170 w 323"/>
                    <a:gd name="T35" fmla="*/ 51 h 388"/>
                    <a:gd name="T36" fmla="*/ 100 w 323"/>
                    <a:gd name="T37" fmla="*/ 80 h 388"/>
                    <a:gd name="T38" fmla="*/ 63 w 323"/>
                    <a:gd name="T39" fmla="*/ 159 h 388"/>
                    <a:gd name="T40" fmla="*/ 263 w 323"/>
                    <a:gd name="T41" fmla="*/ 15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3" h="388">
                      <a:moveTo>
                        <a:pt x="323" y="209"/>
                      </a:moveTo>
                      <a:cubicBezTo>
                        <a:pt x="62" y="209"/>
                        <a:pt x="62" y="209"/>
                        <a:pt x="62" y="209"/>
                      </a:cubicBezTo>
                      <a:cubicBezTo>
                        <a:pt x="63" y="251"/>
                        <a:pt x="74" y="283"/>
                        <a:pt x="95" y="305"/>
                      </a:cubicBezTo>
                      <a:cubicBezTo>
                        <a:pt x="116" y="327"/>
                        <a:pt x="145" y="338"/>
                        <a:pt x="183" y="338"/>
                      </a:cubicBezTo>
                      <a:cubicBezTo>
                        <a:pt x="225" y="338"/>
                        <a:pt x="263" y="324"/>
                        <a:pt x="297" y="297"/>
                      </a:cubicBezTo>
                      <a:cubicBezTo>
                        <a:pt x="297" y="353"/>
                        <a:pt x="297" y="353"/>
                        <a:pt x="297" y="353"/>
                      </a:cubicBezTo>
                      <a:cubicBezTo>
                        <a:pt x="265" y="376"/>
                        <a:pt x="222" y="388"/>
                        <a:pt x="169" y="388"/>
                      </a:cubicBezTo>
                      <a:cubicBezTo>
                        <a:pt x="116" y="388"/>
                        <a:pt x="75" y="371"/>
                        <a:pt x="45" y="337"/>
                      </a:cubicBezTo>
                      <a:cubicBezTo>
                        <a:pt x="15" y="303"/>
                        <a:pt x="0" y="256"/>
                        <a:pt x="0" y="196"/>
                      </a:cubicBezTo>
                      <a:cubicBezTo>
                        <a:pt x="0" y="159"/>
                        <a:pt x="8" y="125"/>
                        <a:pt x="23" y="95"/>
                      </a:cubicBezTo>
                      <a:cubicBezTo>
                        <a:pt x="38" y="65"/>
                        <a:pt x="58" y="42"/>
                        <a:pt x="84" y="25"/>
                      </a:cubicBezTo>
                      <a:cubicBezTo>
                        <a:pt x="110" y="8"/>
                        <a:pt x="139" y="0"/>
                        <a:pt x="171" y="0"/>
                      </a:cubicBezTo>
                      <a:cubicBezTo>
                        <a:pt x="219" y="0"/>
                        <a:pt x="256" y="16"/>
                        <a:pt x="283" y="47"/>
                      </a:cubicBezTo>
                      <a:cubicBezTo>
                        <a:pt x="310" y="78"/>
                        <a:pt x="323" y="122"/>
                        <a:pt x="323" y="178"/>
                      </a:cubicBezTo>
                      <a:lnTo>
                        <a:pt x="323" y="209"/>
                      </a:lnTo>
                      <a:close/>
                      <a:moveTo>
                        <a:pt x="263" y="159"/>
                      </a:moveTo>
                      <a:cubicBezTo>
                        <a:pt x="262" y="124"/>
                        <a:pt x="254" y="98"/>
                        <a:pt x="238" y="79"/>
                      </a:cubicBezTo>
                      <a:cubicBezTo>
                        <a:pt x="222" y="60"/>
                        <a:pt x="199" y="51"/>
                        <a:pt x="170" y="51"/>
                      </a:cubicBezTo>
                      <a:cubicBezTo>
                        <a:pt x="143" y="51"/>
                        <a:pt x="119" y="60"/>
                        <a:pt x="100" y="80"/>
                      </a:cubicBezTo>
                      <a:cubicBezTo>
                        <a:pt x="80" y="100"/>
                        <a:pt x="68" y="126"/>
                        <a:pt x="63" y="159"/>
                      </a:cubicBezTo>
                      <a:lnTo>
                        <a:pt x="263" y="1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grpSp>
        <p:grpSp>
          <p:nvGrpSpPr>
            <p:cNvPr id="18" name="Group 17"/>
            <p:cNvGrpSpPr/>
            <p:nvPr/>
          </p:nvGrpSpPr>
          <p:grpSpPr>
            <a:xfrm>
              <a:off x="350126" y="4111232"/>
              <a:ext cx="3553253" cy="811206"/>
              <a:chOff x="350126" y="4111232"/>
              <a:chExt cx="3553253" cy="811206"/>
            </a:xfrm>
          </p:grpSpPr>
          <p:pic>
            <p:nvPicPr>
              <p:cNvPr id="73" name="Picture 72"/>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7775" y="4664834"/>
                <a:ext cx="1104830" cy="200541"/>
              </a:xfrm>
              <a:prstGeom prst="rect">
                <a:avLst/>
              </a:prstGeom>
            </p:spPr>
          </p:pic>
          <p:pic>
            <p:nvPicPr>
              <p:cNvPr id="75" name="Picture 74"/>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00000" contrast="100000"/>
                        </a14:imgEffect>
                      </a14:imgLayer>
                    </a14:imgProps>
                  </a:ext>
                  <a:ext uri="{28A0092B-C50C-407E-A947-70E740481C1C}">
                    <a14:useLocalDpi xmlns:a14="http://schemas.microsoft.com/office/drawing/2010/main" val="0"/>
                  </a:ext>
                </a:extLst>
              </a:blip>
              <a:srcRect/>
              <a:stretch/>
            </p:blipFill>
            <p:spPr>
              <a:xfrm>
                <a:off x="1730077" y="4111232"/>
                <a:ext cx="791901" cy="361753"/>
              </a:xfrm>
              <a:prstGeom prst="rect">
                <a:avLst/>
              </a:prstGeom>
            </p:spPr>
          </p:pic>
          <p:pic>
            <p:nvPicPr>
              <p:cNvPr id="76" name="Picture 2"/>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50126" y="4128257"/>
                <a:ext cx="1270438" cy="440120"/>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Group 79"/>
              <p:cNvGrpSpPr/>
              <p:nvPr/>
            </p:nvGrpSpPr>
            <p:grpSpPr>
              <a:xfrm>
                <a:off x="1725225" y="4607122"/>
                <a:ext cx="1105742" cy="315316"/>
                <a:chOff x="10957261" y="3258670"/>
                <a:chExt cx="881667" cy="251419"/>
              </a:xfrm>
            </p:grpSpPr>
            <p:pic>
              <p:nvPicPr>
                <p:cNvPr id="81" name="Picture 80"/>
                <p:cNvPicPr>
                  <a:picLocks noChangeAspect="1"/>
                </p:cNvPicPr>
                <p:nvPr/>
              </p:nvPicPr>
              <p:blipFill rotWithShape="1">
                <a:blip r:embed="rId10" cstate="print">
                  <a:clrChange>
                    <a:clrFrom>
                      <a:srgbClr val="FFFFFF"/>
                    </a:clrFrom>
                    <a:clrTo>
                      <a:srgbClr val="FFFFFF">
                        <a:alpha val="0"/>
                      </a:srgbClr>
                    </a:clrTo>
                  </a:clrChange>
                  <a:lum bright="51000"/>
                  <a:extLst>
                    <a:ext uri="{BEBA8EAE-BF5A-486C-A8C5-ECC9F3942E4B}">
                      <a14:imgProps xmlns:a14="http://schemas.microsoft.com/office/drawing/2010/main">
                        <a14:imgLayer r:embed="rId11">
                          <a14:imgEffect>
                            <a14:saturation sat="0"/>
                          </a14:imgEffect>
                          <a14:imgEffect>
                            <a14:brightnessContrast bright="49000"/>
                          </a14:imgEffect>
                        </a14:imgLayer>
                      </a14:imgProps>
                    </a:ext>
                    <a:ext uri="{28A0092B-C50C-407E-A947-70E740481C1C}">
                      <a14:useLocalDpi xmlns:a14="http://schemas.microsoft.com/office/drawing/2010/main" val="0"/>
                    </a:ext>
                  </a:extLst>
                </a:blip>
                <a:srcRect/>
                <a:stretch/>
              </p:blipFill>
              <p:spPr>
                <a:xfrm>
                  <a:off x="10957261" y="3269634"/>
                  <a:ext cx="219488" cy="240455"/>
                </a:xfrm>
                <a:prstGeom prst="rect">
                  <a:avLst/>
                </a:prstGeom>
                <a:noFill/>
                <a:ln>
                  <a:noFill/>
                </a:ln>
              </p:spPr>
            </p:pic>
            <p:pic>
              <p:nvPicPr>
                <p:cNvPr id="82" name="Picture 81"/>
                <p:cNvPicPr>
                  <a:picLocks noChangeAspect="1"/>
                </p:cNvPicPr>
                <p:nvPr/>
              </p:nvPicPr>
              <p:blipFill rotWithShape="1">
                <a:blip r:embed="rId12" cstate="print">
                  <a:extLst>
                    <a:ext uri="{BEBA8EAE-BF5A-486C-A8C5-ECC9F3942E4B}">
                      <a14:imgProps xmlns:a14="http://schemas.microsoft.com/office/drawing/2010/main">
                        <a14:imgLayer r:embed="rId13">
                          <a14:imgEffect>
                            <a14:brightnessContrast bright="100000"/>
                          </a14:imgEffect>
                        </a14:imgLayer>
                      </a14:imgProps>
                    </a:ext>
                    <a:ext uri="{28A0092B-C50C-407E-A947-70E740481C1C}">
                      <a14:useLocalDpi xmlns:a14="http://schemas.microsoft.com/office/drawing/2010/main" val="0"/>
                    </a:ext>
                  </a:extLst>
                </a:blip>
                <a:srcRect/>
                <a:stretch/>
              </p:blipFill>
              <p:spPr>
                <a:xfrm>
                  <a:off x="11176749" y="3258670"/>
                  <a:ext cx="662179" cy="251419"/>
                </a:xfrm>
                <a:prstGeom prst="rect">
                  <a:avLst/>
                </a:prstGeom>
                <a:noFill/>
                <a:ln>
                  <a:noFill/>
                </a:ln>
              </p:spPr>
            </p:pic>
          </p:grpSp>
          <p:grpSp>
            <p:nvGrpSpPr>
              <p:cNvPr id="83" name="Group 82"/>
              <p:cNvGrpSpPr/>
              <p:nvPr/>
            </p:nvGrpSpPr>
            <p:grpSpPr>
              <a:xfrm>
                <a:off x="3169172" y="4650424"/>
                <a:ext cx="734207" cy="237416"/>
                <a:chOff x="12136828" y="3259592"/>
                <a:chExt cx="585422" cy="189305"/>
              </a:xfrm>
            </p:grpSpPr>
            <p:pic>
              <p:nvPicPr>
                <p:cNvPr id="84" name="Picture 4" descr="http://tctechcrunch2011.files.wordpress.com/2012/11/twilio-logo-6a141664f35a78e9ac08eed627c2a859.png"/>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p:blipFill>
              <p:spPr bwMode="auto">
                <a:xfrm>
                  <a:off x="12332326" y="3259592"/>
                  <a:ext cx="389924" cy="189305"/>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85" name="Group 84"/>
                <p:cNvGrpSpPr/>
                <p:nvPr/>
              </p:nvGrpSpPr>
              <p:grpSpPr>
                <a:xfrm>
                  <a:off x="12136828" y="3268957"/>
                  <a:ext cx="178831" cy="178830"/>
                  <a:chOff x="12136828" y="3639206"/>
                  <a:chExt cx="178831" cy="178830"/>
                </a:xfrm>
              </p:grpSpPr>
              <p:sp>
                <p:nvSpPr>
                  <p:cNvPr id="86" name="Freeform 85"/>
                  <p:cNvSpPr/>
                  <p:nvPr/>
                </p:nvSpPr>
                <p:spPr bwMode="auto">
                  <a:xfrm>
                    <a:off x="12136828" y="3639206"/>
                    <a:ext cx="178831" cy="178830"/>
                  </a:xfrm>
                  <a:custGeom>
                    <a:avLst/>
                    <a:gdLst>
                      <a:gd name="connsiteX0" fmla="*/ 89415 w 178830"/>
                      <a:gd name="connsiteY0" fmla="*/ 0 h 178830"/>
                      <a:gd name="connsiteX1" fmla="*/ 178830 w 178830"/>
                      <a:gd name="connsiteY1" fmla="*/ 89415 h 178830"/>
                      <a:gd name="connsiteX2" fmla="*/ 89415 w 178830"/>
                      <a:gd name="connsiteY2" fmla="*/ 178830 h 178830"/>
                      <a:gd name="connsiteX3" fmla="*/ 0 w 178830"/>
                      <a:gd name="connsiteY3" fmla="*/ 89415 h 178830"/>
                      <a:gd name="connsiteX4" fmla="*/ 89415 w 178830"/>
                      <a:gd name="connsiteY4" fmla="*/ 0 h 178830"/>
                      <a:gd name="connsiteX5" fmla="*/ 89415 w 178830"/>
                      <a:gd name="connsiteY5" fmla="*/ 25937 h 178830"/>
                      <a:gd name="connsiteX6" fmla="*/ 25937 w 178830"/>
                      <a:gd name="connsiteY6" fmla="*/ 89415 h 178830"/>
                      <a:gd name="connsiteX7" fmla="*/ 89415 w 178830"/>
                      <a:gd name="connsiteY7" fmla="*/ 152893 h 178830"/>
                      <a:gd name="connsiteX8" fmla="*/ 152893 w 178830"/>
                      <a:gd name="connsiteY8" fmla="*/ 89415 h 178830"/>
                      <a:gd name="connsiteX9" fmla="*/ 89415 w 178830"/>
                      <a:gd name="connsiteY9" fmla="*/ 25937 h 17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830" h="178830">
                        <a:moveTo>
                          <a:pt x="89415" y="0"/>
                        </a:moveTo>
                        <a:cubicBezTo>
                          <a:pt x="138798" y="0"/>
                          <a:pt x="178830" y="40032"/>
                          <a:pt x="178830" y="89415"/>
                        </a:cubicBezTo>
                        <a:cubicBezTo>
                          <a:pt x="178830" y="138798"/>
                          <a:pt x="138798" y="178830"/>
                          <a:pt x="89415" y="178830"/>
                        </a:cubicBezTo>
                        <a:cubicBezTo>
                          <a:pt x="40032" y="178830"/>
                          <a:pt x="0" y="138798"/>
                          <a:pt x="0" y="89415"/>
                        </a:cubicBezTo>
                        <a:cubicBezTo>
                          <a:pt x="0" y="40032"/>
                          <a:pt x="40032" y="0"/>
                          <a:pt x="89415" y="0"/>
                        </a:cubicBezTo>
                        <a:close/>
                        <a:moveTo>
                          <a:pt x="89415" y="25937"/>
                        </a:moveTo>
                        <a:cubicBezTo>
                          <a:pt x="54357" y="25937"/>
                          <a:pt x="25937" y="54357"/>
                          <a:pt x="25937" y="89415"/>
                        </a:cubicBezTo>
                        <a:cubicBezTo>
                          <a:pt x="25937" y="124473"/>
                          <a:pt x="54357" y="152893"/>
                          <a:pt x="89415" y="152893"/>
                        </a:cubicBezTo>
                        <a:cubicBezTo>
                          <a:pt x="124473" y="152893"/>
                          <a:pt x="152893" y="124473"/>
                          <a:pt x="152893" y="89415"/>
                        </a:cubicBezTo>
                        <a:cubicBezTo>
                          <a:pt x="152893" y="54357"/>
                          <a:pt x="124473" y="25937"/>
                          <a:pt x="89415" y="25937"/>
                        </a:cubicBezTo>
                        <a:close/>
                      </a:path>
                    </a:pathLst>
                  </a:cu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grpSp>
                <p:nvGrpSpPr>
                  <p:cNvPr id="87" name="Group 86"/>
                  <p:cNvGrpSpPr/>
                  <p:nvPr/>
                </p:nvGrpSpPr>
                <p:grpSpPr>
                  <a:xfrm>
                    <a:off x="12187796" y="3692698"/>
                    <a:ext cx="76943" cy="71846"/>
                    <a:chOff x="12157225" y="3537324"/>
                    <a:chExt cx="65970" cy="61600"/>
                  </a:xfrm>
                  <a:solidFill>
                    <a:schemeClr val="bg1"/>
                  </a:solidFill>
                </p:grpSpPr>
                <p:sp>
                  <p:nvSpPr>
                    <p:cNvPr id="88" name="Oval 87"/>
                    <p:cNvSpPr/>
                    <p:nvPr/>
                  </p:nvSpPr>
                  <p:spPr bwMode="auto">
                    <a:xfrm>
                      <a:off x="12157225" y="3537325"/>
                      <a:ext cx="27432" cy="27432"/>
                    </a:xfrm>
                    <a:prstGeom prst="ellipse">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89" name="Oval 88"/>
                    <p:cNvSpPr/>
                    <p:nvPr/>
                  </p:nvSpPr>
                  <p:spPr bwMode="auto">
                    <a:xfrm>
                      <a:off x="12195763" y="3537324"/>
                      <a:ext cx="27432" cy="27432"/>
                    </a:xfrm>
                    <a:prstGeom prst="ellipse">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90" name="Oval 89"/>
                    <p:cNvSpPr/>
                    <p:nvPr/>
                  </p:nvSpPr>
                  <p:spPr bwMode="auto">
                    <a:xfrm>
                      <a:off x="12157225" y="3571492"/>
                      <a:ext cx="27432" cy="27432"/>
                    </a:xfrm>
                    <a:prstGeom prst="ellipse">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91" name="Oval 90"/>
                    <p:cNvSpPr/>
                    <p:nvPr/>
                  </p:nvSpPr>
                  <p:spPr bwMode="auto">
                    <a:xfrm>
                      <a:off x="12195763" y="3571492"/>
                      <a:ext cx="27432" cy="27432"/>
                    </a:xfrm>
                    <a:prstGeom prst="ellipse">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grpSp>
            </p:grpSp>
          </p:grpSp>
          <p:pic>
            <p:nvPicPr>
              <p:cNvPr id="93" name="Picture 9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774348" y="4120591"/>
                <a:ext cx="585798" cy="446449"/>
              </a:xfrm>
              <a:prstGeom prst="rect">
                <a:avLst/>
              </a:prstGeom>
            </p:spPr>
          </p:pic>
        </p:grpSp>
        <p:sp>
          <p:nvSpPr>
            <p:cNvPr id="99" name="Rectangle 98"/>
            <p:cNvSpPr/>
            <p:nvPr/>
          </p:nvSpPr>
          <p:spPr bwMode="auto">
            <a:xfrm>
              <a:off x="274637" y="3555276"/>
              <a:ext cx="3274550" cy="57250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b="1" spc="50" dirty="0">
                  <a:gradFill>
                    <a:gsLst>
                      <a:gs pos="0">
                        <a:srgbClr val="FFFFFF"/>
                      </a:gs>
                      <a:gs pos="83000">
                        <a:srgbClr val="FFFFFF"/>
                      </a:gs>
                    </a:gsLst>
                    <a:lin ang="5400000" scaled="1"/>
                  </a:gradFill>
                </a:rPr>
                <a:t>Non-Microsoft Cloud</a:t>
              </a:r>
            </a:p>
          </p:txBody>
        </p:sp>
        <p:grpSp>
          <p:nvGrpSpPr>
            <p:cNvPr id="9" name="Group 8"/>
            <p:cNvGrpSpPr/>
            <p:nvPr/>
          </p:nvGrpSpPr>
          <p:grpSpPr>
            <a:xfrm>
              <a:off x="274637" y="5177934"/>
              <a:ext cx="3499894" cy="1318220"/>
              <a:chOff x="274637" y="5177934"/>
              <a:chExt cx="3499894" cy="1318220"/>
            </a:xfrm>
          </p:grpSpPr>
          <p:sp>
            <p:nvSpPr>
              <p:cNvPr id="100" name="Rectangle 99"/>
              <p:cNvSpPr/>
              <p:nvPr/>
            </p:nvSpPr>
            <p:spPr bwMode="auto">
              <a:xfrm>
                <a:off x="274637" y="5177934"/>
                <a:ext cx="3274550" cy="57246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spAutoFit/>
              </a:bodyPr>
              <a:lstStyle/>
              <a:p>
                <a:pPr defTabSz="932293" fontAlgn="base">
                  <a:spcBef>
                    <a:spcPct val="0"/>
                  </a:spcBef>
                  <a:spcAft>
                    <a:spcPct val="0"/>
                  </a:spcAft>
                </a:pPr>
                <a:r>
                  <a:rPr lang="en-US" b="1" spc="50" dirty="0">
                    <a:gradFill>
                      <a:gsLst>
                        <a:gs pos="0">
                          <a:srgbClr val="FFFFFF"/>
                        </a:gs>
                        <a:gs pos="83000">
                          <a:srgbClr val="FFFFFF"/>
                        </a:gs>
                      </a:gsLst>
                      <a:lin ang="5400000" scaled="1"/>
                    </a:gradFill>
                  </a:rPr>
                  <a:t>On-premise data</a:t>
                </a:r>
              </a:p>
            </p:txBody>
          </p:sp>
          <p:pic>
            <p:nvPicPr>
              <p:cNvPr id="13" name="Picture 1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57490" y="5790086"/>
                <a:ext cx="1100752" cy="285133"/>
              </a:xfrm>
              <a:prstGeom prst="rect">
                <a:avLst/>
              </a:prstGeom>
            </p:spPr>
          </p:pic>
          <p:pic>
            <p:nvPicPr>
              <p:cNvPr id="102" name="Picture 10" descr="\\sfp\Work\White_Whale\_Archive-Tracy\_Archive-Tracy\7-20642_Cloud_Services_Track\Art\Logos\PNGs\Oracle.png"/>
              <p:cNvPicPr>
                <a:picLocks noChangeAspect="1" noChangeArrowheads="1"/>
              </p:cNvPicPr>
              <p:nvPr/>
            </p:nvPicPr>
            <p:blipFill>
              <a:blip r:embed="rId18" cstate="print">
                <a:extLst>
                  <a:ext uri="{BEBA8EAE-BF5A-486C-A8C5-ECC9F3942E4B}">
                    <a14:imgProps xmlns:a14="http://schemas.microsoft.com/office/drawing/2010/main">
                      <a14:imgLayer r:embed="rId1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72534" y="6303466"/>
                <a:ext cx="1011393" cy="128281"/>
              </a:xfrm>
              <a:prstGeom prst="rect">
                <a:avLst/>
              </a:prstGeom>
              <a:noFill/>
              <a:extLst/>
            </p:spPr>
          </p:pic>
          <p:pic>
            <p:nvPicPr>
              <p:cNvPr id="103" name="Picture 102"/>
              <p:cNvPicPr>
                <a:picLocks noChangeAspect="1"/>
              </p:cNvPicPr>
              <p:nvPr/>
            </p:nvPicPr>
            <p:blipFill>
              <a:blip r:embed="rId20" cstate="print">
                <a:extLst>
                  <a:ext uri="{BEBA8EAE-BF5A-486C-A8C5-ECC9F3942E4B}">
                    <a14:imgProps xmlns:a14="http://schemas.microsoft.com/office/drawing/2010/main">
                      <a14:imgLayer r:embed="rId2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811065" y="5790086"/>
                <a:ext cx="577203" cy="285882"/>
              </a:xfrm>
              <a:prstGeom prst="rect">
                <a:avLst/>
              </a:prstGeom>
            </p:spPr>
          </p:pic>
          <p:pic>
            <p:nvPicPr>
              <p:cNvPr id="4" name="Picture 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176281" y="6264840"/>
                <a:ext cx="598250" cy="231314"/>
              </a:xfrm>
              <a:prstGeom prst="rect">
                <a:avLst/>
              </a:prstGeom>
              <a:noFill/>
              <a:ln>
                <a:noFill/>
              </a:ln>
            </p:spPr>
          </p:pic>
          <p:pic>
            <p:nvPicPr>
              <p:cNvPr id="7" name="Picture 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641091" y="5766276"/>
                <a:ext cx="907024" cy="403877"/>
              </a:xfrm>
              <a:prstGeom prst="rect">
                <a:avLst/>
              </a:prstGeom>
            </p:spPr>
          </p:pic>
          <p:pic>
            <p:nvPicPr>
              <p:cNvPr id="8" name="Picture 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776455" y="6290022"/>
                <a:ext cx="811650" cy="180951"/>
              </a:xfrm>
              <a:prstGeom prst="rect">
                <a:avLst/>
              </a:prstGeom>
            </p:spPr>
          </p:pic>
        </p:grpSp>
      </p:grpSp>
      <p:pic>
        <p:nvPicPr>
          <p:cNvPr id="155" name="Picture 154"/>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103581" y="3197998"/>
            <a:ext cx="4268440" cy="2052272"/>
          </a:xfrm>
          <a:prstGeom prst="rect">
            <a:avLst/>
          </a:prstGeom>
          <a:noFill/>
          <a:ln>
            <a:noFill/>
          </a:ln>
        </p:spPr>
      </p:pic>
      <p:sp>
        <p:nvSpPr>
          <p:cNvPr id="96" name="Title 1"/>
          <p:cNvSpPr txBox="1">
            <a:spLocks/>
          </p:cNvSpPr>
          <p:nvPr/>
        </p:nvSpPr>
        <p:spPr>
          <a:xfrm>
            <a:off x="274639" y="2952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US" sz="4000" dirty="0">
                <a:latin typeface="Segoe UI Semibold" panose="020B0702040204020203" pitchFamily="34" charset="0"/>
                <a:cs typeface="Segoe UI Semibold" panose="020B0702040204020203" pitchFamily="34" charset="0"/>
              </a:rPr>
              <a:t>Power BI: experience your data</a:t>
            </a:r>
            <a:br>
              <a:rPr lang="en-US" dirty="0"/>
            </a:br>
            <a:r>
              <a:rPr lang="en-US" sz="2000" spc="0" dirty="0">
                <a:gradFill>
                  <a:gsLst>
                    <a:gs pos="1250">
                      <a:schemeClr val="accent1"/>
                    </a:gs>
                    <a:gs pos="100000">
                      <a:schemeClr val="accent1"/>
                    </a:gs>
                  </a:gsLst>
                  <a:lin ang="5400000" scaled="0"/>
                </a:gradFill>
                <a:latin typeface="Segoe UI Semibold" panose="020B0702040204020203" pitchFamily="34" charset="0"/>
                <a:cs typeface="Segoe UI Semibold" panose="020B0702040204020203" pitchFamily="34" charset="0"/>
              </a:rPr>
              <a:t>Any data, any way, anywhere</a:t>
            </a:r>
            <a:endParaRPr lang="en-US" sz="2800" spc="0" dirty="0">
              <a:gradFill>
                <a:gsLst>
                  <a:gs pos="1250">
                    <a:schemeClr val="accent1"/>
                  </a:gs>
                  <a:gs pos="100000">
                    <a:schemeClr val="accent1"/>
                  </a:gs>
                </a:gsLst>
                <a:lin ang="5400000" scaled="0"/>
              </a:gra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11447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500"/>
                                        <p:tgtEl>
                                          <p:spTgt spid="15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decel="1000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1" presetClass="entr" presetSubtype="0" fill="hold" grpId="2" nodeType="withEffect">
                                  <p:stCondLst>
                                    <p:cond delay="0"/>
                                  </p:stCondLst>
                                  <p:childTnLst>
                                    <p:set>
                                      <p:cBhvr>
                                        <p:cTn id="15" dur="1" fill="hold">
                                          <p:stCondLst>
                                            <p:cond delay="499"/>
                                          </p:stCondLst>
                                        </p:cTn>
                                        <p:tgtEl>
                                          <p:spTgt spid="95"/>
                                        </p:tgtEl>
                                        <p:attrNameLst>
                                          <p:attrName>style.visibility</p:attrName>
                                        </p:attrNameLst>
                                      </p:cBhvr>
                                      <p:to>
                                        <p:strVal val="visible"/>
                                      </p:to>
                                    </p:set>
                                  </p:childTnLst>
                                </p:cTn>
                              </p:par>
                              <p:par>
                                <p:cTn id="16" presetID="6" presetClass="emph" presetSubtype="0" accel="100000" autoRev="1" fill="hold" grpId="0" nodeType="withEffect">
                                  <p:stCondLst>
                                    <p:cond delay="0"/>
                                  </p:stCondLst>
                                  <p:childTnLst>
                                    <p:animScale>
                                      <p:cBhvr>
                                        <p:cTn id="17" dur="500" fill="hold"/>
                                        <p:tgtEl>
                                          <p:spTgt spid="95"/>
                                        </p:tgtEl>
                                      </p:cBhvr>
                                      <p:by x="0" y="100000"/>
                                    </p:animScale>
                                  </p:childTnLst>
                                </p:cTn>
                              </p:par>
                              <p:par>
                                <p:cTn id="18" presetID="63" presetClass="path" presetSubtype="0" accel="100000" decel="50000" autoRev="1" fill="hold" grpId="1" nodeType="withEffect">
                                  <p:stCondLst>
                                    <p:cond delay="0"/>
                                  </p:stCondLst>
                                  <p:childTnLst>
                                    <p:animMotion origin="layout" path="M -5.18254E-7 3.93554E-6 L 0.04378 3.93554E-6 " pathEditMode="relative" rAng="0" ptsTypes="AA">
                                      <p:cBhvr>
                                        <p:cTn id="19" dur="500" fill="hold"/>
                                        <p:tgtEl>
                                          <p:spTgt spid="95"/>
                                        </p:tgtEl>
                                        <p:attrNameLst>
                                          <p:attrName>ppt_x</p:attrName>
                                          <p:attrName>ppt_y</p:attrName>
                                        </p:attrNameLst>
                                      </p:cBhvr>
                                      <p:rCtr x="2183" y="0"/>
                                    </p:animMotion>
                                  </p:childTnLst>
                                </p:cTn>
                              </p:par>
                              <p:par>
                                <p:cTn id="20" presetID="1" presetClass="entr" presetSubtype="0" fill="hold" grpId="1" nodeType="withEffect">
                                  <p:stCondLst>
                                    <p:cond delay="0"/>
                                  </p:stCondLst>
                                  <p:childTnLst>
                                    <p:set>
                                      <p:cBhvr>
                                        <p:cTn id="21" dur="1" fill="hold">
                                          <p:stCondLst>
                                            <p:cond delay="499"/>
                                          </p:stCondLst>
                                        </p:cTn>
                                        <p:tgtEl>
                                          <p:spTgt spid="24"/>
                                        </p:tgtEl>
                                        <p:attrNameLst>
                                          <p:attrName>style.visibility</p:attrName>
                                        </p:attrNameLst>
                                      </p:cBhvr>
                                      <p:to>
                                        <p:strVal val="visible"/>
                                      </p:to>
                                    </p:set>
                                  </p:childTnLst>
                                </p:cTn>
                              </p:par>
                              <p:par>
                                <p:cTn id="22" presetID="6" presetClass="emph" presetSubtype="0" accel="100000" autoRev="1" fill="hold" grpId="0" nodeType="withEffect">
                                  <p:stCondLst>
                                    <p:cond delay="0"/>
                                  </p:stCondLst>
                                  <p:childTnLst>
                                    <p:animScale>
                                      <p:cBhvr>
                                        <p:cTn id="23" dur="500" fill="hold"/>
                                        <p:tgtEl>
                                          <p:spTgt spid="24"/>
                                        </p:tgtEl>
                                      </p:cBhvr>
                                      <p:by x="0" y="0"/>
                                    </p:animScale>
                                  </p:childTnLst>
                                </p:cTn>
                              </p:par>
                              <p:par>
                                <p:cTn id="24" presetID="42" presetClass="path" presetSubtype="0" accel="100000" autoRev="1" fill="hold" grpId="2" nodeType="withEffect">
                                  <p:stCondLst>
                                    <p:cond delay="0"/>
                                  </p:stCondLst>
                                  <p:childTnLst>
                                    <p:animMotion origin="layout" path="M 4.09242E-6 1.08942E-7 L 0.03293 1.08942E-7 " pathEditMode="relative" rAng="0" ptsTypes="AA">
                                      <p:cBhvr>
                                        <p:cTn id="25" dur="500" fill="hold"/>
                                        <p:tgtEl>
                                          <p:spTgt spid="24"/>
                                        </p:tgtEl>
                                        <p:attrNameLst>
                                          <p:attrName>ppt_x</p:attrName>
                                          <p:attrName>ppt_y</p:attrName>
                                        </p:attrNameLst>
                                      </p:cBhvr>
                                      <p:rCtr x="1647" y="0"/>
                                    </p:animMotion>
                                  </p:childTnLst>
                                </p:cTn>
                              </p:par>
                              <p:par>
                                <p:cTn id="26" presetID="1" presetClass="entr" presetSubtype="0" fill="hold" nodeType="withEffect">
                                  <p:stCondLst>
                                    <p:cond delay="100"/>
                                  </p:stCondLst>
                                  <p:childTnLst>
                                    <p:set>
                                      <p:cBhvr>
                                        <p:cTn id="27" dur="1" fill="hold">
                                          <p:stCondLst>
                                            <p:cond delay="499"/>
                                          </p:stCondLst>
                                        </p:cTn>
                                        <p:tgtEl>
                                          <p:spTgt spid="41"/>
                                        </p:tgtEl>
                                        <p:attrNameLst>
                                          <p:attrName>style.visibility</p:attrName>
                                        </p:attrNameLst>
                                      </p:cBhvr>
                                      <p:to>
                                        <p:strVal val="visible"/>
                                      </p:to>
                                    </p:set>
                                  </p:childTnLst>
                                </p:cTn>
                              </p:par>
                              <p:par>
                                <p:cTn id="28" presetID="6" presetClass="emph" presetSubtype="0" accel="100000" autoRev="1" fill="hold" nodeType="withEffect">
                                  <p:stCondLst>
                                    <p:cond delay="100"/>
                                  </p:stCondLst>
                                  <p:childTnLst>
                                    <p:animScale>
                                      <p:cBhvr>
                                        <p:cTn id="29" dur="500" fill="hold"/>
                                        <p:tgtEl>
                                          <p:spTgt spid="41"/>
                                        </p:tgtEl>
                                      </p:cBhvr>
                                      <p:by x="0" y="0"/>
                                    </p:animScale>
                                  </p:childTnLst>
                                </p:cTn>
                              </p:par>
                              <p:par>
                                <p:cTn id="30" presetID="42" presetClass="path" presetSubtype="0" accel="100000" autoRev="1" fill="hold" nodeType="withEffect">
                                  <p:stCondLst>
                                    <p:cond delay="100"/>
                                  </p:stCondLst>
                                  <p:childTnLst>
                                    <p:animMotion origin="layout" path="M 4.09242E-6 1.08942E-7 L 0.03293 1.08942E-7 " pathEditMode="relative" rAng="0" ptsTypes="AA">
                                      <p:cBhvr>
                                        <p:cTn id="31" dur="500" fill="hold"/>
                                        <p:tgtEl>
                                          <p:spTgt spid="41"/>
                                        </p:tgtEl>
                                        <p:attrNameLst>
                                          <p:attrName>ppt_x</p:attrName>
                                          <p:attrName>ppt_y</p:attrName>
                                        </p:attrNameLst>
                                      </p:cBhvr>
                                      <p:rCtr x="1647" y="0"/>
                                    </p:animMotion>
                                  </p:childTnLst>
                                </p:cTn>
                              </p:par>
                              <p:par>
                                <p:cTn id="32" presetID="10" presetClass="entr" presetSubtype="0" fill="hold" grpId="0" nodeType="withEffect">
                                  <p:stCondLst>
                                    <p:cond delay="6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63" presetClass="path" presetSubtype="0" decel="100000" fill="hold" grpId="1" nodeType="withEffect">
                                  <p:stCondLst>
                                    <p:cond delay="600"/>
                                  </p:stCondLst>
                                  <p:childTnLst>
                                    <p:animMotion origin="layout" path="M 3.54167E-6 1.85185E-6 L 0.02109 1.85185E-6 " pathEditMode="relative" rAng="0" ptsTypes="AA">
                                      <p:cBhvr>
                                        <p:cTn id="36" dur="500" spd="-100000" fill="hold"/>
                                        <p:tgtEl>
                                          <p:spTgt spid="94"/>
                                        </p:tgtEl>
                                        <p:attrNameLst>
                                          <p:attrName>ppt_x</p:attrName>
                                          <p:attrName>ppt_y</p:attrName>
                                        </p:attrNameLst>
                                      </p:cBhvr>
                                      <p:rCtr x="1055" y="0"/>
                                    </p:animMotion>
                                  </p:childTnLst>
                                </p:cTn>
                              </p:par>
                            </p:childTnLst>
                          </p:cTn>
                        </p:par>
                      </p:childTnLst>
                    </p:cTn>
                  </p:par>
                  <p:par>
                    <p:cTn id="37" fill="hold">
                      <p:stCondLst>
                        <p:cond delay="indefinite"/>
                      </p:stCondLst>
                      <p:childTnLst>
                        <p:par>
                          <p:cTn id="38" fill="hold">
                            <p:stCondLst>
                              <p:cond delay="0"/>
                            </p:stCondLst>
                            <p:childTnLst>
                              <p:par>
                                <p:cTn id="39" presetID="2" presetClass="entr" presetSubtype="8" decel="10000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decel="10000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0-#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par>
                                <p:cTn id="47" presetID="2" presetClass="entr" presetSubtype="8" decel="100000" fill="hold" grpId="0" nodeType="withEffect">
                                  <p:stCondLst>
                                    <p:cond delay="0"/>
                                  </p:stCondLst>
                                  <p:childTnLst>
                                    <p:set>
                                      <p:cBhvr>
                                        <p:cTn id="48" dur="1" fill="hold">
                                          <p:stCondLst>
                                            <p:cond delay="0"/>
                                          </p:stCondLst>
                                        </p:cTn>
                                        <p:tgtEl>
                                          <p:spTgt spid="78"/>
                                        </p:tgtEl>
                                        <p:attrNameLst>
                                          <p:attrName>style.visibility</p:attrName>
                                        </p:attrNameLst>
                                      </p:cBhvr>
                                      <p:to>
                                        <p:strVal val="visible"/>
                                      </p:to>
                                    </p:set>
                                    <p:anim calcmode="lin" valueType="num">
                                      <p:cBhvr additive="base">
                                        <p:cTn id="49" dur="500" fill="hold"/>
                                        <p:tgtEl>
                                          <p:spTgt spid="78"/>
                                        </p:tgtEl>
                                        <p:attrNameLst>
                                          <p:attrName>ppt_x</p:attrName>
                                        </p:attrNameLst>
                                      </p:cBhvr>
                                      <p:tavLst>
                                        <p:tav tm="0">
                                          <p:val>
                                            <p:strVal val="0-#ppt_w/2"/>
                                          </p:val>
                                        </p:tav>
                                        <p:tav tm="100000">
                                          <p:val>
                                            <p:strVal val="#ppt_x"/>
                                          </p:val>
                                        </p:tav>
                                      </p:tavLst>
                                    </p:anim>
                                    <p:anim calcmode="lin" valueType="num">
                                      <p:cBhvr additive="base">
                                        <p:cTn id="50" dur="500" fill="hold"/>
                                        <p:tgtEl>
                                          <p:spTgt spid="78"/>
                                        </p:tgtEl>
                                        <p:attrNameLst>
                                          <p:attrName>ppt_y</p:attrName>
                                        </p:attrNameLst>
                                      </p:cBhvr>
                                      <p:tavLst>
                                        <p:tav tm="0">
                                          <p:val>
                                            <p:strVal val="#ppt_y"/>
                                          </p:val>
                                        </p:tav>
                                        <p:tav tm="100000">
                                          <p:val>
                                            <p:strVal val="#ppt_y"/>
                                          </p:val>
                                        </p:tav>
                                      </p:tavLst>
                                    </p:anim>
                                  </p:childTnLst>
                                </p:cTn>
                              </p:par>
                              <p:par>
                                <p:cTn id="51" presetID="10" presetClass="entr" presetSubtype="0" fill="hold" nodeType="withEffect">
                                  <p:stCondLst>
                                    <p:cond delay="30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par>
                                <p:cTn id="54" presetID="35" presetClass="path" presetSubtype="0" decel="100000" fill="hold" nodeType="withEffect">
                                  <p:stCondLst>
                                    <p:cond delay="300"/>
                                  </p:stCondLst>
                                  <p:childTnLst>
                                    <p:animMotion origin="layout" path="M -1.70794E-6 -4.17612E-7 L -0.03868 -4.17612E-7 " pathEditMode="relative" rAng="0" ptsTypes="AA">
                                      <p:cBhvr>
                                        <p:cTn id="55" dur="500" spd="-100000" fill="hold"/>
                                        <p:tgtEl>
                                          <p:spTgt spid="25"/>
                                        </p:tgtEl>
                                        <p:attrNameLst>
                                          <p:attrName>ppt_x</p:attrName>
                                          <p:attrName>ppt_y</p:attrName>
                                        </p:attrNameLst>
                                      </p:cBhvr>
                                      <p:rCtr x="-1940" y="0"/>
                                    </p:animMotion>
                                  </p:childTnLst>
                                </p:cTn>
                              </p:par>
                            </p:childTnLst>
                          </p:cTn>
                        </p:par>
                      </p:childTnLst>
                    </p:cTn>
                  </p:par>
                  <p:par>
                    <p:cTn id="56" fill="hold">
                      <p:stCondLst>
                        <p:cond delay="indefinite"/>
                      </p:stCondLst>
                      <p:childTnLst>
                        <p:par>
                          <p:cTn id="57" fill="hold">
                            <p:stCondLst>
                              <p:cond delay="0"/>
                            </p:stCondLst>
                            <p:childTnLst>
                              <p:par>
                                <p:cTn id="58" presetID="42" presetClass="path" presetSubtype="0" decel="100000" fill="hold" nodeType="clickEffect">
                                  <p:stCondLst>
                                    <p:cond delay="0"/>
                                  </p:stCondLst>
                                  <p:childTnLst>
                                    <p:animMotion origin="layout" path="M -4.7664E-6 3.58602E-7 L -0.01073 3.24103E-6 " pathEditMode="relative" rAng="0" ptsTypes="AA">
                                      <p:cBhvr>
                                        <p:cTn id="59" dur="500" fill="hold"/>
                                        <p:tgtEl>
                                          <p:spTgt spid="16"/>
                                        </p:tgtEl>
                                        <p:attrNameLst>
                                          <p:attrName>ppt_x</p:attrName>
                                          <p:attrName>ppt_y</p:attrName>
                                        </p:attrNameLst>
                                      </p:cBhvr>
                                      <p:rCtr x="-625" y="272"/>
                                    </p:animMotion>
                                  </p:childTnLst>
                                </p:cTn>
                              </p:par>
                              <p:par>
                                <p:cTn id="60" presetID="42" presetClass="path" presetSubtype="0" decel="100000" fill="hold" nodeType="withEffect">
                                  <p:stCondLst>
                                    <p:cond delay="0"/>
                                  </p:stCondLst>
                                  <p:childTnLst>
                                    <p:animMotion origin="layout" path="M -4.7664E-6 -2.48752E-6 L -0.01072 -8.6246E-7 " pathEditMode="relative" rAng="0" ptsTypes="AA">
                                      <p:cBhvr>
                                        <p:cTn id="61" dur="500" fill="hold"/>
                                        <p:tgtEl>
                                          <p:spTgt spid="17"/>
                                        </p:tgtEl>
                                        <p:attrNameLst>
                                          <p:attrName>ppt_x</p:attrName>
                                          <p:attrName>ppt_y</p:attrName>
                                        </p:attrNameLst>
                                      </p:cBhvr>
                                      <p:rCtr x="-677" y="182"/>
                                    </p:animMotion>
                                  </p:childTnLst>
                                </p:cTn>
                              </p:par>
                              <p:par>
                                <p:cTn id="62" presetID="42" presetClass="path" presetSubtype="0" decel="100000" fill="hold" grpId="1" nodeType="withEffect">
                                  <p:stCondLst>
                                    <p:cond delay="0"/>
                                  </p:stCondLst>
                                  <p:childTnLst>
                                    <p:animMotion origin="layout" path="M -4.7664E-6 3.58602E-7 L -0.01073 3.24103E-6 " pathEditMode="relative" rAng="0" ptsTypes="AA">
                                      <p:cBhvr>
                                        <p:cTn id="63" dur="500" fill="hold"/>
                                        <p:tgtEl>
                                          <p:spTgt spid="78"/>
                                        </p:tgtEl>
                                        <p:attrNameLst>
                                          <p:attrName>ppt_x</p:attrName>
                                          <p:attrName>ppt_y</p:attrName>
                                        </p:attrNameLst>
                                      </p:cBhvr>
                                      <p:rCtr x="-625" y="272"/>
                                    </p:animMotion>
                                  </p:childTnLst>
                                </p:cTn>
                              </p:par>
                              <p:par>
                                <p:cTn id="64" presetID="42" presetClass="path" presetSubtype="0" decel="100000" fill="hold" nodeType="withEffect">
                                  <p:stCondLst>
                                    <p:cond delay="0"/>
                                  </p:stCondLst>
                                  <p:childTnLst>
                                    <p:animMotion origin="layout" path="M -2.5E-6 4.81481E-6 L 0.13399 4.81481E-6 " pathEditMode="relative" rAng="0" ptsTypes="AA">
                                      <p:cBhvr>
                                        <p:cTn id="65" dur="500" fill="hold"/>
                                        <p:tgtEl>
                                          <p:spTgt spid="155"/>
                                        </p:tgtEl>
                                        <p:attrNameLst>
                                          <p:attrName>ppt_x</p:attrName>
                                          <p:attrName>ppt_y</p:attrName>
                                        </p:attrNameLst>
                                      </p:cBhvr>
                                      <p:rCtr x="6693" y="0"/>
                                    </p:animMotion>
                                  </p:childTnLst>
                                </p:cTn>
                              </p:par>
                            </p:childTnLst>
                          </p:cTn>
                        </p:par>
                        <p:par>
                          <p:cTn id="66" fill="hold">
                            <p:stCondLst>
                              <p:cond delay="500"/>
                            </p:stCondLst>
                            <p:childTnLst>
                              <p:par>
                                <p:cTn id="67" presetID="2" presetClass="entr" presetSubtype="4" decel="10000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ppt_x"/>
                                          </p:val>
                                        </p:tav>
                                        <p:tav tm="100000">
                                          <p:val>
                                            <p:strVal val="#ppt_x"/>
                                          </p:val>
                                        </p:tav>
                                      </p:tavLst>
                                    </p:anim>
                                    <p:anim calcmode="lin" valueType="num">
                                      <p:cBhvr additive="base">
                                        <p:cTn id="7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P spid="95" grpId="2" animBg="1"/>
      <p:bldP spid="12" grpId="0" animBg="1"/>
      <p:bldP spid="24" grpId="0" animBg="1"/>
      <p:bldP spid="24" grpId="1" animBg="1"/>
      <p:bldP spid="24" grpId="2" animBg="1"/>
      <p:bldP spid="94" grpId="0"/>
      <p:bldP spid="94" grpId="1"/>
      <p:bldP spid="78" grpId="0" animBg="1"/>
      <p:bldP spid="7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4235" y="3077"/>
          <a:ext cx="1587" cy="1587"/>
        </p:xfrm>
        <a:graphic>
          <a:graphicData uri="http://schemas.openxmlformats.org/presentationml/2006/ole">
            <mc:AlternateContent xmlns:mc="http://schemas.openxmlformats.org/markup-compatibility/2006">
              <mc:Choice xmlns:v="urn:schemas-microsoft-com:vml" Requires="v">
                <p:oleObj spid="_x0000_s1047"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4235" y="3077"/>
                        <a:ext cx="1587" cy="1587"/>
                      </a:xfrm>
                      <a:prstGeom prst="rect">
                        <a:avLst/>
                      </a:prstGeom>
                    </p:spPr>
                  </p:pic>
                </p:oleObj>
              </mc:Fallback>
            </mc:AlternateContent>
          </a:graphicData>
        </a:graphic>
      </p:graphicFrame>
      <p:sp>
        <p:nvSpPr>
          <p:cNvPr id="7" name="Rectangle 6"/>
          <p:cNvSpPr/>
          <p:nvPr/>
        </p:nvSpPr>
        <p:spPr bwMode="auto">
          <a:xfrm>
            <a:off x="7656564" y="2554947"/>
            <a:ext cx="4503271" cy="274477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00" rIns="0" bIns="45700" numCol="1" spcCol="0" rtlCol="0" fromWordArt="0" anchor="t" anchorCtr="0" forceAA="0" compatLnSpc="1">
            <a:prstTxWarp prst="textNoShape">
              <a:avLst/>
            </a:prstTxWarp>
            <a:spAutoFit/>
          </a:bodyPr>
          <a:lstStyle/>
          <a:p>
            <a:pPr marL="457024" indent="-403070" defTabSz="931597" fontAlgn="base">
              <a:lnSpc>
                <a:spcPct val="90000"/>
              </a:lnSpc>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Live dashboards provide a 360º  view of your business</a:t>
            </a:r>
          </a:p>
          <a:p>
            <a:pPr marL="457024" indent="-403070" defTabSz="931597" fontAlgn="base">
              <a:lnSpc>
                <a:spcPct val="90000"/>
              </a:lnSpc>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Track your data in real-time with support for streaming data</a:t>
            </a:r>
          </a:p>
          <a:p>
            <a:pPr marL="457024" indent="-403070" defTabSz="931597" fontAlgn="base">
              <a:lnSpc>
                <a:spcPct val="90000"/>
              </a:lnSpc>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Drill through to underlying reports to explore in more detail</a:t>
            </a:r>
          </a:p>
          <a:p>
            <a:pPr marL="457024" indent="-403070" defTabSz="931597" fontAlgn="base">
              <a:lnSpc>
                <a:spcPct val="90000"/>
              </a:lnSpc>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Pin new visualizations and KPIs </a:t>
            </a:r>
            <a:br>
              <a:rPr lang="en-US" sz="2000" dirty="0">
                <a:ln>
                  <a:solidFill>
                    <a:srgbClr val="FFFFFF">
                      <a:alpha val="0"/>
                    </a:srgbClr>
                  </a:solidFill>
                </a:ln>
                <a:solidFill>
                  <a:schemeClr val="tx1"/>
                </a:solidFill>
                <a:ea typeface="Segoe UI" pitchFamily="34" charset="0"/>
                <a:cs typeface="Segoe UI" pitchFamily="34" charset="0"/>
              </a:rPr>
            </a:br>
            <a:r>
              <a:rPr lang="en-US" sz="2000" dirty="0">
                <a:ln>
                  <a:solidFill>
                    <a:srgbClr val="FFFFFF">
                      <a:alpha val="0"/>
                    </a:srgbClr>
                  </a:solidFill>
                </a:ln>
                <a:solidFill>
                  <a:schemeClr val="tx1"/>
                </a:solidFill>
                <a:ea typeface="Segoe UI" pitchFamily="34" charset="0"/>
                <a:cs typeface="Segoe UI" pitchFamily="34" charset="0"/>
              </a:rPr>
              <a:t>to monitor performance</a:t>
            </a:r>
          </a:p>
        </p:txBody>
      </p:sp>
      <p:grpSp>
        <p:nvGrpSpPr>
          <p:cNvPr id="8" name="Group 7"/>
          <p:cNvGrpSpPr/>
          <p:nvPr/>
        </p:nvGrpSpPr>
        <p:grpSpPr>
          <a:xfrm>
            <a:off x="7559959" y="2650427"/>
            <a:ext cx="384467" cy="384467"/>
            <a:chOff x="8431377" y="-766784"/>
            <a:chExt cx="457200" cy="457200"/>
          </a:xfrm>
          <a:solidFill>
            <a:srgbClr val="0072C6"/>
          </a:solidFill>
        </p:grpSpPr>
        <p:sp>
          <p:nvSpPr>
            <p:cNvPr id="10"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1"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16" name="Group 15"/>
          <p:cNvGrpSpPr/>
          <p:nvPr/>
        </p:nvGrpSpPr>
        <p:grpSpPr>
          <a:xfrm>
            <a:off x="7559959" y="3334418"/>
            <a:ext cx="384467" cy="384467"/>
            <a:chOff x="8431377" y="-766784"/>
            <a:chExt cx="457200" cy="457200"/>
          </a:xfrm>
          <a:solidFill>
            <a:srgbClr val="0072C6"/>
          </a:solidFill>
        </p:grpSpPr>
        <p:sp>
          <p:nvSpPr>
            <p:cNvPr id="1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1" name="Group 20"/>
          <p:cNvGrpSpPr/>
          <p:nvPr/>
        </p:nvGrpSpPr>
        <p:grpSpPr>
          <a:xfrm>
            <a:off x="7559959" y="4018408"/>
            <a:ext cx="384467" cy="384467"/>
            <a:chOff x="8431377" y="-766784"/>
            <a:chExt cx="457200" cy="457200"/>
          </a:xfrm>
          <a:solidFill>
            <a:srgbClr val="0072C6"/>
          </a:solidFill>
        </p:grpSpPr>
        <p:sp>
          <p:nvSpPr>
            <p:cNvPr id="22"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3"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7" name="Group 26"/>
          <p:cNvGrpSpPr/>
          <p:nvPr/>
        </p:nvGrpSpPr>
        <p:grpSpPr>
          <a:xfrm>
            <a:off x="7559959" y="4702396"/>
            <a:ext cx="384467" cy="384467"/>
            <a:chOff x="8431377" y="-766784"/>
            <a:chExt cx="457200" cy="457200"/>
          </a:xfrm>
          <a:solidFill>
            <a:srgbClr val="0072C6"/>
          </a:solidFill>
        </p:grpSpPr>
        <p:sp>
          <p:nvSpPr>
            <p:cNvPr id="28"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9"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00" name="Group 199"/>
          <p:cNvGrpSpPr/>
          <p:nvPr/>
        </p:nvGrpSpPr>
        <p:grpSpPr>
          <a:xfrm>
            <a:off x="740690" y="2541636"/>
            <a:ext cx="6600235" cy="3241119"/>
            <a:chOff x="2854200" y="1615831"/>
            <a:chExt cx="8161364" cy="4007729"/>
          </a:xfrm>
        </p:grpSpPr>
        <p:pic>
          <p:nvPicPr>
            <p:cNvPr id="201" name="Picture 20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58003" y="1817870"/>
              <a:ext cx="5575269" cy="3154787"/>
            </a:xfrm>
            <a:prstGeom prst="rect">
              <a:avLst/>
            </a:prstGeom>
          </p:spPr>
        </p:pic>
        <p:sp>
          <p:nvSpPr>
            <p:cNvPr id="202" name="Freeform 1383"/>
            <p:cNvSpPr>
              <a:spLocks noChangeAspect="1" noEditPoints="1"/>
            </p:cNvSpPr>
            <p:nvPr/>
          </p:nvSpPr>
          <p:spPr bwMode="auto">
            <a:xfrm>
              <a:off x="2854200" y="1615831"/>
              <a:ext cx="8161364" cy="4007729"/>
            </a:xfrm>
            <a:custGeom>
              <a:avLst/>
              <a:gdLst>
                <a:gd name="T0" fmla="*/ 340 w 400"/>
                <a:gd name="T1" fmla="*/ 0 h 214"/>
                <a:gd name="T2" fmla="*/ 61 w 400"/>
                <a:gd name="T3" fmla="*/ 0 h 214"/>
                <a:gd name="T4" fmla="*/ 51 w 400"/>
                <a:gd name="T5" fmla="*/ 10 h 214"/>
                <a:gd name="T6" fmla="*/ 51 w 400"/>
                <a:gd name="T7" fmla="*/ 181 h 214"/>
                <a:gd name="T8" fmla="*/ 61 w 400"/>
                <a:gd name="T9" fmla="*/ 191 h 214"/>
                <a:gd name="T10" fmla="*/ 340 w 400"/>
                <a:gd name="T11" fmla="*/ 191 h 214"/>
                <a:gd name="T12" fmla="*/ 350 w 400"/>
                <a:gd name="T13" fmla="*/ 181 h 214"/>
                <a:gd name="T14" fmla="*/ 350 w 400"/>
                <a:gd name="T15" fmla="*/ 10 h 214"/>
                <a:gd name="T16" fmla="*/ 340 w 400"/>
                <a:gd name="T17" fmla="*/ 0 h 214"/>
                <a:gd name="T18" fmla="*/ 337 w 400"/>
                <a:gd name="T19" fmla="*/ 179 h 214"/>
                <a:gd name="T20" fmla="*/ 64 w 400"/>
                <a:gd name="T21" fmla="*/ 179 h 214"/>
                <a:gd name="T22" fmla="*/ 64 w 400"/>
                <a:gd name="T23" fmla="*/ 11 h 214"/>
                <a:gd name="T24" fmla="*/ 337 w 400"/>
                <a:gd name="T25" fmla="*/ 11 h 214"/>
                <a:gd name="T26" fmla="*/ 337 w 400"/>
                <a:gd name="T27" fmla="*/ 179 h 214"/>
                <a:gd name="T28" fmla="*/ 228 w 400"/>
                <a:gd name="T29" fmla="*/ 198 h 214"/>
                <a:gd name="T30" fmla="*/ 228 w 400"/>
                <a:gd name="T31" fmla="*/ 200 h 214"/>
                <a:gd name="T32" fmla="*/ 224 w 400"/>
                <a:gd name="T33" fmla="*/ 203 h 214"/>
                <a:gd name="T34" fmla="*/ 177 w 400"/>
                <a:gd name="T35" fmla="*/ 203 h 214"/>
                <a:gd name="T36" fmla="*/ 173 w 400"/>
                <a:gd name="T37" fmla="*/ 200 h 214"/>
                <a:gd name="T38" fmla="*/ 173 w 400"/>
                <a:gd name="T39" fmla="*/ 198 h 214"/>
                <a:gd name="T40" fmla="*/ 0 w 400"/>
                <a:gd name="T41" fmla="*/ 198 h 214"/>
                <a:gd name="T42" fmla="*/ 0 w 400"/>
                <a:gd name="T43" fmla="*/ 208 h 214"/>
                <a:gd name="T44" fmla="*/ 13 w 400"/>
                <a:gd name="T45" fmla="*/ 214 h 214"/>
                <a:gd name="T46" fmla="*/ 13 w 400"/>
                <a:gd name="T47" fmla="*/ 214 h 214"/>
                <a:gd name="T48" fmla="*/ 387 w 400"/>
                <a:gd name="T49" fmla="*/ 214 h 214"/>
                <a:gd name="T50" fmla="*/ 387 w 400"/>
                <a:gd name="T51" fmla="*/ 214 h 214"/>
                <a:gd name="T52" fmla="*/ 400 w 400"/>
                <a:gd name="T53" fmla="*/ 208 h 214"/>
                <a:gd name="T54" fmla="*/ 400 w 400"/>
                <a:gd name="T55" fmla="*/ 198 h 214"/>
                <a:gd name="T56" fmla="*/ 228 w 400"/>
                <a:gd name="T57" fmla="*/ 19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214">
                  <a:moveTo>
                    <a:pt x="340" y="0"/>
                  </a:moveTo>
                  <a:cubicBezTo>
                    <a:pt x="61" y="0"/>
                    <a:pt x="61" y="0"/>
                    <a:pt x="61" y="0"/>
                  </a:cubicBezTo>
                  <a:cubicBezTo>
                    <a:pt x="56" y="0"/>
                    <a:pt x="51" y="4"/>
                    <a:pt x="51" y="10"/>
                  </a:cubicBezTo>
                  <a:cubicBezTo>
                    <a:pt x="51" y="181"/>
                    <a:pt x="51" y="181"/>
                    <a:pt x="51" y="181"/>
                  </a:cubicBezTo>
                  <a:cubicBezTo>
                    <a:pt x="51" y="187"/>
                    <a:pt x="56" y="191"/>
                    <a:pt x="61" y="191"/>
                  </a:cubicBezTo>
                  <a:cubicBezTo>
                    <a:pt x="340" y="191"/>
                    <a:pt x="340" y="191"/>
                    <a:pt x="340" y="191"/>
                  </a:cubicBezTo>
                  <a:cubicBezTo>
                    <a:pt x="346" y="191"/>
                    <a:pt x="350" y="187"/>
                    <a:pt x="350" y="181"/>
                  </a:cubicBezTo>
                  <a:cubicBezTo>
                    <a:pt x="350" y="10"/>
                    <a:pt x="350" y="10"/>
                    <a:pt x="350" y="10"/>
                  </a:cubicBezTo>
                  <a:cubicBezTo>
                    <a:pt x="350" y="4"/>
                    <a:pt x="346" y="0"/>
                    <a:pt x="340" y="0"/>
                  </a:cubicBezTo>
                  <a:close/>
                  <a:moveTo>
                    <a:pt x="337" y="179"/>
                  </a:moveTo>
                  <a:cubicBezTo>
                    <a:pt x="64" y="179"/>
                    <a:pt x="64" y="179"/>
                    <a:pt x="64" y="179"/>
                  </a:cubicBezTo>
                  <a:cubicBezTo>
                    <a:pt x="64" y="11"/>
                    <a:pt x="64" y="11"/>
                    <a:pt x="64" y="11"/>
                  </a:cubicBezTo>
                  <a:cubicBezTo>
                    <a:pt x="337" y="11"/>
                    <a:pt x="337" y="11"/>
                    <a:pt x="337" y="11"/>
                  </a:cubicBezTo>
                  <a:cubicBezTo>
                    <a:pt x="337" y="179"/>
                    <a:pt x="337" y="179"/>
                    <a:pt x="337" y="179"/>
                  </a:cubicBezTo>
                  <a:close/>
                  <a:moveTo>
                    <a:pt x="228" y="198"/>
                  </a:moveTo>
                  <a:cubicBezTo>
                    <a:pt x="228" y="200"/>
                    <a:pt x="228" y="200"/>
                    <a:pt x="228" y="200"/>
                  </a:cubicBezTo>
                  <a:cubicBezTo>
                    <a:pt x="228" y="202"/>
                    <a:pt x="226" y="203"/>
                    <a:pt x="224" y="203"/>
                  </a:cubicBezTo>
                  <a:cubicBezTo>
                    <a:pt x="177" y="203"/>
                    <a:pt x="177" y="203"/>
                    <a:pt x="177" y="203"/>
                  </a:cubicBezTo>
                  <a:cubicBezTo>
                    <a:pt x="175" y="203"/>
                    <a:pt x="173" y="202"/>
                    <a:pt x="173" y="200"/>
                  </a:cubicBezTo>
                  <a:cubicBezTo>
                    <a:pt x="173" y="198"/>
                    <a:pt x="173" y="198"/>
                    <a:pt x="173" y="198"/>
                  </a:cubicBezTo>
                  <a:cubicBezTo>
                    <a:pt x="0" y="198"/>
                    <a:pt x="0" y="198"/>
                    <a:pt x="0" y="198"/>
                  </a:cubicBezTo>
                  <a:cubicBezTo>
                    <a:pt x="0" y="208"/>
                    <a:pt x="0" y="208"/>
                    <a:pt x="0" y="208"/>
                  </a:cubicBezTo>
                  <a:cubicBezTo>
                    <a:pt x="0" y="208"/>
                    <a:pt x="9" y="214"/>
                    <a:pt x="13" y="214"/>
                  </a:cubicBezTo>
                  <a:cubicBezTo>
                    <a:pt x="13" y="214"/>
                    <a:pt x="13" y="214"/>
                    <a:pt x="13" y="214"/>
                  </a:cubicBezTo>
                  <a:cubicBezTo>
                    <a:pt x="387" y="214"/>
                    <a:pt x="387" y="214"/>
                    <a:pt x="387" y="214"/>
                  </a:cubicBezTo>
                  <a:cubicBezTo>
                    <a:pt x="387" y="214"/>
                    <a:pt x="387" y="214"/>
                    <a:pt x="387" y="214"/>
                  </a:cubicBezTo>
                  <a:cubicBezTo>
                    <a:pt x="391" y="214"/>
                    <a:pt x="400" y="208"/>
                    <a:pt x="400" y="208"/>
                  </a:cubicBezTo>
                  <a:cubicBezTo>
                    <a:pt x="400" y="198"/>
                    <a:pt x="400" y="198"/>
                    <a:pt x="400" y="198"/>
                  </a:cubicBezTo>
                  <a:lnTo>
                    <a:pt x="228" y="198"/>
                  </a:lnTo>
                  <a:close/>
                </a:path>
              </a:pathLst>
            </a:custGeom>
            <a:solidFill>
              <a:schemeClr val="tx1">
                <a:lumMod val="75000"/>
              </a:schemeClr>
            </a:solidFill>
            <a:ln w="9525">
              <a:solidFill>
                <a:srgbClr val="FFFFFF"/>
              </a:solidFill>
            </a:ln>
            <a:extLst/>
          </p:spPr>
          <p:txBody>
            <a:bodyPr vert="horz" wrap="square" lIns="93247" tIns="46623" rIns="93247" bIns="46623"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defRPr/>
              </a:pPr>
              <a:endParaRPr lang="en-US" sz="1632" dirty="0">
                <a:solidFill>
                  <a:srgbClr val="000000"/>
                </a:solidFill>
              </a:endParaRPr>
            </a:p>
          </p:txBody>
        </p:sp>
      </p:grpSp>
      <p:sp>
        <p:nvSpPr>
          <p:cNvPr id="267" name="TextBox 266"/>
          <p:cNvSpPr txBox="1"/>
          <p:nvPr/>
        </p:nvSpPr>
        <p:spPr>
          <a:xfrm>
            <a:off x="2435997" y="4125421"/>
            <a:ext cx="522633"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146.03K</a:t>
            </a:r>
          </a:p>
        </p:txBody>
      </p:sp>
      <p:sp>
        <p:nvSpPr>
          <p:cNvPr id="268" name="TextBox 267"/>
          <p:cNvSpPr txBox="1"/>
          <p:nvPr/>
        </p:nvSpPr>
        <p:spPr>
          <a:xfrm>
            <a:off x="2436336" y="4125421"/>
            <a:ext cx="524095"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145.84K</a:t>
            </a:r>
          </a:p>
        </p:txBody>
      </p:sp>
      <p:sp>
        <p:nvSpPr>
          <p:cNvPr id="269" name="TextBox 268"/>
          <p:cNvSpPr txBox="1"/>
          <p:nvPr/>
        </p:nvSpPr>
        <p:spPr>
          <a:xfrm>
            <a:off x="2435997" y="4125421"/>
            <a:ext cx="522633"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145.96K</a:t>
            </a:r>
          </a:p>
        </p:txBody>
      </p:sp>
      <p:sp>
        <p:nvSpPr>
          <p:cNvPr id="270" name="TextBox 269"/>
          <p:cNvSpPr txBox="1"/>
          <p:nvPr/>
        </p:nvSpPr>
        <p:spPr>
          <a:xfrm>
            <a:off x="2435997" y="4125421"/>
            <a:ext cx="522633"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146.06K</a:t>
            </a:r>
          </a:p>
        </p:txBody>
      </p:sp>
      <p:sp>
        <p:nvSpPr>
          <p:cNvPr id="271" name="TextBox 270"/>
          <p:cNvSpPr txBox="1"/>
          <p:nvPr/>
        </p:nvSpPr>
        <p:spPr>
          <a:xfrm>
            <a:off x="3113646" y="4125421"/>
            <a:ext cx="468843"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40.08K</a:t>
            </a:r>
          </a:p>
        </p:txBody>
      </p:sp>
      <p:sp>
        <p:nvSpPr>
          <p:cNvPr id="272" name="TextBox 271"/>
          <p:cNvSpPr txBox="1"/>
          <p:nvPr/>
        </p:nvSpPr>
        <p:spPr>
          <a:xfrm>
            <a:off x="3113646" y="4125421"/>
            <a:ext cx="468843"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38.84K</a:t>
            </a:r>
          </a:p>
        </p:txBody>
      </p:sp>
      <p:sp>
        <p:nvSpPr>
          <p:cNvPr id="273" name="TextBox 272"/>
          <p:cNvSpPr txBox="1"/>
          <p:nvPr/>
        </p:nvSpPr>
        <p:spPr>
          <a:xfrm>
            <a:off x="3113308" y="4125421"/>
            <a:ext cx="467364"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39.99K</a:t>
            </a:r>
          </a:p>
        </p:txBody>
      </p:sp>
      <p:sp>
        <p:nvSpPr>
          <p:cNvPr id="274" name="TextBox 273"/>
          <p:cNvSpPr txBox="1"/>
          <p:nvPr/>
        </p:nvSpPr>
        <p:spPr>
          <a:xfrm>
            <a:off x="3113646" y="4125421"/>
            <a:ext cx="468843" cy="192135"/>
          </a:xfrm>
          <a:prstGeom prst="rect">
            <a:avLst/>
          </a:prstGeom>
          <a:solidFill>
            <a:srgbClr val="FFFFFF"/>
          </a:solidFill>
        </p:spPr>
        <p:txBody>
          <a:bodyPr wrap="square" lIns="0" tIns="0" rIns="0" bIns="0" rtlCol="0">
            <a:spAutoFit/>
          </a:bodyPr>
          <a:lstStyle/>
          <a:p>
            <a:pPr defTabSz="932418">
              <a:spcAft>
                <a:spcPts val="612"/>
              </a:spcAft>
              <a:defRPr/>
            </a:pPr>
            <a:r>
              <a:rPr lang="en-US" sz="1224" kern="0" dirty="0">
                <a:solidFill>
                  <a:srgbClr val="505050"/>
                </a:solidFill>
                <a:latin typeface="Segoe UI Light"/>
              </a:rPr>
              <a:t>40.33K</a:t>
            </a:r>
          </a:p>
        </p:txBody>
      </p:sp>
      <p:sp>
        <p:nvSpPr>
          <p:cNvPr id="34" name="TextBox 33"/>
          <p:cNvSpPr txBox="1"/>
          <p:nvPr/>
        </p:nvSpPr>
        <p:spPr>
          <a:xfrm>
            <a:off x="300936" y="320040"/>
            <a:ext cx="7288902"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Live dashboards &amp; reports</a:t>
            </a:r>
          </a:p>
        </p:txBody>
      </p:sp>
    </p:spTree>
    <p:extLst>
      <p:ext uri="{BB962C8B-B14F-4D97-AF65-F5344CB8AC3E}">
        <p14:creationId xmlns:p14="http://schemas.microsoft.com/office/powerpoint/2010/main" val="4916906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130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63" presetClass="path" presetSubtype="0" accel="50000" decel="50000" fill="hold" nodeType="withEffect">
                                  <p:stCondLst>
                                    <p:cond delay="500"/>
                                  </p:stCondLst>
                                  <p:childTnLst>
                                    <p:animMotion origin="layout" path="M -0.03064 1.07127E-6 L 9.80342E-7 1.07127E-6 " pathEditMode="relative" rAng="0" ptsTypes="AA">
                                      <p:cBhvr>
                                        <p:cTn id="21" dur="500" fill="hold"/>
                                        <p:tgtEl>
                                          <p:spTgt spid="8"/>
                                        </p:tgtEl>
                                        <p:attrNameLst>
                                          <p:attrName>ppt_x</p:attrName>
                                          <p:attrName>ppt_y</p:attrName>
                                        </p:attrNameLst>
                                      </p:cBhvr>
                                      <p:rCtr x="2936" y="0"/>
                                    </p:animMotion>
                                  </p:childTnLst>
                                </p:cTn>
                              </p:par>
                              <p:par>
                                <p:cTn id="22" presetID="10" presetClass="entr" presetSubtype="0" fill="hold" nodeType="withEffect">
                                  <p:stCondLst>
                                    <p:cond delay="75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63" presetClass="path" presetSubtype="0" accel="50000" decel="50000" fill="hold" nodeType="withEffect">
                                  <p:stCondLst>
                                    <p:cond delay="750"/>
                                  </p:stCondLst>
                                  <p:childTnLst>
                                    <p:animMotion origin="layout" path="M -0.03064 1.07127E-6 L 9.80342E-7 1.07127E-6 " pathEditMode="relative" rAng="0" ptsTypes="AA">
                                      <p:cBhvr>
                                        <p:cTn id="26" dur="500" fill="hold"/>
                                        <p:tgtEl>
                                          <p:spTgt spid="16"/>
                                        </p:tgtEl>
                                        <p:attrNameLst>
                                          <p:attrName>ppt_x</p:attrName>
                                          <p:attrName>ppt_y</p:attrName>
                                        </p:attrNameLst>
                                      </p:cBhvr>
                                      <p:rCtr x="2936" y="0"/>
                                    </p:animMotion>
                                  </p:childTnLst>
                                </p:cTn>
                              </p:par>
                              <p:par>
                                <p:cTn id="27" presetID="10" presetClass="entr" presetSubtype="0" fill="hold"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63" presetClass="path" presetSubtype="0" accel="50000" decel="50000" fill="hold" nodeType="withEffect">
                                  <p:stCondLst>
                                    <p:cond delay="1000"/>
                                  </p:stCondLst>
                                  <p:childTnLst>
                                    <p:animMotion origin="layout" path="M -0.03064 1.07127E-6 L 9.80342E-7 1.07127E-6 " pathEditMode="relative" rAng="0" ptsTypes="AA">
                                      <p:cBhvr>
                                        <p:cTn id="31" dur="500" fill="hold"/>
                                        <p:tgtEl>
                                          <p:spTgt spid="21"/>
                                        </p:tgtEl>
                                        <p:attrNameLst>
                                          <p:attrName>ppt_x</p:attrName>
                                          <p:attrName>ppt_y</p:attrName>
                                        </p:attrNameLst>
                                      </p:cBhvr>
                                      <p:rCtr x="2936" y="0"/>
                                    </p:animMotion>
                                  </p:childTnLst>
                                </p:cTn>
                              </p:par>
                              <p:par>
                                <p:cTn id="32" presetID="10" presetClass="entr" presetSubtype="0" fill="hold" nodeType="withEffect">
                                  <p:stCondLst>
                                    <p:cond delay="125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63" presetClass="path" presetSubtype="0" accel="50000" decel="50000" fill="hold" nodeType="withEffect">
                                  <p:stCondLst>
                                    <p:cond delay="1250"/>
                                  </p:stCondLst>
                                  <p:childTnLst>
                                    <p:animMotion origin="layout" path="M -0.03064 1.07127E-6 L 9.80342E-7 1.07127E-6 " pathEditMode="relative" rAng="0" ptsTypes="AA">
                                      <p:cBhvr>
                                        <p:cTn id="36" dur="500" fill="hold"/>
                                        <p:tgtEl>
                                          <p:spTgt spid="27"/>
                                        </p:tgtEl>
                                        <p:attrNameLst>
                                          <p:attrName>ppt_x</p:attrName>
                                          <p:attrName>ppt_y</p:attrName>
                                        </p:attrNameLst>
                                      </p:cBhvr>
                                      <p:rCtr x="2936" y="0"/>
                                    </p:animMotion>
                                  </p:childTnLst>
                                </p:cTn>
                              </p:par>
                            </p:childTnLst>
                          </p:cTn>
                        </p:par>
                        <p:par>
                          <p:cTn id="37" fill="hold">
                            <p:stCondLst>
                              <p:cond delay="1800"/>
                            </p:stCondLst>
                            <p:childTnLst>
                              <p:par>
                                <p:cTn id="38" presetID="1" presetClass="entr" presetSubtype="0" fill="hold" grpId="0" nodeType="afterEffect">
                                  <p:stCondLst>
                                    <p:cond delay="0"/>
                                  </p:stCondLst>
                                  <p:childTnLst>
                                    <p:set>
                                      <p:cBhvr>
                                        <p:cTn id="39" dur="1" fill="hold">
                                          <p:stCondLst>
                                            <p:cond delay="0"/>
                                          </p:stCondLst>
                                        </p:cTn>
                                        <p:tgtEl>
                                          <p:spTgt spid="268"/>
                                        </p:tgtEl>
                                        <p:attrNameLst>
                                          <p:attrName>style.visibility</p:attrName>
                                        </p:attrNameLst>
                                      </p:cBhvr>
                                      <p:to>
                                        <p:strVal val="visible"/>
                                      </p:to>
                                    </p:set>
                                  </p:childTnLst>
                                </p:cTn>
                              </p:par>
                            </p:childTnLst>
                          </p:cTn>
                        </p:par>
                        <p:par>
                          <p:cTn id="40" fill="hold">
                            <p:stCondLst>
                              <p:cond delay="1800"/>
                            </p:stCondLst>
                            <p:childTnLst>
                              <p:par>
                                <p:cTn id="41" presetID="1" presetClass="entr" presetSubtype="0" fill="hold" grpId="0" nodeType="afterEffect">
                                  <p:stCondLst>
                                    <p:cond delay="100"/>
                                  </p:stCondLst>
                                  <p:childTnLst>
                                    <p:set>
                                      <p:cBhvr>
                                        <p:cTn id="42" dur="1" fill="hold">
                                          <p:stCondLst>
                                            <p:cond delay="0"/>
                                          </p:stCondLst>
                                        </p:cTn>
                                        <p:tgtEl>
                                          <p:spTgt spid="272"/>
                                        </p:tgtEl>
                                        <p:attrNameLst>
                                          <p:attrName>style.visibility</p:attrName>
                                        </p:attrNameLst>
                                      </p:cBhvr>
                                      <p:to>
                                        <p:strVal val="visible"/>
                                      </p:to>
                                    </p:set>
                                  </p:childTnLst>
                                </p:cTn>
                              </p:par>
                            </p:childTnLst>
                          </p:cTn>
                        </p:par>
                        <p:par>
                          <p:cTn id="43" fill="hold">
                            <p:stCondLst>
                              <p:cond delay="1900"/>
                            </p:stCondLst>
                            <p:childTnLst>
                              <p:par>
                                <p:cTn id="44" presetID="1" presetClass="entr" presetSubtype="0" fill="hold" grpId="0" nodeType="afterEffect">
                                  <p:stCondLst>
                                    <p:cond delay="500"/>
                                  </p:stCondLst>
                                  <p:childTnLst>
                                    <p:set>
                                      <p:cBhvr>
                                        <p:cTn id="45" dur="1" fill="hold">
                                          <p:stCondLst>
                                            <p:cond delay="0"/>
                                          </p:stCondLst>
                                        </p:cTn>
                                        <p:tgtEl>
                                          <p:spTgt spid="269"/>
                                        </p:tgtEl>
                                        <p:attrNameLst>
                                          <p:attrName>style.visibility</p:attrName>
                                        </p:attrNameLst>
                                      </p:cBhvr>
                                      <p:to>
                                        <p:strVal val="visible"/>
                                      </p:to>
                                    </p:set>
                                  </p:childTnLst>
                                </p:cTn>
                              </p:par>
                            </p:childTnLst>
                          </p:cTn>
                        </p:par>
                        <p:par>
                          <p:cTn id="46" fill="hold">
                            <p:stCondLst>
                              <p:cond delay="2400"/>
                            </p:stCondLst>
                            <p:childTnLst>
                              <p:par>
                                <p:cTn id="47" presetID="1" presetClass="entr" presetSubtype="0" fill="hold" grpId="0" nodeType="afterEffect">
                                  <p:stCondLst>
                                    <p:cond delay="0"/>
                                  </p:stCondLst>
                                  <p:childTnLst>
                                    <p:set>
                                      <p:cBhvr>
                                        <p:cTn id="48" dur="1" fill="hold">
                                          <p:stCondLst>
                                            <p:cond delay="0"/>
                                          </p:stCondLst>
                                        </p:cTn>
                                        <p:tgtEl>
                                          <p:spTgt spid="273"/>
                                        </p:tgtEl>
                                        <p:attrNameLst>
                                          <p:attrName>style.visibility</p:attrName>
                                        </p:attrNameLst>
                                      </p:cBhvr>
                                      <p:to>
                                        <p:strVal val="visible"/>
                                      </p:to>
                                    </p:set>
                                  </p:childTnLst>
                                </p:cTn>
                              </p:par>
                            </p:childTnLst>
                          </p:cTn>
                        </p:par>
                        <p:par>
                          <p:cTn id="49" fill="hold">
                            <p:stCondLst>
                              <p:cond delay="2400"/>
                            </p:stCondLst>
                            <p:childTnLst>
                              <p:par>
                                <p:cTn id="50" presetID="1" presetClass="entr" presetSubtype="0" fill="hold" grpId="0" nodeType="afterEffect">
                                  <p:stCondLst>
                                    <p:cond delay="500"/>
                                  </p:stCondLst>
                                  <p:childTnLst>
                                    <p:set>
                                      <p:cBhvr>
                                        <p:cTn id="51" dur="1" fill="hold">
                                          <p:stCondLst>
                                            <p:cond delay="0"/>
                                          </p:stCondLst>
                                        </p:cTn>
                                        <p:tgtEl>
                                          <p:spTgt spid="270"/>
                                        </p:tgtEl>
                                        <p:attrNameLst>
                                          <p:attrName>style.visibility</p:attrName>
                                        </p:attrNameLst>
                                      </p:cBhvr>
                                      <p:to>
                                        <p:strVal val="visible"/>
                                      </p:to>
                                    </p:set>
                                  </p:childTnLst>
                                </p:cTn>
                              </p:par>
                              <p:par>
                                <p:cTn id="52" presetID="1" presetClass="entr" presetSubtype="0" fill="hold" grpId="0" nodeType="withEffect">
                                  <p:stCondLst>
                                    <p:cond delay="1000"/>
                                  </p:stCondLst>
                                  <p:childTnLst>
                                    <p:set>
                                      <p:cBhvr>
                                        <p:cTn id="53"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68" grpId="0" animBg="1"/>
      <p:bldP spid="269" grpId="0" animBg="1"/>
      <p:bldP spid="270" grpId="0" animBg="1"/>
      <p:bldP spid="272" grpId="0" animBg="1"/>
      <p:bldP spid="273" grpId="0" animBg="1"/>
      <p:bldP spid="27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7686441" y="2728100"/>
            <a:ext cx="4718746" cy="213266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00" rIns="0" bIns="45700" numCol="1" spcCol="0" rtlCol="0" fromWordArt="0" anchor="t" anchorCtr="0" forceAA="0" compatLnSpc="1">
            <a:prstTxWarp prst="textNoShape">
              <a:avLst/>
            </a:prstTxWarp>
            <a:spAutoFit/>
          </a:bodyPr>
          <a:lstStyle/>
          <a:p>
            <a:pPr marL="457024" indent="-403070" defTabSz="931597" fontAlgn="base">
              <a:spcAft>
                <a:spcPts val="60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Native apps for iPad, iPhone, </a:t>
            </a:r>
            <a:br>
              <a:rPr lang="en-US" sz="2000" dirty="0">
                <a:ln>
                  <a:solidFill>
                    <a:srgbClr val="FFFFFF">
                      <a:alpha val="0"/>
                    </a:srgbClr>
                  </a:solidFill>
                </a:ln>
                <a:solidFill>
                  <a:schemeClr val="tx1"/>
                </a:solidFill>
                <a:ea typeface="Segoe UI" pitchFamily="34" charset="0"/>
                <a:cs typeface="Segoe UI" pitchFamily="34" charset="0"/>
              </a:rPr>
            </a:br>
            <a:r>
              <a:rPr lang="en-US" sz="2000" dirty="0">
                <a:ln>
                  <a:solidFill>
                    <a:srgbClr val="FFFFFF">
                      <a:alpha val="0"/>
                    </a:srgbClr>
                  </a:solidFill>
                </a:ln>
                <a:solidFill>
                  <a:schemeClr val="tx1"/>
                </a:solidFill>
                <a:ea typeface="Segoe UI" pitchFamily="34" charset="0"/>
                <a:cs typeface="Segoe UI" pitchFamily="34" charset="0"/>
              </a:rPr>
              <a:t>Android and Windows devices</a:t>
            </a:r>
          </a:p>
          <a:p>
            <a:pPr marL="457024" indent="-403070" defTabSz="931597" fontAlgn="base">
              <a:spcAft>
                <a:spcPts val="60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Receive alerts to important </a:t>
            </a:r>
            <a:br>
              <a:rPr lang="en-US" sz="2000" dirty="0">
                <a:ln>
                  <a:solidFill>
                    <a:srgbClr val="FFFFFF">
                      <a:alpha val="0"/>
                    </a:srgbClr>
                  </a:solidFill>
                </a:ln>
                <a:solidFill>
                  <a:schemeClr val="tx1"/>
                </a:solidFill>
                <a:ea typeface="Segoe UI" pitchFamily="34" charset="0"/>
                <a:cs typeface="Segoe UI" pitchFamily="34" charset="0"/>
              </a:rPr>
            </a:br>
            <a:r>
              <a:rPr lang="en-US" sz="2000" dirty="0">
                <a:ln>
                  <a:solidFill>
                    <a:srgbClr val="FFFFFF">
                      <a:alpha val="0"/>
                    </a:srgbClr>
                  </a:solidFill>
                </a:ln>
                <a:solidFill>
                  <a:schemeClr val="tx1"/>
                </a:solidFill>
                <a:ea typeface="Segoe UI" pitchFamily="34" charset="0"/>
                <a:cs typeface="Segoe UI" pitchFamily="34" charset="0"/>
              </a:rPr>
              <a:t>changes in your data</a:t>
            </a:r>
          </a:p>
          <a:p>
            <a:pPr marL="457024" indent="-403070" defTabSz="931597" fontAlgn="base">
              <a:spcAft>
                <a:spcPts val="60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Share and collaborate with </a:t>
            </a:r>
            <a:br>
              <a:rPr lang="en-US" sz="2000" dirty="0">
                <a:ln>
                  <a:solidFill>
                    <a:srgbClr val="FFFFFF">
                      <a:alpha val="0"/>
                    </a:srgbClr>
                  </a:solidFill>
                </a:ln>
                <a:solidFill>
                  <a:schemeClr val="tx1"/>
                </a:solidFill>
                <a:ea typeface="Segoe UI" pitchFamily="34" charset="0"/>
                <a:cs typeface="Segoe UI" pitchFamily="34" charset="0"/>
              </a:rPr>
            </a:br>
            <a:r>
              <a:rPr lang="en-US" sz="2000" dirty="0">
                <a:ln>
                  <a:solidFill>
                    <a:srgbClr val="FFFFFF">
                      <a:alpha val="0"/>
                    </a:srgbClr>
                  </a:solidFill>
                </a:ln>
                <a:solidFill>
                  <a:schemeClr val="tx1"/>
                </a:solidFill>
                <a:ea typeface="Segoe UI" pitchFamily="34" charset="0"/>
                <a:cs typeface="Segoe UI" pitchFamily="34" charset="0"/>
              </a:rPr>
              <a:t>colleagues and take action</a:t>
            </a:r>
          </a:p>
        </p:txBody>
      </p:sp>
      <p:grpSp>
        <p:nvGrpSpPr>
          <p:cNvPr id="10" name="Group 9"/>
          <p:cNvGrpSpPr/>
          <p:nvPr/>
        </p:nvGrpSpPr>
        <p:grpSpPr>
          <a:xfrm>
            <a:off x="7589837" y="2907180"/>
            <a:ext cx="384467" cy="384467"/>
            <a:chOff x="8431377" y="-766784"/>
            <a:chExt cx="457200" cy="457200"/>
          </a:xfrm>
          <a:solidFill>
            <a:srgbClr val="0070C0"/>
          </a:solidFill>
        </p:grpSpPr>
        <p:sp>
          <p:nvSpPr>
            <p:cNvPr id="1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11" name="Group 10"/>
          <p:cNvGrpSpPr/>
          <p:nvPr/>
        </p:nvGrpSpPr>
        <p:grpSpPr>
          <a:xfrm>
            <a:off x="7589837" y="3591169"/>
            <a:ext cx="384467" cy="384467"/>
            <a:chOff x="8431377" y="-766784"/>
            <a:chExt cx="457200" cy="457200"/>
          </a:xfrm>
          <a:solidFill>
            <a:srgbClr val="0070C0"/>
          </a:solidFill>
        </p:grpSpPr>
        <p:sp>
          <p:nvSpPr>
            <p:cNvPr id="15"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6"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12" name="Group 11"/>
          <p:cNvGrpSpPr/>
          <p:nvPr/>
        </p:nvGrpSpPr>
        <p:grpSpPr>
          <a:xfrm>
            <a:off x="7589837" y="4275160"/>
            <a:ext cx="384467" cy="384467"/>
            <a:chOff x="8431377" y="-766784"/>
            <a:chExt cx="457200" cy="457200"/>
          </a:xfrm>
          <a:solidFill>
            <a:srgbClr val="0070C0"/>
          </a:solidFill>
        </p:grpSpPr>
        <p:sp>
          <p:nvSpPr>
            <p:cNvPr id="13"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4"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pic>
        <p:nvPicPr>
          <p:cNvPr id="20" name="Picture 19"/>
          <p:cNvPicPr>
            <a:picLocks noChangeAspect="1"/>
          </p:cNvPicPr>
          <p:nvPr/>
        </p:nvPicPr>
        <p:blipFill>
          <a:blip r:embed="rId3">
            <a:grayscl/>
          </a:blip>
          <a:stretch>
            <a:fillRect/>
          </a:stretch>
        </p:blipFill>
        <p:spPr>
          <a:xfrm>
            <a:off x="2381353" y="5859462"/>
            <a:ext cx="7673768" cy="565613"/>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92" y="1893116"/>
            <a:ext cx="7615507" cy="3661546"/>
          </a:xfrm>
          <a:prstGeom prst="rect">
            <a:avLst/>
          </a:prstGeom>
        </p:spPr>
      </p:pic>
      <p:sp>
        <p:nvSpPr>
          <p:cNvPr id="21" name="TextBox 20"/>
          <p:cNvSpPr txBox="1"/>
          <p:nvPr/>
        </p:nvSpPr>
        <p:spPr>
          <a:xfrm>
            <a:off x="300936" y="320040"/>
            <a:ext cx="7288902"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Mobile apps</a:t>
            </a:r>
          </a:p>
        </p:txBody>
      </p:sp>
    </p:spTree>
    <p:extLst>
      <p:ext uri="{BB962C8B-B14F-4D97-AF65-F5344CB8AC3E}">
        <p14:creationId xmlns:p14="http://schemas.microsoft.com/office/powerpoint/2010/main" val="338353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nodeType="withEffect">
                                  <p:stCondLst>
                                    <p:cond delay="2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63" presetClass="path" presetSubtype="0" accel="50000" decel="50000" fill="hold" nodeType="withEffect">
                                  <p:stCondLst>
                                    <p:cond delay="250"/>
                                  </p:stCondLst>
                                  <p:childTnLst>
                                    <p:animMotion origin="layout" path="M -0.03063 -2.22878E-6 L -3.98009E-6 -2.22878E-6 " pathEditMode="relative" rAng="0" ptsTypes="AA">
                                      <p:cBhvr>
                                        <p:cTn id="18" dur="500" fill="hold"/>
                                        <p:tgtEl>
                                          <p:spTgt spid="10"/>
                                        </p:tgtEl>
                                        <p:attrNameLst>
                                          <p:attrName>ppt_x</p:attrName>
                                          <p:attrName>ppt_y</p:attrName>
                                        </p:attrNameLst>
                                      </p:cBhvr>
                                      <p:rCtr x="1532" y="0"/>
                                    </p:animMotion>
                                  </p:childTnLst>
                                </p:cTn>
                              </p:par>
                              <p:par>
                                <p:cTn id="19" presetID="10" presetClass="entr" presetSubtype="0"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63" presetClass="path" presetSubtype="0" accel="50000" decel="50000" fill="hold" nodeType="withEffect">
                                  <p:stCondLst>
                                    <p:cond delay="500"/>
                                  </p:stCondLst>
                                  <p:childTnLst>
                                    <p:animMotion origin="layout" path="M -0.03063 -3.38175E-6 L -3.98009E-6 -3.38175E-6 " pathEditMode="relative" rAng="0" ptsTypes="AA">
                                      <p:cBhvr>
                                        <p:cTn id="23" dur="500" fill="hold"/>
                                        <p:tgtEl>
                                          <p:spTgt spid="11"/>
                                        </p:tgtEl>
                                        <p:attrNameLst>
                                          <p:attrName>ppt_x</p:attrName>
                                          <p:attrName>ppt_y</p:attrName>
                                        </p:attrNameLst>
                                      </p:cBhvr>
                                      <p:rCtr x="1532" y="0"/>
                                    </p:animMotion>
                                  </p:childTnLst>
                                </p:cTn>
                              </p:par>
                              <p:par>
                                <p:cTn id="24" presetID="10" presetClass="entr" presetSubtype="0" fill="hold" nodeType="withEffect">
                                  <p:stCondLst>
                                    <p:cond delay="7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63" presetClass="path" presetSubtype="0" accel="50000" decel="50000" fill="hold" nodeType="withEffect">
                                  <p:stCondLst>
                                    <p:cond delay="750"/>
                                  </p:stCondLst>
                                  <p:childTnLst>
                                    <p:animMotion origin="layout" path="M -0.03063 -4.53473E-6 L -3.98009E-6 -4.53473E-6 " pathEditMode="relative" rAng="0" ptsTypes="AA">
                                      <p:cBhvr>
                                        <p:cTn id="28" dur="500" fill="hold"/>
                                        <p:tgtEl>
                                          <p:spTgt spid="12"/>
                                        </p:tgtEl>
                                        <p:attrNameLst>
                                          <p:attrName>ppt_x</p:attrName>
                                          <p:attrName>ppt_y</p:attrName>
                                        </p:attrNameLst>
                                      </p:cBhvr>
                                      <p:rCtr x="1532" y="0"/>
                                    </p:animMotion>
                                  </p:childTnLst>
                                </p:cTn>
                              </p:par>
                              <p:par>
                                <p:cTn id="29" presetID="10" presetClass="entr" presetSubtype="0" fill="hold" nodeType="withEffect">
                                  <p:stCondLst>
                                    <p:cond delay="75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25956" y="1474646"/>
            <a:ext cx="1903428" cy="437722"/>
          </a:xfrm>
          <a:prstGeom prst="rect">
            <a:avLst/>
          </a:prstGeom>
        </p:spPr>
      </p:pic>
      <p:pic>
        <p:nvPicPr>
          <p:cNvPr id="62" name="Picture 6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27563" y="751703"/>
            <a:ext cx="1091251" cy="285088"/>
          </a:xfrm>
          <a:prstGeom prst="rect">
            <a:avLst/>
          </a:prstGeom>
        </p:spPr>
      </p:pic>
      <p:sp>
        <p:nvSpPr>
          <p:cNvPr id="63" name="Title 3"/>
          <p:cNvSpPr txBox="1">
            <a:spLocks/>
          </p:cNvSpPr>
          <p:nvPr/>
        </p:nvSpPr>
        <p:spPr>
          <a:xfrm>
            <a:off x="5559199" y="2764185"/>
            <a:ext cx="1246700" cy="529832"/>
          </a:xfrm>
          <a:prstGeom prst="rect">
            <a:avLst/>
          </a:prstGeom>
        </p:spPr>
        <p:txBody>
          <a:bodyPr vert="horz" wrap="square" lIns="143306" tIns="89566" rIns="143306" bIns="89566" rtlCol="0" anchor="ctr">
            <a:noAutofit/>
          </a:bodyPr>
          <a:lstStyle>
            <a:lvl1pPr algn="l" defTabSz="931863" rtl="0" fontAlgn="base">
              <a:lnSpc>
                <a:spcPct val="90000"/>
              </a:lnSpc>
              <a:spcBef>
                <a:spcPct val="0"/>
              </a:spcBef>
              <a:spcAft>
                <a:spcPct val="0"/>
              </a:spcAft>
              <a:defRPr lang="en-US" sz="5200" kern="1200" spc="-102">
                <a:ln w="3175">
                  <a:noFill/>
                </a:ln>
                <a:solidFill>
                  <a:schemeClr val="tx2"/>
                </a:solidFill>
                <a:latin typeface="+mj-lt"/>
                <a:ea typeface="ＭＳ Ｐゴシック" charset="0"/>
                <a:cs typeface="Segoe UI" pitchFamily="34" charset="0"/>
              </a:defRPr>
            </a:lvl1pPr>
            <a:lvl2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2pPr>
            <a:lvl3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3pPr>
            <a:lvl4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4pPr>
            <a:lvl5pPr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5pPr>
            <a:lvl6pPr marL="4572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6pPr>
            <a:lvl7pPr marL="9144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7pPr>
            <a:lvl8pPr marL="13716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8pPr>
            <a:lvl9pPr marL="1828800" algn="l" defTabSz="931863" rtl="0" fontAlgn="base">
              <a:lnSpc>
                <a:spcPct val="90000"/>
              </a:lnSpc>
              <a:spcBef>
                <a:spcPct val="0"/>
              </a:spcBef>
              <a:spcAft>
                <a:spcPct val="0"/>
              </a:spcAft>
              <a:defRPr sz="5400">
                <a:solidFill>
                  <a:schemeClr val="tx2"/>
                </a:solidFill>
                <a:latin typeface="Segoe UI Light" charset="0"/>
                <a:ea typeface="ＭＳ Ｐゴシック" charset="0"/>
                <a:cs typeface="Segoe UI" charset="0"/>
              </a:defRPr>
            </a:lvl9pPr>
          </a:lstStyle>
          <a:p>
            <a:pPr>
              <a:defRPr/>
            </a:pPr>
            <a:r>
              <a:rPr sz="1530" spc="0" dirty="0">
                <a:gradFill>
                  <a:gsLst>
                    <a:gs pos="0">
                      <a:srgbClr val="505050"/>
                    </a:gs>
                    <a:gs pos="100000">
                      <a:srgbClr val="505050"/>
                    </a:gs>
                  </a:gsLst>
                  <a:lin ang="5400000" scaled="1"/>
                </a:gradFill>
              </a:rPr>
              <a:t>Dynamics </a:t>
            </a:r>
            <a:br>
              <a:rPr sz="1530" spc="0" dirty="0">
                <a:gradFill>
                  <a:gsLst>
                    <a:gs pos="0">
                      <a:srgbClr val="505050"/>
                    </a:gs>
                    <a:gs pos="100000">
                      <a:srgbClr val="505050"/>
                    </a:gs>
                  </a:gsLst>
                  <a:lin ang="5400000" scaled="1"/>
                </a:gradFill>
              </a:rPr>
            </a:br>
            <a:r>
              <a:rPr sz="1530" spc="0" dirty="0">
                <a:gradFill>
                  <a:gsLst>
                    <a:gs pos="0">
                      <a:srgbClr val="505050"/>
                    </a:gs>
                    <a:gs pos="100000">
                      <a:srgbClr val="505050"/>
                    </a:gs>
                  </a:gsLst>
                  <a:lin ang="5400000" scaled="1"/>
                </a:gradFill>
              </a:rPr>
              <a:t>Marketing</a:t>
            </a:r>
          </a:p>
        </p:txBody>
      </p:sp>
      <p:pic>
        <p:nvPicPr>
          <p:cNvPr id="64" name="Picture 6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18139" y="610278"/>
            <a:ext cx="1499225" cy="508633"/>
          </a:xfrm>
          <a:prstGeom prst="rect">
            <a:avLst/>
          </a:prstGeom>
        </p:spPr>
      </p:pic>
      <p:pic>
        <p:nvPicPr>
          <p:cNvPr id="65" name="Picture 6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407092" y="1285709"/>
            <a:ext cx="1690556" cy="591490"/>
          </a:xfrm>
          <a:prstGeom prst="rect">
            <a:avLst/>
          </a:prstGeom>
        </p:spPr>
      </p:pic>
      <p:pic>
        <p:nvPicPr>
          <p:cNvPr id="66" name="Picture 6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76051" y="1391132"/>
            <a:ext cx="1559001" cy="360850"/>
          </a:xfrm>
          <a:prstGeom prst="rect">
            <a:avLst/>
          </a:prstGeom>
        </p:spPr>
      </p:pic>
      <p:pic>
        <p:nvPicPr>
          <p:cNvPr id="67" name="Picture 6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12787" y="2826892"/>
            <a:ext cx="2013071" cy="363651"/>
          </a:xfrm>
          <a:prstGeom prst="rect">
            <a:avLst/>
          </a:prstGeom>
        </p:spPr>
      </p:pic>
      <p:pic>
        <p:nvPicPr>
          <p:cNvPr id="68" name="Picture 6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48403" y="619355"/>
            <a:ext cx="1843336" cy="502728"/>
          </a:xfrm>
          <a:prstGeom prst="rect">
            <a:avLst/>
          </a:prstGeom>
        </p:spPr>
      </p:pic>
      <p:pic>
        <p:nvPicPr>
          <p:cNvPr id="69" name="Picture 68"/>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526821" y="521768"/>
            <a:ext cx="1279076" cy="558823"/>
          </a:xfrm>
          <a:prstGeom prst="rect">
            <a:avLst/>
          </a:prstGeom>
        </p:spPr>
      </p:pic>
      <p:pic>
        <p:nvPicPr>
          <p:cNvPr id="70" name="Picture 6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707710" y="4874110"/>
            <a:ext cx="1133251" cy="792909"/>
          </a:xfrm>
          <a:prstGeom prst="rect">
            <a:avLst/>
          </a:prstGeom>
        </p:spPr>
      </p:pic>
      <p:pic>
        <p:nvPicPr>
          <p:cNvPr id="71" name="Picture 4" descr="http://tctechcrunch2011.files.wordpress.com/2012/11/twilio-logo-6a141664f35a78e9ac08eed627c2a859.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371923" y="2112412"/>
            <a:ext cx="1335132" cy="41291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864773" y="2817279"/>
            <a:ext cx="1343474" cy="412674"/>
          </a:xfrm>
          <a:prstGeom prst="rect">
            <a:avLst/>
          </a:prstGeom>
        </p:spPr>
      </p:pic>
      <p:pic>
        <p:nvPicPr>
          <p:cNvPr id="73" name="Picture 72"/>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662842" y="3376693"/>
            <a:ext cx="1412297" cy="466059"/>
          </a:xfrm>
          <a:prstGeom prst="rect">
            <a:avLst/>
          </a:prstGeom>
        </p:spPr>
      </p:pic>
      <p:pic>
        <p:nvPicPr>
          <p:cNvPr id="74" name="Picture 73"/>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754075" y="4256282"/>
            <a:ext cx="1647190" cy="389776"/>
          </a:xfrm>
          <a:prstGeom prst="rect">
            <a:avLst/>
          </a:prstGeom>
        </p:spPr>
      </p:pic>
      <p:pic>
        <p:nvPicPr>
          <p:cNvPr id="75" name="Picture 7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449696" y="1798475"/>
            <a:ext cx="1632818" cy="979690"/>
          </a:xfrm>
          <a:prstGeom prst="rect">
            <a:avLst/>
          </a:prstGeom>
        </p:spPr>
      </p:pic>
      <p:grpSp>
        <p:nvGrpSpPr>
          <p:cNvPr id="76" name="Group 75"/>
          <p:cNvGrpSpPr/>
          <p:nvPr/>
        </p:nvGrpSpPr>
        <p:grpSpPr>
          <a:xfrm>
            <a:off x="9634969" y="3361828"/>
            <a:ext cx="2085687" cy="648828"/>
            <a:chOff x="10308095" y="6446553"/>
            <a:chExt cx="2110461" cy="561869"/>
          </a:xfrm>
        </p:grpSpPr>
        <p:pic>
          <p:nvPicPr>
            <p:cNvPr id="77" name="Picture 76"/>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10713135" y="6446553"/>
              <a:ext cx="1705421" cy="561869"/>
            </a:xfrm>
            <a:prstGeom prst="rect">
              <a:avLst/>
            </a:prstGeom>
          </p:spPr>
        </p:pic>
        <p:pic>
          <p:nvPicPr>
            <p:cNvPr id="78" name="Picture 77"/>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0308095" y="6536461"/>
              <a:ext cx="351617" cy="351617"/>
            </a:xfrm>
            <a:prstGeom prst="rect">
              <a:avLst/>
            </a:prstGeom>
          </p:spPr>
        </p:pic>
      </p:grpSp>
      <p:pic>
        <p:nvPicPr>
          <p:cNvPr id="79" name="Picture 78"/>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482911" y="3543934"/>
            <a:ext cx="1810361" cy="314272"/>
          </a:xfrm>
          <a:prstGeom prst="rect">
            <a:avLst/>
          </a:prstGeom>
        </p:spPr>
      </p:pic>
      <p:pic>
        <p:nvPicPr>
          <p:cNvPr id="82" name="Picture 81"/>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963803" y="2182938"/>
            <a:ext cx="1700034" cy="425009"/>
          </a:xfrm>
          <a:prstGeom prst="rect">
            <a:avLst/>
          </a:prstGeom>
        </p:spPr>
      </p:pic>
      <p:pic>
        <p:nvPicPr>
          <p:cNvPr id="83" name="Picture 82"/>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10609743" y="2780654"/>
            <a:ext cx="1679982" cy="490689"/>
          </a:xfrm>
          <a:prstGeom prst="rect">
            <a:avLst/>
          </a:prstGeom>
        </p:spPr>
      </p:pic>
      <p:pic>
        <p:nvPicPr>
          <p:cNvPr id="84" name="Picture 83"/>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7968434" y="4285697"/>
            <a:ext cx="1596204" cy="372721"/>
          </a:xfrm>
          <a:prstGeom prst="rect">
            <a:avLst/>
          </a:prstGeom>
        </p:spPr>
      </p:pic>
      <p:pic>
        <p:nvPicPr>
          <p:cNvPr id="86" name="Picture 8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116984" y="5021903"/>
            <a:ext cx="1042135" cy="482624"/>
          </a:xfrm>
          <a:prstGeom prst="rect">
            <a:avLst/>
          </a:prstGeom>
        </p:spPr>
      </p:pic>
      <p:pic>
        <p:nvPicPr>
          <p:cNvPr id="87" name="Picture 8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691132" y="6092374"/>
            <a:ext cx="1492073" cy="239797"/>
          </a:xfrm>
          <a:prstGeom prst="rect">
            <a:avLst/>
          </a:prstGeom>
        </p:spPr>
      </p:pic>
      <p:grpSp>
        <p:nvGrpSpPr>
          <p:cNvPr id="6" name="Group 5"/>
          <p:cNvGrpSpPr/>
          <p:nvPr/>
        </p:nvGrpSpPr>
        <p:grpSpPr>
          <a:xfrm>
            <a:off x="10035254" y="4193844"/>
            <a:ext cx="1989761" cy="542323"/>
            <a:chOff x="6512126" y="2979979"/>
            <a:chExt cx="1951200" cy="531812"/>
          </a:xfrm>
        </p:grpSpPr>
        <p:pic>
          <p:nvPicPr>
            <p:cNvPr id="89" name="Picture 88"/>
            <p:cNvPicPr>
              <a:picLocks noChangeAspect="1"/>
            </p:cNvPicPr>
            <p:nvPr/>
          </p:nvPicPr>
          <p:blipFill>
            <a:blip r:embed="rId25"/>
            <a:stretch>
              <a:fillRect/>
            </a:stretch>
          </p:blipFill>
          <p:spPr>
            <a:xfrm>
              <a:off x="6512126" y="2997048"/>
              <a:ext cx="736030" cy="466751"/>
            </a:xfrm>
            <a:prstGeom prst="rect">
              <a:avLst/>
            </a:prstGeom>
          </p:spPr>
        </p:pic>
        <p:sp>
          <p:nvSpPr>
            <p:cNvPr id="90" name="Rectangle 89"/>
            <p:cNvSpPr/>
            <p:nvPr/>
          </p:nvSpPr>
          <p:spPr>
            <a:xfrm>
              <a:off x="7214469" y="2979979"/>
              <a:ext cx="1248857" cy="531812"/>
            </a:xfrm>
            <a:prstGeom prst="rect">
              <a:avLst/>
            </a:prstGeom>
          </p:spPr>
          <p:txBody>
            <a:bodyPr wrap="square">
              <a:spAutoFit/>
            </a:bodyPr>
            <a:lstStyle/>
            <a:p>
              <a:pPr defTabSz="932418">
                <a:defRPr/>
              </a:pPr>
              <a:r>
                <a:rPr lang="en-US" sz="1428" dirty="0">
                  <a:gradFill>
                    <a:gsLst>
                      <a:gs pos="0">
                        <a:srgbClr val="505050"/>
                      </a:gs>
                      <a:gs pos="100000">
                        <a:srgbClr val="505050"/>
                      </a:gs>
                    </a:gsLst>
                    <a:lin ang="5400000" scaled="1"/>
                  </a:gradFill>
                </a:rPr>
                <a:t>Azure Audit</a:t>
              </a:r>
            </a:p>
            <a:p>
              <a:pPr defTabSz="932418">
                <a:defRPr/>
              </a:pPr>
              <a:r>
                <a:rPr lang="en-US" sz="1428" dirty="0">
                  <a:gradFill>
                    <a:gsLst>
                      <a:gs pos="0">
                        <a:srgbClr val="505050"/>
                      </a:gs>
                      <a:gs pos="100000">
                        <a:srgbClr val="505050"/>
                      </a:gs>
                    </a:gsLst>
                    <a:lin ang="5400000" scaled="1"/>
                  </a:gradFill>
                </a:rPr>
                <a:t>Logs</a:t>
              </a:r>
            </a:p>
          </p:txBody>
        </p:sp>
      </p:grpSp>
      <p:grpSp>
        <p:nvGrpSpPr>
          <p:cNvPr id="2" name="Group 1"/>
          <p:cNvGrpSpPr/>
          <p:nvPr/>
        </p:nvGrpSpPr>
        <p:grpSpPr>
          <a:xfrm>
            <a:off x="7182539" y="5776670"/>
            <a:ext cx="2061319" cy="734057"/>
            <a:chOff x="6758622" y="5201946"/>
            <a:chExt cx="2021371" cy="719831"/>
          </a:xfrm>
        </p:grpSpPr>
        <p:pic>
          <p:nvPicPr>
            <p:cNvPr id="85" name="Picture 2" descr="https://f.ch9.ms/thumbnail/ef6f5499-dab3-42be-a81b-a69f53e1d2a0.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758622" y="5201946"/>
              <a:ext cx="983618" cy="719831"/>
            </a:xfrm>
            <a:prstGeom prst="rect">
              <a:avLst/>
            </a:prstGeom>
            <a:noFill/>
            <a:extLst>
              <a:ext uri="{909E8E84-426E-40DD-AFC4-6F175D3DCCD1}">
                <a14:hiddenFill xmlns:a14="http://schemas.microsoft.com/office/drawing/2010/main">
                  <a:solidFill>
                    <a:srgbClr val="FFFFFF"/>
                  </a:solidFill>
                </a14:hiddenFill>
              </a:ext>
            </a:extLst>
          </p:spPr>
        </p:pic>
        <p:sp>
          <p:nvSpPr>
            <p:cNvPr id="91" name="Rectangle 90"/>
            <p:cNvSpPr/>
            <p:nvPr/>
          </p:nvSpPr>
          <p:spPr>
            <a:xfrm>
              <a:off x="7439455" y="5363203"/>
              <a:ext cx="1340538" cy="531812"/>
            </a:xfrm>
            <a:prstGeom prst="rect">
              <a:avLst/>
            </a:prstGeom>
          </p:spPr>
          <p:txBody>
            <a:bodyPr wrap="square">
              <a:spAutoFit/>
            </a:bodyPr>
            <a:lstStyle/>
            <a:p>
              <a:pPr defTabSz="932418">
                <a:defRPr/>
              </a:pPr>
              <a:r>
                <a:rPr lang="en-US" sz="1428" dirty="0">
                  <a:gradFill>
                    <a:gsLst>
                      <a:gs pos="0">
                        <a:srgbClr val="505050"/>
                      </a:gs>
                      <a:gs pos="100000">
                        <a:srgbClr val="505050"/>
                      </a:gs>
                    </a:gsLst>
                    <a:lin ang="5400000" scaled="1"/>
                  </a:gradFill>
                </a:rPr>
                <a:t>Application</a:t>
              </a:r>
            </a:p>
            <a:p>
              <a:pPr defTabSz="932418">
                <a:defRPr/>
              </a:pPr>
              <a:r>
                <a:rPr lang="en-US" sz="1428" dirty="0">
                  <a:gradFill>
                    <a:gsLst>
                      <a:gs pos="0">
                        <a:srgbClr val="505050"/>
                      </a:gs>
                      <a:gs pos="100000">
                        <a:srgbClr val="505050"/>
                      </a:gs>
                    </a:gsLst>
                    <a:lin ang="5400000" scaled="1"/>
                  </a:gradFill>
                </a:rPr>
                <a:t>Insights</a:t>
              </a:r>
            </a:p>
          </p:txBody>
        </p:sp>
      </p:grpSp>
      <p:grpSp>
        <p:nvGrpSpPr>
          <p:cNvPr id="10" name="Group 9"/>
          <p:cNvGrpSpPr/>
          <p:nvPr/>
        </p:nvGrpSpPr>
        <p:grpSpPr>
          <a:xfrm>
            <a:off x="10359564" y="5831879"/>
            <a:ext cx="2026064" cy="680144"/>
            <a:chOff x="10359564" y="5831879"/>
            <a:chExt cx="2026064" cy="680144"/>
          </a:xfrm>
        </p:grpSpPr>
        <p:pic>
          <p:nvPicPr>
            <p:cNvPr id="88" name="Picture 87"/>
            <p:cNvPicPr>
              <a:picLocks noChangeAspect="1"/>
            </p:cNvPicPr>
            <p:nvPr/>
          </p:nvPicPr>
          <p:blipFill>
            <a:blip r:embed="rId27"/>
            <a:stretch>
              <a:fillRect/>
            </a:stretch>
          </p:blipFill>
          <p:spPr>
            <a:xfrm>
              <a:off x="10359564" y="5831879"/>
              <a:ext cx="890989" cy="678847"/>
            </a:xfrm>
            <a:prstGeom prst="rect">
              <a:avLst/>
            </a:prstGeom>
          </p:spPr>
        </p:pic>
        <p:sp>
          <p:nvSpPr>
            <p:cNvPr id="92" name="Rectangle 91"/>
            <p:cNvSpPr/>
            <p:nvPr/>
          </p:nvSpPr>
          <p:spPr>
            <a:xfrm>
              <a:off x="11023037" y="5969700"/>
              <a:ext cx="1362591" cy="542323"/>
            </a:xfrm>
            <a:prstGeom prst="rect">
              <a:avLst/>
            </a:prstGeom>
          </p:spPr>
          <p:txBody>
            <a:bodyPr wrap="square">
              <a:spAutoFit/>
            </a:bodyPr>
            <a:lstStyle/>
            <a:p>
              <a:pPr defTabSz="932418">
                <a:defRPr/>
              </a:pPr>
              <a:r>
                <a:rPr lang="en-US" sz="1428" dirty="0">
                  <a:gradFill>
                    <a:gsLst>
                      <a:gs pos="0">
                        <a:srgbClr val="505050"/>
                      </a:gs>
                      <a:gs pos="100000">
                        <a:srgbClr val="505050"/>
                      </a:gs>
                    </a:gsLst>
                    <a:lin ang="5400000" scaled="1"/>
                  </a:gradFill>
                </a:rPr>
                <a:t>SQL Database</a:t>
              </a:r>
            </a:p>
            <a:p>
              <a:pPr defTabSz="932418">
                <a:defRPr/>
              </a:pPr>
              <a:r>
                <a:rPr lang="en-US" sz="1428" dirty="0">
                  <a:gradFill>
                    <a:gsLst>
                      <a:gs pos="0">
                        <a:srgbClr val="505050"/>
                      </a:gs>
                      <a:gs pos="100000">
                        <a:srgbClr val="505050"/>
                      </a:gs>
                    </a:gsLst>
                    <a:lin ang="5400000" scaled="1"/>
                  </a:gradFill>
                </a:rPr>
                <a:t>Auditing</a:t>
              </a:r>
            </a:p>
          </p:txBody>
        </p:sp>
      </p:grpSp>
      <p:grpSp>
        <p:nvGrpSpPr>
          <p:cNvPr id="4" name="Group 3"/>
          <p:cNvGrpSpPr/>
          <p:nvPr/>
        </p:nvGrpSpPr>
        <p:grpSpPr>
          <a:xfrm>
            <a:off x="10724495" y="4980455"/>
            <a:ext cx="1836218" cy="580219"/>
            <a:chOff x="10391368" y="3166352"/>
            <a:chExt cx="1800632" cy="568975"/>
          </a:xfrm>
        </p:grpSpPr>
        <p:pic>
          <p:nvPicPr>
            <p:cNvPr id="93" name="Picture 92"/>
            <p:cNvPicPr>
              <a:picLocks noChangeAspect="1"/>
            </p:cNvPicPr>
            <p:nvPr/>
          </p:nvPicPr>
          <p:blipFill>
            <a:blip r:embed="rId28"/>
            <a:stretch>
              <a:fillRect/>
            </a:stretch>
          </p:blipFill>
          <p:spPr>
            <a:xfrm>
              <a:off x="10391368" y="3166352"/>
              <a:ext cx="367908" cy="568975"/>
            </a:xfrm>
            <a:prstGeom prst="rect">
              <a:avLst/>
            </a:prstGeom>
          </p:spPr>
        </p:pic>
        <p:sp>
          <p:nvSpPr>
            <p:cNvPr id="94" name="Rectangle 93"/>
            <p:cNvSpPr/>
            <p:nvPr/>
          </p:nvSpPr>
          <p:spPr>
            <a:xfrm>
              <a:off x="10760688" y="3173604"/>
              <a:ext cx="1431312" cy="531812"/>
            </a:xfrm>
            <a:prstGeom prst="rect">
              <a:avLst/>
            </a:prstGeom>
          </p:spPr>
          <p:txBody>
            <a:bodyPr wrap="square">
              <a:spAutoFit/>
            </a:bodyPr>
            <a:lstStyle/>
            <a:p>
              <a:pPr defTabSz="932418">
                <a:defRPr/>
              </a:pPr>
              <a:r>
                <a:rPr lang="en-US" sz="1428" dirty="0">
                  <a:gradFill>
                    <a:gsLst>
                      <a:gs pos="0">
                        <a:srgbClr val="505050"/>
                      </a:gs>
                      <a:gs pos="100000">
                        <a:srgbClr val="505050"/>
                      </a:gs>
                    </a:gsLst>
                    <a:lin ang="5400000" scaled="1"/>
                  </a:gradFill>
                </a:rPr>
                <a:t>Azure Mobile</a:t>
              </a:r>
            </a:p>
            <a:p>
              <a:pPr defTabSz="932418">
                <a:defRPr/>
              </a:pPr>
              <a:r>
                <a:rPr lang="en-US" sz="1428" dirty="0">
                  <a:gradFill>
                    <a:gsLst>
                      <a:gs pos="0">
                        <a:srgbClr val="505050"/>
                      </a:gs>
                      <a:gs pos="100000">
                        <a:srgbClr val="505050"/>
                      </a:gs>
                    </a:gsLst>
                    <a:lin ang="5400000" scaled="1"/>
                  </a:gradFill>
                </a:rPr>
                <a:t>Engagement</a:t>
              </a:r>
            </a:p>
          </p:txBody>
        </p:sp>
      </p:grpSp>
      <p:grpSp>
        <p:nvGrpSpPr>
          <p:cNvPr id="5" name="Group 4"/>
          <p:cNvGrpSpPr/>
          <p:nvPr/>
        </p:nvGrpSpPr>
        <p:grpSpPr>
          <a:xfrm>
            <a:off x="8644506" y="4969098"/>
            <a:ext cx="1863075" cy="542323"/>
            <a:chOff x="7990474" y="3355446"/>
            <a:chExt cx="1826969" cy="531812"/>
          </a:xfrm>
        </p:grpSpPr>
        <p:pic>
          <p:nvPicPr>
            <p:cNvPr id="95" name="Picture 94"/>
            <p:cNvPicPr>
              <a:picLocks noChangeAspect="1"/>
            </p:cNvPicPr>
            <p:nvPr/>
          </p:nvPicPr>
          <p:blipFill>
            <a:blip r:embed="rId29"/>
            <a:stretch>
              <a:fillRect/>
            </a:stretch>
          </p:blipFill>
          <p:spPr>
            <a:xfrm>
              <a:off x="7990474" y="3427971"/>
              <a:ext cx="391170" cy="388161"/>
            </a:xfrm>
            <a:prstGeom prst="rect">
              <a:avLst/>
            </a:prstGeom>
          </p:spPr>
        </p:pic>
        <p:sp>
          <p:nvSpPr>
            <p:cNvPr id="96" name="Rectangle 95"/>
            <p:cNvSpPr/>
            <p:nvPr/>
          </p:nvSpPr>
          <p:spPr>
            <a:xfrm>
              <a:off x="8377803" y="3355446"/>
              <a:ext cx="1439640" cy="531812"/>
            </a:xfrm>
            <a:prstGeom prst="rect">
              <a:avLst/>
            </a:prstGeom>
          </p:spPr>
          <p:txBody>
            <a:bodyPr wrap="square">
              <a:spAutoFit/>
            </a:bodyPr>
            <a:lstStyle/>
            <a:p>
              <a:pPr defTabSz="932418">
                <a:defRPr/>
              </a:pPr>
              <a:r>
                <a:rPr lang="en-US" sz="1428" dirty="0">
                  <a:gradFill>
                    <a:gsLst>
                      <a:gs pos="0">
                        <a:srgbClr val="505050"/>
                      </a:gs>
                      <a:gs pos="100000">
                        <a:srgbClr val="505050"/>
                      </a:gs>
                    </a:gsLst>
                    <a:lin ang="5400000" scaled="1"/>
                  </a:gradFill>
                </a:rPr>
                <a:t>Microsoft Dynamics NAV</a:t>
              </a:r>
            </a:p>
          </p:txBody>
        </p:sp>
      </p:grpSp>
      <p:pic>
        <p:nvPicPr>
          <p:cNvPr id="97" name="Picture 96"/>
          <p:cNvPicPr>
            <a:picLocks noChangeAspect="1"/>
          </p:cNvPicPr>
          <p:nvPr/>
        </p:nvPicPr>
        <p:blipFill>
          <a:blip r:embed="rId30"/>
          <a:stretch>
            <a:fillRect/>
          </a:stretch>
        </p:blipFill>
        <p:spPr>
          <a:xfrm>
            <a:off x="9097600" y="5797705"/>
            <a:ext cx="1091869" cy="807528"/>
          </a:xfrm>
          <a:prstGeom prst="rect">
            <a:avLst/>
          </a:prstGeom>
        </p:spPr>
      </p:pic>
      <p:grpSp>
        <p:nvGrpSpPr>
          <p:cNvPr id="11" name="Group 10"/>
          <p:cNvGrpSpPr/>
          <p:nvPr/>
        </p:nvGrpSpPr>
        <p:grpSpPr>
          <a:xfrm>
            <a:off x="-9953" y="0"/>
            <a:ext cx="5415816" cy="6994030"/>
            <a:chOff x="-9953" y="0"/>
            <a:chExt cx="5415816" cy="6994030"/>
          </a:xfrm>
        </p:grpSpPr>
        <p:sp>
          <p:nvSpPr>
            <p:cNvPr id="60" name="Rectangle 59"/>
            <p:cNvSpPr/>
            <p:nvPr/>
          </p:nvSpPr>
          <p:spPr>
            <a:xfrm>
              <a:off x="-9953" y="0"/>
              <a:ext cx="5415816" cy="69940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151"/>
              <a:endParaRPr lang="en-US" sz="1873">
                <a:solidFill>
                  <a:prstClr val="white"/>
                </a:solidFill>
              </a:endParaRPr>
            </a:p>
          </p:txBody>
        </p:sp>
        <p:pic>
          <p:nvPicPr>
            <p:cNvPr id="3" name="Picture 2"/>
            <p:cNvPicPr>
              <a:picLocks noChangeAspect="1"/>
            </p:cNvPicPr>
            <p:nvPr/>
          </p:nvPicPr>
          <p:blipFill>
            <a:blip r:embed="rId31"/>
            <a:stretch>
              <a:fillRect/>
            </a:stretch>
          </p:blipFill>
          <p:spPr>
            <a:xfrm>
              <a:off x="479975" y="2204239"/>
              <a:ext cx="4350548" cy="4520564"/>
            </a:xfrm>
            <a:prstGeom prst="rect">
              <a:avLst/>
            </a:prstGeom>
          </p:spPr>
        </p:pic>
        <p:sp>
          <p:nvSpPr>
            <p:cNvPr id="59" name="TextBox 22"/>
            <p:cNvSpPr txBox="1">
              <a:spLocks noChangeArrowheads="1"/>
            </p:cNvSpPr>
            <p:nvPr/>
          </p:nvSpPr>
          <p:spPr bwMode="auto">
            <a:xfrm>
              <a:off x="274638" y="1089326"/>
              <a:ext cx="4764261" cy="960136"/>
            </a:xfrm>
            <a:prstGeom prst="rect">
              <a:avLst/>
            </a:prstGeom>
            <a:noFill/>
            <a:ln>
              <a:noFill/>
            </a:ln>
            <a:extLst/>
          </p:spPr>
          <p:txBody>
            <a:bodyPr wrap="square" lIns="182802" tIns="146241" rIns="182802" bIns="146241">
              <a:spAutoFit/>
            </a:bodyPr>
            <a:lstStyle>
              <a:lvl1pPr eaLnBrk="0" hangingPunct="0">
                <a:defRPr sz="2400">
                  <a:solidFill>
                    <a:schemeClr val="tx1"/>
                  </a:solidFill>
                  <a:latin typeface="Segoe UI" charset="0"/>
                  <a:ea typeface="MS PGothic" charset="0"/>
                  <a:cs typeface="MS PGothic" charset="0"/>
                </a:defRPr>
              </a:lvl1pPr>
              <a:lvl2pPr marL="742950" indent="-285750" eaLnBrk="0" hangingPunct="0">
                <a:defRPr sz="2400">
                  <a:solidFill>
                    <a:schemeClr val="tx1"/>
                  </a:solidFill>
                  <a:latin typeface="Segoe UI" charset="0"/>
                  <a:ea typeface="MS PGothic" charset="0"/>
                  <a:cs typeface="MS PGothic" charset="0"/>
                </a:defRPr>
              </a:lvl2pPr>
              <a:lvl3pPr marL="1143000" indent="-228600" eaLnBrk="0" hangingPunct="0">
                <a:defRPr sz="2400">
                  <a:solidFill>
                    <a:schemeClr val="tx1"/>
                  </a:solidFill>
                  <a:latin typeface="Segoe UI" charset="0"/>
                  <a:ea typeface="MS PGothic" charset="0"/>
                  <a:cs typeface="MS PGothic" charset="0"/>
                </a:defRPr>
              </a:lvl3pPr>
              <a:lvl4pPr marL="1600200" indent="-228600" eaLnBrk="0" hangingPunct="0">
                <a:defRPr sz="2400">
                  <a:solidFill>
                    <a:schemeClr val="tx1"/>
                  </a:solidFill>
                  <a:latin typeface="Segoe UI" charset="0"/>
                  <a:ea typeface="MS PGothic" charset="0"/>
                  <a:cs typeface="MS PGothic" charset="0"/>
                </a:defRPr>
              </a:lvl4pPr>
              <a:lvl5pPr marL="2057400" indent="-228600" eaLnBrk="0" hangingPunct="0">
                <a:defRPr sz="2400">
                  <a:solidFill>
                    <a:schemeClr val="tx1"/>
                  </a:solidFill>
                  <a:latin typeface="Segoe UI"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Segoe UI" charset="0"/>
                  <a:ea typeface="MS PGothic" charset="0"/>
                  <a:cs typeface="MS PGothic" charset="0"/>
                </a:defRPr>
              </a:lvl9pPr>
            </a:lstStyle>
            <a:p>
              <a:pPr defTabSz="931326" eaLnBrk="1" fontAlgn="base" hangingPunct="1">
                <a:lnSpc>
                  <a:spcPct val="90000"/>
                </a:lnSpc>
                <a:spcBef>
                  <a:spcPct val="0"/>
                </a:spcBef>
                <a:spcAft>
                  <a:spcPct val="0"/>
                </a:spcAft>
              </a:pPr>
              <a:r>
                <a:rPr lang="en-US" sz="1600" dirty="0">
                  <a:solidFill>
                    <a:schemeClr val="bg2"/>
                  </a:solidFill>
                  <a:latin typeface="Segoe UI"/>
                  <a:ea typeface="MS PGothic" panose="020B0600070205080204" pitchFamily="34" charset="-128"/>
                  <a:cs typeface="Segoe UI Light"/>
                </a:rPr>
                <a:t>Pre-built solutions include dashboards, reports, and data models available out-of-the-box for SaaS services or built by your organization</a:t>
              </a:r>
            </a:p>
          </p:txBody>
        </p:sp>
        <p:sp>
          <p:nvSpPr>
            <p:cNvPr id="45" name="TextBox 44"/>
            <p:cNvSpPr txBox="1"/>
            <p:nvPr/>
          </p:nvSpPr>
          <p:spPr>
            <a:xfrm>
              <a:off x="300936" y="320849"/>
              <a:ext cx="5104927" cy="738664"/>
            </a:xfrm>
            <a:prstGeom prst="rect">
              <a:avLst/>
            </a:prstGeom>
            <a:noFill/>
          </p:spPr>
          <p:txBody>
            <a:bodyPr wrap="square" lIns="146304" tIns="91440" rIns="146304" bIns="91440" rtlCol="0">
              <a:spAutoFit/>
            </a:bodyPr>
            <a:lstStyle/>
            <a:p>
              <a:pPr defTabSz="1243006">
                <a:lnSpc>
                  <a:spcPct val="90000"/>
                </a:lnSpc>
                <a:defRPr/>
              </a:pPr>
              <a:r>
                <a:rPr lang="en-US" sz="4000" dirty="0">
                  <a:solidFill>
                    <a:schemeClr val="bg2"/>
                  </a:solidFill>
                  <a:latin typeface="Segoe UI Semibold" panose="020B0702040204020203" pitchFamily="34" charset="0"/>
                  <a:cs typeface="Segoe UI Semibold" panose="020B0702040204020203" pitchFamily="34" charset="0"/>
                </a:rPr>
                <a:t>Get started quickly</a:t>
              </a:r>
            </a:p>
          </p:txBody>
        </p:sp>
      </p:grpSp>
    </p:spTree>
    <p:extLst>
      <p:ext uri="{BB962C8B-B14F-4D97-AF65-F5344CB8AC3E}">
        <p14:creationId xmlns:p14="http://schemas.microsoft.com/office/powerpoint/2010/main" val="428928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600"/>
                                  </p:stCondLst>
                                  <p:childTnLst>
                                    <p:set>
                                      <p:cBhvr>
                                        <p:cTn id="6" dur="1" fill="hold">
                                          <p:stCondLst>
                                            <p:cond delay="499"/>
                                          </p:stCondLst>
                                        </p:cTn>
                                        <p:tgtEl>
                                          <p:spTgt spid="69"/>
                                        </p:tgtEl>
                                        <p:attrNameLst>
                                          <p:attrName>style.visibility</p:attrName>
                                        </p:attrNameLst>
                                      </p:cBhvr>
                                      <p:to>
                                        <p:strVal val="visible"/>
                                      </p:to>
                                    </p:set>
                                  </p:childTnLst>
                                </p:cTn>
                              </p:par>
                              <p:par>
                                <p:cTn id="7" presetID="6" presetClass="emph" presetSubtype="0" accel="100000" autoRev="1" fill="hold" nodeType="withEffect">
                                  <p:stCondLst>
                                    <p:cond delay="600"/>
                                  </p:stCondLst>
                                  <p:childTnLst>
                                    <p:animScale>
                                      <p:cBhvr>
                                        <p:cTn id="8" dur="500" fill="hold"/>
                                        <p:tgtEl>
                                          <p:spTgt spid="69"/>
                                        </p:tgtEl>
                                      </p:cBhvr>
                                      <p:by x="0" y="0"/>
                                    </p:animScale>
                                  </p:childTnLst>
                                </p:cTn>
                              </p:par>
                              <p:par>
                                <p:cTn id="9" presetID="1" presetClass="entr" presetSubtype="0" fill="hold" nodeType="withEffect">
                                  <p:stCondLst>
                                    <p:cond delay="700"/>
                                  </p:stCondLst>
                                  <p:childTnLst>
                                    <p:set>
                                      <p:cBhvr>
                                        <p:cTn id="10" dur="1" fill="hold">
                                          <p:stCondLst>
                                            <p:cond delay="499"/>
                                          </p:stCondLst>
                                        </p:cTn>
                                        <p:tgtEl>
                                          <p:spTgt spid="68"/>
                                        </p:tgtEl>
                                        <p:attrNameLst>
                                          <p:attrName>style.visibility</p:attrName>
                                        </p:attrNameLst>
                                      </p:cBhvr>
                                      <p:to>
                                        <p:strVal val="visible"/>
                                      </p:to>
                                    </p:set>
                                  </p:childTnLst>
                                </p:cTn>
                              </p:par>
                              <p:par>
                                <p:cTn id="11" presetID="6" presetClass="emph" presetSubtype="0" accel="100000" autoRev="1" fill="hold" nodeType="withEffect">
                                  <p:stCondLst>
                                    <p:cond delay="700"/>
                                  </p:stCondLst>
                                  <p:childTnLst>
                                    <p:animScale>
                                      <p:cBhvr>
                                        <p:cTn id="12" dur="500" fill="hold"/>
                                        <p:tgtEl>
                                          <p:spTgt spid="68"/>
                                        </p:tgtEl>
                                      </p:cBhvr>
                                      <p:by x="0" y="0"/>
                                    </p:animScale>
                                  </p:childTnLst>
                                </p:cTn>
                              </p:par>
                              <p:par>
                                <p:cTn id="13" presetID="1" presetClass="entr" presetSubtype="0" fill="hold" nodeType="withEffect">
                                  <p:stCondLst>
                                    <p:cond delay="500"/>
                                  </p:stCondLst>
                                  <p:childTnLst>
                                    <p:set>
                                      <p:cBhvr>
                                        <p:cTn id="14" dur="1" fill="hold">
                                          <p:stCondLst>
                                            <p:cond delay="499"/>
                                          </p:stCondLst>
                                        </p:cTn>
                                        <p:tgtEl>
                                          <p:spTgt spid="64"/>
                                        </p:tgtEl>
                                        <p:attrNameLst>
                                          <p:attrName>style.visibility</p:attrName>
                                        </p:attrNameLst>
                                      </p:cBhvr>
                                      <p:to>
                                        <p:strVal val="visible"/>
                                      </p:to>
                                    </p:set>
                                  </p:childTnLst>
                                </p:cTn>
                              </p:par>
                              <p:par>
                                <p:cTn id="15" presetID="6" presetClass="emph" presetSubtype="0" accel="100000" autoRev="1" fill="hold" nodeType="withEffect">
                                  <p:stCondLst>
                                    <p:cond delay="500"/>
                                  </p:stCondLst>
                                  <p:childTnLst>
                                    <p:animScale>
                                      <p:cBhvr>
                                        <p:cTn id="16" dur="500" fill="hold"/>
                                        <p:tgtEl>
                                          <p:spTgt spid="64"/>
                                        </p:tgtEl>
                                      </p:cBhvr>
                                      <p:by x="0" y="0"/>
                                    </p:animScale>
                                  </p:childTnLst>
                                </p:cTn>
                              </p:par>
                              <p:par>
                                <p:cTn id="17" presetID="1" presetClass="entr" presetSubtype="0" fill="hold" nodeType="withEffect">
                                  <p:stCondLst>
                                    <p:cond delay="700"/>
                                  </p:stCondLst>
                                  <p:childTnLst>
                                    <p:set>
                                      <p:cBhvr>
                                        <p:cTn id="18" dur="1" fill="hold">
                                          <p:stCondLst>
                                            <p:cond delay="499"/>
                                          </p:stCondLst>
                                        </p:cTn>
                                        <p:tgtEl>
                                          <p:spTgt spid="62"/>
                                        </p:tgtEl>
                                        <p:attrNameLst>
                                          <p:attrName>style.visibility</p:attrName>
                                        </p:attrNameLst>
                                      </p:cBhvr>
                                      <p:to>
                                        <p:strVal val="visible"/>
                                      </p:to>
                                    </p:set>
                                  </p:childTnLst>
                                </p:cTn>
                              </p:par>
                              <p:par>
                                <p:cTn id="19" presetID="6" presetClass="emph" presetSubtype="0" accel="100000" autoRev="1" fill="hold" nodeType="withEffect">
                                  <p:stCondLst>
                                    <p:cond delay="700"/>
                                  </p:stCondLst>
                                  <p:childTnLst>
                                    <p:animScale>
                                      <p:cBhvr>
                                        <p:cTn id="20" dur="500" fill="hold"/>
                                        <p:tgtEl>
                                          <p:spTgt spid="62"/>
                                        </p:tgtEl>
                                      </p:cBhvr>
                                      <p:by x="0" y="0"/>
                                    </p:animScale>
                                  </p:childTnLst>
                                </p:cTn>
                              </p:par>
                              <p:par>
                                <p:cTn id="21" presetID="1" presetClass="entr" presetSubtype="0" fill="hold" nodeType="withEffect">
                                  <p:stCondLst>
                                    <p:cond delay="500"/>
                                  </p:stCondLst>
                                  <p:childTnLst>
                                    <p:set>
                                      <p:cBhvr>
                                        <p:cTn id="22" dur="1" fill="hold">
                                          <p:stCondLst>
                                            <p:cond delay="499"/>
                                          </p:stCondLst>
                                        </p:cTn>
                                        <p:tgtEl>
                                          <p:spTgt spid="65"/>
                                        </p:tgtEl>
                                        <p:attrNameLst>
                                          <p:attrName>style.visibility</p:attrName>
                                        </p:attrNameLst>
                                      </p:cBhvr>
                                      <p:to>
                                        <p:strVal val="visible"/>
                                      </p:to>
                                    </p:set>
                                  </p:childTnLst>
                                </p:cTn>
                              </p:par>
                              <p:par>
                                <p:cTn id="23" presetID="6" presetClass="emph" presetSubtype="0" accel="100000" autoRev="1" fill="hold" nodeType="withEffect">
                                  <p:stCondLst>
                                    <p:cond delay="500"/>
                                  </p:stCondLst>
                                  <p:childTnLst>
                                    <p:animScale>
                                      <p:cBhvr>
                                        <p:cTn id="24" dur="500" fill="hold"/>
                                        <p:tgtEl>
                                          <p:spTgt spid="65"/>
                                        </p:tgtEl>
                                      </p:cBhvr>
                                      <p:by x="0" y="0"/>
                                    </p:animScale>
                                  </p:childTnLst>
                                </p:cTn>
                              </p:par>
                              <p:par>
                                <p:cTn id="25" presetID="1" presetClass="entr" presetSubtype="0" fill="hold" nodeType="withEffect">
                                  <p:stCondLst>
                                    <p:cond delay="500"/>
                                  </p:stCondLst>
                                  <p:childTnLst>
                                    <p:set>
                                      <p:cBhvr>
                                        <p:cTn id="26" dur="1" fill="hold">
                                          <p:stCondLst>
                                            <p:cond delay="499"/>
                                          </p:stCondLst>
                                        </p:cTn>
                                        <p:tgtEl>
                                          <p:spTgt spid="66"/>
                                        </p:tgtEl>
                                        <p:attrNameLst>
                                          <p:attrName>style.visibility</p:attrName>
                                        </p:attrNameLst>
                                      </p:cBhvr>
                                      <p:to>
                                        <p:strVal val="visible"/>
                                      </p:to>
                                    </p:set>
                                  </p:childTnLst>
                                </p:cTn>
                              </p:par>
                              <p:par>
                                <p:cTn id="27" presetID="6" presetClass="emph" presetSubtype="0" accel="100000" autoRev="1" fill="hold" nodeType="withEffect">
                                  <p:stCondLst>
                                    <p:cond delay="500"/>
                                  </p:stCondLst>
                                  <p:childTnLst>
                                    <p:animScale>
                                      <p:cBhvr>
                                        <p:cTn id="28" dur="500" fill="hold"/>
                                        <p:tgtEl>
                                          <p:spTgt spid="66"/>
                                        </p:tgtEl>
                                      </p:cBhvr>
                                      <p:by x="0" y="0"/>
                                    </p:animScale>
                                  </p:childTnLst>
                                </p:cTn>
                              </p:par>
                              <p:par>
                                <p:cTn id="29" presetID="1" presetClass="entr" presetSubtype="0" fill="hold" nodeType="withEffect">
                                  <p:stCondLst>
                                    <p:cond delay="500"/>
                                  </p:stCondLst>
                                  <p:childTnLst>
                                    <p:set>
                                      <p:cBhvr>
                                        <p:cTn id="30" dur="1" fill="hold">
                                          <p:stCondLst>
                                            <p:cond delay="499"/>
                                          </p:stCondLst>
                                        </p:cTn>
                                        <p:tgtEl>
                                          <p:spTgt spid="61"/>
                                        </p:tgtEl>
                                        <p:attrNameLst>
                                          <p:attrName>style.visibility</p:attrName>
                                        </p:attrNameLst>
                                      </p:cBhvr>
                                      <p:to>
                                        <p:strVal val="visible"/>
                                      </p:to>
                                    </p:set>
                                  </p:childTnLst>
                                </p:cTn>
                              </p:par>
                              <p:par>
                                <p:cTn id="31" presetID="6" presetClass="emph" presetSubtype="0" accel="100000" autoRev="1" fill="hold" nodeType="withEffect">
                                  <p:stCondLst>
                                    <p:cond delay="500"/>
                                  </p:stCondLst>
                                  <p:childTnLst>
                                    <p:animScale>
                                      <p:cBhvr>
                                        <p:cTn id="32" dur="500" fill="hold"/>
                                        <p:tgtEl>
                                          <p:spTgt spid="61"/>
                                        </p:tgtEl>
                                      </p:cBhvr>
                                      <p:by x="0" y="0"/>
                                    </p:animScale>
                                  </p:childTnLst>
                                </p:cTn>
                              </p:par>
                              <p:par>
                                <p:cTn id="33" presetID="1" presetClass="entr" presetSubtype="0" fill="hold" nodeType="withEffect">
                                  <p:stCondLst>
                                    <p:cond delay="500"/>
                                  </p:stCondLst>
                                  <p:childTnLst>
                                    <p:set>
                                      <p:cBhvr>
                                        <p:cTn id="34" dur="1" fill="hold">
                                          <p:stCondLst>
                                            <p:cond delay="499"/>
                                          </p:stCondLst>
                                        </p:cTn>
                                        <p:tgtEl>
                                          <p:spTgt spid="82"/>
                                        </p:tgtEl>
                                        <p:attrNameLst>
                                          <p:attrName>style.visibility</p:attrName>
                                        </p:attrNameLst>
                                      </p:cBhvr>
                                      <p:to>
                                        <p:strVal val="visible"/>
                                      </p:to>
                                    </p:set>
                                  </p:childTnLst>
                                </p:cTn>
                              </p:par>
                              <p:par>
                                <p:cTn id="35" presetID="6" presetClass="emph" presetSubtype="0" accel="100000" autoRev="1" fill="hold" nodeType="withEffect">
                                  <p:stCondLst>
                                    <p:cond delay="500"/>
                                  </p:stCondLst>
                                  <p:childTnLst>
                                    <p:animScale>
                                      <p:cBhvr>
                                        <p:cTn id="36" dur="500" fill="hold"/>
                                        <p:tgtEl>
                                          <p:spTgt spid="82"/>
                                        </p:tgtEl>
                                      </p:cBhvr>
                                      <p:by x="0" y="0"/>
                                    </p:animScale>
                                  </p:childTnLst>
                                </p:cTn>
                              </p:par>
                              <p:par>
                                <p:cTn id="37" presetID="1" presetClass="entr" presetSubtype="0" fill="hold" nodeType="withEffect">
                                  <p:stCondLst>
                                    <p:cond delay="600"/>
                                  </p:stCondLst>
                                  <p:childTnLst>
                                    <p:set>
                                      <p:cBhvr>
                                        <p:cTn id="38" dur="1" fill="hold">
                                          <p:stCondLst>
                                            <p:cond delay="499"/>
                                          </p:stCondLst>
                                        </p:cTn>
                                        <p:tgtEl>
                                          <p:spTgt spid="71"/>
                                        </p:tgtEl>
                                        <p:attrNameLst>
                                          <p:attrName>style.visibility</p:attrName>
                                        </p:attrNameLst>
                                      </p:cBhvr>
                                      <p:to>
                                        <p:strVal val="visible"/>
                                      </p:to>
                                    </p:set>
                                  </p:childTnLst>
                                </p:cTn>
                              </p:par>
                              <p:par>
                                <p:cTn id="39" presetID="6" presetClass="emph" presetSubtype="0" accel="100000" autoRev="1" fill="hold" nodeType="withEffect">
                                  <p:stCondLst>
                                    <p:cond delay="600"/>
                                  </p:stCondLst>
                                  <p:childTnLst>
                                    <p:animScale>
                                      <p:cBhvr>
                                        <p:cTn id="40" dur="500" fill="hold"/>
                                        <p:tgtEl>
                                          <p:spTgt spid="71"/>
                                        </p:tgtEl>
                                      </p:cBhvr>
                                      <p:by x="0" y="0"/>
                                    </p:animScale>
                                  </p:childTnLst>
                                </p:cTn>
                              </p:par>
                              <p:par>
                                <p:cTn id="41" presetID="1" presetClass="entr" presetSubtype="0" fill="hold" nodeType="withEffect">
                                  <p:stCondLst>
                                    <p:cond delay="500"/>
                                  </p:stCondLst>
                                  <p:childTnLst>
                                    <p:set>
                                      <p:cBhvr>
                                        <p:cTn id="42" dur="1" fill="hold">
                                          <p:stCondLst>
                                            <p:cond delay="499"/>
                                          </p:stCondLst>
                                        </p:cTn>
                                        <p:tgtEl>
                                          <p:spTgt spid="75"/>
                                        </p:tgtEl>
                                        <p:attrNameLst>
                                          <p:attrName>style.visibility</p:attrName>
                                        </p:attrNameLst>
                                      </p:cBhvr>
                                      <p:to>
                                        <p:strVal val="visible"/>
                                      </p:to>
                                    </p:set>
                                  </p:childTnLst>
                                </p:cTn>
                              </p:par>
                              <p:par>
                                <p:cTn id="43" presetID="6" presetClass="emph" presetSubtype="0" accel="100000" autoRev="1" fill="hold" nodeType="withEffect">
                                  <p:stCondLst>
                                    <p:cond delay="500"/>
                                  </p:stCondLst>
                                  <p:childTnLst>
                                    <p:animScale>
                                      <p:cBhvr>
                                        <p:cTn id="44" dur="500" fill="hold"/>
                                        <p:tgtEl>
                                          <p:spTgt spid="75"/>
                                        </p:tgtEl>
                                      </p:cBhvr>
                                      <p:by x="0" y="0"/>
                                    </p:animScale>
                                  </p:childTnLst>
                                </p:cTn>
                              </p:par>
                              <p:par>
                                <p:cTn id="45" presetID="1" presetClass="entr" presetSubtype="0" fill="hold" nodeType="withEffect">
                                  <p:stCondLst>
                                    <p:cond delay="600"/>
                                  </p:stCondLst>
                                  <p:childTnLst>
                                    <p:set>
                                      <p:cBhvr>
                                        <p:cTn id="46" dur="1" fill="hold">
                                          <p:stCondLst>
                                            <p:cond delay="499"/>
                                          </p:stCondLst>
                                        </p:cTn>
                                        <p:tgtEl>
                                          <p:spTgt spid="83"/>
                                        </p:tgtEl>
                                        <p:attrNameLst>
                                          <p:attrName>style.visibility</p:attrName>
                                        </p:attrNameLst>
                                      </p:cBhvr>
                                      <p:to>
                                        <p:strVal val="visible"/>
                                      </p:to>
                                    </p:set>
                                  </p:childTnLst>
                                </p:cTn>
                              </p:par>
                              <p:par>
                                <p:cTn id="47" presetID="6" presetClass="emph" presetSubtype="0" accel="100000" autoRev="1" fill="hold" nodeType="withEffect">
                                  <p:stCondLst>
                                    <p:cond delay="600"/>
                                  </p:stCondLst>
                                  <p:childTnLst>
                                    <p:animScale>
                                      <p:cBhvr>
                                        <p:cTn id="48" dur="500" fill="hold"/>
                                        <p:tgtEl>
                                          <p:spTgt spid="83"/>
                                        </p:tgtEl>
                                      </p:cBhvr>
                                      <p:by x="0" y="0"/>
                                    </p:animScale>
                                  </p:childTnLst>
                                </p:cTn>
                              </p:par>
                              <p:par>
                                <p:cTn id="49" presetID="1" presetClass="entr" presetSubtype="0" fill="hold" nodeType="withEffect">
                                  <p:stCondLst>
                                    <p:cond delay="500"/>
                                  </p:stCondLst>
                                  <p:childTnLst>
                                    <p:set>
                                      <p:cBhvr>
                                        <p:cTn id="50" dur="1" fill="hold">
                                          <p:stCondLst>
                                            <p:cond delay="499"/>
                                          </p:stCondLst>
                                        </p:cTn>
                                        <p:tgtEl>
                                          <p:spTgt spid="67"/>
                                        </p:tgtEl>
                                        <p:attrNameLst>
                                          <p:attrName>style.visibility</p:attrName>
                                        </p:attrNameLst>
                                      </p:cBhvr>
                                      <p:to>
                                        <p:strVal val="visible"/>
                                      </p:to>
                                    </p:set>
                                  </p:childTnLst>
                                </p:cTn>
                              </p:par>
                              <p:par>
                                <p:cTn id="51" presetID="6" presetClass="emph" presetSubtype="0" accel="100000" autoRev="1" fill="hold" nodeType="withEffect">
                                  <p:stCondLst>
                                    <p:cond delay="500"/>
                                  </p:stCondLst>
                                  <p:childTnLst>
                                    <p:animScale>
                                      <p:cBhvr>
                                        <p:cTn id="52" dur="500" fill="hold"/>
                                        <p:tgtEl>
                                          <p:spTgt spid="67"/>
                                        </p:tgtEl>
                                      </p:cBhvr>
                                      <p:by x="0" y="0"/>
                                    </p:animScale>
                                  </p:childTnLst>
                                </p:cTn>
                              </p:par>
                              <p:par>
                                <p:cTn id="53" presetID="1" presetClass="entr" presetSubtype="0" fill="hold" nodeType="withEffect">
                                  <p:stCondLst>
                                    <p:cond delay="500"/>
                                  </p:stCondLst>
                                  <p:childTnLst>
                                    <p:set>
                                      <p:cBhvr>
                                        <p:cTn id="54" dur="1" fill="hold">
                                          <p:stCondLst>
                                            <p:cond delay="499"/>
                                          </p:stCondLst>
                                        </p:cTn>
                                        <p:tgtEl>
                                          <p:spTgt spid="72"/>
                                        </p:tgtEl>
                                        <p:attrNameLst>
                                          <p:attrName>style.visibility</p:attrName>
                                        </p:attrNameLst>
                                      </p:cBhvr>
                                      <p:to>
                                        <p:strVal val="visible"/>
                                      </p:to>
                                    </p:set>
                                  </p:childTnLst>
                                </p:cTn>
                              </p:par>
                              <p:par>
                                <p:cTn id="55" presetID="6" presetClass="emph" presetSubtype="0" accel="100000" autoRev="1" fill="hold" nodeType="withEffect">
                                  <p:stCondLst>
                                    <p:cond delay="500"/>
                                  </p:stCondLst>
                                  <p:childTnLst>
                                    <p:animScale>
                                      <p:cBhvr>
                                        <p:cTn id="56" dur="500" fill="hold"/>
                                        <p:tgtEl>
                                          <p:spTgt spid="72"/>
                                        </p:tgtEl>
                                      </p:cBhvr>
                                      <p:by x="0" y="0"/>
                                    </p:animScale>
                                  </p:childTnLst>
                                </p:cTn>
                              </p:par>
                              <p:par>
                                <p:cTn id="57" presetID="1" presetClass="entr" presetSubtype="0" fill="hold" grpId="0" nodeType="withEffect">
                                  <p:stCondLst>
                                    <p:cond delay="500"/>
                                  </p:stCondLst>
                                  <p:childTnLst>
                                    <p:set>
                                      <p:cBhvr>
                                        <p:cTn id="58" dur="1" fill="hold">
                                          <p:stCondLst>
                                            <p:cond delay="499"/>
                                          </p:stCondLst>
                                        </p:cTn>
                                        <p:tgtEl>
                                          <p:spTgt spid="63"/>
                                        </p:tgtEl>
                                        <p:attrNameLst>
                                          <p:attrName>style.visibility</p:attrName>
                                        </p:attrNameLst>
                                      </p:cBhvr>
                                      <p:to>
                                        <p:strVal val="visible"/>
                                      </p:to>
                                    </p:set>
                                  </p:childTnLst>
                                </p:cTn>
                              </p:par>
                              <p:par>
                                <p:cTn id="59" presetID="6" presetClass="emph" presetSubtype="0" accel="100000" autoRev="1" fill="hold" grpId="1" nodeType="withEffect">
                                  <p:stCondLst>
                                    <p:cond delay="500"/>
                                  </p:stCondLst>
                                  <p:childTnLst>
                                    <p:animScale>
                                      <p:cBhvr>
                                        <p:cTn id="60" dur="500" fill="hold"/>
                                        <p:tgtEl>
                                          <p:spTgt spid="63"/>
                                        </p:tgtEl>
                                      </p:cBhvr>
                                      <p:by x="0" y="0"/>
                                    </p:animScale>
                                  </p:childTnLst>
                                </p:cTn>
                              </p:par>
                              <p:par>
                                <p:cTn id="61" presetID="1" presetClass="entr" presetSubtype="0" fill="hold" nodeType="withEffect">
                                  <p:stCondLst>
                                    <p:cond delay="500"/>
                                  </p:stCondLst>
                                  <p:childTnLst>
                                    <p:set>
                                      <p:cBhvr>
                                        <p:cTn id="62" dur="1" fill="hold">
                                          <p:stCondLst>
                                            <p:cond delay="499"/>
                                          </p:stCondLst>
                                        </p:cTn>
                                        <p:tgtEl>
                                          <p:spTgt spid="73"/>
                                        </p:tgtEl>
                                        <p:attrNameLst>
                                          <p:attrName>style.visibility</p:attrName>
                                        </p:attrNameLst>
                                      </p:cBhvr>
                                      <p:to>
                                        <p:strVal val="visible"/>
                                      </p:to>
                                    </p:set>
                                  </p:childTnLst>
                                </p:cTn>
                              </p:par>
                              <p:par>
                                <p:cTn id="63" presetID="6" presetClass="emph" presetSubtype="0" accel="100000" autoRev="1" fill="hold" nodeType="withEffect">
                                  <p:stCondLst>
                                    <p:cond delay="500"/>
                                  </p:stCondLst>
                                  <p:childTnLst>
                                    <p:animScale>
                                      <p:cBhvr>
                                        <p:cTn id="64" dur="500" fill="hold"/>
                                        <p:tgtEl>
                                          <p:spTgt spid="73"/>
                                        </p:tgtEl>
                                      </p:cBhvr>
                                      <p:by x="0" y="0"/>
                                    </p:animScale>
                                  </p:childTnLst>
                                </p:cTn>
                              </p:par>
                              <p:par>
                                <p:cTn id="65" presetID="1" presetClass="entr" presetSubtype="0" fill="hold" nodeType="withEffect">
                                  <p:stCondLst>
                                    <p:cond delay="500"/>
                                  </p:stCondLst>
                                  <p:childTnLst>
                                    <p:set>
                                      <p:cBhvr>
                                        <p:cTn id="66" dur="1" fill="hold">
                                          <p:stCondLst>
                                            <p:cond delay="499"/>
                                          </p:stCondLst>
                                        </p:cTn>
                                        <p:tgtEl>
                                          <p:spTgt spid="79"/>
                                        </p:tgtEl>
                                        <p:attrNameLst>
                                          <p:attrName>style.visibility</p:attrName>
                                        </p:attrNameLst>
                                      </p:cBhvr>
                                      <p:to>
                                        <p:strVal val="visible"/>
                                      </p:to>
                                    </p:set>
                                  </p:childTnLst>
                                </p:cTn>
                              </p:par>
                              <p:par>
                                <p:cTn id="67" presetID="6" presetClass="emph" presetSubtype="0" accel="100000" autoRev="1" fill="hold" nodeType="withEffect">
                                  <p:stCondLst>
                                    <p:cond delay="500"/>
                                  </p:stCondLst>
                                  <p:childTnLst>
                                    <p:animScale>
                                      <p:cBhvr>
                                        <p:cTn id="68" dur="500" fill="hold"/>
                                        <p:tgtEl>
                                          <p:spTgt spid="79"/>
                                        </p:tgtEl>
                                      </p:cBhvr>
                                      <p:by x="0" y="0"/>
                                    </p:animScale>
                                  </p:childTnLst>
                                </p:cTn>
                              </p:par>
                              <p:par>
                                <p:cTn id="69" presetID="1" presetClass="entr" presetSubtype="0" fill="hold" nodeType="withEffect">
                                  <p:stCondLst>
                                    <p:cond delay="500"/>
                                  </p:stCondLst>
                                  <p:childTnLst>
                                    <p:set>
                                      <p:cBhvr>
                                        <p:cTn id="70" dur="1" fill="hold">
                                          <p:stCondLst>
                                            <p:cond delay="499"/>
                                          </p:stCondLst>
                                        </p:cTn>
                                        <p:tgtEl>
                                          <p:spTgt spid="76"/>
                                        </p:tgtEl>
                                        <p:attrNameLst>
                                          <p:attrName>style.visibility</p:attrName>
                                        </p:attrNameLst>
                                      </p:cBhvr>
                                      <p:to>
                                        <p:strVal val="visible"/>
                                      </p:to>
                                    </p:set>
                                  </p:childTnLst>
                                </p:cTn>
                              </p:par>
                              <p:par>
                                <p:cTn id="71" presetID="6" presetClass="emph" presetSubtype="0" accel="100000" autoRev="1" fill="hold" nodeType="withEffect">
                                  <p:stCondLst>
                                    <p:cond delay="500"/>
                                  </p:stCondLst>
                                  <p:childTnLst>
                                    <p:animScale>
                                      <p:cBhvr>
                                        <p:cTn id="72" dur="500" fill="hold"/>
                                        <p:tgtEl>
                                          <p:spTgt spid="76"/>
                                        </p:tgtEl>
                                      </p:cBhvr>
                                      <p:by x="0" y="0"/>
                                    </p:animScale>
                                  </p:childTnLst>
                                </p:cTn>
                              </p:par>
                              <p:par>
                                <p:cTn id="73" presetID="1" presetClass="entr" presetSubtype="0" fill="hold" nodeType="withEffect">
                                  <p:stCondLst>
                                    <p:cond delay="500"/>
                                  </p:stCondLst>
                                  <p:childTnLst>
                                    <p:set>
                                      <p:cBhvr>
                                        <p:cTn id="74" dur="1" fill="hold">
                                          <p:stCondLst>
                                            <p:cond delay="499"/>
                                          </p:stCondLst>
                                        </p:cTn>
                                        <p:tgtEl>
                                          <p:spTgt spid="6"/>
                                        </p:tgtEl>
                                        <p:attrNameLst>
                                          <p:attrName>style.visibility</p:attrName>
                                        </p:attrNameLst>
                                      </p:cBhvr>
                                      <p:to>
                                        <p:strVal val="visible"/>
                                      </p:to>
                                    </p:set>
                                  </p:childTnLst>
                                </p:cTn>
                              </p:par>
                              <p:par>
                                <p:cTn id="75" presetID="6" presetClass="emph" presetSubtype="0" accel="100000" autoRev="1" fill="hold" nodeType="withEffect">
                                  <p:stCondLst>
                                    <p:cond delay="500"/>
                                  </p:stCondLst>
                                  <p:childTnLst>
                                    <p:animScale>
                                      <p:cBhvr>
                                        <p:cTn id="76" dur="500" fill="hold"/>
                                        <p:tgtEl>
                                          <p:spTgt spid="6"/>
                                        </p:tgtEl>
                                      </p:cBhvr>
                                      <p:by x="0" y="0"/>
                                    </p:animScale>
                                  </p:childTnLst>
                                </p:cTn>
                              </p:par>
                              <p:par>
                                <p:cTn id="77" presetID="1" presetClass="entr" presetSubtype="0" fill="hold" nodeType="withEffect">
                                  <p:stCondLst>
                                    <p:cond delay="600"/>
                                  </p:stCondLst>
                                  <p:childTnLst>
                                    <p:set>
                                      <p:cBhvr>
                                        <p:cTn id="78" dur="1" fill="hold">
                                          <p:stCondLst>
                                            <p:cond delay="499"/>
                                          </p:stCondLst>
                                        </p:cTn>
                                        <p:tgtEl>
                                          <p:spTgt spid="84"/>
                                        </p:tgtEl>
                                        <p:attrNameLst>
                                          <p:attrName>style.visibility</p:attrName>
                                        </p:attrNameLst>
                                      </p:cBhvr>
                                      <p:to>
                                        <p:strVal val="visible"/>
                                      </p:to>
                                    </p:set>
                                  </p:childTnLst>
                                </p:cTn>
                              </p:par>
                              <p:par>
                                <p:cTn id="79" presetID="6" presetClass="emph" presetSubtype="0" accel="100000" autoRev="1" fill="hold" nodeType="withEffect">
                                  <p:stCondLst>
                                    <p:cond delay="600"/>
                                  </p:stCondLst>
                                  <p:childTnLst>
                                    <p:animScale>
                                      <p:cBhvr>
                                        <p:cTn id="80" dur="500" fill="hold"/>
                                        <p:tgtEl>
                                          <p:spTgt spid="84"/>
                                        </p:tgtEl>
                                      </p:cBhvr>
                                      <p:by x="0" y="0"/>
                                    </p:animScale>
                                  </p:childTnLst>
                                </p:cTn>
                              </p:par>
                              <p:par>
                                <p:cTn id="81" presetID="1" presetClass="entr" presetSubtype="0" fill="hold" nodeType="withEffect">
                                  <p:stCondLst>
                                    <p:cond delay="700"/>
                                  </p:stCondLst>
                                  <p:childTnLst>
                                    <p:set>
                                      <p:cBhvr>
                                        <p:cTn id="82" dur="1" fill="hold">
                                          <p:stCondLst>
                                            <p:cond delay="499"/>
                                          </p:stCondLst>
                                        </p:cTn>
                                        <p:tgtEl>
                                          <p:spTgt spid="74"/>
                                        </p:tgtEl>
                                        <p:attrNameLst>
                                          <p:attrName>style.visibility</p:attrName>
                                        </p:attrNameLst>
                                      </p:cBhvr>
                                      <p:to>
                                        <p:strVal val="visible"/>
                                      </p:to>
                                    </p:set>
                                  </p:childTnLst>
                                </p:cTn>
                              </p:par>
                              <p:par>
                                <p:cTn id="83" presetID="6" presetClass="emph" presetSubtype="0" accel="100000" autoRev="1" fill="hold" nodeType="withEffect">
                                  <p:stCondLst>
                                    <p:cond delay="700"/>
                                  </p:stCondLst>
                                  <p:childTnLst>
                                    <p:animScale>
                                      <p:cBhvr>
                                        <p:cTn id="84" dur="500" fill="hold"/>
                                        <p:tgtEl>
                                          <p:spTgt spid="74"/>
                                        </p:tgtEl>
                                      </p:cBhvr>
                                      <p:by x="0" y="0"/>
                                    </p:animScale>
                                  </p:childTnLst>
                                </p:cTn>
                              </p:par>
                              <p:par>
                                <p:cTn id="85" presetID="1" presetClass="entr" presetSubtype="0" fill="hold" nodeType="withEffect">
                                  <p:stCondLst>
                                    <p:cond delay="500"/>
                                  </p:stCondLst>
                                  <p:childTnLst>
                                    <p:set>
                                      <p:cBhvr>
                                        <p:cTn id="86" dur="1" fill="hold">
                                          <p:stCondLst>
                                            <p:cond delay="499"/>
                                          </p:stCondLst>
                                        </p:cTn>
                                        <p:tgtEl>
                                          <p:spTgt spid="70"/>
                                        </p:tgtEl>
                                        <p:attrNameLst>
                                          <p:attrName>style.visibility</p:attrName>
                                        </p:attrNameLst>
                                      </p:cBhvr>
                                      <p:to>
                                        <p:strVal val="visible"/>
                                      </p:to>
                                    </p:set>
                                  </p:childTnLst>
                                </p:cTn>
                              </p:par>
                              <p:par>
                                <p:cTn id="87" presetID="6" presetClass="emph" presetSubtype="0" accel="100000" autoRev="1" fill="hold" nodeType="withEffect">
                                  <p:stCondLst>
                                    <p:cond delay="500"/>
                                  </p:stCondLst>
                                  <p:childTnLst>
                                    <p:animScale>
                                      <p:cBhvr>
                                        <p:cTn id="88" dur="500" fill="hold"/>
                                        <p:tgtEl>
                                          <p:spTgt spid="70"/>
                                        </p:tgtEl>
                                      </p:cBhvr>
                                      <p:by x="0" y="0"/>
                                    </p:animScale>
                                  </p:childTnLst>
                                </p:cTn>
                              </p:par>
                              <p:par>
                                <p:cTn id="89" presetID="1" presetClass="entr" presetSubtype="0" fill="hold" nodeType="withEffect">
                                  <p:stCondLst>
                                    <p:cond delay="500"/>
                                  </p:stCondLst>
                                  <p:childTnLst>
                                    <p:set>
                                      <p:cBhvr>
                                        <p:cTn id="90" dur="1" fill="hold">
                                          <p:stCondLst>
                                            <p:cond delay="499"/>
                                          </p:stCondLst>
                                        </p:cTn>
                                        <p:tgtEl>
                                          <p:spTgt spid="86"/>
                                        </p:tgtEl>
                                        <p:attrNameLst>
                                          <p:attrName>style.visibility</p:attrName>
                                        </p:attrNameLst>
                                      </p:cBhvr>
                                      <p:to>
                                        <p:strVal val="visible"/>
                                      </p:to>
                                    </p:set>
                                  </p:childTnLst>
                                </p:cTn>
                              </p:par>
                              <p:par>
                                <p:cTn id="91" presetID="6" presetClass="emph" presetSubtype="0" accel="100000" autoRev="1" fill="hold" nodeType="withEffect">
                                  <p:stCondLst>
                                    <p:cond delay="500"/>
                                  </p:stCondLst>
                                  <p:childTnLst>
                                    <p:animScale>
                                      <p:cBhvr>
                                        <p:cTn id="92" dur="500" fill="hold"/>
                                        <p:tgtEl>
                                          <p:spTgt spid="86"/>
                                        </p:tgtEl>
                                      </p:cBhvr>
                                      <p:by x="0" y="0"/>
                                    </p:animScale>
                                  </p:childTnLst>
                                </p:cTn>
                              </p:par>
                              <p:par>
                                <p:cTn id="93" presetID="1" presetClass="entr" presetSubtype="0" fill="hold" nodeType="withEffect">
                                  <p:stCondLst>
                                    <p:cond delay="500"/>
                                  </p:stCondLst>
                                  <p:childTnLst>
                                    <p:set>
                                      <p:cBhvr>
                                        <p:cTn id="94" dur="1" fill="hold">
                                          <p:stCondLst>
                                            <p:cond delay="499"/>
                                          </p:stCondLst>
                                        </p:cTn>
                                        <p:tgtEl>
                                          <p:spTgt spid="5"/>
                                        </p:tgtEl>
                                        <p:attrNameLst>
                                          <p:attrName>style.visibility</p:attrName>
                                        </p:attrNameLst>
                                      </p:cBhvr>
                                      <p:to>
                                        <p:strVal val="visible"/>
                                      </p:to>
                                    </p:set>
                                  </p:childTnLst>
                                </p:cTn>
                              </p:par>
                              <p:par>
                                <p:cTn id="95" presetID="6" presetClass="emph" presetSubtype="0" accel="100000" autoRev="1" fill="hold" nodeType="withEffect">
                                  <p:stCondLst>
                                    <p:cond delay="500"/>
                                  </p:stCondLst>
                                  <p:childTnLst>
                                    <p:animScale>
                                      <p:cBhvr>
                                        <p:cTn id="96" dur="500" fill="hold"/>
                                        <p:tgtEl>
                                          <p:spTgt spid="5"/>
                                        </p:tgtEl>
                                      </p:cBhvr>
                                      <p:by x="0" y="0"/>
                                    </p:animScale>
                                  </p:childTnLst>
                                </p:cTn>
                              </p:par>
                              <p:par>
                                <p:cTn id="97" presetID="1" presetClass="entr" presetSubtype="0" fill="hold" nodeType="withEffect">
                                  <p:stCondLst>
                                    <p:cond delay="500"/>
                                  </p:stCondLst>
                                  <p:childTnLst>
                                    <p:set>
                                      <p:cBhvr>
                                        <p:cTn id="98" dur="1" fill="hold">
                                          <p:stCondLst>
                                            <p:cond delay="499"/>
                                          </p:stCondLst>
                                        </p:cTn>
                                        <p:tgtEl>
                                          <p:spTgt spid="4"/>
                                        </p:tgtEl>
                                        <p:attrNameLst>
                                          <p:attrName>style.visibility</p:attrName>
                                        </p:attrNameLst>
                                      </p:cBhvr>
                                      <p:to>
                                        <p:strVal val="visible"/>
                                      </p:to>
                                    </p:set>
                                  </p:childTnLst>
                                </p:cTn>
                              </p:par>
                              <p:par>
                                <p:cTn id="99" presetID="6" presetClass="emph" presetSubtype="0" accel="100000" autoRev="1" fill="hold" nodeType="withEffect">
                                  <p:stCondLst>
                                    <p:cond delay="500"/>
                                  </p:stCondLst>
                                  <p:childTnLst>
                                    <p:animScale>
                                      <p:cBhvr>
                                        <p:cTn id="100" dur="500" fill="hold"/>
                                        <p:tgtEl>
                                          <p:spTgt spid="4"/>
                                        </p:tgtEl>
                                      </p:cBhvr>
                                      <p:by x="0" y="0"/>
                                    </p:animScale>
                                  </p:childTnLst>
                                </p:cTn>
                              </p:par>
                              <p:par>
                                <p:cTn id="101" presetID="1" presetClass="entr" presetSubtype="0" fill="hold" nodeType="withEffect">
                                  <p:stCondLst>
                                    <p:cond delay="700"/>
                                  </p:stCondLst>
                                  <p:childTnLst>
                                    <p:set>
                                      <p:cBhvr>
                                        <p:cTn id="102" dur="1" fill="hold">
                                          <p:stCondLst>
                                            <p:cond delay="499"/>
                                          </p:stCondLst>
                                        </p:cTn>
                                        <p:tgtEl>
                                          <p:spTgt spid="10"/>
                                        </p:tgtEl>
                                        <p:attrNameLst>
                                          <p:attrName>style.visibility</p:attrName>
                                        </p:attrNameLst>
                                      </p:cBhvr>
                                      <p:to>
                                        <p:strVal val="visible"/>
                                      </p:to>
                                    </p:set>
                                  </p:childTnLst>
                                </p:cTn>
                              </p:par>
                              <p:par>
                                <p:cTn id="103" presetID="6" presetClass="emph" presetSubtype="0" accel="100000" autoRev="1" fill="hold" nodeType="withEffect">
                                  <p:stCondLst>
                                    <p:cond delay="700"/>
                                  </p:stCondLst>
                                  <p:childTnLst>
                                    <p:animScale>
                                      <p:cBhvr>
                                        <p:cTn id="104" dur="500" fill="hold"/>
                                        <p:tgtEl>
                                          <p:spTgt spid="10"/>
                                        </p:tgtEl>
                                      </p:cBhvr>
                                      <p:by x="0" y="0"/>
                                    </p:animScale>
                                  </p:childTnLst>
                                </p:cTn>
                              </p:par>
                              <p:par>
                                <p:cTn id="105" presetID="1" presetClass="entr" presetSubtype="0" fill="hold" nodeType="withEffect">
                                  <p:stCondLst>
                                    <p:cond delay="500"/>
                                  </p:stCondLst>
                                  <p:childTnLst>
                                    <p:set>
                                      <p:cBhvr>
                                        <p:cTn id="106" dur="1" fill="hold">
                                          <p:stCondLst>
                                            <p:cond delay="499"/>
                                          </p:stCondLst>
                                        </p:cTn>
                                        <p:tgtEl>
                                          <p:spTgt spid="97"/>
                                        </p:tgtEl>
                                        <p:attrNameLst>
                                          <p:attrName>style.visibility</p:attrName>
                                        </p:attrNameLst>
                                      </p:cBhvr>
                                      <p:to>
                                        <p:strVal val="visible"/>
                                      </p:to>
                                    </p:set>
                                  </p:childTnLst>
                                </p:cTn>
                              </p:par>
                              <p:par>
                                <p:cTn id="107" presetID="6" presetClass="emph" presetSubtype="0" accel="100000" autoRev="1" fill="hold" nodeType="withEffect">
                                  <p:stCondLst>
                                    <p:cond delay="500"/>
                                  </p:stCondLst>
                                  <p:childTnLst>
                                    <p:animScale>
                                      <p:cBhvr>
                                        <p:cTn id="108" dur="500" fill="hold"/>
                                        <p:tgtEl>
                                          <p:spTgt spid="97"/>
                                        </p:tgtEl>
                                      </p:cBhvr>
                                      <p:by x="0" y="0"/>
                                    </p:animScale>
                                  </p:childTnLst>
                                </p:cTn>
                              </p:par>
                              <p:par>
                                <p:cTn id="109" presetID="1" presetClass="entr" presetSubtype="0" fill="hold" nodeType="withEffect">
                                  <p:stCondLst>
                                    <p:cond delay="700"/>
                                  </p:stCondLst>
                                  <p:childTnLst>
                                    <p:set>
                                      <p:cBhvr>
                                        <p:cTn id="110" dur="1" fill="hold">
                                          <p:stCondLst>
                                            <p:cond delay="499"/>
                                          </p:stCondLst>
                                        </p:cTn>
                                        <p:tgtEl>
                                          <p:spTgt spid="2"/>
                                        </p:tgtEl>
                                        <p:attrNameLst>
                                          <p:attrName>style.visibility</p:attrName>
                                        </p:attrNameLst>
                                      </p:cBhvr>
                                      <p:to>
                                        <p:strVal val="visible"/>
                                      </p:to>
                                    </p:set>
                                  </p:childTnLst>
                                </p:cTn>
                              </p:par>
                              <p:par>
                                <p:cTn id="111" presetID="6" presetClass="emph" presetSubtype="0" accel="100000" autoRev="1" fill="hold" nodeType="withEffect">
                                  <p:stCondLst>
                                    <p:cond delay="700"/>
                                  </p:stCondLst>
                                  <p:childTnLst>
                                    <p:animScale>
                                      <p:cBhvr>
                                        <p:cTn id="112" dur="500" fill="hold"/>
                                        <p:tgtEl>
                                          <p:spTgt spid="2"/>
                                        </p:tgtEl>
                                      </p:cBhvr>
                                      <p:by x="0" y="0"/>
                                    </p:animScale>
                                  </p:childTnLst>
                                </p:cTn>
                              </p:par>
                              <p:par>
                                <p:cTn id="113" presetID="1" presetClass="entr" presetSubtype="0" fill="hold" nodeType="withEffect">
                                  <p:stCondLst>
                                    <p:cond delay="500"/>
                                  </p:stCondLst>
                                  <p:childTnLst>
                                    <p:set>
                                      <p:cBhvr>
                                        <p:cTn id="114" dur="1" fill="hold">
                                          <p:stCondLst>
                                            <p:cond delay="499"/>
                                          </p:stCondLst>
                                        </p:cTn>
                                        <p:tgtEl>
                                          <p:spTgt spid="87"/>
                                        </p:tgtEl>
                                        <p:attrNameLst>
                                          <p:attrName>style.visibility</p:attrName>
                                        </p:attrNameLst>
                                      </p:cBhvr>
                                      <p:to>
                                        <p:strVal val="visible"/>
                                      </p:to>
                                    </p:set>
                                  </p:childTnLst>
                                </p:cTn>
                              </p:par>
                              <p:par>
                                <p:cTn id="115" presetID="6" presetClass="emph" presetSubtype="0" accel="100000" autoRev="1" fill="hold" nodeType="withEffect">
                                  <p:stCondLst>
                                    <p:cond delay="500"/>
                                  </p:stCondLst>
                                  <p:childTnLst>
                                    <p:animScale>
                                      <p:cBhvr>
                                        <p:cTn id="116" dur="500" fill="hold"/>
                                        <p:tgtEl>
                                          <p:spTgt spid="87"/>
                                        </p:tgtEl>
                                      </p:cBhvr>
                                      <p:by x="0" y="0"/>
                                    </p:animScale>
                                  </p:childTnLst>
                                </p:cTn>
                              </p:par>
                              <p:par>
                                <p:cTn id="117" presetID="2" presetClass="entr" presetSubtype="8" decel="100000" fill="hold" nodeType="withEffect">
                                  <p:stCondLst>
                                    <p:cond delay="500"/>
                                  </p:stCondLst>
                                  <p:childTnLst>
                                    <p:set>
                                      <p:cBhvr>
                                        <p:cTn id="118" dur="1" fill="hold">
                                          <p:stCondLst>
                                            <p:cond delay="0"/>
                                          </p:stCondLst>
                                        </p:cTn>
                                        <p:tgtEl>
                                          <p:spTgt spid="11"/>
                                        </p:tgtEl>
                                        <p:attrNameLst>
                                          <p:attrName>style.visibility</p:attrName>
                                        </p:attrNameLst>
                                      </p:cBhvr>
                                      <p:to>
                                        <p:strVal val="visible"/>
                                      </p:to>
                                    </p:set>
                                    <p:anim calcmode="lin" valueType="num">
                                      <p:cBhvr additive="base">
                                        <p:cTn id="119" dur="500" fill="hold"/>
                                        <p:tgtEl>
                                          <p:spTgt spid="11"/>
                                        </p:tgtEl>
                                        <p:attrNameLst>
                                          <p:attrName>ppt_x</p:attrName>
                                        </p:attrNameLst>
                                      </p:cBhvr>
                                      <p:tavLst>
                                        <p:tav tm="0">
                                          <p:val>
                                            <p:strVal val="0-#ppt_w/2"/>
                                          </p:val>
                                        </p:tav>
                                        <p:tav tm="100000">
                                          <p:val>
                                            <p:strVal val="#ppt_x"/>
                                          </p:val>
                                        </p:tav>
                                      </p:tavLst>
                                    </p:anim>
                                    <p:anim calcmode="lin" valueType="num">
                                      <p:cBhvr additive="base">
                                        <p:cTn id="1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044" y="1441753"/>
            <a:ext cx="5491472" cy="3086093"/>
          </a:xfrm>
          <a:prstGeom prst="rect">
            <a:avLst/>
          </a:prstGeom>
        </p:spPr>
      </p:pic>
      <p:sp>
        <p:nvSpPr>
          <p:cNvPr id="8" name="Rectangular Callout 7"/>
          <p:cNvSpPr/>
          <p:nvPr/>
        </p:nvSpPr>
        <p:spPr>
          <a:xfrm>
            <a:off x="1918683" y="1949550"/>
            <a:ext cx="2026334" cy="932603"/>
          </a:xfrm>
          <a:prstGeom prst="wedgeRectCallout">
            <a:avLst>
              <a:gd name="adj1" fmla="val -72262"/>
              <a:gd name="adj2" fmla="val 2986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2" dirty="0">
                <a:gradFill>
                  <a:gsLst>
                    <a:gs pos="0">
                      <a:schemeClr val="bg1"/>
                    </a:gs>
                    <a:gs pos="100000">
                      <a:schemeClr val="bg1"/>
                    </a:gs>
                  </a:gsLst>
                  <a:lin ang="5400000" scaled="1"/>
                </a:gradFill>
              </a:rPr>
              <a:t>“Hey Cortana, show me my sales opportunity”</a:t>
            </a:r>
          </a:p>
        </p:txBody>
      </p:sp>
      <p:pic>
        <p:nvPicPr>
          <p:cNvPr id="16" name="Picture 15"/>
          <p:cNvPicPr>
            <a:picLocks noChangeAspect="1"/>
          </p:cNvPicPr>
          <p:nvPr/>
        </p:nvPicPr>
        <p:blipFill>
          <a:blip r:embed="rId4"/>
          <a:stretch>
            <a:fillRect/>
          </a:stretch>
        </p:blipFill>
        <p:spPr>
          <a:xfrm>
            <a:off x="1340044" y="3378001"/>
            <a:ext cx="5062666" cy="3055057"/>
          </a:xfrm>
          <a:prstGeom prst="rect">
            <a:avLst/>
          </a:prstGeom>
        </p:spPr>
      </p:pic>
      <p:sp>
        <p:nvSpPr>
          <p:cNvPr id="19" name="Rectangle 18"/>
          <p:cNvSpPr/>
          <p:nvPr/>
        </p:nvSpPr>
        <p:spPr bwMode="auto">
          <a:xfrm>
            <a:off x="6711883" y="2572521"/>
            <a:ext cx="4779912" cy="208771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00" rIns="0" bIns="45700" numCol="1" spcCol="0" rtlCol="0" fromWordArt="0" anchor="t" anchorCtr="0" forceAA="0" compatLnSpc="1">
            <a:prstTxWarp prst="textNoShape">
              <a:avLst/>
            </a:prstTxWarp>
            <a:spAutoFit/>
          </a:bodyPr>
          <a:lstStyle/>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Natural language query—ask questions of your data more naturally</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Cortana integration—allows you to access your data from Windows 10</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Quick insights—auto discover  patterns and insights in your data </a:t>
            </a:r>
          </a:p>
        </p:txBody>
      </p:sp>
      <p:grpSp>
        <p:nvGrpSpPr>
          <p:cNvPr id="20" name="Group 19"/>
          <p:cNvGrpSpPr/>
          <p:nvPr/>
        </p:nvGrpSpPr>
        <p:grpSpPr>
          <a:xfrm>
            <a:off x="6675437" y="2680033"/>
            <a:ext cx="384467" cy="384467"/>
            <a:chOff x="8431377" y="-766784"/>
            <a:chExt cx="457200" cy="457200"/>
          </a:xfrm>
          <a:solidFill>
            <a:srgbClr val="0072C6"/>
          </a:solidFill>
        </p:grpSpPr>
        <p:sp>
          <p:nvSpPr>
            <p:cNvPr id="21"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2"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3" name="Group 22"/>
          <p:cNvGrpSpPr/>
          <p:nvPr/>
        </p:nvGrpSpPr>
        <p:grpSpPr>
          <a:xfrm>
            <a:off x="6675437" y="3364024"/>
            <a:ext cx="384467" cy="384467"/>
            <a:chOff x="8431377" y="-766784"/>
            <a:chExt cx="457200" cy="457200"/>
          </a:xfrm>
          <a:solidFill>
            <a:srgbClr val="0072C6"/>
          </a:solidFill>
        </p:grpSpPr>
        <p:sp>
          <p:nvSpPr>
            <p:cNvPr id="24"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5"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6" name="Group 25"/>
          <p:cNvGrpSpPr/>
          <p:nvPr/>
        </p:nvGrpSpPr>
        <p:grpSpPr>
          <a:xfrm>
            <a:off x="6675437" y="4048014"/>
            <a:ext cx="384467" cy="384467"/>
            <a:chOff x="8431377" y="-766784"/>
            <a:chExt cx="457200" cy="457200"/>
          </a:xfrm>
          <a:solidFill>
            <a:srgbClr val="0072C6"/>
          </a:solidFill>
        </p:grpSpPr>
        <p:sp>
          <p:nvSpPr>
            <p:cNvPr id="2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sp>
        <p:nvSpPr>
          <p:cNvPr id="18" name="TextBox 17"/>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Experience your data in new ways</a:t>
            </a:r>
          </a:p>
        </p:txBody>
      </p:sp>
    </p:spTree>
    <p:extLst>
      <p:ext uri="{BB962C8B-B14F-4D97-AF65-F5344CB8AC3E}">
        <p14:creationId xmlns:p14="http://schemas.microsoft.com/office/powerpoint/2010/main" val="111802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750"/>
                            </p:stCondLst>
                            <p:childTnLst>
                              <p:par>
                                <p:cTn id="12" presetID="10" presetClass="entr" presetSubtype="0" fill="hold" grpId="0" nodeType="afterEffect">
                                  <p:stCondLst>
                                    <p:cond delay="25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500"/>
                                        <p:tgtEl>
                                          <p:spTgt spid="19">
                                            <p:txEl>
                                              <p:pRg st="0" end="0"/>
                                            </p:txEl>
                                          </p:spTgt>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fade">
                                      <p:cBhvr>
                                        <p:cTn id="17" dur="500"/>
                                        <p:tgtEl>
                                          <p:spTgt spid="19">
                                            <p:txEl>
                                              <p:pRg st="1" end="1"/>
                                            </p:txEl>
                                          </p:spTgt>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par>
                                <p:cTn id="21" presetID="10" presetClass="entr" presetSubtype="0" fill="hold" nodeType="withEffect">
                                  <p:stCondLst>
                                    <p:cond delay="50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63" presetClass="path" presetSubtype="0" accel="50000" decel="50000" fill="hold" nodeType="withEffect">
                                  <p:stCondLst>
                                    <p:cond delay="500"/>
                                  </p:stCondLst>
                                  <p:childTnLst>
                                    <p:animMotion origin="layout" path="M -0.03064 3.51339E-6 L 1.6773E-6 3.51339E-6 " pathEditMode="relative" rAng="0" ptsTypes="AA">
                                      <p:cBhvr>
                                        <p:cTn id="25" dur="500" fill="hold"/>
                                        <p:tgtEl>
                                          <p:spTgt spid="20"/>
                                        </p:tgtEl>
                                        <p:attrNameLst>
                                          <p:attrName>ppt_x</p:attrName>
                                          <p:attrName>ppt_y</p:attrName>
                                        </p:attrNameLst>
                                      </p:cBhvr>
                                      <p:rCtr x="1532" y="0"/>
                                    </p:animMotion>
                                  </p:childTnLst>
                                </p:cTn>
                              </p:par>
                              <p:par>
                                <p:cTn id="26" presetID="10" presetClass="entr" presetSubtype="0" fill="hold" nodeType="withEffect">
                                  <p:stCondLst>
                                    <p:cond delay="75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63" presetClass="path" presetSubtype="0" accel="50000" decel="50000" fill="hold" nodeType="withEffect">
                                  <p:stCondLst>
                                    <p:cond delay="750"/>
                                  </p:stCondLst>
                                  <p:childTnLst>
                                    <p:animMotion origin="layout" path="M -0.03064 2.36042E-6 L 1.6773E-6 2.36042E-6 " pathEditMode="relative" rAng="0" ptsTypes="AA">
                                      <p:cBhvr>
                                        <p:cTn id="30" dur="500" fill="hold"/>
                                        <p:tgtEl>
                                          <p:spTgt spid="23"/>
                                        </p:tgtEl>
                                        <p:attrNameLst>
                                          <p:attrName>ppt_x</p:attrName>
                                          <p:attrName>ppt_y</p:attrName>
                                        </p:attrNameLst>
                                      </p:cBhvr>
                                      <p:rCtr x="1532" y="0"/>
                                    </p:animMotion>
                                  </p:childTnLst>
                                </p:cTn>
                              </p:par>
                              <p:par>
                                <p:cTn id="31" presetID="10" presetClass="entr" presetSubtype="0" fill="hold" nodeType="withEffect">
                                  <p:stCondLst>
                                    <p:cond delay="10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63" presetClass="path" presetSubtype="0" accel="50000" decel="50000" fill="hold" nodeType="withEffect">
                                  <p:stCondLst>
                                    <p:cond delay="1000"/>
                                  </p:stCondLst>
                                  <p:childTnLst>
                                    <p:animMotion origin="layout" path="M -0.03064 1.20744E-6 L 1.6773E-6 1.20744E-6 " pathEditMode="relative" rAng="0" ptsTypes="AA">
                                      <p:cBhvr>
                                        <p:cTn id="35" dur="500" fill="hold"/>
                                        <p:tgtEl>
                                          <p:spTgt spid="26"/>
                                        </p:tgtEl>
                                        <p:attrNameLst>
                                          <p:attrName>ppt_x</p:attrName>
                                          <p:attrName>ppt_y</p:attrName>
                                        </p:attrNameLst>
                                      </p:cBhvr>
                                      <p:rCtr x="1532" y="0"/>
                                    </p:animMotion>
                                  </p:childTnLst>
                                </p:cTn>
                              </p:par>
                            </p:childTnLst>
                          </p:cTn>
                        </p:par>
                        <p:par>
                          <p:cTn id="36" fill="hold">
                            <p:stCondLst>
                              <p:cond delay="2250"/>
                            </p:stCondLst>
                            <p:childTnLst>
                              <p:par>
                                <p:cTn id="37" presetID="1" presetClass="entr" presetSubtype="0" fill="hold" grpId="0" nodeType="afterEffect">
                                  <p:stCondLst>
                                    <p:cond delay="0"/>
                                  </p:stCondLst>
                                  <p:childTnLst>
                                    <p:set>
                                      <p:cBhvr>
                                        <p:cTn id="38" dur="1" fill="hold">
                                          <p:stCondLst>
                                            <p:cond delay="499"/>
                                          </p:stCondLst>
                                        </p:cTn>
                                        <p:tgtEl>
                                          <p:spTgt spid="8"/>
                                        </p:tgtEl>
                                        <p:attrNameLst>
                                          <p:attrName>style.visibility</p:attrName>
                                        </p:attrNameLst>
                                      </p:cBhvr>
                                      <p:to>
                                        <p:strVal val="visible"/>
                                      </p:to>
                                    </p:set>
                                  </p:childTnLst>
                                </p:cTn>
                              </p:par>
                              <p:par>
                                <p:cTn id="39" presetID="6" presetClass="emph" presetSubtype="0" accel="100000" autoRev="1" fill="hold" grpId="1" nodeType="withEffect">
                                  <p:stCondLst>
                                    <p:cond delay="0"/>
                                  </p:stCondLst>
                                  <p:childTnLst>
                                    <p:animScale>
                                      <p:cBhvr>
                                        <p:cTn id="40" dur="500" fill="hold"/>
                                        <p:tgtEl>
                                          <p:spTgt spid="8"/>
                                        </p:tgtEl>
                                      </p:cBhvr>
                                      <p:by x="0" y="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9"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6772042" y="2554946"/>
            <a:ext cx="4322711" cy="286249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00" rIns="0" bIns="45700" numCol="1" spcCol="0" rtlCol="0" fromWordArt="0" anchor="t" anchorCtr="0" forceAA="0" compatLnSpc="1">
            <a:prstTxWarp prst="textNoShape">
              <a:avLst/>
            </a:prstTxWarp>
            <a:spAutoFit/>
          </a:bodyPr>
          <a:lstStyle/>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Team collaboration through support for Office 365 Groups</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Seamless navigation to other workloads in Office 365 </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Use Excel data and pin live charts to your Power BI dashboards</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dirty="0">
                <a:ln>
                  <a:solidFill>
                    <a:srgbClr val="FFFFFF">
                      <a:alpha val="0"/>
                    </a:srgbClr>
                  </a:solidFill>
                </a:ln>
                <a:solidFill>
                  <a:schemeClr val="tx1"/>
                </a:solidFill>
                <a:ea typeface="Segoe UI" pitchFamily="34" charset="0"/>
                <a:cs typeface="Segoe UI" pitchFamily="34" charset="0"/>
              </a:rPr>
              <a:t>View Excel spreadsheets through support for Excel Online</a:t>
            </a:r>
          </a:p>
        </p:txBody>
      </p:sp>
      <p:grpSp>
        <p:nvGrpSpPr>
          <p:cNvPr id="20" name="Group 19"/>
          <p:cNvGrpSpPr/>
          <p:nvPr/>
        </p:nvGrpSpPr>
        <p:grpSpPr>
          <a:xfrm>
            <a:off x="6675437" y="2650427"/>
            <a:ext cx="384467" cy="384467"/>
            <a:chOff x="8431377" y="-766784"/>
            <a:chExt cx="457200" cy="457200"/>
          </a:xfrm>
          <a:solidFill>
            <a:srgbClr val="0072C6"/>
          </a:solidFill>
        </p:grpSpPr>
        <p:sp>
          <p:nvSpPr>
            <p:cNvPr id="21"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2"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3" name="Group 22"/>
          <p:cNvGrpSpPr/>
          <p:nvPr/>
        </p:nvGrpSpPr>
        <p:grpSpPr>
          <a:xfrm>
            <a:off x="6675437" y="3334418"/>
            <a:ext cx="384467" cy="384467"/>
            <a:chOff x="8431377" y="-766784"/>
            <a:chExt cx="457200" cy="457200"/>
          </a:xfrm>
          <a:solidFill>
            <a:srgbClr val="0072C6"/>
          </a:solidFill>
        </p:grpSpPr>
        <p:sp>
          <p:nvSpPr>
            <p:cNvPr id="24"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5"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6" name="Group 25"/>
          <p:cNvGrpSpPr/>
          <p:nvPr/>
        </p:nvGrpSpPr>
        <p:grpSpPr>
          <a:xfrm>
            <a:off x="6675437" y="4018408"/>
            <a:ext cx="384467" cy="384467"/>
            <a:chOff x="8431377" y="-766784"/>
            <a:chExt cx="457200" cy="457200"/>
          </a:xfrm>
          <a:solidFill>
            <a:srgbClr val="0072C6"/>
          </a:solidFill>
        </p:grpSpPr>
        <p:sp>
          <p:nvSpPr>
            <p:cNvPr id="2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29" name="Group 28"/>
          <p:cNvGrpSpPr/>
          <p:nvPr/>
        </p:nvGrpSpPr>
        <p:grpSpPr>
          <a:xfrm>
            <a:off x="6675437" y="4702396"/>
            <a:ext cx="384467" cy="384467"/>
            <a:chOff x="8431377" y="-766784"/>
            <a:chExt cx="457200" cy="457200"/>
          </a:xfrm>
          <a:solidFill>
            <a:srgbClr val="0072C6"/>
          </a:solidFill>
        </p:grpSpPr>
        <p:sp>
          <p:nvSpPr>
            <p:cNvPr id="30"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31"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851" y="1697653"/>
            <a:ext cx="4599680" cy="270522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7984" y="3718885"/>
            <a:ext cx="4670721" cy="2708922"/>
          </a:xfrm>
          <a:prstGeom prst="rect">
            <a:avLst/>
          </a:prstGeom>
        </p:spPr>
      </p:pic>
      <p:sp>
        <p:nvSpPr>
          <p:cNvPr id="33" name="TextBox 32"/>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Seamless integration with Office 365</a:t>
            </a:r>
          </a:p>
        </p:txBody>
      </p:sp>
    </p:spTree>
    <p:extLst>
      <p:ext uri="{BB962C8B-B14F-4D97-AF65-F5344CB8AC3E}">
        <p14:creationId xmlns:p14="http://schemas.microsoft.com/office/powerpoint/2010/main" val="202017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750"/>
                            </p:stCondLst>
                            <p:childTnLst>
                              <p:par>
                                <p:cTn id="12" presetID="10" presetClass="entr" presetSubtype="0" fill="hold" grpId="0" nodeType="afterEffect">
                                  <p:stCondLst>
                                    <p:cond delay="25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500"/>
                                        <p:tgtEl>
                                          <p:spTgt spid="19">
                                            <p:txEl>
                                              <p:pRg st="0" end="0"/>
                                            </p:txEl>
                                          </p:spTgt>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fade">
                                      <p:cBhvr>
                                        <p:cTn id="17" dur="500"/>
                                        <p:tgtEl>
                                          <p:spTgt spid="19">
                                            <p:txEl>
                                              <p:pRg st="1" end="1"/>
                                            </p:txEl>
                                          </p:spTgt>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19">
                                            <p:txEl>
                                              <p:pRg st="3" end="3"/>
                                            </p:txEl>
                                          </p:spTgt>
                                        </p:tgtEl>
                                        <p:attrNameLst>
                                          <p:attrName>style.visibility</p:attrName>
                                        </p:attrNameLst>
                                      </p:cBhvr>
                                      <p:to>
                                        <p:strVal val="visible"/>
                                      </p:to>
                                    </p:set>
                                    <p:animEffect transition="in" filter="fade">
                                      <p:cBhvr>
                                        <p:cTn id="23" dur="500"/>
                                        <p:tgtEl>
                                          <p:spTgt spid="19">
                                            <p:txEl>
                                              <p:pRg st="3" end="3"/>
                                            </p:txEl>
                                          </p:spTgt>
                                        </p:tgtEl>
                                      </p:cBhvr>
                                    </p:animEffect>
                                  </p:childTnLst>
                                </p:cTn>
                              </p:par>
                              <p:par>
                                <p:cTn id="24" presetID="10" presetClass="entr" presetSubtype="0"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63" presetClass="path" presetSubtype="0" accel="50000" decel="50000" fill="hold" nodeType="withEffect">
                                  <p:stCondLst>
                                    <p:cond delay="500"/>
                                  </p:stCondLst>
                                  <p:childTnLst>
                                    <p:animMotion origin="layout" path="M -0.03064 -1.14843E-6 L 1.6773E-6 -1.14843E-6 " pathEditMode="relative" rAng="0" ptsTypes="AA">
                                      <p:cBhvr>
                                        <p:cTn id="28" dur="500" fill="hold"/>
                                        <p:tgtEl>
                                          <p:spTgt spid="20"/>
                                        </p:tgtEl>
                                        <p:attrNameLst>
                                          <p:attrName>ppt_x</p:attrName>
                                          <p:attrName>ppt_y</p:attrName>
                                        </p:attrNameLst>
                                      </p:cBhvr>
                                      <p:rCtr x="1532" y="0"/>
                                    </p:animMotion>
                                  </p:childTnLst>
                                </p:cTn>
                              </p:par>
                              <p:par>
                                <p:cTn id="29" presetID="10" presetClass="entr" presetSubtype="0" fill="hold" nodeType="withEffect">
                                  <p:stCondLst>
                                    <p:cond delay="75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63" presetClass="path" presetSubtype="0" accel="50000" decel="50000" fill="hold" nodeType="withEffect">
                                  <p:stCondLst>
                                    <p:cond delay="750"/>
                                  </p:stCondLst>
                                  <p:childTnLst>
                                    <p:animMotion origin="layout" path="M -0.03064 4.66182E-6 L 1.6773E-6 4.66182E-6 " pathEditMode="relative" rAng="0" ptsTypes="AA">
                                      <p:cBhvr>
                                        <p:cTn id="33" dur="500" fill="hold"/>
                                        <p:tgtEl>
                                          <p:spTgt spid="23"/>
                                        </p:tgtEl>
                                        <p:attrNameLst>
                                          <p:attrName>ppt_x</p:attrName>
                                          <p:attrName>ppt_y</p:attrName>
                                        </p:attrNameLst>
                                      </p:cBhvr>
                                      <p:rCtr x="1532" y="0"/>
                                    </p:animMotion>
                                  </p:childTnLst>
                                </p:cTn>
                              </p:par>
                              <p:par>
                                <p:cTn id="34" presetID="10" presetClass="entr" presetSubtype="0"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63" presetClass="path" presetSubtype="0" accel="50000" decel="50000" fill="hold" nodeType="withEffect">
                                  <p:stCondLst>
                                    <p:cond delay="1000"/>
                                  </p:stCondLst>
                                  <p:childTnLst>
                                    <p:animMotion origin="layout" path="M -0.03064 3.50885E-6 L 1.6773E-6 3.50885E-6 " pathEditMode="relative" rAng="0" ptsTypes="AA">
                                      <p:cBhvr>
                                        <p:cTn id="38" dur="500" fill="hold"/>
                                        <p:tgtEl>
                                          <p:spTgt spid="26"/>
                                        </p:tgtEl>
                                        <p:attrNameLst>
                                          <p:attrName>ppt_x</p:attrName>
                                          <p:attrName>ppt_y</p:attrName>
                                        </p:attrNameLst>
                                      </p:cBhvr>
                                      <p:rCtr x="1532" y="0"/>
                                    </p:animMotion>
                                  </p:childTnLst>
                                </p:cTn>
                              </p:par>
                              <p:par>
                                <p:cTn id="39" presetID="10" presetClass="entr" presetSubtype="0" fill="hold" nodeType="withEffect">
                                  <p:stCondLst>
                                    <p:cond delay="125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63" presetClass="path" presetSubtype="0" accel="50000" decel="50000" fill="hold" nodeType="withEffect">
                                  <p:stCondLst>
                                    <p:cond delay="1250"/>
                                  </p:stCondLst>
                                  <p:childTnLst>
                                    <p:animMotion origin="layout" path="M -0.03064 2.35588E-6 L 1.6773E-6 2.35588E-6 " pathEditMode="relative" rAng="0" ptsTypes="AA">
                                      <p:cBhvr>
                                        <p:cTn id="43" dur="500" fill="hold"/>
                                        <p:tgtEl>
                                          <p:spTgt spid="29"/>
                                        </p:tgtEl>
                                        <p:attrNameLst>
                                          <p:attrName>ppt_x</p:attrName>
                                          <p:attrName>ppt_y</p:attrName>
                                        </p:attrNameLst>
                                      </p:cBhvr>
                                      <p:rCtr x="153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4760" y="2846697"/>
            <a:ext cx="11887200" cy="1015663"/>
          </a:xfrm>
        </p:spPr>
        <p:txBody>
          <a:bodyPr/>
          <a:lstStyle/>
          <a:p>
            <a:r>
              <a:rPr lang="en-US" sz="6000" spc="0" dirty="0">
                <a:solidFill>
                  <a:schemeClr val="tx2"/>
                </a:solidFill>
                <a:latin typeface="Segoe UI Semibold" panose="020B0702040204020203" pitchFamily="34" charset="0"/>
                <a:cs typeface="Segoe UI Semibold" panose="020B0702040204020203" pitchFamily="34" charset="0"/>
              </a:rPr>
              <a:t>Demo</a:t>
            </a:r>
          </a:p>
        </p:txBody>
      </p:sp>
    </p:spTree>
    <p:extLst>
      <p:ext uri="{BB962C8B-B14F-4D97-AF65-F5344CB8AC3E}">
        <p14:creationId xmlns:p14="http://schemas.microsoft.com/office/powerpoint/2010/main" val="204026308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301775" y="320492"/>
            <a:ext cx="12133819" cy="800193"/>
          </a:xfrm>
          <a:prstGeom prst="rect">
            <a:avLst/>
          </a:prstGeom>
          <a:noFill/>
        </p:spPr>
        <p:txBody>
          <a:bodyPr wrap="square" lIns="146283" tIns="91427" rIns="146283" bIns="91427" rtlCol="0">
            <a:spAutoFit/>
          </a:bodyPr>
          <a:lstStyle/>
          <a:p>
            <a:pPr defTabSz="1243006">
              <a:defRPr/>
            </a:pPr>
            <a:r>
              <a:rPr lang="en-US" sz="4000" dirty="0">
                <a:latin typeface="Segoe UI Semibold" panose="020B0702040204020203" pitchFamily="34" charset="0"/>
                <a:cs typeface="Segoe UI Semibold" panose="020B0702040204020203" pitchFamily="34" charset="0"/>
              </a:rPr>
              <a:t>Powerful self-service analysis</a:t>
            </a:r>
          </a:p>
        </p:txBody>
      </p:sp>
      <p:grpSp>
        <p:nvGrpSpPr>
          <p:cNvPr id="11" name="Group 10"/>
          <p:cNvGrpSpPr/>
          <p:nvPr/>
        </p:nvGrpSpPr>
        <p:grpSpPr>
          <a:xfrm>
            <a:off x="262410" y="4183063"/>
            <a:ext cx="11899428" cy="2514600"/>
            <a:chOff x="262410" y="4183063"/>
            <a:chExt cx="11899428" cy="2514600"/>
          </a:xfrm>
        </p:grpSpPr>
        <p:sp>
          <p:nvSpPr>
            <p:cNvPr id="50" name="Rectangular Callout 49"/>
            <p:cNvSpPr/>
            <p:nvPr/>
          </p:nvSpPr>
          <p:spPr>
            <a:xfrm>
              <a:off x="262410" y="4183063"/>
              <a:ext cx="11899428" cy="2514600"/>
            </a:xfrm>
            <a:prstGeom prst="wedgeRectCallout">
              <a:avLst>
                <a:gd name="adj1" fmla="val -20119"/>
                <a:gd name="adj2" fmla="val 229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sp>
          <p:nvSpPr>
            <p:cNvPr id="51" name="Rectangular Callout 50"/>
            <p:cNvSpPr/>
            <p:nvPr/>
          </p:nvSpPr>
          <p:spPr>
            <a:xfrm>
              <a:off x="262410" y="6651943"/>
              <a:ext cx="11899428" cy="45720"/>
            </a:xfrm>
            <a:prstGeom prst="wedgeRectCallout">
              <a:avLst>
                <a:gd name="adj1" fmla="val -20119"/>
                <a:gd name="adj2" fmla="val 22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sp>
          <p:nvSpPr>
            <p:cNvPr id="2" name="TextBox 1"/>
            <p:cNvSpPr txBox="1"/>
            <p:nvPr/>
          </p:nvSpPr>
          <p:spPr>
            <a:xfrm>
              <a:off x="1442663" y="4944840"/>
              <a:ext cx="5515061" cy="1535763"/>
            </a:xfrm>
            <a:prstGeom prst="rect">
              <a:avLst/>
            </a:prstGeom>
            <a:noFill/>
          </p:spPr>
          <p:txBody>
            <a:bodyPr wrap="square" lIns="182854" tIns="146283" rIns="182854" bIns="146283" rtlCol="0">
              <a:spAutoFit/>
            </a:bodyPr>
            <a:lstStyle/>
            <a:p>
              <a:pPr algn="r" defTabSz="932563">
                <a:lnSpc>
                  <a:spcPct val="90000"/>
                </a:lnSpc>
                <a:spcAft>
                  <a:spcPts val="600"/>
                </a:spcAft>
              </a:pPr>
              <a:r>
                <a:rPr lang="en-US" sz="2400" b="1" dirty="0">
                  <a:solidFill>
                    <a:schemeClr val="accent1"/>
                  </a:solidFill>
                </a:rPr>
                <a:t>Power BI Desktop  </a:t>
              </a:r>
            </a:p>
            <a:p>
              <a:pPr algn="r" defTabSz="932563">
                <a:lnSpc>
                  <a:spcPct val="90000"/>
                </a:lnSpc>
                <a:spcAft>
                  <a:spcPts val="600"/>
                </a:spcAft>
              </a:pPr>
              <a:r>
                <a:rPr lang="en-US" sz="2000" dirty="0"/>
                <a:t>Visual drag-and-drop </a:t>
              </a:r>
              <a:br>
                <a:rPr lang="en-US" sz="2000" dirty="0"/>
              </a:br>
              <a:r>
                <a:rPr lang="en-US" sz="2000" dirty="0"/>
                <a:t>data exploration and interactive </a:t>
              </a:r>
              <a:br>
                <a:rPr lang="en-US" sz="2000" dirty="0"/>
              </a:br>
              <a:r>
                <a:rPr lang="en-US" sz="2000" dirty="0"/>
                <a:t>reporting on a freeform canvas </a:t>
              </a:r>
            </a:p>
          </p:txBody>
        </p:sp>
      </p:grpSp>
      <p:grpSp>
        <p:nvGrpSpPr>
          <p:cNvPr id="12" name="Group 11"/>
          <p:cNvGrpSpPr/>
          <p:nvPr/>
        </p:nvGrpSpPr>
        <p:grpSpPr>
          <a:xfrm>
            <a:off x="279400" y="1557903"/>
            <a:ext cx="11921803" cy="3183733"/>
            <a:chOff x="279400" y="1557903"/>
            <a:chExt cx="11921803" cy="3183733"/>
          </a:xfrm>
        </p:grpSpPr>
        <p:grpSp>
          <p:nvGrpSpPr>
            <p:cNvPr id="10" name="Group 9"/>
            <p:cNvGrpSpPr/>
            <p:nvPr/>
          </p:nvGrpSpPr>
          <p:grpSpPr>
            <a:xfrm>
              <a:off x="279400" y="1557903"/>
              <a:ext cx="11921803" cy="2514600"/>
              <a:chOff x="279400" y="1557903"/>
              <a:chExt cx="11921803" cy="2514600"/>
            </a:xfrm>
          </p:grpSpPr>
          <p:sp>
            <p:nvSpPr>
              <p:cNvPr id="20" name="Rectangular Callout 19"/>
              <p:cNvSpPr/>
              <p:nvPr/>
            </p:nvSpPr>
            <p:spPr>
              <a:xfrm>
                <a:off x="279400" y="1557903"/>
                <a:ext cx="11899428" cy="2514600"/>
              </a:xfrm>
              <a:prstGeom prst="wedgeRectCallout">
                <a:avLst>
                  <a:gd name="adj1" fmla="val -20119"/>
                  <a:gd name="adj2" fmla="val 229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sp>
            <p:nvSpPr>
              <p:cNvPr id="31" name="TextBox 30"/>
              <p:cNvSpPr txBox="1"/>
              <p:nvPr/>
            </p:nvSpPr>
            <p:spPr>
              <a:xfrm>
                <a:off x="5353161" y="1605513"/>
                <a:ext cx="5051088" cy="1535763"/>
              </a:xfrm>
              <a:prstGeom prst="rect">
                <a:avLst/>
              </a:prstGeom>
              <a:noFill/>
            </p:spPr>
            <p:txBody>
              <a:bodyPr wrap="square" lIns="182854" tIns="146283" rIns="182854" bIns="146283" rtlCol="0">
                <a:spAutoFit/>
              </a:bodyPr>
              <a:lstStyle/>
              <a:p>
                <a:pPr defTabSz="932563">
                  <a:lnSpc>
                    <a:spcPct val="90000"/>
                  </a:lnSpc>
                  <a:spcAft>
                    <a:spcPts val="600"/>
                  </a:spcAft>
                </a:pPr>
                <a:r>
                  <a:rPr lang="en-US" sz="2400" b="1" dirty="0">
                    <a:gradFill>
                      <a:gsLst>
                        <a:gs pos="2917">
                          <a:srgbClr val="107C10"/>
                        </a:gs>
                        <a:gs pos="100000">
                          <a:srgbClr val="107C10"/>
                        </a:gs>
                      </a:gsLst>
                      <a:lin ang="5400000" scaled="0"/>
                    </a:gradFill>
                  </a:rPr>
                  <a:t>Excel</a:t>
                </a:r>
              </a:p>
              <a:p>
                <a:pPr defTabSz="932563">
                  <a:lnSpc>
                    <a:spcPct val="90000"/>
                  </a:lnSpc>
                  <a:spcAft>
                    <a:spcPts val="600"/>
                  </a:spcAft>
                </a:pPr>
                <a:r>
                  <a:rPr lang="en-US" sz="2000" dirty="0"/>
                  <a:t>Ad-hoc analysis for blending structured and unstructured data together for analysis in familiar spreadsheets</a:t>
                </a:r>
              </a:p>
            </p:txBody>
          </p:sp>
          <p:sp>
            <p:nvSpPr>
              <p:cNvPr id="49" name="Rectangular Callout 48"/>
              <p:cNvSpPr/>
              <p:nvPr/>
            </p:nvSpPr>
            <p:spPr>
              <a:xfrm>
                <a:off x="301775" y="1559793"/>
                <a:ext cx="11899428" cy="45720"/>
              </a:xfrm>
              <a:prstGeom prst="wedgeRectCallout">
                <a:avLst>
                  <a:gd name="adj1" fmla="val -20119"/>
                  <a:gd name="adj2" fmla="val 22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grpSp>
        <p:grpSp>
          <p:nvGrpSpPr>
            <p:cNvPr id="26" name="Group 25"/>
            <p:cNvGrpSpPr>
              <a:grpSpLocks noChangeAspect="1"/>
            </p:cNvGrpSpPr>
            <p:nvPr/>
          </p:nvGrpSpPr>
          <p:grpSpPr>
            <a:xfrm>
              <a:off x="468087" y="1757894"/>
              <a:ext cx="4885074" cy="2983742"/>
              <a:chOff x="4519299" y="1124602"/>
              <a:chExt cx="7583977" cy="4759256"/>
            </a:xfrm>
            <a:effectLst/>
          </p:grpSpPr>
          <p:pic>
            <p:nvPicPr>
              <p:cNvPr id="27" name="Picture 26"/>
              <p:cNvPicPr>
                <a:picLocks noChangeAspect="1"/>
              </p:cNvPicPr>
              <p:nvPr/>
            </p:nvPicPr>
            <p:blipFill rotWithShape="1">
              <a:blip r:embed="rId3"/>
              <a:srcRect t="347" r="54572" b="8450"/>
              <a:stretch/>
            </p:blipFill>
            <p:spPr>
              <a:xfrm>
                <a:off x="4519299" y="1125758"/>
                <a:ext cx="7583977" cy="4758100"/>
              </a:xfrm>
              <a:prstGeom prst="rect">
                <a:avLst/>
              </a:prstGeom>
              <a:ln>
                <a:noFill/>
              </a:ln>
              <a:effectLst/>
            </p:spPr>
          </p:pic>
          <p:pic>
            <p:nvPicPr>
              <p:cNvPr id="28" name="Picture 27"/>
              <p:cNvPicPr>
                <a:picLocks noChangeAspect="1"/>
              </p:cNvPicPr>
              <p:nvPr/>
            </p:nvPicPr>
            <p:blipFill>
              <a:blip r:embed="rId4"/>
              <a:stretch>
                <a:fillRect/>
              </a:stretch>
            </p:blipFill>
            <p:spPr>
              <a:xfrm>
                <a:off x="4519299" y="1124602"/>
                <a:ext cx="7583977" cy="4759256"/>
              </a:xfrm>
              <a:prstGeom prst="rect">
                <a:avLst/>
              </a:prstGeom>
              <a:ln>
                <a:noFill/>
              </a:ln>
              <a:effectLst/>
            </p:spPr>
          </p:pic>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9123" y="1791857"/>
                <a:ext cx="2165817" cy="3314734"/>
              </a:xfrm>
              <a:prstGeom prst="rect">
                <a:avLst/>
              </a:prstGeom>
              <a:ln>
                <a:noFill/>
              </a:ln>
              <a:effectLst>
                <a:outerShdw blurRad="292100" dist="139700" dir="2700000" algn="tl" rotWithShape="0">
                  <a:srgbClr val="333333">
                    <a:alpha val="65000"/>
                  </a:srgbClr>
                </a:outerShdw>
              </a:effectLst>
            </p:spPr>
          </p:pic>
        </p:grpSp>
      </p:grpSp>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74360" y="3628820"/>
            <a:ext cx="5035078" cy="2832232"/>
          </a:xfrm>
          <a:prstGeom prst="rect">
            <a:avLst/>
          </a:prstGeom>
          <a:ln w="3175">
            <a:solidFill>
              <a:schemeClr val="bg1">
                <a:lumMod val="75000"/>
              </a:schemeClr>
            </a:solidFill>
          </a:ln>
          <a:effectLst/>
        </p:spPr>
      </p:pic>
    </p:spTree>
    <p:extLst>
      <p:ext uri="{BB962C8B-B14F-4D97-AF65-F5344CB8AC3E}">
        <p14:creationId xmlns:p14="http://schemas.microsoft.com/office/powerpoint/2010/main" val="240635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35" presetClass="path" presetSubtype="0" decel="100000" fill="hold" nodeType="withEffect">
                                  <p:stCondLst>
                                    <p:cond delay="500"/>
                                  </p:stCondLst>
                                  <p:childTnLst>
                                    <p:animMotion origin="layout" path="M 2.91805E-6 4.9478E-6 L -0.05106 4.9478E-6 " pathEditMode="relative" rAng="0" ptsTypes="AA">
                                      <p:cBhvr>
                                        <p:cTn id="9" dur="750" spd="-100000" fill="hold"/>
                                        <p:tgtEl>
                                          <p:spTgt spid="12"/>
                                        </p:tgtEl>
                                        <p:attrNameLst>
                                          <p:attrName>ppt_x</p:attrName>
                                          <p:attrName>ppt_y</p:attrName>
                                        </p:attrNameLst>
                                      </p:cBhvr>
                                      <p:rCtr x="-2553" y="0"/>
                                    </p:animMotion>
                                  </p:childTnLst>
                                </p:cTn>
                              </p:par>
                              <p:par>
                                <p:cTn id="10" presetID="10" presetClass="entr" presetSubtype="0" fill="hold" nodeType="with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63" presetClass="path" presetSubtype="0" decel="100000" fill="hold" nodeType="withEffect">
                                  <p:stCondLst>
                                    <p:cond delay="1000"/>
                                  </p:stCondLst>
                                  <p:childTnLst>
                                    <p:animMotion origin="layout" path="M 1.1565E-6 8.67E-7 L 0.04876 8.67E-7 " pathEditMode="relative" rAng="0" ptsTypes="AA">
                                      <p:cBhvr>
                                        <p:cTn id="14" dur="750" spd="-100000" fill="hold"/>
                                        <p:tgtEl>
                                          <p:spTgt spid="11"/>
                                        </p:tgtEl>
                                        <p:attrNameLst>
                                          <p:attrName>ppt_x</p:attrName>
                                          <p:attrName>ppt_y</p:attrName>
                                        </p:attrNameLst>
                                      </p:cBhvr>
                                      <p:rCtr x="2438" y="0"/>
                                    </p:animMotion>
                                  </p:childTnLst>
                                </p:cTn>
                              </p:par>
                              <p:par>
                                <p:cTn id="15" presetID="10" presetClass="entr" presetSubtype="0" fill="hold" nodeType="withEffect">
                                  <p:stCondLst>
                                    <p:cond delay="100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63" presetClass="path" presetSubtype="0" decel="100000" fill="hold" nodeType="withEffect">
                                  <p:stCondLst>
                                    <p:cond delay="1000"/>
                                  </p:stCondLst>
                                  <p:childTnLst>
                                    <p:animMotion origin="layout" path="M 1.1565E-6 8.67E-7 L 0.04876 8.67E-7 " pathEditMode="relative" rAng="0" ptsTypes="AA">
                                      <p:cBhvr>
                                        <p:cTn id="19" dur="750" spd="-100000" fill="hold"/>
                                        <p:tgtEl>
                                          <p:spTgt spid="25"/>
                                        </p:tgtEl>
                                        <p:attrNameLst>
                                          <p:attrName>ppt_x</p:attrName>
                                          <p:attrName>ppt_y</p:attrName>
                                        </p:attrNameLst>
                                      </p:cBhvr>
                                      <p:rCtr x="243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p:cNvGraphicFramePr>
            <a:graphicFrameLocks noChangeAspect="1"/>
          </p:cNvGraphicFramePr>
          <p:nvPr>
            <p:custDataLst>
              <p:tags r:id="rId2"/>
            </p:custDataLst>
            <p:extLst/>
          </p:nvPr>
        </p:nvGraphicFramePr>
        <p:xfrm>
          <a:off x="4235" y="3077"/>
          <a:ext cx="1587" cy="1587"/>
        </p:xfrm>
        <a:graphic>
          <a:graphicData uri="http://schemas.openxmlformats.org/presentationml/2006/ole">
            <mc:AlternateContent xmlns:mc="http://schemas.openxmlformats.org/markup-compatibility/2006">
              <mc:Choice xmlns:v="urn:schemas-microsoft-com:vml" Requires="v">
                <p:oleObj spid="_x0000_s2071" name="think-cell Slide" r:id="rId5" imgW="270" imgH="270" progId="TCLayout.ActiveDocument.1">
                  <p:embed/>
                </p:oleObj>
              </mc:Choice>
              <mc:Fallback>
                <p:oleObj name="think-cell Slide" r:id="rId5" imgW="270" imgH="270" progId="TCLayout.ActiveDocument.1">
                  <p:embed/>
                  <p:pic>
                    <p:nvPicPr>
                      <p:cNvPr id="26" name="Object 25"/>
                      <p:cNvPicPr/>
                      <p:nvPr/>
                    </p:nvPicPr>
                    <p:blipFill>
                      <a:blip r:embed="rId6"/>
                      <a:stretch>
                        <a:fillRect/>
                      </a:stretch>
                    </p:blipFill>
                    <p:spPr>
                      <a:xfrm>
                        <a:off x="4235" y="3077"/>
                        <a:ext cx="1587" cy="1587"/>
                      </a:xfrm>
                      <a:prstGeom prst="rect">
                        <a:avLst/>
                      </a:prstGeom>
                    </p:spPr>
                  </p:pic>
                </p:oleObj>
              </mc:Fallback>
            </mc:AlternateContent>
          </a:graphicData>
        </a:graphic>
      </p:graphicFrame>
      <p:grpSp>
        <p:nvGrpSpPr>
          <p:cNvPr id="159" name="Group 158"/>
          <p:cNvGrpSpPr/>
          <p:nvPr/>
        </p:nvGrpSpPr>
        <p:grpSpPr>
          <a:xfrm>
            <a:off x="299708" y="3782917"/>
            <a:ext cx="1397648" cy="1088716"/>
            <a:chOff x="2135016" y="4705574"/>
            <a:chExt cx="1370368" cy="1067466"/>
          </a:xfrm>
        </p:grpSpPr>
        <p:sp>
          <p:nvSpPr>
            <p:cNvPr id="160" name="TextBox 159"/>
            <p:cNvSpPr txBox="1"/>
            <p:nvPr/>
          </p:nvSpPr>
          <p:spPr>
            <a:xfrm>
              <a:off x="2135016" y="5433973"/>
              <a:ext cx="1370368" cy="339067"/>
            </a:xfrm>
            <a:prstGeom prst="rect">
              <a:avLst/>
            </a:prstGeom>
            <a:noFill/>
          </p:spPr>
          <p:txBody>
            <a:bodyPr wrap="square" lIns="0" tIns="0" rIns="0" bIns="0" rtlCol="0" anchor="ctr">
              <a:spAutoFit/>
            </a:bodyPr>
            <a:lstStyle/>
            <a:p>
              <a:pPr algn="ctr" defTabSz="949859" fontAlgn="base">
                <a:lnSpc>
                  <a:spcPct val="90000"/>
                </a:lnSpc>
                <a:spcBef>
                  <a:spcPct val="0"/>
                </a:spcBef>
                <a:spcAft>
                  <a:spcPts val="612"/>
                </a:spcAft>
                <a:defRPr/>
              </a:pPr>
              <a:r>
                <a:rPr lang="en-US" sz="1224"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a:t>
              </a:r>
              <a:br>
                <a:rPr lang="en-US" sz="1224"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1224"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Source</a:t>
              </a:r>
            </a:p>
          </p:txBody>
        </p:sp>
        <p:sp>
          <p:nvSpPr>
            <p:cNvPr id="161" name="Freeform 23"/>
            <p:cNvSpPr>
              <a:spLocks noEditPoints="1"/>
            </p:cNvSpPr>
            <p:nvPr/>
          </p:nvSpPr>
          <p:spPr bwMode="black">
            <a:xfrm>
              <a:off x="2483977" y="4705574"/>
              <a:ext cx="672447" cy="65776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chemeClr val="accent2"/>
            </a:solidFill>
            <a:ln>
              <a:noFill/>
            </a:ln>
          </p:spPr>
          <p:txBody>
            <a:bodyPr vert="horz" wrap="square" lIns="0" tIns="41954" rIns="83908" bIns="41954" numCol="1" anchor="t" anchorCtr="0" compatLnSpc="1">
              <a:prstTxWarp prst="textNoShape">
                <a:avLst/>
              </a:prstTxWarp>
            </a:bodyPr>
            <a:lstStyle/>
            <a:p>
              <a:pPr algn="ctr" defTabSz="950756" fontAlgn="base">
                <a:spcBef>
                  <a:spcPct val="0"/>
                </a:spcBef>
                <a:spcAft>
                  <a:spcPct val="0"/>
                </a:spcAft>
                <a:defRPr/>
              </a:pPr>
              <a:endParaRPr lang="en-US" sz="1428" dirty="0">
                <a:ln>
                  <a:solidFill>
                    <a:srgbClr val="FFFFFF">
                      <a:alpha val="0"/>
                    </a:srgbClr>
                  </a:solidFill>
                </a:ln>
                <a:solidFill>
                  <a:srgbClr val="000000"/>
                </a:solidFill>
                <a:ea typeface="MS PGothic" charset="0"/>
              </a:endParaRPr>
            </a:p>
          </p:txBody>
        </p:sp>
      </p:grpSp>
      <p:grpSp>
        <p:nvGrpSpPr>
          <p:cNvPr id="162" name="Group 161"/>
          <p:cNvGrpSpPr/>
          <p:nvPr/>
        </p:nvGrpSpPr>
        <p:grpSpPr>
          <a:xfrm>
            <a:off x="700971" y="5532748"/>
            <a:ext cx="611697" cy="1088714"/>
            <a:chOff x="4041349" y="5021972"/>
            <a:chExt cx="599757" cy="1067464"/>
          </a:xfrm>
        </p:grpSpPr>
        <p:sp>
          <p:nvSpPr>
            <p:cNvPr id="163" name="Freeform 5"/>
            <p:cNvSpPr>
              <a:spLocks noEditPoints="1"/>
            </p:cNvSpPr>
            <p:nvPr/>
          </p:nvSpPr>
          <p:spPr bwMode="auto">
            <a:xfrm>
              <a:off x="4041349" y="5021972"/>
              <a:ext cx="599757" cy="641372"/>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2C6"/>
            </a:solidFill>
            <a:ln>
              <a:noFill/>
            </a:ln>
            <a:extLst/>
          </p:spPr>
          <p:txBody>
            <a:bodyPr vert="horz" wrap="square" lIns="91388" tIns="45693" rIns="91388" bIns="45693" numCol="1" anchor="t" anchorCtr="0" compatLnSpc="1">
              <a:prstTxWarp prst="textNoShape">
                <a:avLst/>
              </a:prstTxWarp>
            </a:bodyPr>
            <a:lstStyle/>
            <a:p>
              <a:pPr defTabSz="932026" fontAlgn="base">
                <a:spcBef>
                  <a:spcPct val="0"/>
                </a:spcBef>
                <a:spcAft>
                  <a:spcPct val="0"/>
                </a:spcAft>
                <a:defRPr/>
              </a:pPr>
              <a:endParaRPr lang="en-US" sz="1632">
                <a:solidFill>
                  <a:srgbClr val="505050"/>
                </a:solidFill>
                <a:ea typeface="MS PGothic" charset="0"/>
              </a:endParaRPr>
            </a:p>
          </p:txBody>
        </p:sp>
        <p:sp>
          <p:nvSpPr>
            <p:cNvPr id="164" name="TextBox 163"/>
            <p:cNvSpPr txBox="1"/>
            <p:nvPr/>
          </p:nvSpPr>
          <p:spPr>
            <a:xfrm>
              <a:off x="4061651" y="5750369"/>
              <a:ext cx="559152" cy="339067"/>
            </a:xfrm>
            <a:prstGeom prst="rect">
              <a:avLst/>
            </a:prstGeom>
            <a:noFill/>
          </p:spPr>
          <p:txBody>
            <a:bodyPr wrap="square" lIns="0" tIns="0" rIns="0" bIns="0" rtlCol="0" anchor="ctr">
              <a:spAutoFit/>
            </a:bodyPr>
            <a:lstStyle>
              <a:defPPr>
                <a:defRPr lang="en-US"/>
              </a:defPPr>
              <a:lvl1pPr algn="ctr" defTabSz="931505" fontAlgn="base">
                <a:lnSpc>
                  <a:spcPct val="90000"/>
                </a:lnSpc>
                <a:spcBef>
                  <a:spcPct val="0"/>
                </a:spcBef>
                <a:spcAft>
                  <a:spcPts val="600"/>
                </a:spcAft>
                <a:defRPr sz="140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defRPr>
              </a:lvl1pPr>
            </a:lstStyle>
            <a:p>
              <a:pPr defTabSz="949859">
                <a:defRPr/>
              </a:pPr>
              <a:r>
                <a:rPr lang="en-US" sz="1224" dirty="0"/>
                <a:t>Data </a:t>
              </a:r>
              <a:br>
                <a:rPr lang="en-US" sz="1224" dirty="0"/>
              </a:br>
              <a:r>
                <a:rPr lang="en-US" sz="1224" dirty="0"/>
                <a:t>Source</a:t>
              </a:r>
            </a:p>
          </p:txBody>
        </p:sp>
      </p:grpSp>
      <p:cxnSp>
        <p:nvCxnSpPr>
          <p:cNvPr id="166" name="Straight Connector 165"/>
          <p:cNvCxnSpPr/>
          <p:nvPr/>
        </p:nvCxnSpPr>
        <p:spPr>
          <a:xfrm flipH="1">
            <a:off x="1417637" y="4134511"/>
            <a:ext cx="597460" cy="5274"/>
          </a:xfrm>
          <a:prstGeom prst="line">
            <a:avLst/>
          </a:prstGeom>
          <a:ln w="38100">
            <a:solidFill>
              <a:schemeClr val="accent2"/>
            </a:solidFill>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167" name="Straight Connector 166"/>
          <p:cNvCxnSpPr/>
          <p:nvPr/>
        </p:nvCxnSpPr>
        <p:spPr>
          <a:xfrm flipV="1">
            <a:off x="1434070" y="5471910"/>
            <a:ext cx="570308" cy="291532"/>
          </a:xfrm>
          <a:prstGeom prst="line">
            <a:avLst/>
          </a:prstGeom>
          <a:ln w="38100">
            <a:solidFill>
              <a:srgbClr val="0072C6">
                <a:alpha val="90000"/>
              </a:srgbClr>
            </a:solidFill>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168" name="Straight Connector 167"/>
          <p:cNvCxnSpPr/>
          <p:nvPr/>
        </p:nvCxnSpPr>
        <p:spPr>
          <a:xfrm flipH="1" flipV="1">
            <a:off x="1444791" y="2679023"/>
            <a:ext cx="570307" cy="315363"/>
          </a:xfrm>
          <a:prstGeom prst="line">
            <a:avLst/>
          </a:prstGeom>
          <a:ln w="38100">
            <a:solidFill>
              <a:srgbClr val="00B0F0"/>
            </a:solidFill>
            <a:headEnd type="triangle"/>
            <a:tailEnd type="triangle"/>
          </a:ln>
        </p:spPr>
        <p:style>
          <a:lnRef idx="3">
            <a:schemeClr val="accent3"/>
          </a:lnRef>
          <a:fillRef idx="0">
            <a:schemeClr val="accent3"/>
          </a:fillRef>
          <a:effectRef idx="2">
            <a:schemeClr val="accent3"/>
          </a:effectRef>
          <a:fontRef idx="minor">
            <a:schemeClr val="tx1"/>
          </a:fontRef>
        </p:style>
      </p:cxnSp>
      <p:grpSp>
        <p:nvGrpSpPr>
          <p:cNvPr id="2" name="Group 1"/>
          <p:cNvGrpSpPr/>
          <p:nvPr/>
        </p:nvGrpSpPr>
        <p:grpSpPr>
          <a:xfrm>
            <a:off x="241811" y="2081929"/>
            <a:ext cx="1073362" cy="1088714"/>
            <a:chOff x="241811" y="1632217"/>
            <a:chExt cx="1073362" cy="1088714"/>
          </a:xfrm>
        </p:grpSpPr>
        <p:sp>
          <p:nvSpPr>
            <p:cNvPr id="158" name="Freeform 157"/>
            <p:cNvSpPr>
              <a:spLocks/>
            </p:cNvSpPr>
            <p:nvPr/>
          </p:nvSpPr>
          <p:spPr bwMode="auto">
            <a:xfrm>
              <a:off x="241811" y="1878256"/>
              <a:ext cx="759271" cy="381442"/>
            </a:xfrm>
            <a:custGeom>
              <a:avLst/>
              <a:gdLst>
                <a:gd name="T0" fmla="*/ 951 w 1004"/>
                <a:gd name="T1" fmla="*/ 296 h 454"/>
                <a:gd name="T2" fmla="*/ 809 w 1004"/>
                <a:gd name="T3" fmla="*/ 168 h 454"/>
                <a:gd name="T4" fmla="*/ 730 w 1004"/>
                <a:gd name="T5" fmla="*/ 191 h 454"/>
                <a:gd name="T6" fmla="*/ 506 w 1004"/>
                <a:gd name="T7" fmla="*/ 0 h 454"/>
                <a:gd name="T8" fmla="*/ 286 w 1004"/>
                <a:gd name="T9" fmla="*/ 169 h 454"/>
                <a:gd name="T10" fmla="*/ 266 w 1004"/>
                <a:gd name="T11" fmla="*/ 168 h 454"/>
                <a:gd name="T12" fmla="*/ 133 w 1004"/>
                <a:gd name="T13" fmla="*/ 256 h 454"/>
                <a:gd name="T14" fmla="*/ 102 w 1004"/>
                <a:gd name="T15" fmla="*/ 251 h 454"/>
                <a:gd name="T16" fmla="*/ 0 w 1004"/>
                <a:gd name="T17" fmla="*/ 353 h 454"/>
                <a:gd name="T18" fmla="*/ 102 w 1004"/>
                <a:gd name="T19" fmla="*/ 454 h 454"/>
                <a:gd name="T20" fmla="*/ 921 w 1004"/>
                <a:gd name="T21" fmla="*/ 454 h 454"/>
                <a:gd name="T22" fmla="*/ 1004 w 1004"/>
                <a:gd name="T23" fmla="*/ 372 h 454"/>
                <a:gd name="T24" fmla="*/ 951 w 1004"/>
                <a:gd name="T25" fmla="*/ 2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4" h="454">
                  <a:moveTo>
                    <a:pt x="951" y="296"/>
                  </a:moveTo>
                  <a:cubicBezTo>
                    <a:pt x="944" y="224"/>
                    <a:pt x="883" y="168"/>
                    <a:pt x="809" y="168"/>
                  </a:cubicBezTo>
                  <a:cubicBezTo>
                    <a:pt x="780" y="168"/>
                    <a:pt x="753" y="176"/>
                    <a:pt x="730" y="191"/>
                  </a:cubicBezTo>
                  <a:cubicBezTo>
                    <a:pt x="713" y="83"/>
                    <a:pt x="619" y="0"/>
                    <a:pt x="506" y="0"/>
                  </a:cubicBezTo>
                  <a:cubicBezTo>
                    <a:pt x="401" y="0"/>
                    <a:pt x="312" y="72"/>
                    <a:pt x="286" y="169"/>
                  </a:cubicBezTo>
                  <a:cubicBezTo>
                    <a:pt x="280" y="168"/>
                    <a:pt x="273" y="168"/>
                    <a:pt x="266" y="168"/>
                  </a:cubicBezTo>
                  <a:cubicBezTo>
                    <a:pt x="206" y="168"/>
                    <a:pt x="155" y="204"/>
                    <a:pt x="133" y="256"/>
                  </a:cubicBezTo>
                  <a:cubicBezTo>
                    <a:pt x="123" y="253"/>
                    <a:pt x="113" y="251"/>
                    <a:pt x="102" y="251"/>
                  </a:cubicBezTo>
                  <a:cubicBezTo>
                    <a:pt x="45" y="251"/>
                    <a:pt x="0" y="297"/>
                    <a:pt x="0" y="353"/>
                  </a:cubicBezTo>
                  <a:cubicBezTo>
                    <a:pt x="0" y="409"/>
                    <a:pt x="45" y="454"/>
                    <a:pt x="102" y="454"/>
                  </a:cubicBezTo>
                  <a:cubicBezTo>
                    <a:pt x="921" y="454"/>
                    <a:pt x="921" y="454"/>
                    <a:pt x="921" y="454"/>
                  </a:cubicBezTo>
                  <a:cubicBezTo>
                    <a:pt x="967" y="454"/>
                    <a:pt x="1004" y="417"/>
                    <a:pt x="1004" y="372"/>
                  </a:cubicBezTo>
                  <a:cubicBezTo>
                    <a:pt x="1004" y="337"/>
                    <a:pt x="982" y="308"/>
                    <a:pt x="951" y="296"/>
                  </a:cubicBezTo>
                  <a:close/>
                </a:path>
              </a:pathLst>
            </a:custGeom>
            <a:solidFill>
              <a:schemeClr val="bg1">
                <a:lumMod val="85000"/>
              </a:schemeClr>
            </a:solidFill>
            <a:ln>
              <a:noFill/>
            </a:ln>
            <a:extLst/>
          </p:spPr>
          <p:txBody>
            <a:bodyPr vert="horz" wrap="square" lIns="93195" tIns="46598" rIns="93195" bIns="4659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a:defRPr/>
              </a:pPr>
              <a:endParaRPr lang="en-US" sz="1219">
                <a:solidFill>
                  <a:srgbClr val="000000"/>
                </a:solidFill>
              </a:endParaRPr>
            </a:p>
          </p:txBody>
        </p:sp>
        <p:grpSp>
          <p:nvGrpSpPr>
            <p:cNvPr id="54" name="Group 53"/>
            <p:cNvGrpSpPr/>
            <p:nvPr/>
          </p:nvGrpSpPr>
          <p:grpSpPr>
            <a:xfrm>
              <a:off x="703476" y="1632217"/>
              <a:ext cx="611697" cy="1088714"/>
              <a:chOff x="4041349" y="5021972"/>
              <a:chExt cx="599757" cy="1067464"/>
            </a:xfrm>
          </p:grpSpPr>
          <p:sp>
            <p:nvSpPr>
              <p:cNvPr id="55" name="Freeform 5"/>
              <p:cNvSpPr>
                <a:spLocks noEditPoints="1"/>
              </p:cNvSpPr>
              <p:nvPr/>
            </p:nvSpPr>
            <p:spPr bwMode="auto">
              <a:xfrm>
                <a:off x="4041349" y="5021972"/>
                <a:ext cx="599757" cy="641372"/>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B0F0"/>
              </a:solidFill>
              <a:ln>
                <a:noFill/>
              </a:ln>
              <a:extLst/>
            </p:spPr>
            <p:txBody>
              <a:bodyPr vert="horz" wrap="square" lIns="91388" tIns="45693" rIns="91388" bIns="45693" numCol="1" anchor="t" anchorCtr="0" compatLnSpc="1">
                <a:prstTxWarp prst="textNoShape">
                  <a:avLst/>
                </a:prstTxWarp>
              </a:bodyPr>
              <a:lstStyle/>
              <a:p>
                <a:pPr defTabSz="932026" fontAlgn="base">
                  <a:spcBef>
                    <a:spcPct val="0"/>
                  </a:spcBef>
                  <a:spcAft>
                    <a:spcPct val="0"/>
                  </a:spcAft>
                  <a:defRPr/>
                </a:pPr>
                <a:endParaRPr lang="en-US" sz="1632">
                  <a:solidFill>
                    <a:srgbClr val="505050"/>
                  </a:solidFill>
                  <a:ea typeface="MS PGothic" charset="0"/>
                </a:endParaRPr>
              </a:p>
            </p:txBody>
          </p:sp>
          <p:sp>
            <p:nvSpPr>
              <p:cNvPr id="56" name="TextBox 55"/>
              <p:cNvSpPr txBox="1"/>
              <p:nvPr/>
            </p:nvSpPr>
            <p:spPr>
              <a:xfrm>
                <a:off x="4061651" y="5750369"/>
                <a:ext cx="559152" cy="339067"/>
              </a:xfrm>
              <a:prstGeom prst="rect">
                <a:avLst/>
              </a:prstGeom>
              <a:noFill/>
            </p:spPr>
            <p:txBody>
              <a:bodyPr wrap="square" lIns="0" tIns="0" rIns="0" bIns="0" rtlCol="0" anchor="ctr">
                <a:spAutoFit/>
              </a:bodyPr>
              <a:lstStyle>
                <a:defPPr>
                  <a:defRPr lang="en-US"/>
                </a:defPPr>
                <a:lvl1pPr algn="ctr" defTabSz="931505" fontAlgn="base">
                  <a:lnSpc>
                    <a:spcPct val="90000"/>
                  </a:lnSpc>
                  <a:spcBef>
                    <a:spcPct val="0"/>
                  </a:spcBef>
                  <a:spcAft>
                    <a:spcPts val="600"/>
                  </a:spcAft>
                  <a:defRPr sz="140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defRPr>
                </a:lvl1pPr>
              </a:lstStyle>
              <a:p>
                <a:pPr defTabSz="949859">
                  <a:defRPr/>
                </a:pPr>
                <a:r>
                  <a:rPr lang="en-US" sz="1224" dirty="0"/>
                  <a:t>Data </a:t>
                </a:r>
                <a:br>
                  <a:rPr lang="en-US" sz="1224" dirty="0"/>
                </a:br>
                <a:r>
                  <a:rPr lang="en-US" sz="1224" dirty="0"/>
                  <a:t>Source</a:t>
                </a:r>
              </a:p>
            </p:txBody>
          </p:sp>
        </p:grpSp>
      </p:grpSp>
      <p:pic>
        <p:nvPicPr>
          <p:cNvPr id="5" name="Picture 4"/>
          <p:cNvPicPr>
            <a:picLocks noChangeAspect="1"/>
          </p:cNvPicPr>
          <p:nvPr/>
        </p:nvPicPr>
        <p:blipFill rotWithShape="1">
          <a:blip r:embed="rId7"/>
          <a:srcRect r="7656"/>
          <a:stretch/>
        </p:blipFill>
        <p:spPr>
          <a:xfrm>
            <a:off x="2104190" y="2806062"/>
            <a:ext cx="5360756" cy="3144478"/>
          </a:xfrm>
          <a:prstGeom prst="rect">
            <a:avLst/>
          </a:prstGeom>
        </p:spPr>
      </p:pic>
      <p:sp>
        <p:nvSpPr>
          <p:cNvPr id="68" name="Rectangle 67"/>
          <p:cNvSpPr/>
          <p:nvPr/>
        </p:nvSpPr>
        <p:spPr bwMode="auto">
          <a:xfrm>
            <a:off x="7686443" y="3040062"/>
            <a:ext cx="4750032" cy="308542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00" rIns="91440" bIns="45700" numCol="1" spcCol="0" rtlCol="0" fromWordArt="0" anchor="t" anchorCtr="0" forceAA="0" compatLnSpc="1">
            <a:prstTxWarp prst="textNoShape">
              <a:avLst/>
            </a:prstTxWarp>
            <a:spAutoFit/>
          </a:bodyPr>
          <a:lstStyle/>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b="1" dirty="0">
                <a:ln>
                  <a:solidFill>
                    <a:srgbClr val="FFFFFF">
                      <a:alpha val="0"/>
                    </a:srgbClr>
                  </a:solidFill>
                </a:ln>
                <a:solidFill>
                  <a:schemeClr val="tx1"/>
                </a:solidFill>
                <a:ea typeface="Segoe UI" pitchFamily="34" charset="0"/>
                <a:cs typeface="Segoe UI" pitchFamily="34" charset="0"/>
              </a:rPr>
              <a:t>Connect</a:t>
            </a:r>
            <a:r>
              <a:rPr lang="en-US" sz="2000" dirty="0">
                <a:ln>
                  <a:solidFill>
                    <a:srgbClr val="FFFFFF">
                      <a:alpha val="0"/>
                    </a:srgbClr>
                  </a:solidFill>
                </a:ln>
                <a:solidFill>
                  <a:schemeClr val="tx1"/>
                </a:solidFill>
                <a:ea typeface="Segoe UI" pitchFamily="34" charset="0"/>
                <a:cs typeface="Segoe UI" pitchFamily="34" charset="0"/>
              </a:rPr>
              <a:t> to a broad range of data across on-premises and cloud</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b="1" dirty="0">
                <a:ln>
                  <a:solidFill>
                    <a:srgbClr val="FFFFFF">
                      <a:alpha val="0"/>
                    </a:srgbClr>
                  </a:solidFill>
                </a:ln>
                <a:solidFill>
                  <a:schemeClr val="tx1"/>
                </a:solidFill>
                <a:ea typeface="Segoe UI" pitchFamily="34" charset="0"/>
                <a:cs typeface="Segoe UI" pitchFamily="34" charset="0"/>
              </a:rPr>
              <a:t>Shape</a:t>
            </a:r>
            <a:r>
              <a:rPr lang="en-US" sz="2000" dirty="0">
                <a:ln>
                  <a:solidFill>
                    <a:srgbClr val="FFFFFF">
                      <a:alpha val="0"/>
                    </a:srgbClr>
                  </a:solidFill>
                </a:ln>
                <a:solidFill>
                  <a:schemeClr val="tx1"/>
                </a:solidFill>
                <a:ea typeface="Segoe UI" pitchFamily="34" charset="0"/>
                <a:cs typeface="Segoe UI" pitchFamily="34" charset="0"/>
              </a:rPr>
              <a:t>, </a:t>
            </a:r>
            <a:r>
              <a:rPr lang="en-US" sz="2000" b="1" dirty="0">
                <a:ln>
                  <a:solidFill>
                    <a:srgbClr val="FFFFFF">
                      <a:alpha val="0"/>
                    </a:srgbClr>
                  </a:solidFill>
                </a:ln>
                <a:solidFill>
                  <a:schemeClr val="tx1"/>
                </a:solidFill>
                <a:ea typeface="Segoe UI" pitchFamily="34" charset="0"/>
                <a:cs typeface="Segoe UI" pitchFamily="34" charset="0"/>
              </a:rPr>
              <a:t>transform</a:t>
            </a:r>
            <a:r>
              <a:rPr lang="en-US" sz="2000" dirty="0">
                <a:ln>
                  <a:solidFill>
                    <a:srgbClr val="FFFFFF">
                      <a:alpha val="0"/>
                    </a:srgbClr>
                  </a:solidFill>
                </a:ln>
                <a:solidFill>
                  <a:schemeClr val="tx1"/>
                </a:solidFill>
                <a:ea typeface="Segoe UI" pitchFamily="34" charset="0"/>
                <a:cs typeface="Segoe UI" pitchFamily="34" charset="0"/>
              </a:rPr>
              <a:t>, and </a:t>
            </a:r>
            <a:r>
              <a:rPr lang="en-US" sz="2000" b="1" dirty="0">
                <a:ln>
                  <a:solidFill>
                    <a:srgbClr val="FFFFFF">
                      <a:alpha val="0"/>
                    </a:srgbClr>
                  </a:solidFill>
                </a:ln>
                <a:solidFill>
                  <a:schemeClr val="tx1"/>
                </a:solidFill>
                <a:ea typeface="Segoe UI" pitchFamily="34" charset="0"/>
                <a:cs typeface="Segoe UI" pitchFamily="34" charset="0"/>
              </a:rPr>
              <a:t>clean</a:t>
            </a:r>
            <a:r>
              <a:rPr lang="en-US" sz="2000" dirty="0">
                <a:ln>
                  <a:solidFill>
                    <a:srgbClr val="FFFFFF">
                      <a:alpha val="0"/>
                    </a:srgbClr>
                  </a:solidFill>
                </a:ln>
                <a:solidFill>
                  <a:schemeClr val="tx1"/>
                </a:solidFill>
                <a:ea typeface="Segoe UI" pitchFamily="34" charset="0"/>
                <a:cs typeface="Segoe UI" pitchFamily="34" charset="0"/>
              </a:rPr>
              <a:t> data for analysis</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b="1" dirty="0">
                <a:ln>
                  <a:solidFill>
                    <a:srgbClr val="FFFFFF">
                      <a:alpha val="0"/>
                    </a:srgbClr>
                  </a:solidFill>
                </a:ln>
                <a:solidFill>
                  <a:schemeClr val="tx1"/>
                </a:solidFill>
                <a:ea typeface="Segoe UI" pitchFamily="34" charset="0"/>
                <a:cs typeface="Segoe UI" pitchFamily="34" charset="0"/>
              </a:rPr>
              <a:t>Join</a:t>
            </a:r>
            <a:r>
              <a:rPr lang="en-US" sz="2000" dirty="0">
                <a:ln>
                  <a:solidFill>
                    <a:srgbClr val="FFFFFF">
                      <a:alpha val="0"/>
                    </a:srgbClr>
                  </a:solidFill>
                </a:ln>
                <a:solidFill>
                  <a:schemeClr val="tx1"/>
                </a:solidFill>
                <a:ea typeface="Segoe UI" pitchFamily="34" charset="0"/>
                <a:cs typeface="Segoe UI" pitchFamily="34" charset="0"/>
              </a:rPr>
              <a:t> and </a:t>
            </a:r>
            <a:r>
              <a:rPr lang="en-US" sz="2000" b="1" dirty="0">
                <a:ln>
                  <a:solidFill>
                    <a:srgbClr val="FFFFFF">
                      <a:alpha val="0"/>
                    </a:srgbClr>
                  </a:solidFill>
                </a:ln>
                <a:solidFill>
                  <a:schemeClr val="tx1"/>
                </a:solidFill>
                <a:ea typeface="Segoe UI" pitchFamily="34" charset="0"/>
                <a:cs typeface="Segoe UI" pitchFamily="34" charset="0"/>
              </a:rPr>
              <a:t>model</a:t>
            </a:r>
            <a:r>
              <a:rPr lang="en-US" sz="2000" dirty="0">
                <a:ln>
                  <a:solidFill>
                    <a:srgbClr val="FFFFFF">
                      <a:alpha val="0"/>
                    </a:srgbClr>
                  </a:solidFill>
                </a:ln>
                <a:solidFill>
                  <a:schemeClr val="tx1"/>
                </a:solidFill>
                <a:ea typeface="Segoe UI" pitchFamily="34" charset="0"/>
                <a:cs typeface="Segoe UI" pitchFamily="34" charset="0"/>
              </a:rPr>
              <a:t> data from multiple data sources and different types</a:t>
            </a:r>
          </a:p>
          <a:p>
            <a:pPr marL="457024" indent="-403070" defTabSz="931597" fontAlgn="base">
              <a:lnSpc>
                <a:spcPct val="90000"/>
              </a:lnSpc>
              <a:spcBef>
                <a:spcPts val="306"/>
              </a:spcBef>
              <a:spcAft>
                <a:spcPts val="1020"/>
              </a:spcAft>
              <a:buClr>
                <a:srgbClr val="FFFFFF"/>
              </a:buClr>
              <a:buFont typeface="Arial" panose="020B0604020202020204" pitchFamily="34" charset="0"/>
              <a:buChar char="•"/>
            </a:pPr>
            <a:r>
              <a:rPr lang="en-US" sz="2000" b="1" dirty="0">
                <a:ln>
                  <a:solidFill>
                    <a:srgbClr val="FFFFFF">
                      <a:alpha val="0"/>
                    </a:srgbClr>
                  </a:solidFill>
                </a:ln>
                <a:solidFill>
                  <a:schemeClr val="tx1"/>
                </a:solidFill>
                <a:ea typeface="Segoe UI" pitchFamily="34" charset="0"/>
                <a:cs typeface="Segoe UI" pitchFamily="34" charset="0"/>
              </a:rPr>
              <a:t>Extend</a:t>
            </a:r>
            <a:r>
              <a:rPr lang="en-US" sz="2000" dirty="0">
                <a:ln>
                  <a:solidFill>
                    <a:srgbClr val="FFFFFF">
                      <a:alpha val="0"/>
                    </a:srgbClr>
                  </a:solidFill>
                </a:ln>
                <a:solidFill>
                  <a:schemeClr val="tx1"/>
                </a:solidFill>
                <a:ea typeface="Segoe UI" pitchFamily="34" charset="0"/>
                <a:cs typeface="Segoe UI" pitchFamily="34" charset="0"/>
              </a:rPr>
              <a:t> your analysis with support for technologies such as R for advanced analytics</a:t>
            </a:r>
          </a:p>
        </p:txBody>
      </p:sp>
      <p:grpSp>
        <p:nvGrpSpPr>
          <p:cNvPr id="69" name="Group 68"/>
          <p:cNvGrpSpPr/>
          <p:nvPr/>
        </p:nvGrpSpPr>
        <p:grpSpPr>
          <a:xfrm>
            <a:off x="7589837" y="3135543"/>
            <a:ext cx="362908" cy="384467"/>
            <a:chOff x="8431377" y="-766784"/>
            <a:chExt cx="457200" cy="457200"/>
          </a:xfrm>
          <a:solidFill>
            <a:srgbClr val="0072C6"/>
          </a:solidFill>
        </p:grpSpPr>
        <p:sp>
          <p:nvSpPr>
            <p:cNvPr id="70"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71"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72" name="Group 71"/>
          <p:cNvGrpSpPr/>
          <p:nvPr/>
        </p:nvGrpSpPr>
        <p:grpSpPr>
          <a:xfrm>
            <a:off x="7589837" y="3819534"/>
            <a:ext cx="362908" cy="384467"/>
            <a:chOff x="8431377" y="-766784"/>
            <a:chExt cx="457200" cy="457200"/>
          </a:xfrm>
          <a:solidFill>
            <a:srgbClr val="0072C6"/>
          </a:solidFill>
        </p:grpSpPr>
        <p:sp>
          <p:nvSpPr>
            <p:cNvPr id="73"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74"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75" name="Group 74"/>
          <p:cNvGrpSpPr/>
          <p:nvPr/>
        </p:nvGrpSpPr>
        <p:grpSpPr>
          <a:xfrm>
            <a:off x="7589837" y="4503524"/>
            <a:ext cx="362908" cy="384467"/>
            <a:chOff x="8431377" y="-766784"/>
            <a:chExt cx="457200" cy="457200"/>
          </a:xfrm>
          <a:solidFill>
            <a:srgbClr val="0072C6"/>
          </a:solidFill>
        </p:grpSpPr>
        <p:sp>
          <p:nvSpPr>
            <p:cNvPr id="76"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77"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78" name="Group 77"/>
          <p:cNvGrpSpPr/>
          <p:nvPr/>
        </p:nvGrpSpPr>
        <p:grpSpPr>
          <a:xfrm>
            <a:off x="7589837" y="5187512"/>
            <a:ext cx="362908" cy="384467"/>
            <a:chOff x="8431377" y="-766784"/>
            <a:chExt cx="457200" cy="457200"/>
          </a:xfrm>
          <a:solidFill>
            <a:srgbClr val="0072C6"/>
          </a:solidFill>
        </p:grpSpPr>
        <p:sp>
          <p:nvSpPr>
            <p:cNvPr id="79"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80"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sp>
        <p:nvSpPr>
          <p:cNvPr id="33" name="TextBox 32"/>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Connect to all the data around you</a:t>
            </a:r>
          </a:p>
        </p:txBody>
      </p:sp>
      <p:sp>
        <p:nvSpPr>
          <p:cNvPr id="34" name="Title 3"/>
          <p:cNvSpPr txBox="1">
            <a:spLocks/>
          </p:cNvSpPr>
          <p:nvPr/>
        </p:nvSpPr>
        <p:spPr>
          <a:xfrm>
            <a:off x="2018585" y="2004555"/>
            <a:ext cx="12192254" cy="918031"/>
          </a:xfrm>
          <a:prstGeom prst="rect">
            <a:avLst/>
          </a:prstGeom>
        </p:spPr>
        <p:txBody>
          <a:bodyPr vert="horz" wrap="square" lIns="146304" tIns="91440" rIns="146304" bIns="91440"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sz="2400" dirty="0">
                <a:solidFill>
                  <a:schemeClr val="tx1"/>
                </a:solidFill>
                <a:latin typeface="+mn-lt"/>
              </a:rPr>
              <a:t>One data preparation experience across Excel &amp; Power BI Desktop</a:t>
            </a:r>
          </a:p>
        </p:txBody>
      </p:sp>
    </p:spTree>
    <p:extLst>
      <p:ext uri="{BB962C8B-B14F-4D97-AF65-F5344CB8AC3E}">
        <p14:creationId xmlns:p14="http://schemas.microsoft.com/office/powerpoint/2010/main" val="425001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8">
                                            <p:txEl>
                                              <p:pRg st="0" end="0"/>
                                            </p:txEl>
                                          </p:spTgt>
                                        </p:tgtEl>
                                        <p:attrNameLst>
                                          <p:attrName>style.visibility</p:attrName>
                                        </p:attrNameLst>
                                      </p:cBhvr>
                                      <p:to>
                                        <p:strVal val="visible"/>
                                      </p:to>
                                    </p:set>
                                    <p:animEffect transition="in" filter="fade">
                                      <p:cBhvr>
                                        <p:cTn id="7" dur="500"/>
                                        <p:tgtEl>
                                          <p:spTgt spid="68">
                                            <p:txEl>
                                              <p:pRg st="0" end="0"/>
                                            </p:txEl>
                                          </p:spTgt>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68">
                                            <p:txEl>
                                              <p:pRg st="1" end="1"/>
                                            </p:txEl>
                                          </p:spTgt>
                                        </p:tgtEl>
                                        <p:attrNameLst>
                                          <p:attrName>style.visibility</p:attrName>
                                        </p:attrNameLst>
                                      </p:cBhvr>
                                      <p:to>
                                        <p:strVal val="visible"/>
                                      </p:to>
                                    </p:set>
                                    <p:animEffect transition="in" filter="fade">
                                      <p:cBhvr>
                                        <p:cTn id="10" dur="500"/>
                                        <p:tgtEl>
                                          <p:spTgt spid="68">
                                            <p:txEl>
                                              <p:pRg st="1" end="1"/>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8">
                                            <p:txEl>
                                              <p:pRg st="2" end="2"/>
                                            </p:txEl>
                                          </p:spTgt>
                                        </p:tgtEl>
                                        <p:attrNameLst>
                                          <p:attrName>style.visibility</p:attrName>
                                        </p:attrNameLst>
                                      </p:cBhvr>
                                      <p:to>
                                        <p:strVal val="visible"/>
                                      </p:to>
                                    </p:set>
                                    <p:animEffect transition="in" filter="fade">
                                      <p:cBhvr>
                                        <p:cTn id="13" dur="500"/>
                                        <p:tgtEl>
                                          <p:spTgt spid="68">
                                            <p:txEl>
                                              <p:pRg st="2" end="2"/>
                                            </p:txEl>
                                          </p:spTgt>
                                        </p:tgtEl>
                                      </p:cBhvr>
                                    </p:animEffect>
                                  </p:childTnLst>
                                </p:cTn>
                              </p:par>
                              <p:par>
                                <p:cTn id="14" presetID="10" presetClass="entr" presetSubtype="0" fill="hold" grpId="0" nodeType="withEffect">
                                  <p:stCondLst>
                                    <p:cond delay="1250"/>
                                  </p:stCondLst>
                                  <p:childTnLst>
                                    <p:set>
                                      <p:cBhvr>
                                        <p:cTn id="15" dur="1" fill="hold">
                                          <p:stCondLst>
                                            <p:cond delay="0"/>
                                          </p:stCondLst>
                                        </p:cTn>
                                        <p:tgtEl>
                                          <p:spTgt spid="68">
                                            <p:txEl>
                                              <p:pRg st="3" end="3"/>
                                            </p:txEl>
                                          </p:spTgt>
                                        </p:tgtEl>
                                        <p:attrNameLst>
                                          <p:attrName>style.visibility</p:attrName>
                                        </p:attrNameLst>
                                      </p:cBhvr>
                                      <p:to>
                                        <p:strVal val="visible"/>
                                      </p:to>
                                    </p:set>
                                    <p:animEffect transition="in" filter="fade">
                                      <p:cBhvr>
                                        <p:cTn id="16" dur="500"/>
                                        <p:tgtEl>
                                          <p:spTgt spid="68">
                                            <p:txEl>
                                              <p:pRg st="3" end="3"/>
                                            </p:txEl>
                                          </p:spTgt>
                                        </p:tgtEl>
                                      </p:cBhvr>
                                    </p:animEffect>
                                  </p:childTnLst>
                                </p:cTn>
                              </p:par>
                              <p:par>
                                <p:cTn id="17" presetID="10" presetClass="entr" presetSubtype="0" fill="hold" nodeType="withEffect">
                                  <p:stCondLst>
                                    <p:cond delay="1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75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63" presetClass="path" presetSubtype="0" accel="50000" decel="50000" fill="hold" nodeType="withEffect">
                                  <p:stCondLst>
                                    <p:cond delay="750"/>
                                  </p:stCondLst>
                                  <p:childTnLst>
                                    <p:animMotion origin="layout" path="M -0.03064 -3.2365E-6 L -4.39112E-7 -3.2365E-6 " pathEditMode="relative" rAng="0" ptsTypes="AA">
                                      <p:cBhvr>
                                        <p:cTn id="24" dur="500" fill="hold"/>
                                        <p:tgtEl>
                                          <p:spTgt spid="69"/>
                                        </p:tgtEl>
                                        <p:attrNameLst>
                                          <p:attrName>ppt_x</p:attrName>
                                          <p:attrName>ppt_y</p:attrName>
                                        </p:attrNameLst>
                                      </p:cBhvr>
                                      <p:rCtr x="1532" y="0"/>
                                    </p:animMotion>
                                  </p:childTnLst>
                                </p:cTn>
                              </p:par>
                              <p:par>
                                <p:cTn id="25" presetID="10" presetClass="entr" presetSubtype="0" fill="hold" nodeType="withEffect">
                                  <p:stCondLst>
                                    <p:cond delay="100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63" presetClass="path" presetSubtype="0" accel="50000" decel="50000" fill="hold" nodeType="withEffect">
                                  <p:stCondLst>
                                    <p:cond delay="1000"/>
                                  </p:stCondLst>
                                  <p:childTnLst>
                                    <p:animMotion origin="layout" path="M -0.03064 -4.38947E-6 L -4.39112E-7 -4.38947E-6 " pathEditMode="relative" rAng="0" ptsTypes="AA">
                                      <p:cBhvr>
                                        <p:cTn id="29" dur="500" fill="hold"/>
                                        <p:tgtEl>
                                          <p:spTgt spid="72"/>
                                        </p:tgtEl>
                                        <p:attrNameLst>
                                          <p:attrName>ppt_x</p:attrName>
                                          <p:attrName>ppt_y</p:attrName>
                                        </p:attrNameLst>
                                      </p:cBhvr>
                                      <p:rCtr x="1532" y="0"/>
                                    </p:animMotion>
                                  </p:childTnLst>
                                </p:cTn>
                              </p:par>
                              <p:par>
                                <p:cTn id="30" presetID="10" presetClass="entr" presetSubtype="0" fill="hold" nodeType="withEffect">
                                  <p:stCondLst>
                                    <p:cond delay="125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par>
                                <p:cTn id="33" presetID="63" presetClass="path" presetSubtype="0" accel="50000" decel="50000" fill="hold" nodeType="withEffect">
                                  <p:stCondLst>
                                    <p:cond delay="1250"/>
                                  </p:stCondLst>
                                  <p:childTnLst>
                                    <p:animMotion origin="layout" path="M -0.03064 4.45756E-6 L -4.39112E-7 4.45756E-6 " pathEditMode="relative" rAng="0" ptsTypes="AA">
                                      <p:cBhvr>
                                        <p:cTn id="34" dur="500" fill="hold"/>
                                        <p:tgtEl>
                                          <p:spTgt spid="75"/>
                                        </p:tgtEl>
                                        <p:attrNameLst>
                                          <p:attrName>ppt_x</p:attrName>
                                          <p:attrName>ppt_y</p:attrName>
                                        </p:attrNameLst>
                                      </p:cBhvr>
                                      <p:rCtr x="1532" y="0"/>
                                    </p:animMotion>
                                  </p:childTnLst>
                                </p:cTn>
                              </p:par>
                              <p:par>
                                <p:cTn id="35" presetID="10" presetClass="entr" presetSubtype="0" fill="hold" nodeType="withEffect">
                                  <p:stCondLst>
                                    <p:cond delay="15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par>
                                <p:cTn id="38" presetID="63" presetClass="path" presetSubtype="0" accel="50000" decel="50000" fill="hold" nodeType="withEffect">
                                  <p:stCondLst>
                                    <p:cond delay="1500"/>
                                  </p:stCondLst>
                                  <p:childTnLst>
                                    <p:animMotion origin="layout" path="M -0.03064 3.30458E-6 L -4.39112E-7 3.30458E-6 " pathEditMode="relative" rAng="0" ptsTypes="AA">
                                      <p:cBhvr>
                                        <p:cTn id="39" dur="500" fill="hold"/>
                                        <p:tgtEl>
                                          <p:spTgt spid="78"/>
                                        </p:tgtEl>
                                        <p:attrNameLst>
                                          <p:attrName>ppt_x</p:attrName>
                                          <p:attrName>ppt_y</p:attrName>
                                        </p:attrNameLst>
                                      </p:cBhvr>
                                      <p:rCtr x="1532" y="0"/>
                                    </p:animMotion>
                                  </p:childTnLst>
                                </p:cTn>
                              </p:par>
                              <p:par>
                                <p:cTn id="40" presetID="1" presetClass="entr" presetSubtype="0" fill="hold" nodeType="withEffect">
                                  <p:stCondLst>
                                    <p:cond delay="1250"/>
                                  </p:stCondLst>
                                  <p:childTnLst>
                                    <p:set>
                                      <p:cBhvr>
                                        <p:cTn id="41" dur="1" fill="hold">
                                          <p:stCondLst>
                                            <p:cond delay="499"/>
                                          </p:stCondLst>
                                        </p:cTn>
                                        <p:tgtEl>
                                          <p:spTgt spid="2"/>
                                        </p:tgtEl>
                                        <p:attrNameLst>
                                          <p:attrName>style.visibility</p:attrName>
                                        </p:attrNameLst>
                                      </p:cBhvr>
                                      <p:to>
                                        <p:strVal val="visible"/>
                                      </p:to>
                                    </p:set>
                                  </p:childTnLst>
                                </p:cTn>
                              </p:par>
                              <p:par>
                                <p:cTn id="42" presetID="6" presetClass="emph" presetSubtype="0" accel="100000" autoRev="1" fill="hold" nodeType="withEffect">
                                  <p:stCondLst>
                                    <p:cond delay="1250"/>
                                  </p:stCondLst>
                                  <p:childTnLst>
                                    <p:animScale>
                                      <p:cBhvr>
                                        <p:cTn id="43" dur="500" fill="hold"/>
                                        <p:tgtEl>
                                          <p:spTgt spid="2"/>
                                        </p:tgtEl>
                                      </p:cBhvr>
                                      <p:by x="0" y="0"/>
                                    </p:animScale>
                                  </p:childTnLst>
                                </p:cTn>
                              </p:par>
                              <p:par>
                                <p:cTn id="44" presetID="1" presetClass="entr" presetSubtype="0" fill="hold" nodeType="withEffect">
                                  <p:stCondLst>
                                    <p:cond delay="1500"/>
                                  </p:stCondLst>
                                  <p:childTnLst>
                                    <p:set>
                                      <p:cBhvr>
                                        <p:cTn id="45" dur="1" fill="hold">
                                          <p:stCondLst>
                                            <p:cond delay="499"/>
                                          </p:stCondLst>
                                        </p:cTn>
                                        <p:tgtEl>
                                          <p:spTgt spid="159"/>
                                        </p:tgtEl>
                                        <p:attrNameLst>
                                          <p:attrName>style.visibility</p:attrName>
                                        </p:attrNameLst>
                                      </p:cBhvr>
                                      <p:to>
                                        <p:strVal val="visible"/>
                                      </p:to>
                                    </p:set>
                                  </p:childTnLst>
                                </p:cTn>
                              </p:par>
                              <p:par>
                                <p:cTn id="46" presetID="22" presetClass="entr" presetSubtype="2" fill="hold" nodeType="withEffect">
                                  <p:stCondLst>
                                    <p:cond delay="1500"/>
                                  </p:stCondLst>
                                  <p:childTnLst>
                                    <p:set>
                                      <p:cBhvr>
                                        <p:cTn id="47" dur="1" fill="hold">
                                          <p:stCondLst>
                                            <p:cond delay="0"/>
                                          </p:stCondLst>
                                        </p:cTn>
                                        <p:tgtEl>
                                          <p:spTgt spid="168"/>
                                        </p:tgtEl>
                                        <p:attrNameLst>
                                          <p:attrName>style.visibility</p:attrName>
                                        </p:attrNameLst>
                                      </p:cBhvr>
                                      <p:to>
                                        <p:strVal val="visible"/>
                                      </p:to>
                                    </p:set>
                                    <p:animEffect transition="in" filter="wipe(right)">
                                      <p:cBhvr>
                                        <p:cTn id="48" dur="500"/>
                                        <p:tgtEl>
                                          <p:spTgt spid="168"/>
                                        </p:tgtEl>
                                      </p:cBhvr>
                                    </p:animEffect>
                                  </p:childTnLst>
                                </p:cTn>
                              </p:par>
                              <p:par>
                                <p:cTn id="49" presetID="6" presetClass="emph" presetSubtype="0" accel="100000" autoRev="1" fill="hold" nodeType="withEffect">
                                  <p:stCondLst>
                                    <p:cond delay="1500"/>
                                  </p:stCondLst>
                                  <p:childTnLst>
                                    <p:animScale>
                                      <p:cBhvr>
                                        <p:cTn id="50" dur="500" fill="hold"/>
                                        <p:tgtEl>
                                          <p:spTgt spid="159"/>
                                        </p:tgtEl>
                                      </p:cBhvr>
                                      <p:by x="0" y="0"/>
                                    </p:animScale>
                                  </p:childTnLst>
                                </p:cTn>
                              </p:par>
                              <p:par>
                                <p:cTn id="51" presetID="22" presetClass="entr" presetSubtype="2" fill="hold" nodeType="withEffect">
                                  <p:stCondLst>
                                    <p:cond delay="1500"/>
                                  </p:stCondLst>
                                  <p:childTnLst>
                                    <p:set>
                                      <p:cBhvr>
                                        <p:cTn id="52" dur="1" fill="hold">
                                          <p:stCondLst>
                                            <p:cond delay="0"/>
                                          </p:stCondLst>
                                        </p:cTn>
                                        <p:tgtEl>
                                          <p:spTgt spid="166"/>
                                        </p:tgtEl>
                                        <p:attrNameLst>
                                          <p:attrName>style.visibility</p:attrName>
                                        </p:attrNameLst>
                                      </p:cBhvr>
                                      <p:to>
                                        <p:strVal val="visible"/>
                                      </p:to>
                                    </p:set>
                                    <p:animEffect transition="in" filter="wipe(right)">
                                      <p:cBhvr>
                                        <p:cTn id="53" dur="500"/>
                                        <p:tgtEl>
                                          <p:spTgt spid="166"/>
                                        </p:tgtEl>
                                      </p:cBhvr>
                                    </p:animEffect>
                                  </p:childTnLst>
                                </p:cTn>
                              </p:par>
                              <p:par>
                                <p:cTn id="54" presetID="1" presetClass="entr" presetSubtype="0" fill="hold" nodeType="withEffect">
                                  <p:stCondLst>
                                    <p:cond delay="1750"/>
                                  </p:stCondLst>
                                  <p:childTnLst>
                                    <p:set>
                                      <p:cBhvr>
                                        <p:cTn id="55" dur="1" fill="hold">
                                          <p:stCondLst>
                                            <p:cond delay="499"/>
                                          </p:stCondLst>
                                        </p:cTn>
                                        <p:tgtEl>
                                          <p:spTgt spid="162"/>
                                        </p:tgtEl>
                                        <p:attrNameLst>
                                          <p:attrName>style.visibility</p:attrName>
                                        </p:attrNameLst>
                                      </p:cBhvr>
                                      <p:to>
                                        <p:strVal val="visible"/>
                                      </p:to>
                                    </p:set>
                                  </p:childTnLst>
                                </p:cTn>
                              </p:par>
                              <p:par>
                                <p:cTn id="56" presetID="6" presetClass="emph" presetSubtype="0" accel="100000" autoRev="1" fill="hold" nodeType="withEffect">
                                  <p:stCondLst>
                                    <p:cond delay="1750"/>
                                  </p:stCondLst>
                                  <p:childTnLst>
                                    <p:animScale>
                                      <p:cBhvr>
                                        <p:cTn id="57" dur="500" fill="hold"/>
                                        <p:tgtEl>
                                          <p:spTgt spid="162"/>
                                        </p:tgtEl>
                                      </p:cBhvr>
                                      <p:by x="0" y="0"/>
                                    </p:animScale>
                                  </p:childTnLst>
                                </p:cTn>
                              </p:par>
                              <p:par>
                                <p:cTn id="58" presetID="22" presetClass="entr" presetSubtype="2" fill="hold" nodeType="withEffect">
                                  <p:stCondLst>
                                    <p:cond delay="1750"/>
                                  </p:stCondLst>
                                  <p:childTnLst>
                                    <p:set>
                                      <p:cBhvr>
                                        <p:cTn id="59" dur="1" fill="hold">
                                          <p:stCondLst>
                                            <p:cond delay="0"/>
                                          </p:stCondLst>
                                        </p:cTn>
                                        <p:tgtEl>
                                          <p:spTgt spid="167"/>
                                        </p:tgtEl>
                                        <p:attrNameLst>
                                          <p:attrName>style.visibility</p:attrName>
                                        </p:attrNameLst>
                                      </p:cBhvr>
                                      <p:to>
                                        <p:strVal val="visible"/>
                                      </p:to>
                                    </p:set>
                                    <p:animEffect transition="in" filter="wipe(right)">
                                      <p:cBhvr>
                                        <p:cTn id="60"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62410" y="4183063"/>
            <a:ext cx="11899428" cy="2514600"/>
            <a:chOff x="262410" y="4183063"/>
            <a:chExt cx="11899428" cy="2514600"/>
          </a:xfrm>
        </p:grpSpPr>
        <p:sp>
          <p:nvSpPr>
            <p:cNvPr id="18" name="Rectangular Callout 17"/>
            <p:cNvSpPr/>
            <p:nvPr/>
          </p:nvSpPr>
          <p:spPr>
            <a:xfrm>
              <a:off x="262410" y="4183063"/>
              <a:ext cx="11899428" cy="2514600"/>
            </a:xfrm>
            <a:prstGeom prst="wedgeRectCallout">
              <a:avLst>
                <a:gd name="adj1" fmla="val -20119"/>
                <a:gd name="adj2" fmla="val 229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sp>
          <p:nvSpPr>
            <p:cNvPr id="19" name="Rectangular Callout 18"/>
            <p:cNvSpPr/>
            <p:nvPr/>
          </p:nvSpPr>
          <p:spPr>
            <a:xfrm>
              <a:off x="262410" y="6651943"/>
              <a:ext cx="11899428" cy="45720"/>
            </a:xfrm>
            <a:prstGeom prst="wedgeRectCallout">
              <a:avLst>
                <a:gd name="adj1" fmla="val -20119"/>
                <a:gd name="adj2" fmla="val 22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sp>
          <p:nvSpPr>
            <p:cNvPr id="21" name="TextBox 20"/>
            <p:cNvSpPr txBox="1"/>
            <p:nvPr/>
          </p:nvSpPr>
          <p:spPr>
            <a:xfrm>
              <a:off x="1457903" y="5833229"/>
              <a:ext cx="5515061" cy="627822"/>
            </a:xfrm>
            <a:prstGeom prst="rect">
              <a:avLst/>
            </a:prstGeom>
            <a:noFill/>
          </p:spPr>
          <p:txBody>
            <a:bodyPr wrap="square" lIns="182854" tIns="146283" rIns="182854" bIns="146283" rtlCol="0">
              <a:spAutoFit/>
            </a:bodyPr>
            <a:lstStyle/>
            <a:p>
              <a:pPr algn="r" defTabSz="932563">
                <a:lnSpc>
                  <a:spcPct val="90000"/>
                </a:lnSpc>
                <a:spcAft>
                  <a:spcPts val="600"/>
                </a:spcAft>
              </a:pPr>
              <a:r>
                <a:rPr lang="en-US" sz="2400" b="1" dirty="0">
                  <a:solidFill>
                    <a:schemeClr val="accent1"/>
                  </a:solidFill>
                </a:rPr>
                <a:t>Power BI Desktop  </a:t>
              </a:r>
            </a:p>
          </p:txBody>
        </p:sp>
      </p:grpSp>
      <p:graphicFrame>
        <p:nvGraphicFramePr>
          <p:cNvPr id="26" name="Object 25"/>
          <p:cNvGraphicFramePr>
            <a:graphicFrameLocks noChangeAspect="1"/>
          </p:cNvGraphicFramePr>
          <p:nvPr>
            <p:custDataLst>
              <p:tags r:id="rId2"/>
            </p:custDataLst>
            <p:extLst/>
          </p:nvPr>
        </p:nvGraphicFramePr>
        <p:xfrm>
          <a:off x="5117" y="3573"/>
          <a:ext cx="1587" cy="1587"/>
        </p:xfrm>
        <a:graphic>
          <a:graphicData uri="http://schemas.openxmlformats.org/presentationml/2006/ole">
            <mc:AlternateContent xmlns:mc="http://schemas.openxmlformats.org/markup-compatibility/2006">
              <mc:Choice xmlns:v="urn:schemas-microsoft-com:vml" Requires="v">
                <p:oleObj spid="_x0000_s3095" name="think-cell Slide" r:id="rId5" imgW="270" imgH="270" progId="TCLayout.ActiveDocument.1">
                  <p:embed/>
                </p:oleObj>
              </mc:Choice>
              <mc:Fallback>
                <p:oleObj name="think-cell Slide" r:id="rId5" imgW="270" imgH="270" progId="TCLayout.ActiveDocument.1">
                  <p:embed/>
                  <p:pic>
                    <p:nvPicPr>
                      <p:cNvPr id="26" name="Object 25"/>
                      <p:cNvPicPr/>
                      <p:nvPr/>
                    </p:nvPicPr>
                    <p:blipFill>
                      <a:blip r:embed="rId6"/>
                      <a:stretch>
                        <a:fillRect/>
                      </a:stretch>
                    </p:blipFill>
                    <p:spPr>
                      <a:xfrm>
                        <a:off x="5117" y="3573"/>
                        <a:ext cx="1587" cy="1587"/>
                      </a:xfrm>
                      <a:prstGeom prst="rect">
                        <a:avLst/>
                      </a:prstGeom>
                    </p:spPr>
                  </p:pic>
                </p:oleObj>
              </mc:Fallback>
            </mc:AlternateContent>
          </a:graphicData>
        </a:graphic>
      </p:graphicFrame>
      <p:sp>
        <p:nvSpPr>
          <p:cNvPr id="33" name="TextBox 32"/>
          <p:cNvSpPr txBox="1"/>
          <p:nvPr/>
        </p:nvSpPr>
        <p:spPr>
          <a:xfrm>
            <a:off x="301775" y="320492"/>
            <a:ext cx="12133819" cy="800193"/>
          </a:xfrm>
          <a:prstGeom prst="rect">
            <a:avLst/>
          </a:prstGeom>
          <a:noFill/>
        </p:spPr>
        <p:txBody>
          <a:bodyPr wrap="square" lIns="146283" tIns="91427" rIns="146283" bIns="91427" rtlCol="0">
            <a:spAutoFit/>
          </a:bodyPr>
          <a:lstStyle/>
          <a:p>
            <a:pPr defTabSz="1242768">
              <a:defRPr/>
            </a:pPr>
            <a:r>
              <a:rPr lang="en-US" sz="4000" dirty="0">
                <a:latin typeface="Segoe UI Semibold" panose="020B0702040204020203" pitchFamily="34" charset="0"/>
                <a:cs typeface="Segoe UI Semibold" panose="020B0702040204020203" pitchFamily="34" charset="0"/>
              </a:rPr>
              <a:t>One-click publish to Power BI</a:t>
            </a:r>
          </a:p>
        </p:txBody>
      </p:sp>
      <p:grpSp>
        <p:nvGrpSpPr>
          <p:cNvPr id="7" name="Group 6"/>
          <p:cNvGrpSpPr/>
          <p:nvPr/>
        </p:nvGrpSpPr>
        <p:grpSpPr>
          <a:xfrm>
            <a:off x="279400" y="1557903"/>
            <a:ext cx="11899428" cy="2514600"/>
            <a:chOff x="279400" y="1557903"/>
            <a:chExt cx="11899428" cy="2514600"/>
          </a:xfrm>
        </p:grpSpPr>
        <p:sp>
          <p:nvSpPr>
            <p:cNvPr id="15" name="Rectangular Callout 14"/>
            <p:cNvSpPr/>
            <p:nvPr/>
          </p:nvSpPr>
          <p:spPr>
            <a:xfrm>
              <a:off x="279400" y="1557903"/>
              <a:ext cx="11899428" cy="2514600"/>
            </a:xfrm>
            <a:prstGeom prst="wedgeRectCallout">
              <a:avLst>
                <a:gd name="adj1" fmla="val -20119"/>
                <a:gd name="adj2" fmla="val 229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sp>
          <p:nvSpPr>
            <p:cNvPr id="16" name="TextBox 15"/>
            <p:cNvSpPr txBox="1"/>
            <p:nvPr/>
          </p:nvSpPr>
          <p:spPr>
            <a:xfrm>
              <a:off x="5353161" y="1605513"/>
              <a:ext cx="5051088" cy="627822"/>
            </a:xfrm>
            <a:prstGeom prst="rect">
              <a:avLst/>
            </a:prstGeom>
            <a:noFill/>
          </p:spPr>
          <p:txBody>
            <a:bodyPr wrap="square" lIns="182854" tIns="146283" rIns="182854" bIns="146283" rtlCol="0">
              <a:spAutoFit/>
            </a:bodyPr>
            <a:lstStyle/>
            <a:p>
              <a:pPr defTabSz="932563">
                <a:lnSpc>
                  <a:spcPct val="90000"/>
                </a:lnSpc>
                <a:spcAft>
                  <a:spcPts val="600"/>
                </a:spcAft>
              </a:pPr>
              <a:r>
                <a:rPr lang="en-US" sz="2400" b="1" dirty="0">
                  <a:gradFill>
                    <a:gsLst>
                      <a:gs pos="2917">
                        <a:srgbClr val="107C10"/>
                      </a:gs>
                      <a:gs pos="100000">
                        <a:srgbClr val="107C10"/>
                      </a:gs>
                    </a:gsLst>
                    <a:lin ang="5400000" scaled="0"/>
                  </a:gradFill>
                </a:rPr>
                <a:t>Excel</a:t>
              </a:r>
            </a:p>
          </p:txBody>
        </p:sp>
        <p:sp>
          <p:nvSpPr>
            <p:cNvPr id="17" name="Rectangular Callout 16"/>
            <p:cNvSpPr/>
            <p:nvPr/>
          </p:nvSpPr>
          <p:spPr>
            <a:xfrm>
              <a:off x="279400" y="1557903"/>
              <a:ext cx="11899428" cy="45720"/>
            </a:xfrm>
            <a:prstGeom prst="wedgeRectCallout">
              <a:avLst>
                <a:gd name="adj1" fmla="val -20119"/>
                <a:gd name="adj2" fmla="val 22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54" rtlCol="0" anchor="ctr"/>
            <a:lstStyle/>
            <a:p>
              <a:pPr defTabSz="932563"/>
              <a:endParaRPr lang="en-US" sz="1632" dirty="0">
                <a:gradFill>
                  <a:gsLst>
                    <a:gs pos="83000">
                      <a:srgbClr val="FFFFFF"/>
                    </a:gs>
                    <a:gs pos="100000">
                      <a:srgbClr val="FFFFFF"/>
                    </a:gs>
                  </a:gsLst>
                  <a:lin ang="5400000" scaled="1"/>
                </a:gradFill>
              </a:endParaRPr>
            </a:p>
          </p:txBody>
        </p:sp>
      </p:grpSp>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468087" y="1757895"/>
            <a:ext cx="4888773" cy="2786075"/>
          </a:xfrm>
          <a:prstGeom prst="rect">
            <a:avLst/>
          </a:prstGeom>
          <a:ln w="3175">
            <a:solidFill>
              <a:schemeClr val="bg1">
                <a:lumMod val="75000"/>
              </a:schemeClr>
            </a:solidFill>
          </a:ln>
        </p:spPr>
      </p:pic>
      <p:sp>
        <p:nvSpPr>
          <p:cNvPr id="36" name="Rectangle 35"/>
          <p:cNvSpPr/>
          <p:nvPr/>
        </p:nvSpPr>
        <p:spPr bwMode="auto">
          <a:xfrm>
            <a:off x="1191419" y="2342859"/>
            <a:ext cx="1280319" cy="288422"/>
          </a:xfrm>
          <a:prstGeom prst="rect">
            <a:avLst/>
          </a:prstGeom>
          <a:noFill/>
          <a:ln w="4762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pic>
        <p:nvPicPr>
          <p:cNvPr id="4" name="Picture 3"/>
          <p:cNvPicPr>
            <a:picLocks noChangeAspect="1"/>
          </p:cNvPicPr>
          <p:nvPr/>
        </p:nvPicPr>
        <p:blipFill rotWithShape="1">
          <a:blip r:embed="rId8"/>
          <a:srcRect t="887"/>
          <a:stretch/>
        </p:blipFill>
        <p:spPr>
          <a:xfrm>
            <a:off x="6977063" y="3398462"/>
            <a:ext cx="5032375" cy="3062589"/>
          </a:xfrm>
          <a:prstGeom prst="rect">
            <a:avLst/>
          </a:prstGeom>
          <a:ln w="3175">
            <a:solidFill>
              <a:schemeClr val="bg1">
                <a:lumMod val="75000"/>
              </a:schemeClr>
            </a:solidFill>
          </a:ln>
        </p:spPr>
      </p:pic>
      <p:sp>
        <p:nvSpPr>
          <p:cNvPr id="37" name="Rectangle 36"/>
          <p:cNvSpPr/>
          <p:nvPr/>
        </p:nvSpPr>
        <p:spPr bwMode="auto">
          <a:xfrm>
            <a:off x="11501438" y="3632995"/>
            <a:ext cx="309563" cy="512762"/>
          </a:xfrm>
          <a:prstGeom prst="rect">
            <a:avLst/>
          </a:prstGeom>
          <a:noFill/>
          <a:ln w="4762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7801011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35" presetClass="path" presetSubtype="0" decel="100000" fill="hold" nodeType="withEffect">
                                  <p:stCondLst>
                                    <p:cond delay="500"/>
                                  </p:stCondLst>
                                  <p:childTnLst>
                                    <p:animMotion origin="layout" path="M -4.23794E-7 -4.44394E-6 L -0.05106 -4.44394E-6 " pathEditMode="relative" rAng="0" ptsTypes="AA">
                                      <p:cBhvr>
                                        <p:cTn id="9" dur="750" spd="-100000" fill="hold"/>
                                        <p:tgtEl>
                                          <p:spTgt spid="3"/>
                                        </p:tgtEl>
                                        <p:attrNameLst>
                                          <p:attrName>ppt_x</p:attrName>
                                          <p:attrName>ppt_y</p:attrName>
                                        </p:attrNameLst>
                                      </p:cBhvr>
                                      <p:rCtr x="-2553" y="0"/>
                                    </p:animMotion>
                                  </p:childTnLst>
                                </p:cTn>
                              </p:par>
                              <p:par>
                                <p:cTn id="10" presetID="10" presetClass="entr" presetSubtype="0" fill="hold"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35" presetClass="path" presetSubtype="0" decel="100000" fill="hold" nodeType="withEffect">
                                  <p:stCondLst>
                                    <p:cond delay="500"/>
                                  </p:stCondLst>
                                  <p:childTnLst>
                                    <p:animMotion origin="layout" path="M -4.23794E-7 -4.44394E-6 L -0.05106 -4.44394E-6 " pathEditMode="relative" rAng="0" ptsTypes="AA">
                                      <p:cBhvr>
                                        <p:cTn id="14" dur="750" spd="-100000" fill="hold"/>
                                        <p:tgtEl>
                                          <p:spTgt spid="7"/>
                                        </p:tgtEl>
                                        <p:attrNameLst>
                                          <p:attrName>ppt_x</p:attrName>
                                          <p:attrName>ppt_y</p:attrName>
                                        </p:attrNameLst>
                                      </p:cBhvr>
                                      <p:rCtr x="-2553" y="0"/>
                                    </p:animMotion>
                                  </p:childTnLst>
                                </p:cTn>
                              </p:par>
                            </p:childTnLst>
                          </p:cTn>
                        </p:par>
                        <p:par>
                          <p:cTn id="15" fill="hold">
                            <p:stCondLst>
                              <p:cond delay="1250"/>
                            </p:stCondLst>
                            <p:childTnLst>
                              <p:par>
                                <p:cTn id="16" presetID="21" presetClass="entr" presetSubtype="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heel(1)">
                                      <p:cBhvr>
                                        <p:cTn id="18" dur="750"/>
                                        <p:tgtEl>
                                          <p:spTgt spid="36"/>
                                        </p:tgtEl>
                                      </p:cBhvr>
                                    </p:animEffect>
                                  </p:childTnLst>
                                </p:cTn>
                              </p:par>
                              <p:par>
                                <p:cTn id="19" presetID="10" presetClass="entr" presetSubtype="0" fill="hold" nodeType="withEffect">
                                  <p:stCondLst>
                                    <p:cond delay="10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63" presetClass="path" presetSubtype="0" decel="100000" fill="hold" nodeType="withEffect">
                                  <p:stCondLst>
                                    <p:cond delay="1000"/>
                                  </p:stCondLst>
                                  <p:childTnLst>
                                    <p:animMotion origin="layout" path="M 1.1565E-6 8.67E-7 L 0.04876 8.67E-7 " pathEditMode="relative" rAng="0" ptsTypes="AA">
                                      <p:cBhvr>
                                        <p:cTn id="23" dur="750" spd="-100000" fill="hold"/>
                                        <p:tgtEl>
                                          <p:spTgt spid="9"/>
                                        </p:tgtEl>
                                        <p:attrNameLst>
                                          <p:attrName>ppt_x</p:attrName>
                                          <p:attrName>ppt_y</p:attrName>
                                        </p:attrNameLst>
                                      </p:cBhvr>
                                      <p:rCtr x="2438" y="0"/>
                                    </p:animMotion>
                                  </p:childTnLst>
                                </p:cTn>
                              </p:par>
                              <p:par>
                                <p:cTn id="24" presetID="10" presetClass="entr" presetSubtype="0" fill="hold" nodeType="withEffect">
                                  <p:stCondLst>
                                    <p:cond delay="10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63" presetClass="path" presetSubtype="0" decel="100000" fill="hold" nodeType="withEffect">
                                  <p:stCondLst>
                                    <p:cond delay="1000"/>
                                  </p:stCondLst>
                                  <p:childTnLst>
                                    <p:animMotion origin="layout" path="M 1.1565E-6 8.67E-7 L 0.04876 8.67E-7 " pathEditMode="relative" rAng="0" ptsTypes="AA">
                                      <p:cBhvr>
                                        <p:cTn id="28" dur="750" spd="-100000" fill="hold"/>
                                        <p:tgtEl>
                                          <p:spTgt spid="4"/>
                                        </p:tgtEl>
                                        <p:attrNameLst>
                                          <p:attrName>ppt_x</p:attrName>
                                          <p:attrName>ppt_y</p:attrName>
                                        </p:attrNameLst>
                                      </p:cBhvr>
                                      <p:rCtr x="2438" y="0"/>
                                    </p:animMotion>
                                  </p:childTnLst>
                                </p:cTn>
                              </p:par>
                            </p:childTnLst>
                          </p:cTn>
                        </p:par>
                        <p:par>
                          <p:cTn id="29" fill="hold">
                            <p:stCondLst>
                              <p:cond delay="3000"/>
                            </p:stCondLst>
                            <p:childTnLst>
                              <p:par>
                                <p:cTn id="30" presetID="21" presetClass="entr" presetSubtype="1"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heel(1)">
                                      <p:cBhvr>
                                        <p:cTn id="32"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254760" y="2846697"/>
            <a:ext cx="11887200" cy="1015663"/>
          </a:xfrm>
        </p:spPr>
        <p:txBody>
          <a:bodyPr/>
          <a:lstStyle/>
          <a:p>
            <a:r>
              <a:rPr lang="en-US" sz="6000" spc="0" dirty="0">
                <a:solidFill>
                  <a:schemeClr val="tx2"/>
                </a:solidFill>
                <a:latin typeface="Segoe UI Semibold" panose="020B0702040204020203" pitchFamily="34" charset="0"/>
                <a:cs typeface="Segoe UI Semibold" panose="020B0702040204020203" pitchFamily="34" charset="0"/>
              </a:rPr>
              <a:t>Demo</a:t>
            </a:r>
            <a:endParaRPr lang="en-US" spc="0" dirty="0">
              <a:solidFill>
                <a:schemeClr val="tx2"/>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53701207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Rectangle 182"/>
          <p:cNvSpPr/>
          <p:nvPr/>
        </p:nvSpPr>
        <p:spPr bwMode="auto">
          <a:xfrm>
            <a:off x="7021886" y="2665547"/>
            <a:ext cx="5139951" cy="311771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10" rIns="0" bIns="46610" numCol="1" spcCol="0" rtlCol="0" fromWordArt="0" anchor="t" anchorCtr="0" forceAA="0" compatLnSpc="1">
            <a:prstTxWarp prst="textNoShape">
              <a:avLst/>
            </a:prstTxWarp>
            <a:spAutoFit/>
          </a:bodyPr>
          <a:lstStyle/>
          <a:p>
            <a:pPr defTabSz="913244" fontAlgn="base">
              <a:lnSpc>
                <a:spcPct val="90000"/>
              </a:lnSpc>
              <a:spcBef>
                <a:spcPts val="1223"/>
              </a:spcBef>
              <a:spcAft>
                <a:spcPts val="1224"/>
              </a:spcAft>
              <a:buClr>
                <a:srgbClr val="107C10"/>
              </a:buClr>
              <a:buSzPct val="115000"/>
              <a:defRPr/>
            </a:pPr>
            <a:r>
              <a:rPr lang="en-US" sz="2000" dirty="0">
                <a:ln>
                  <a:solidFill>
                    <a:srgbClr val="FFFFFF">
                      <a:alpha val="0"/>
                    </a:srgbClr>
                  </a:solidFill>
                </a:ln>
                <a:gradFill>
                  <a:gsLst>
                    <a:gs pos="85321">
                      <a:srgbClr val="505050"/>
                    </a:gs>
                    <a:gs pos="57000">
                      <a:srgbClr val="505050"/>
                    </a:gs>
                  </a:gsLst>
                </a:gradFill>
                <a:ea typeface="Segoe UI" pitchFamily="34" charset="0"/>
                <a:cs typeface="Segoe UI" pitchFamily="34" charset="0"/>
              </a:rPr>
              <a:t>Access on-premises data </a:t>
            </a:r>
            <a:br>
              <a:rPr lang="en-US" sz="2000" dirty="0">
                <a:ln>
                  <a:solidFill>
                    <a:srgbClr val="FFFFFF">
                      <a:alpha val="0"/>
                    </a:srgbClr>
                  </a:solidFill>
                </a:ln>
                <a:gradFill>
                  <a:gsLst>
                    <a:gs pos="85321">
                      <a:srgbClr val="505050"/>
                    </a:gs>
                    <a:gs pos="57000">
                      <a:srgbClr val="505050"/>
                    </a:gs>
                  </a:gsLst>
                </a:gradFill>
                <a:ea typeface="Segoe UI" pitchFamily="34" charset="0"/>
                <a:cs typeface="Segoe UI" pitchFamily="34" charset="0"/>
              </a:rPr>
            </a:br>
            <a:r>
              <a:rPr lang="en-US" sz="2000" dirty="0">
                <a:ln>
                  <a:solidFill>
                    <a:srgbClr val="FFFFFF">
                      <a:alpha val="0"/>
                    </a:srgbClr>
                  </a:solidFill>
                </a:ln>
                <a:gradFill>
                  <a:gsLst>
                    <a:gs pos="85321">
                      <a:srgbClr val="505050"/>
                    </a:gs>
                    <a:gs pos="57000">
                      <a:srgbClr val="505050"/>
                    </a:gs>
                  </a:gsLst>
                </a:gradFill>
                <a:ea typeface="Segoe UI" pitchFamily="34" charset="0"/>
                <a:cs typeface="Segoe UI" pitchFamily="34" charset="0"/>
              </a:rPr>
              <a:t>any way you like</a:t>
            </a:r>
          </a:p>
          <a:p>
            <a:pPr marL="622664" lvl="1" defTabSz="950136" fontAlgn="base">
              <a:spcBef>
                <a:spcPts val="612"/>
              </a:spcBef>
              <a:spcAft>
                <a:spcPct val="0"/>
              </a:spcAft>
              <a:buClr>
                <a:srgbClr val="FF8C00"/>
              </a:buClr>
              <a:buSzPct val="100000"/>
              <a:defRPr/>
            </a:pPr>
            <a:r>
              <a:rPr lang="en-US" sz="2000" dirty="0">
                <a:ln>
                  <a:solidFill>
                    <a:srgbClr val="FFFFFF">
                      <a:alpha val="0"/>
                    </a:srgbClr>
                  </a:solidFill>
                </a:ln>
                <a:solidFill>
                  <a:schemeClr val="tx2"/>
                </a:solidFill>
                <a:ea typeface="Segoe UI" pitchFamily="34" charset="0"/>
                <a:cs typeface="Segoe UI" pitchFamily="34" charset="0"/>
              </a:rPr>
              <a:t>Scheduled refresh</a:t>
            </a:r>
          </a:p>
          <a:p>
            <a:pPr marL="622664" lvl="1" defTabSz="950136" fontAlgn="base">
              <a:spcBef>
                <a:spcPts val="1224"/>
              </a:spcBef>
              <a:spcAft>
                <a:spcPct val="0"/>
              </a:spcAft>
              <a:buClr>
                <a:srgbClr val="FF8C00"/>
              </a:buClr>
              <a:buSzPct val="100000"/>
              <a:defRPr/>
            </a:pPr>
            <a:r>
              <a:rPr lang="en-US" sz="2000" dirty="0">
                <a:ln>
                  <a:solidFill>
                    <a:srgbClr val="FFFFFF">
                      <a:alpha val="0"/>
                    </a:srgbClr>
                  </a:solidFill>
                </a:ln>
                <a:solidFill>
                  <a:schemeClr val="tx2"/>
                </a:solidFill>
                <a:ea typeface="Segoe UI" pitchFamily="34" charset="0"/>
                <a:cs typeface="Segoe UI" pitchFamily="34" charset="0"/>
              </a:rPr>
              <a:t>Live connection</a:t>
            </a:r>
          </a:p>
          <a:p>
            <a:pPr defTabSz="913244" fontAlgn="base">
              <a:lnSpc>
                <a:spcPct val="90000"/>
              </a:lnSpc>
              <a:spcBef>
                <a:spcPts val="2448"/>
              </a:spcBef>
              <a:spcAft>
                <a:spcPts val="1224"/>
              </a:spcAft>
              <a:buClr>
                <a:srgbClr val="107C10"/>
              </a:buClr>
              <a:buSzPct val="115000"/>
              <a:defRPr/>
            </a:pPr>
            <a:r>
              <a:rPr lang="en-US" sz="2000" dirty="0">
                <a:ln>
                  <a:solidFill>
                    <a:srgbClr val="FFFFFF">
                      <a:alpha val="0"/>
                    </a:srgbClr>
                  </a:solidFill>
                </a:ln>
                <a:gradFill>
                  <a:gsLst>
                    <a:gs pos="85321">
                      <a:srgbClr val="505050"/>
                    </a:gs>
                    <a:gs pos="57000">
                      <a:srgbClr val="505050"/>
                    </a:gs>
                  </a:gsLst>
                </a:gradFill>
                <a:ea typeface="Segoe UI" pitchFamily="34" charset="0"/>
                <a:cs typeface="Segoe UI" pitchFamily="34" charset="0"/>
              </a:rPr>
              <a:t>Connect to on-premises SQL</a:t>
            </a:r>
            <a:br>
              <a:rPr lang="en-US" sz="2000" dirty="0">
                <a:ln>
                  <a:solidFill>
                    <a:srgbClr val="FFFFFF">
                      <a:alpha val="0"/>
                    </a:srgbClr>
                  </a:solidFill>
                </a:ln>
                <a:gradFill>
                  <a:gsLst>
                    <a:gs pos="85321">
                      <a:srgbClr val="505050"/>
                    </a:gs>
                    <a:gs pos="57000">
                      <a:srgbClr val="505050"/>
                    </a:gs>
                  </a:gsLst>
                </a:gradFill>
                <a:ea typeface="Segoe UI" pitchFamily="34" charset="0"/>
                <a:cs typeface="Segoe UI" pitchFamily="34" charset="0"/>
              </a:rPr>
            </a:br>
            <a:r>
              <a:rPr lang="en-US" sz="2000" dirty="0">
                <a:ln>
                  <a:solidFill>
                    <a:srgbClr val="FFFFFF">
                      <a:alpha val="0"/>
                    </a:srgbClr>
                  </a:solidFill>
                </a:ln>
                <a:gradFill>
                  <a:gsLst>
                    <a:gs pos="85321">
                      <a:srgbClr val="505050"/>
                    </a:gs>
                    <a:gs pos="57000">
                      <a:srgbClr val="505050"/>
                    </a:gs>
                  </a:gsLst>
                </a:gradFill>
                <a:ea typeface="Segoe UI" pitchFamily="34" charset="0"/>
                <a:cs typeface="Segoe UI" pitchFamily="34" charset="0"/>
              </a:rPr>
              <a:t>Server Analysis Services models</a:t>
            </a:r>
          </a:p>
          <a:p>
            <a:pPr marL="622665" lvl="1" defTabSz="950136" fontAlgn="base">
              <a:spcBef>
                <a:spcPts val="612"/>
              </a:spcBef>
              <a:spcAft>
                <a:spcPct val="0"/>
              </a:spcAft>
              <a:buClr>
                <a:srgbClr val="FF8C00"/>
              </a:buClr>
              <a:buSzPct val="100000"/>
              <a:defRPr/>
            </a:pPr>
            <a:r>
              <a:rPr lang="en-US" sz="2000" dirty="0">
                <a:ln>
                  <a:solidFill>
                    <a:srgbClr val="FFFFFF">
                      <a:alpha val="0"/>
                    </a:srgbClr>
                  </a:solidFill>
                </a:ln>
                <a:solidFill>
                  <a:schemeClr val="tx2"/>
                </a:solidFill>
                <a:ea typeface="Segoe UI" pitchFamily="34" charset="0"/>
                <a:cs typeface="Segoe UI" pitchFamily="34" charset="0"/>
              </a:rPr>
              <a:t>Tabular and multidimensional</a:t>
            </a:r>
          </a:p>
        </p:txBody>
      </p:sp>
      <p:graphicFrame>
        <p:nvGraphicFramePr>
          <p:cNvPr id="26" name="Object 25"/>
          <p:cNvGraphicFramePr>
            <a:graphicFrameLocks noChangeAspect="1"/>
          </p:cNvGraphicFramePr>
          <p:nvPr>
            <p:custDataLst>
              <p:tags r:id="rId2"/>
            </p:custDataLst>
            <p:extLst/>
          </p:nvPr>
        </p:nvGraphicFramePr>
        <p:xfrm>
          <a:off x="4235" y="3077"/>
          <a:ext cx="1587" cy="1587"/>
        </p:xfrm>
        <a:graphic>
          <a:graphicData uri="http://schemas.openxmlformats.org/presentationml/2006/ole">
            <mc:AlternateContent xmlns:mc="http://schemas.openxmlformats.org/markup-compatibility/2006">
              <mc:Choice xmlns:v="urn:schemas-microsoft-com:vml" Requires="v">
                <p:oleObj spid="_x0000_s4119" name="think-cell Slide" r:id="rId5" imgW="270" imgH="270" progId="TCLayout.ActiveDocument.1">
                  <p:embed/>
                </p:oleObj>
              </mc:Choice>
              <mc:Fallback>
                <p:oleObj name="think-cell Slide" r:id="rId5" imgW="270" imgH="270" progId="TCLayout.ActiveDocument.1">
                  <p:embed/>
                  <p:pic>
                    <p:nvPicPr>
                      <p:cNvPr id="26" name="Object 25"/>
                      <p:cNvPicPr/>
                      <p:nvPr/>
                    </p:nvPicPr>
                    <p:blipFill>
                      <a:blip r:embed="rId6"/>
                      <a:stretch>
                        <a:fillRect/>
                      </a:stretch>
                    </p:blipFill>
                    <p:spPr>
                      <a:xfrm>
                        <a:off x="4235" y="3077"/>
                        <a:ext cx="1587" cy="1587"/>
                      </a:xfrm>
                      <a:prstGeom prst="rect">
                        <a:avLst/>
                      </a:prstGeom>
                    </p:spPr>
                  </p:pic>
                </p:oleObj>
              </mc:Fallback>
            </mc:AlternateContent>
          </a:graphicData>
        </a:graphic>
      </p:graphicFrame>
      <p:cxnSp>
        <p:nvCxnSpPr>
          <p:cNvPr id="147" name="Straight Connector 146"/>
          <p:cNvCxnSpPr/>
          <p:nvPr/>
        </p:nvCxnSpPr>
        <p:spPr>
          <a:xfrm>
            <a:off x="546737" y="4411339"/>
            <a:ext cx="5900100" cy="15991"/>
          </a:xfrm>
          <a:prstGeom prst="line">
            <a:avLst/>
          </a:prstGeom>
          <a:ln w="15875">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46737" y="4114104"/>
            <a:ext cx="1486873" cy="198881"/>
          </a:xfrm>
          <a:prstGeom prst="rect">
            <a:avLst/>
          </a:prstGeom>
          <a:noFill/>
        </p:spPr>
        <p:txBody>
          <a:bodyPr wrap="square" lIns="186494" tIns="149195" rIns="186494" bIns="149195" rtlCol="0" anchor="ctr">
            <a:noAutofit/>
          </a:bodyPr>
          <a:lstStyle/>
          <a:p>
            <a:pPr defTabSz="949859" fontAlgn="base">
              <a:lnSpc>
                <a:spcPct val="90000"/>
              </a:lnSpc>
              <a:spcBef>
                <a:spcPct val="0"/>
              </a:spcBef>
              <a:spcAft>
                <a:spcPts val="612"/>
              </a:spcAft>
              <a:defRPr/>
            </a:pPr>
            <a:r>
              <a:rPr lang="en-US" sz="1400" dirty="0">
                <a:gradFill>
                  <a:gsLst>
                    <a:gs pos="85321">
                      <a:schemeClr val="tx2"/>
                    </a:gs>
                    <a:gs pos="57000">
                      <a:schemeClr val="tx2"/>
                    </a:gs>
                  </a:gsLst>
                  <a:lin ang="0" scaled="0"/>
                </a:gradFill>
                <a:latin typeface="Segoe UI Semibold" panose="020B0702040204020203" pitchFamily="34" charset="0"/>
                <a:ea typeface="MS PGothic" charset="0"/>
                <a:cs typeface="Segoe UI Semibold" panose="020B0702040204020203" pitchFamily="34" charset="0"/>
              </a:rPr>
              <a:t>Cloud</a:t>
            </a:r>
          </a:p>
        </p:txBody>
      </p:sp>
      <p:sp>
        <p:nvSpPr>
          <p:cNvPr id="149" name="TextBox 148"/>
          <p:cNvSpPr txBox="1"/>
          <p:nvPr/>
        </p:nvSpPr>
        <p:spPr>
          <a:xfrm>
            <a:off x="546737" y="4526893"/>
            <a:ext cx="1486873" cy="198881"/>
          </a:xfrm>
          <a:prstGeom prst="rect">
            <a:avLst/>
          </a:prstGeom>
          <a:noFill/>
        </p:spPr>
        <p:txBody>
          <a:bodyPr wrap="square" lIns="186494" tIns="149195" rIns="186494" bIns="149195" rtlCol="0" anchor="ctr">
            <a:noAutofit/>
          </a:bodyPr>
          <a:lstStyle/>
          <a:p>
            <a:pPr defTabSz="949859" fontAlgn="base">
              <a:lnSpc>
                <a:spcPct val="90000"/>
              </a:lnSpc>
              <a:spcBef>
                <a:spcPct val="0"/>
              </a:spcBef>
              <a:spcAft>
                <a:spcPts val="612"/>
              </a:spcAft>
              <a:defRPr/>
            </a:pPr>
            <a:r>
              <a:rPr lang="en-US" sz="1400" dirty="0">
                <a:gradFill>
                  <a:gsLst>
                    <a:gs pos="85321">
                      <a:srgbClr val="A80000"/>
                    </a:gs>
                    <a:gs pos="57000">
                      <a:srgbClr val="A80000"/>
                    </a:gs>
                  </a:gsLst>
                  <a:lin ang="0" scaled="0"/>
                </a:gradFill>
                <a:latin typeface="Segoe UI Semibold" panose="020B0702040204020203" pitchFamily="34" charset="0"/>
                <a:ea typeface="MS PGothic" charset="0"/>
                <a:cs typeface="Segoe UI Semibold" panose="020B0702040204020203" pitchFamily="34" charset="0"/>
              </a:rPr>
              <a:t>On-premises</a:t>
            </a:r>
          </a:p>
        </p:txBody>
      </p:sp>
      <p:grpSp>
        <p:nvGrpSpPr>
          <p:cNvPr id="151" name="Group 150"/>
          <p:cNvGrpSpPr>
            <a:grpSpLocks noChangeAspect="1"/>
          </p:cNvGrpSpPr>
          <p:nvPr/>
        </p:nvGrpSpPr>
        <p:grpSpPr>
          <a:xfrm>
            <a:off x="610246" y="5568982"/>
            <a:ext cx="1238662" cy="730580"/>
            <a:chOff x="2927465" y="5236638"/>
            <a:chExt cx="1470768" cy="865618"/>
          </a:xfrm>
          <a:solidFill>
            <a:schemeClr val="accent1"/>
          </a:solidFill>
        </p:grpSpPr>
        <p:sp>
          <p:nvSpPr>
            <p:cNvPr id="152" name="Freeform 151"/>
            <p:cNvSpPr>
              <a:spLocks noEditPoints="1"/>
            </p:cNvSpPr>
            <p:nvPr/>
          </p:nvSpPr>
          <p:spPr bwMode="auto">
            <a:xfrm>
              <a:off x="2927465" y="5236638"/>
              <a:ext cx="360348" cy="865616"/>
            </a:xfrm>
            <a:custGeom>
              <a:avLst/>
              <a:gdLst>
                <a:gd name="T0" fmla="*/ 0 w 184"/>
                <a:gd name="T1" fmla="*/ 0 h 442"/>
                <a:gd name="T2" fmla="*/ 0 w 184"/>
                <a:gd name="T3" fmla="*/ 442 h 442"/>
                <a:gd name="T4" fmla="*/ 184 w 184"/>
                <a:gd name="T5" fmla="*/ 442 h 442"/>
                <a:gd name="T6" fmla="*/ 184 w 184"/>
                <a:gd name="T7" fmla="*/ 0 h 442"/>
                <a:gd name="T8" fmla="*/ 0 w 184"/>
                <a:gd name="T9" fmla="*/ 0 h 442"/>
                <a:gd name="T10" fmla="*/ 85 w 184"/>
                <a:gd name="T11" fmla="*/ 370 h 442"/>
                <a:gd name="T12" fmla="*/ 19 w 184"/>
                <a:gd name="T13" fmla="*/ 370 h 442"/>
                <a:gd name="T14" fmla="*/ 19 w 184"/>
                <a:gd name="T15" fmla="*/ 310 h 442"/>
                <a:gd name="T16" fmla="*/ 85 w 184"/>
                <a:gd name="T17" fmla="*/ 310 h 442"/>
                <a:gd name="T18" fmla="*/ 85 w 184"/>
                <a:gd name="T19" fmla="*/ 370 h 442"/>
                <a:gd name="T20" fmla="*/ 85 w 184"/>
                <a:gd name="T21" fmla="*/ 296 h 442"/>
                <a:gd name="T22" fmla="*/ 19 w 184"/>
                <a:gd name="T23" fmla="*/ 296 h 442"/>
                <a:gd name="T24" fmla="*/ 19 w 184"/>
                <a:gd name="T25" fmla="*/ 237 h 442"/>
                <a:gd name="T26" fmla="*/ 85 w 184"/>
                <a:gd name="T27" fmla="*/ 237 h 442"/>
                <a:gd name="T28" fmla="*/ 85 w 184"/>
                <a:gd name="T29" fmla="*/ 296 h 442"/>
                <a:gd name="T30" fmla="*/ 85 w 184"/>
                <a:gd name="T31" fmla="*/ 223 h 442"/>
                <a:gd name="T32" fmla="*/ 19 w 184"/>
                <a:gd name="T33" fmla="*/ 223 h 442"/>
                <a:gd name="T34" fmla="*/ 19 w 184"/>
                <a:gd name="T35" fmla="*/ 164 h 442"/>
                <a:gd name="T36" fmla="*/ 85 w 184"/>
                <a:gd name="T37" fmla="*/ 164 h 442"/>
                <a:gd name="T38" fmla="*/ 85 w 184"/>
                <a:gd name="T39" fmla="*/ 223 h 442"/>
                <a:gd name="T40" fmla="*/ 85 w 184"/>
                <a:gd name="T41" fmla="*/ 151 h 442"/>
                <a:gd name="T42" fmla="*/ 19 w 184"/>
                <a:gd name="T43" fmla="*/ 151 h 442"/>
                <a:gd name="T44" fmla="*/ 19 w 184"/>
                <a:gd name="T45" fmla="*/ 91 h 442"/>
                <a:gd name="T46" fmla="*/ 85 w 184"/>
                <a:gd name="T47" fmla="*/ 91 h 442"/>
                <a:gd name="T48" fmla="*/ 85 w 184"/>
                <a:gd name="T49" fmla="*/ 151 h 442"/>
                <a:gd name="T50" fmla="*/ 85 w 184"/>
                <a:gd name="T51" fmla="*/ 78 h 442"/>
                <a:gd name="T52" fmla="*/ 19 w 184"/>
                <a:gd name="T53" fmla="*/ 78 h 442"/>
                <a:gd name="T54" fmla="*/ 19 w 184"/>
                <a:gd name="T55" fmla="*/ 18 h 442"/>
                <a:gd name="T56" fmla="*/ 85 w 184"/>
                <a:gd name="T57" fmla="*/ 18 h 442"/>
                <a:gd name="T58" fmla="*/ 85 w 184"/>
                <a:gd name="T59" fmla="*/ 78 h 442"/>
                <a:gd name="T60" fmla="*/ 164 w 184"/>
                <a:gd name="T61" fmla="*/ 370 h 442"/>
                <a:gd name="T62" fmla="*/ 99 w 184"/>
                <a:gd name="T63" fmla="*/ 370 h 442"/>
                <a:gd name="T64" fmla="*/ 99 w 184"/>
                <a:gd name="T65" fmla="*/ 310 h 442"/>
                <a:gd name="T66" fmla="*/ 164 w 184"/>
                <a:gd name="T67" fmla="*/ 310 h 442"/>
                <a:gd name="T68" fmla="*/ 164 w 184"/>
                <a:gd name="T69" fmla="*/ 370 h 442"/>
                <a:gd name="T70" fmla="*/ 164 w 184"/>
                <a:gd name="T71" fmla="*/ 296 h 442"/>
                <a:gd name="T72" fmla="*/ 99 w 184"/>
                <a:gd name="T73" fmla="*/ 296 h 442"/>
                <a:gd name="T74" fmla="*/ 99 w 184"/>
                <a:gd name="T75" fmla="*/ 237 h 442"/>
                <a:gd name="T76" fmla="*/ 164 w 184"/>
                <a:gd name="T77" fmla="*/ 237 h 442"/>
                <a:gd name="T78" fmla="*/ 164 w 184"/>
                <a:gd name="T79" fmla="*/ 296 h 442"/>
                <a:gd name="T80" fmla="*/ 164 w 184"/>
                <a:gd name="T81" fmla="*/ 223 h 442"/>
                <a:gd name="T82" fmla="*/ 99 w 184"/>
                <a:gd name="T83" fmla="*/ 223 h 442"/>
                <a:gd name="T84" fmla="*/ 99 w 184"/>
                <a:gd name="T85" fmla="*/ 164 h 442"/>
                <a:gd name="T86" fmla="*/ 164 w 184"/>
                <a:gd name="T87" fmla="*/ 164 h 442"/>
                <a:gd name="T88" fmla="*/ 164 w 184"/>
                <a:gd name="T89" fmla="*/ 223 h 442"/>
                <a:gd name="T90" fmla="*/ 164 w 184"/>
                <a:gd name="T91" fmla="*/ 151 h 442"/>
                <a:gd name="T92" fmla="*/ 99 w 184"/>
                <a:gd name="T93" fmla="*/ 151 h 442"/>
                <a:gd name="T94" fmla="*/ 99 w 184"/>
                <a:gd name="T95" fmla="*/ 91 h 442"/>
                <a:gd name="T96" fmla="*/ 164 w 184"/>
                <a:gd name="T97" fmla="*/ 91 h 442"/>
                <a:gd name="T98" fmla="*/ 164 w 184"/>
                <a:gd name="T99" fmla="*/ 151 h 442"/>
                <a:gd name="T100" fmla="*/ 164 w 184"/>
                <a:gd name="T101" fmla="*/ 78 h 442"/>
                <a:gd name="T102" fmla="*/ 99 w 184"/>
                <a:gd name="T103" fmla="*/ 78 h 442"/>
                <a:gd name="T104" fmla="*/ 99 w 184"/>
                <a:gd name="T105" fmla="*/ 18 h 442"/>
                <a:gd name="T106" fmla="*/ 164 w 184"/>
                <a:gd name="T107" fmla="*/ 18 h 442"/>
                <a:gd name="T108" fmla="*/ 164 w 184"/>
                <a:gd name="T109" fmla="*/ 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442">
                  <a:moveTo>
                    <a:pt x="0" y="0"/>
                  </a:moveTo>
                  <a:lnTo>
                    <a:pt x="0" y="442"/>
                  </a:lnTo>
                  <a:lnTo>
                    <a:pt x="184" y="442"/>
                  </a:lnTo>
                  <a:lnTo>
                    <a:pt x="184" y="0"/>
                  </a:lnTo>
                  <a:lnTo>
                    <a:pt x="0" y="0"/>
                  </a:lnTo>
                  <a:close/>
                  <a:moveTo>
                    <a:pt x="85" y="370"/>
                  </a:moveTo>
                  <a:lnTo>
                    <a:pt x="19" y="370"/>
                  </a:lnTo>
                  <a:lnTo>
                    <a:pt x="19" y="310"/>
                  </a:lnTo>
                  <a:lnTo>
                    <a:pt x="85" y="310"/>
                  </a:lnTo>
                  <a:lnTo>
                    <a:pt x="85" y="370"/>
                  </a:lnTo>
                  <a:close/>
                  <a:moveTo>
                    <a:pt x="85" y="296"/>
                  </a:moveTo>
                  <a:lnTo>
                    <a:pt x="19" y="296"/>
                  </a:lnTo>
                  <a:lnTo>
                    <a:pt x="19" y="237"/>
                  </a:lnTo>
                  <a:lnTo>
                    <a:pt x="85" y="237"/>
                  </a:lnTo>
                  <a:lnTo>
                    <a:pt x="85" y="296"/>
                  </a:lnTo>
                  <a:close/>
                  <a:moveTo>
                    <a:pt x="85" y="223"/>
                  </a:moveTo>
                  <a:lnTo>
                    <a:pt x="19" y="223"/>
                  </a:lnTo>
                  <a:lnTo>
                    <a:pt x="19" y="164"/>
                  </a:lnTo>
                  <a:lnTo>
                    <a:pt x="85" y="164"/>
                  </a:lnTo>
                  <a:lnTo>
                    <a:pt x="85" y="223"/>
                  </a:lnTo>
                  <a:close/>
                  <a:moveTo>
                    <a:pt x="85" y="151"/>
                  </a:moveTo>
                  <a:lnTo>
                    <a:pt x="19" y="151"/>
                  </a:lnTo>
                  <a:lnTo>
                    <a:pt x="19" y="91"/>
                  </a:lnTo>
                  <a:lnTo>
                    <a:pt x="85" y="91"/>
                  </a:lnTo>
                  <a:lnTo>
                    <a:pt x="85" y="151"/>
                  </a:lnTo>
                  <a:close/>
                  <a:moveTo>
                    <a:pt x="85" y="78"/>
                  </a:moveTo>
                  <a:lnTo>
                    <a:pt x="19" y="78"/>
                  </a:lnTo>
                  <a:lnTo>
                    <a:pt x="19" y="18"/>
                  </a:lnTo>
                  <a:lnTo>
                    <a:pt x="85" y="18"/>
                  </a:lnTo>
                  <a:lnTo>
                    <a:pt x="85" y="78"/>
                  </a:lnTo>
                  <a:close/>
                  <a:moveTo>
                    <a:pt x="164" y="370"/>
                  </a:moveTo>
                  <a:lnTo>
                    <a:pt x="99" y="370"/>
                  </a:lnTo>
                  <a:lnTo>
                    <a:pt x="99" y="310"/>
                  </a:lnTo>
                  <a:lnTo>
                    <a:pt x="164" y="310"/>
                  </a:lnTo>
                  <a:lnTo>
                    <a:pt x="164" y="370"/>
                  </a:lnTo>
                  <a:close/>
                  <a:moveTo>
                    <a:pt x="164" y="296"/>
                  </a:moveTo>
                  <a:lnTo>
                    <a:pt x="99" y="296"/>
                  </a:lnTo>
                  <a:lnTo>
                    <a:pt x="99" y="237"/>
                  </a:lnTo>
                  <a:lnTo>
                    <a:pt x="164" y="237"/>
                  </a:lnTo>
                  <a:lnTo>
                    <a:pt x="164" y="296"/>
                  </a:lnTo>
                  <a:close/>
                  <a:moveTo>
                    <a:pt x="164" y="223"/>
                  </a:moveTo>
                  <a:lnTo>
                    <a:pt x="99" y="223"/>
                  </a:lnTo>
                  <a:lnTo>
                    <a:pt x="99" y="164"/>
                  </a:lnTo>
                  <a:lnTo>
                    <a:pt x="164" y="164"/>
                  </a:lnTo>
                  <a:lnTo>
                    <a:pt x="164" y="223"/>
                  </a:lnTo>
                  <a:close/>
                  <a:moveTo>
                    <a:pt x="164" y="151"/>
                  </a:moveTo>
                  <a:lnTo>
                    <a:pt x="99" y="151"/>
                  </a:lnTo>
                  <a:lnTo>
                    <a:pt x="99" y="91"/>
                  </a:lnTo>
                  <a:lnTo>
                    <a:pt x="164" y="91"/>
                  </a:lnTo>
                  <a:lnTo>
                    <a:pt x="164" y="151"/>
                  </a:lnTo>
                  <a:close/>
                  <a:moveTo>
                    <a:pt x="164" y="78"/>
                  </a:moveTo>
                  <a:lnTo>
                    <a:pt x="99" y="78"/>
                  </a:lnTo>
                  <a:lnTo>
                    <a:pt x="99" y="18"/>
                  </a:lnTo>
                  <a:lnTo>
                    <a:pt x="164" y="18"/>
                  </a:lnTo>
                  <a:lnTo>
                    <a:pt x="164" y="78"/>
                  </a:lnTo>
                  <a:close/>
                </a:path>
              </a:pathLst>
            </a:custGeom>
            <a:grpFill/>
            <a:ln>
              <a:noFill/>
            </a:ln>
            <a:extLst/>
          </p:spPr>
          <p:txBody>
            <a:bodyPr vert="horz" wrap="square" lIns="93234" tIns="46616" rIns="93234" bIns="46616"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50407">
                <a:defRPr/>
              </a:pPr>
              <a:endParaRPr lang="en-US" sz="2448">
                <a:solidFill>
                  <a:srgbClr val="000000"/>
                </a:solidFill>
              </a:endParaRPr>
            </a:p>
          </p:txBody>
        </p:sp>
        <p:sp>
          <p:nvSpPr>
            <p:cNvPr id="153" name="Freeform 152"/>
            <p:cNvSpPr>
              <a:spLocks noEditPoints="1"/>
            </p:cNvSpPr>
            <p:nvPr/>
          </p:nvSpPr>
          <p:spPr bwMode="auto">
            <a:xfrm>
              <a:off x="3323066" y="5236638"/>
              <a:ext cx="321181" cy="865616"/>
            </a:xfrm>
            <a:custGeom>
              <a:avLst/>
              <a:gdLst>
                <a:gd name="T0" fmla="*/ 148 w 164"/>
                <a:gd name="T1" fmla="*/ 181 h 442"/>
                <a:gd name="T2" fmla="*/ 148 w 164"/>
                <a:gd name="T3" fmla="*/ 136 h 442"/>
                <a:gd name="T4" fmla="*/ 123 w 164"/>
                <a:gd name="T5" fmla="*/ 136 h 442"/>
                <a:gd name="T6" fmla="*/ 123 w 164"/>
                <a:gd name="T7" fmla="*/ 84 h 442"/>
                <a:gd name="T8" fmla="*/ 101 w 164"/>
                <a:gd name="T9" fmla="*/ 84 h 442"/>
                <a:gd name="T10" fmla="*/ 101 w 164"/>
                <a:gd name="T11" fmla="*/ 45 h 442"/>
                <a:gd name="T12" fmla="*/ 87 w 164"/>
                <a:gd name="T13" fmla="*/ 45 h 442"/>
                <a:gd name="T14" fmla="*/ 87 w 164"/>
                <a:gd name="T15" fmla="*/ 0 h 442"/>
                <a:gd name="T16" fmla="*/ 77 w 164"/>
                <a:gd name="T17" fmla="*/ 0 h 442"/>
                <a:gd name="T18" fmla="*/ 77 w 164"/>
                <a:gd name="T19" fmla="*/ 45 h 442"/>
                <a:gd name="T20" fmla="*/ 63 w 164"/>
                <a:gd name="T21" fmla="*/ 45 h 442"/>
                <a:gd name="T22" fmla="*/ 63 w 164"/>
                <a:gd name="T23" fmla="*/ 84 h 442"/>
                <a:gd name="T24" fmla="*/ 41 w 164"/>
                <a:gd name="T25" fmla="*/ 84 h 442"/>
                <a:gd name="T26" fmla="*/ 41 w 164"/>
                <a:gd name="T27" fmla="*/ 136 h 442"/>
                <a:gd name="T28" fmla="*/ 16 w 164"/>
                <a:gd name="T29" fmla="*/ 136 h 442"/>
                <a:gd name="T30" fmla="*/ 16 w 164"/>
                <a:gd name="T31" fmla="*/ 181 h 442"/>
                <a:gd name="T32" fmla="*/ 0 w 164"/>
                <a:gd name="T33" fmla="*/ 181 h 442"/>
                <a:gd name="T34" fmla="*/ 0 w 164"/>
                <a:gd name="T35" fmla="*/ 442 h 442"/>
                <a:gd name="T36" fmla="*/ 164 w 164"/>
                <a:gd name="T37" fmla="*/ 442 h 442"/>
                <a:gd name="T38" fmla="*/ 164 w 164"/>
                <a:gd name="T39" fmla="*/ 181 h 442"/>
                <a:gd name="T40" fmla="*/ 148 w 164"/>
                <a:gd name="T41" fmla="*/ 181 h 442"/>
                <a:gd name="T42" fmla="*/ 16 w 164"/>
                <a:gd name="T43" fmla="*/ 207 h 442"/>
                <a:gd name="T44" fmla="*/ 82 w 164"/>
                <a:gd name="T45" fmla="*/ 207 h 442"/>
                <a:gd name="T46" fmla="*/ 82 w 164"/>
                <a:gd name="T47" fmla="*/ 266 h 442"/>
                <a:gd name="T48" fmla="*/ 16 w 164"/>
                <a:gd name="T49" fmla="*/ 266 h 442"/>
                <a:gd name="T50" fmla="*/ 16 w 164"/>
                <a:gd name="T51" fmla="*/ 207 h 442"/>
                <a:gd name="T52" fmla="*/ 82 w 164"/>
                <a:gd name="T53" fmla="*/ 411 h 442"/>
                <a:gd name="T54" fmla="*/ 16 w 164"/>
                <a:gd name="T55" fmla="*/ 411 h 442"/>
                <a:gd name="T56" fmla="*/ 16 w 164"/>
                <a:gd name="T57" fmla="*/ 352 h 442"/>
                <a:gd name="T58" fmla="*/ 82 w 164"/>
                <a:gd name="T59" fmla="*/ 352 h 442"/>
                <a:gd name="T60" fmla="*/ 82 w 164"/>
                <a:gd name="T61" fmla="*/ 411 h 442"/>
                <a:gd name="T62" fmla="*/ 148 w 164"/>
                <a:gd name="T63" fmla="*/ 340 h 442"/>
                <a:gd name="T64" fmla="*/ 82 w 164"/>
                <a:gd name="T65" fmla="*/ 340 h 442"/>
                <a:gd name="T66" fmla="*/ 82 w 164"/>
                <a:gd name="T67" fmla="*/ 280 h 442"/>
                <a:gd name="T68" fmla="*/ 148 w 164"/>
                <a:gd name="T69" fmla="*/ 280 h 442"/>
                <a:gd name="T70" fmla="*/ 148 w 164"/>
                <a:gd name="T71" fmla="*/ 3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442">
                  <a:moveTo>
                    <a:pt x="148" y="181"/>
                  </a:moveTo>
                  <a:lnTo>
                    <a:pt x="148" y="136"/>
                  </a:lnTo>
                  <a:lnTo>
                    <a:pt x="123" y="136"/>
                  </a:lnTo>
                  <a:lnTo>
                    <a:pt x="123" y="84"/>
                  </a:lnTo>
                  <a:lnTo>
                    <a:pt x="101" y="84"/>
                  </a:lnTo>
                  <a:lnTo>
                    <a:pt x="101" y="45"/>
                  </a:lnTo>
                  <a:lnTo>
                    <a:pt x="87" y="45"/>
                  </a:lnTo>
                  <a:lnTo>
                    <a:pt x="87" y="0"/>
                  </a:lnTo>
                  <a:lnTo>
                    <a:pt x="77" y="0"/>
                  </a:lnTo>
                  <a:lnTo>
                    <a:pt x="77" y="45"/>
                  </a:lnTo>
                  <a:lnTo>
                    <a:pt x="63" y="45"/>
                  </a:lnTo>
                  <a:lnTo>
                    <a:pt x="63" y="84"/>
                  </a:lnTo>
                  <a:lnTo>
                    <a:pt x="41" y="84"/>
                  </a:lnTo>
                  <a:lnTo>
                    <a:pt x="41" y="136"/>
                  </a:lnTo>
                  <a:lnTo>
                    <a:pt x="16" y="136"/>
                  </a:lnTo>
                  <a:lnTo>
                    <a:pt x="16" y="181"/>
                  </a:lnTo>
                  <a:lnTo>
                    <a:pt x="0" y="181"/>
                  </a:lnTo>
                  <a:lnTo>
                    <a:pt x="0" y="442"/>
                  </a:lnTo>
                  <a:lnTo>
                    <a:pt x="164" y="442"/>
                  </a:lnTo>
                  <a:lnTo>
                    <a:pt x="164" y="181"/>
                  </a:lnTo>
                  <a:lnTo>
                    <a:pt x="148" y="181"/>
                  </a:lnTo>
                  <a:close/>
                  <a:moveTo>
                    <a:pt x="16" y="207"/>
                  </a:moveTo>
                  <a:lnTo>
                    <a:pt x="82" y="207"/>
                  </a:lnTo>
                  <a:lnTo>
                    <a:pt x="82" y="266"/>
                  </a:lnTo>
                  <a:lnTo>
                    <a:pt x="16" y="266"/>
                  </a:lnTo>
                  <a:lnTo>
                    <a:pt x="16" y="207"/>
                  </a:lnTo>
                  <a:close/>
                  <a:moveTo>
                    <a:pt x="82" y="411"/>
                  </a:moveTo>
                  <a:lnTo>
                    <a:pt x="16" y="411"/>
                  </a:lnTo>
                  <a:lnTo>
                    <a:pt x="16" y="352"/>
                  </a:lnTo>
                  <a:lnTo>
                    <a:pt x="82" y="352"/>
                  </a:lnTo>
                  <a:lnTo>
                    <a:pt x="82" y="411"/>
                  </a:lnTo>
                  <a:close/>
                  <a:moveTo>
                    <a:pt x="148" y="340"/>
                  </a:moveTo>
                  <a:lnTo>
                    <a:pt x="82" y="340"/>
                  </a:lnTo>
                  <a:lnTo>
                    <a:pt x="82" y="280"/>
                  </a:lnTo>
                  <a:lnTo>
                    <a:pt x="148" y="280"/>
                  </a:lnTo>
                  <a:lnTo>
                    <a:pt x="148" y="340"/>
                  </a:lnTo>
                  <a:close/>
                </a:path>
              </a:pathLst>
            </a:custGeom>
            <a:grpFill/>
            <a:ln>
              <a:noFill/>
            </a:ln>
            <a:extLst/>
          </p:spPr>
          <p:txBody>
            <a:bodyPr vert="horz" wrap="square" lIns="93234" tIns="46616" rIns="93234" bIns="46616"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50407">
                <a:defRPr/>
              </a:pPr>
              <a:endParaRPr lang="en-US" sz="2448">
                <a:solidFill>
                  <a:srgbClr val="000000"/>
                </a:solidFill>
              </a:endParaRPr>
            </a:p>
          </p:txBody>
        </p:sp>
        <p:sp>
          <p:nvSpPr>
            <p:cNvPr id="154" name="Freeform 153"/>
            <p:cNvSpPr>
              <a:spLocks noEditPoints="1"/>
            </p:cNvSpPr>
            <p:nvPr/>
          </p:nvSpPr>
          <p:spPr bwMode="auto">
            <a:xfrm>
              <a:off x="4077052" y="5424647"/>
              <a:ext cx="321181" cy="677609"/>
            </a:xfrm>
            <a:custGeom>
              <a:avLst/>
              <a:gdLst>
                <a:gd name="T0" fmla="*/ 148 w 164"/>
                <a:gd name="T1" fmla="*/ 181 h 346"/>
                <a:gd name="T2" fmla="*/ 148 w 164"/>
                <a:gd name="T3" fmla="*/ 136 h 346"/>
                <a:gd name="T4" fmla="*/ 123 w 164"/>
                <a:gd name="T5" fmla="*/ 136 h 346"/>
                <a:gd name="T6" fmla="*/ 123 w 164"/>
                <a:gd name="T7" fmla="*/ 82 h 346"/>
                <a:gd name="T8" fmla="*/ 101 w 164"/>
                <a:gd name="T9" fmla="*/ 82 h 346"/>
                <a:gd name="T10" fmla="*/ 101 w 164"/>
                <a:gd name="T11" fmla="*/ 45 h 346"/>
                <a:gd name="T12" fmla="*/ 87 w 164"/>
                <a:gd name="T13" fmla="*/ 45 h 346"/>
                <a:gd name="T14" fmla="*/ 87 w 164"/>
                <a:gd name="T15" fmla="*/ 0 h 346"/>
                <a:gd name="T16" fmla="*/ 77 w 164"/>
                <a:gd name="T17" fmla="*/ 0 h 346"/>
                <a:gd name="T18" fmla="*/ 77 w 164"/>
                <a:gd name="T19" fmla="*/ 45 h 346"/>
                <a:gd name="T20" fmla="*/ 63 w 164"/>
                <a:gd name="T21" fmla="*/ 45 h 346"/>
                <a:gd name="T22" fmla="*/ 63 w 164"/>
                <a:gd name="T23" fmla="*/ 82 h 346"/>
                <a:gd name="T24" fmla="*/ 42 w 164"/>
                <a:gd name="T25" fmla="*/ 82 h 346"/>
                <a:gd name="T26" fmla="*/ 42 w 164"/>
                <a:gd name="T27" fmla="*/ 136 h 346"/>
                <a:gd name="T28" fmla="*/ 16 w 164"/>
                <a:gd name="T29" fmla="*/ 136 h 346"/>
                <a:gd name="T30" fmla="*/ 16 w 164"/>
                <a:gd name="T31" fmla="*/ 181 h 346"/>
                <a:gd name="T32" fmla="*/ 0 w 164"/>
                <a:gd name="T33" fmla="*/ 181 h 346"/>
                <a:gd name="T34" fmla="*/ 0 w 164"/>
                <a:gd name="T35" fmla="*/ 346 h 346"/>
                <a:gd name="T36" fmla="*/ 164 w 164"/>
                <a:gd name="T37" fmla="*/ 346 h 346"/>
                <a:gd name="T38" fmla="*/ 164 w 164"/>
                <a:gd name="T39" fmla="*/ 181 h 346"/>
                <a:gd name="T40" fmla="*/ 148 w 164"/>
                <a:gd name="T41" fmla="*/ 181 h 346"/>
                <a:gd name="T42" fmla="*/ 35 w 164"/>
                <a:gd name="T43" fmla="*/ 158 h 346"/>
                <a:gd name="T44" fmla="*/ 82 w 164"/>
                <a:gd name="T45" fmla="*/ 158 h 346"/>
                <a:gd name="T46" fmla="*/ 82 w 164"/>
                <a:gd name="T47" fmla="*/ 200 h 346"/>
                <a:gd name="T48" fmla="*/ 35 w 164"/>
                <a:gd name="T49" fmla="*/ 200 h 346"/>
                <a:gd name="T50" fmla="*/ 35 w 164"/>
                <a:gd name="T51" fmla="*/ 158 h 346"/>
                <a:gd name="T52" fmla="*/ 82 w 164"/>
                <a:gd name="T53" fmla="*/ 302 h 346"/>
                <a:gd name="T54" fmla="*/ 35 w 164"/>
                <a:gd name="T55" fmla="*/ 302 h 346"/>
                <a:gd name="T56" fmla="*/ 35 w 164"/>
                <a:gd name="T57" fmla="*/ 260 h 346"/>
                <a:gd name="T58" fmla="*/ 82 w 164"/>
                <a:gd name="T59" fmla="*/ 260 h 346"/>
                <a:gd name="T60" fmla="*/ 82 w 164"/>
                <a:gd name="T61" fmla="*/ 302 h 346"/>
                <a:gd name="T62" fmla="*/ 129 w 164"/>
                <a:gd name="T63" fmla="*/ 251 h 346"/>
                <a:gd name="T64" fmla="*/ 82 w 164"/>
                <a:gd name="T65" fmla="*/ 251 h 346"/>
                <a:gd name="T66" fmla="*/ 82 w 164"/>
                <a:gd name="T67" fmla="*/ 209 h 346"/>
                <a:gd name="T68" fmla="*/ 129 w 164"/>
                <a:gd name="T69" fmla="*/ 209 h 346"/>
                <a:gd name="T70" fmla="*/ 129 w 164"/>
                <a:gd name="T71" fmla="*/ 25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346">
                  <a:moveTo>
                    <a:pt x="148" y="181"/>
                  </a:moveTo>
                  <a:lnTo>
                    <a:pt x="148" y="136"/>
                  </a:lnTo>
                  <a:lnTo>
                    <a:pt x="123" y="136"/>
                  </a:lnTo>
                  <a:lnTo>
                    <a:pt x="123" y="82"/>
                  </a:lnTo>
                  <a:lnTo>
                    <a:pt x="101" y="82"/>
                  </a:lnTo>
                  <a:lnTo>
                    <a:pt x="101" y="45"/>
                  </a:lnTo>
                  <a:lnTo>
                    <a:pt x="87" y="45"/>
                  </a:lnTo>
                  <a:lnTo>
                    <a:pt x="87" y="0"/>
                  </a:lnTo>
                  <a:lnTo>
                    <a:pt x="77" y="0"/>
                  </a:lnTo>
                  <a:lnTo>
                    <a:pt x="77" y="45"/>
                  </a:lnTo>
                  <a:lnTo>
                    <a:pt x="63" y="45"/>
                  </a:lnTo>
                  <a:lnTo>
                    <a:pt x="63" y="82"/>
                  </a:lnTo>
                  <a:lnTo>
                    <a:pt x="42" y="82"/>
                  </a:lnTo>
                  <a:lnTo>
                    <a:pt x="42" y="136"/>
                  </a:lnTo>
                  <a:lnTo>
                    <a:pt x="16" y="136"/>
                  </a:lnTo>
                  <a:lnTo>
                    <a:pt x="16" y="181"/>
                  </a:lnTo>
                  <a:lnTo>
                    <a:pt x="0" y="181"/>
                  </a:lnTo>
                  <a:lnTo>
                    <a:pt x="0" y="346"/>
                  </a:lnTo>
                  <a:lnTo>
                    <a:pt x="164" y="346"/>
                  </a:lnTo>
                  <a:lnTo>
                    <a:pt x="164" y="181"/>
                  </a:lnTo>
                  <a:lnTo>
                    <a:pt x="148" y="181"/>
                  </a:lnTo>
                  <a:close/>
                  <a:moveTo>
                    <a:pt x="35" y="158"/>
                  </a:moveTo>
                  <a:lnTo>
                    <a:pt x="82" y="158"/>
                  </a:lnTo>
                  <a:lnTo>
                    <a:pt x="82" y="200"/>
                  </a:lnTo>
                  <a:lnTo>
                    <a:pt x="35" y="200"/>
                  </a:lnTo>
                  <a:lnTo>
                    <a:pt x="35" y="158"/>
                  </a:lnTo>
                  <a:close/>
                  <a:moveTo>
                    <a:pt x="82" y="302"/>
                  </a:moveTo>
                  <a:lnTo>
                    <a:pt x="35" y="302"/>
                  </a:lnTo>
                  <a:lnTo>
                    <a:pt x="35" y="260"/>
                  </a:lnTo>
                  <a:lnTo>
                    <a:pt x="82" y="260"/>
                  </a:lnTo>
                  <a:lnTo>
                    <a:pt x="82" y="302"/>
                  </a:lnTo>
                  <a:close/>
                  <a:moveTo>
                    <a:pt x="129" y="251"/>
                  </a:moveTo>
                  <a:lnTo>
                    <a:pt x="82" y="251"/>
                  </a:lnTo>
                  <a:lnTo>
                    <a:pt x="82" y="209"/>
                  </a:lnTo>
                  <a:lnTo>
                    <a:pt x="129" y="209"/>
                  </a:lnTo>
                  <a:lnTo>
                    <a:pt x="129" y="251"/>
                  </a:lnTo>
                  <a:close/>
                </a:path>
              </a:pathLst>
            </a:custGeom>
            <a:grpFill/>
            <a:ln>
              <a:noFill/>
            </a:ln>
            <a:extLst/>
          </p:spPr>
          <p:txBody>
            <a:bodyPr vert="horz" wrap="square" lIns="93234" tIns="46616" rIns="93234" bIns="46616"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50407">
                <a:defRPr/>
              </a:pPr>
              <a:endParaRPr lang="en-US" sz="2448">
                <a:solidFill>
                  <a:srgbClr val="000000"/>
                </a:solidFill>
              </a:endParaRPr>
            </a:p>
          </p:txBody>
        </p:sp>
        <p:sp>
          <p:nvSpPr>
            <p:cNvPr id="155" name="Freeform 154"/>
            <p:cNvSpPr>
              <a:spLocks noEditPoints="1"/>
            </p:cNvSpPr>
            <p:nvPr/>
          </p:nvSpPr>
          <p:spPr bwMode="auto">
            <a:xfrm>
              <a:off x="3679497" y="5365893"/>
              <a:ext cx="362307" cy="736363"/>
            </a:xfrm>
            <a:custGeom>
              <a:avLst/>
              <a:gdLst>
                <a:gd name="T0" fmla="*/ 0 w 185"/>
                <a:gd name="T1" fmla="*/ 0 h 376"/>
                <a:gd name="T2" fmla="*/ 0 w 185"/>
                <a:gd name="T3" fmla="*/ 376 h 376"/>
                <a:gd name="T4" fmla="*/ 185 w 185"/>
                <a:gd name="T5" fmla="*/ 376 h 376"/>
                <a:gd name="T6" fmla="*/ 185 w 185"/>
                <a:gd name="T7" fmla="*/ 0 h 376"/>
                <a:gd name="T8" fmla="*/ 0 w 185"/>
                <a:gd name="T9" fmla="*/ 0 h 376"/>
                <a:gd name="T10" fmla="*/ 86 w 185"/>
                <a:gd name="T11" fmla="*/ 304 h 376"/>
                <a:gd name="T12" fmla="*/ 20 w 185"/>
                <a:gd name="T13" fmla="*/ 304 h 376"/>
                <a:gd name="T14" fmla="*/ 20 w 185"/>
                <a:gd name="T15" fmla="*/ 244 h 376"/>
                <a:gd name="T16" fmla="*/ 86 w 185"/>
                <a:gd name="T17" fmla="*/ 244 h 376"/>
                <a:gd name="T18" fmla="*/ 86 w 185"/>
                <a:gd name="T19" fmla="*/ 304 h 376"/>
                <a:gd name="T20" fmla="*/ 86 w 185"/>
                <a:gd name="T21" fmla="*/ 230 h 376"/>
                <a:gd name="T22" fmla="*/ 20 w 185"/>
                <a:gd name="T23" fmla="*/ 230 h 376"/>
                <a:gd name="T24" fmla="*/ 20 w 185"/>
                <a:gd name="T25" fmla="*/ 171 h 376"/>
                <a:gd name="T26" fmla="*/ 86 w 185"/>
                <a:gd name="T27" fmla="*/ 171 h 376"/>
                <a:gd name="T28" fmla="*/ 86 w 185"/>
                <a:gd name="T29" fmla="*/ 230 h 376"/>
                <a:gd name="T30" fmla="*/ 86 w 185"/>
                <a:gd name="T31" fmla="*/ 157 h 376"/>
                <a:gd name="T32" fmla="*/ 20 w 185"/>
                <a:gd name="T33" fmla="*/ 157 h 376"/>
                <a:gd name="T34" fmla="*/ 20 w 185"/>
                <a:gd name="T35" fmla="*/ 98 h 376"/>
                <a:gd name="T36" fmla="*/ 86 w 185"/>
                <a:gd name="T37" fmla="*/ 98 h 376"/>
                <a:gd name="T38" fmla="*/ 86 w 185"/>
                <a:gd name="T39" fmla="*/ 157 h 376"/>
                <a:gd name="T40" fmla="*/ 86 w 185"/>
                <a:gd name="T41" fmla="*/ 85 h 376"/>
                <a:gd name="T42" fmla="*/ 20 w 185"/>
                <a:gd name="T43" fmla="*/ 85 h 376"/>
                <a:gd name="T44" fmla="*/ 20 w 185"/>
                <a:gd name="T45" fmla="*/ 25 h 376"/>
                <a:gd name="T46" fmla="*/ 86 w 185"/>
                <a:gd name="T47" fmla="*/ 25 h 376"/>
                <a:gd name="T48" fmla="*/ 86 w 185"/>
                <a:gd name="T49" fmla="*/ 85 h 376"/>
                <a:gd name="T50" fmla="*/ 166 w 185"/>
                <a:gd name="T51" fmla="*/ 304 h 376"/>
                <a:gd name="T52" fmla="*/ 99 w 185"/>
                <a:gd name="T53" fmla="*/ 304 h 376"/>
                <a:gd name="T54" fmla="*/ 99 w 185"/>
                <a:gd name="T55" fmla="*/ 244 h 376"/>
                <a:gd name="T56" fmla="*/ 166 w 185"/>
                <a:gd name="T57" fmla="*/ 244 h 376"/>
                <a:gd name="T58" fmla="*/ 166 w 185"/>
                <a:gd name="T59" fmla="*/ 304 h 376"/>
                <a:gd name="T60" fmla="*/ 166 w 185"/>
                <a:gd name="T61" fmla="*/ 230 h 376"/>
                <a:gd name="T62" fmla="*/ 99 w 185"/>
                <a:gd name="T63" fmla="*/ 230 h 376"/>
                <a:gd name="T64" fmla="*/ 99 w 185"/>
                <a:gd name="T65" fmla="*/ 171 h 376"/>
                <a:gd name="T66" fmla="*/ 166 w 185"/>
                <a:gd name="T67" fmla="*/ 171 h 376"/>
                <a:gd name="T68" fmla="*/ 166 w 185"/>
                <a:gd name="T69" fmla="*/ 230 h 376"/>
                <a:gd name="T70" fmla="*/ 166 w 185"/>
                <a:gd name="T71" fmla="*/ 157 h 376"/>
                <a:gd name="T72" fmla="*/ 99 w 185"/>
                <a:gd name="T73" fmla="*/ 157 h 376"/>
                <a:gd name="T74" fmla="*/ 99 w 185"/>
                <a:gd name="T75" fmla="*/ 98 h 376"/>
                <a:gd name="T76" fmla="*/ 166 w 185"/>
                <a:gd name="T77" fmla="*/ 98 h 376"/>
                <a:gd name="T78" fmla="*/ 166 w 185"/>
                <a:gd name="T79" fmla="*/ 157 h 376"/>
                <a:gd name="T80" fmla="*/ 166 w 185"/>
                <a:gd name="T81" fmla="*/ 85 h 376"/>
                <a:gd name="T82" fmla="*/ 99 w 185"/>
                <a:gd name="T83" fmla="*/ 85 h 376"/>
                <a:gd name="T84" fmla="*/ 99 w 185"/>
                <a:gd name="T85" fmla="*/ 25 h 376"/>
                <a:gd name="T86" fmla="*/ 166 w 185"/>
                <a:gd name="T87" fmla="*/ 25 h 376"/>
                <a:gd name="T88" fmla="*/ 166 w 185"/>
                <a:gd name="T89" fmla="*/ 8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5" h="376">
                  <a:moveTo>
                    <a:pt x="0" y="0"/>
                  </a:moveTo>
                  <a:lnTo>
                    <a:pt x="0" y="376"/>
                  </a:lnTo>
                  <a:lnTo>
                    <a:pt x="185" y="376"/>
                  </a:lnTo>
                  <a:lnTo>
                    <a:pt x="185" y="0"/>
                  </a:lnTo>
                  <a:lnTo>
                    <a:pt x="0" y="0"/>
                  </a:lnTo>
                  <a:close/>
                  <a:moveTo>
                    <a:pt x="86" y="304"/>
                  </a:moveTo>
                  <a:lnTo>
                    <a:pt x="20" y="304"/>
                  </a:lnTo>
                  <a:lnTo>
                    <a:pt x="20" y="244"/>
                  </a:lnTo>
                  <a:lnTo>
                    <a:pt x="86" y="244"/>
                  </a:lnTo>
                  <a:lnTo>
                    <a:pt x="86" y="304"/>
                  </a:lnTo>
                  <a:close/>
                  <a:moveTo>
                    <a:pt x="86" y="230"/>
                  </a:moveTo>
                  <a:lnTo>
                    <a:pt x="20" y="230"/>
                  </a:lnTo>
                  <a:lnTo>
                    <a:pt x="20" y="171"/>
                  </a:lnTo>
                  <a:lnTo>
                    <a:pt x="86" y="171"/>
                  </a:lnTo>
                  <a:lnTo>
                    <a:pt x="86" y="230"/>
                  </a:lnTo>
                  <a:close/>
                  <a:moveTo>
                    <a:pt x="86" y="157"/>
                  </a:moveTo>
                  <a:lnTo>
                    <a:pt x="20" y="157"/>
                  </a:lnTo>
                  <a:lnTo>
                    <a:pt x="20" y="98"/>
                  </a:lnTo>
                  <a:lnTo>
                    <a:pt x="86" y="98"/>
                  </a:lnTo>
                  <a:lnTo>
                    <a:pt x="86" y="157"/>
                  </a:lnTo>
                  <a:close/>
                  <a:moveTo>
                    <a:pt x="86" y="85"/>
                  </a:moveTo>
                  <a:lnTo>
                    <a:pt x="20" y="85"/>
                  </a:lnTo>
                  <a:lnTo>
                    <a:pt x="20" y="25"/>
                  </a:lnTo>
                  <a:lnTo>
                    <a:pt x="86" y="25"/>
                  </a:lnTo>
                  <a:lnTo>
                    <a:pt x="86" y="85"/>
                  </a:lnTo>
                  <a:close/>
                  <a:moveTo>
                    <a:pt x="166" y="304"/>
                  </a:moveTo>
                  <a:lnTo>
                    <a:pt x="99" y="304"/>
                  </a:lnTo>
                  <a:lnTo>
                    <a:pt x="99" y="244"/>
                  </a:lnTo>
                  <a:lnTo>
                    <a:pt x="166" y="244"/>
                  </a:lnTo>
                  <a:lnTo>
                    <a:pt x="166" y="304"/>
                  </a:lnTo>
                  <a:close/>
                  <a:moveTo>
                    <a:pt x="166" y="230"/>
                  </a:moveTo>
                  <a:lnTo>
                    <a:pt x="99" y="230"/>
                  </a:lnTo>
                  <a:lnTo>
                    <a:pt x="99" y="171"/>
                  </a:lnTo>
                  <a:lnTo>
                    <a:pt x="166" y="171"/>
                  </a:lnTo>
                  <a:lnTo>
                    <a:pt x="166" y="230"/>
                  </a:lnTo>
                  <a:close/>
                  <a:moveTo>
                    <a:pt x="166" y="157"/>
                  </a:moveTo>
                  <a:lnTo>
                    <a:pt x="99" y="157"/>
                  </a:lnTo>
                  <a:lnTo>
                    <a:pt x="99" y="98"/>
                  </a:lnTo>
                  <a:lnTo>
                    <a:pt x="166" y="98"/>
                  </a:lnTo>
                  <a:lnTo>
                    <a:pt x="166" y="157"/>
                  </a:lnTo>
                  <a:close/>
                  <a:moveTo>
                    <a:pt x="166" y="85"/>
                  </a:moveTo>
                  <a:lnTo>
                    <a:pt x="99" y="85"/>
                  </a:lnTo>
                  <a:lnTo>
                    <a:pt x="99" y="25"/>
                  </a:lnTo>
                  <a:lnTo>
                    <a:pt x="166" y="25"/>
                  </a:lnTo>
                  <a:lnTo>
                    <a:pt x="166" y="85"/>
                  </a:lnTo>
                  <a:close/>
                </a:path>
              </a:pathLst>
            </a:custGeom>
            <a:grpFill/>
            <a:ln>
              <a:noFill/>
            </a:ln>
            <a:extLst/>
          </p:spPr>
          <p:txBody>
            <a:bodyPr vert="horz" wrap="square" lIns="93234" tIns="46616" rIns="93234" bIns="46616"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50407">
                <a:defRPr/>
              </a:pPr>
              <a:endParaRPr lang="en-US" sz="2448">
                <a:solidFill>
                  <a:srgbClr val="000000"/>
                </a:solidFill>
              </a:endParaRPr>
            </a:p>
          </p:txBody>
        </p:sp>
      </p:grpSp>
      <p:grpSp>
        <p:nvGrpSpPr>
          <p:cNvPr id="156" name="Group 155"/>
          <p:cNvGrpSpPr/>
          <p:nvPr/>
        </p:nvGrpSpPr>
        <p:grpSpPr>
          <a:xfrm>
            <a:off x="4937386" y="1777256"/>
            <a:ext cx="1509451" cy="712813"/>
            <a:chOff x="2124306" y="2277652"/>
            <a:chExt cx="3393352" cy="1602458"/>
          </a:xfrm>
        </p:grpSpPr>
        <p:sp>
          <p:nvSpPr>
            <p:cNvPr id="157" name="Freeform 156"/>
            <p:cNvSpPr>
              <a:spLocks/>
            </p:cNvSpPr>
            <p:nvPr/>
          </p:nvSpPr>
          <p:spPr bwMode="auto">
            <a:xfrm>
              <a:off x="2124306" y="2277652"/>
              <a:ext cx="1763560" cy="1083686"/>
            </a:xfrm>
            <a:custGeom>
              <a:avLst/>
              <a:gdLst>
                <a:gd name="T0" fmla="*/ 860 w 994"/>
                <a:gd name="T1" fmla="*/ 342 h 610"/>
                <a:gd name="T2" fmla="*/ 858 w 994"/>
                <a:gd name="T3" fmla="*/ 342 h 610"/>
                <a:gd name="T4" fmla="*/ 860 w 994"/>
                <a:gd name="T5" fmla="*/ 305 h 610"/>
                <a:gd name="T6" fmla="*/ 555 w 994"/>
                <a:gd name="T7" fmla="*/ 0 h 610"/>
                <a:gd name="T8" fmla="*/ 272 w 994"/>
                <a:gd name="T9" fmla="*/ 193 h 610"/>
                <a:gd name="T10" fmla="*/ 212 w 994"/>
                <a:gd name="T11" fmla="*/ 185 h 610"/>
                <a:gd name="T12" fmla="*/ 0 w 994"/>
                <a:gd name="T13" fmla="*/ 397 h 610"/>
                <a:gd name="T14" fmla="*/ 212 w 994"/>
                <a:gd name="T15" fmla="*/ 610 h 610"/>
                <a:gd name="T16" fmla="*/ 860 w 994"/>
                <a:gd name="T17" fmla="*/ 610 h 610"/>
                <a:gd name="T18" fmla="*/ 994 w 994"/>
                <a:gd name="T19" fmla="*/ 476 h 610"/>
                <a:gd name="T20" fmla="*/ 860 w 994"/>
                <a:gd name="T21" fmla="*/ 34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 h="610">
                  <a:moveTo>
                    <a:pt x="860" y="342"/>
                  </a:moveTo>
                  <a:cubicBezTo>
                    <a:pt x="859" y="342"/>
                    <a:pt x="858" y="342"/>
                    <a:pt x="858" y="342"/>
                  </a:cubicBezTo>
                  <a:cubicBezTo>
                    <a:pt x="859" y="330"/>
                    <a:pt x="860" y="318"/>
                    <a:pt x="860" y="305"/>
                  </a:cubicBezTo>
                  <a:cubicBezTo>
                    <a:pt x="860" y="137"/>
                    <a:pt x="723" y="0"/>
                    <a:pt x="555" y="0"/>
                  </a:cubicBezTo>
                  <a:cubicBezTo>
                    <a:pt x="426" y="0"/>
                    <a:pt x="316" y="80"/>
                    <a:pt x="272" y="193"/>
                  </a:cubicBezTo>
                  <a:cubicBezTo>
                    <a:pt x="253" y="188"/>
                    <a:pt x="233" y="185"/>
                    <a:pt x="212" y="185"/>
                  </a:cubicBezTo>
                  <a:cubicBezTo>
                    <a:pt x="95" y="185"/>
                    <a:pt x="0" y="280"/>
                    <a:pt x="0" y="397"/>
                  </a:cubicBezTo>
                  <a:cubicBezTo>
                    <a:pt x="0" y="515"/>
                    <a:pt x="95" y="610"/>
                    <a:pt x="212" y="610"/>
                  </a:cubicBezTo>
                  <a:cubicBezTo>
                    <a:pt x="860" y="610"/>
                    <a:pt x="860" y="610"/>
                    <a:pt x="860" y="610"/>
                  </a:cubicBezTo>
                  <a:cubicBezTo>
                    <a:pt x="934" y="610"/>
                    <a:pt x="994" y="550"/>
                    <a:pt x="994" y="476"/>
                  </a:cubicBezTo>
                  <a:cubicBezTo>
                    <a:pt x="994" y="402"/>
                    <a:pt x="934" y="342"/>
                    <a:pt x="860" y="342"/>
                  </a:cubicBezTo>
                  <a:close/>
                </a:path>
              </a:pathLst>
            </a:custGeom>
            <a:solidFill>
              <a:schemeClr val="bg1">
                <a:lumMod val="50000"/>
              </a:schemeClr>
            </a:solidFill>
            <a:ln>
              <a:noFill/>
            </a:ln>
            <a:extLst/>
          </p:spPr>
          <p:txBody>
            <a:bodyPr vert="horz" wrap="square" lIns="93195" tIns="46598" rIns="93195" bIns="4659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50407">
                <a:defRPr/>
              </a:pPr>
              <a:endParaRPr lang="en-US" sz="1219" dirty="0">
                <a:solidFill>
                  <a:srgbClr val="000000"/>
                </a:solidFill>
              </a:endParaRPr>
            </a:p>
          </p:txBody>
        </p:sp>
        <p:sp>
          <p:nvSpPr>
            <p:cNvPr id="158" name="Freeform 157"/>
            <p:cNvSpPr>
              <a:spLocks/>
            </p:cNvSpPr>
            <p:nvPr/>
          </p:nvSpPr>
          <p:spPr bwMode="auto">
            <a:xfrm>
              <a:off x="2518219" y="2592395"/>
              <a:ext cx="2999439" cy="1287715"/>
            </a:xfrm>
            <a:custGeom>
              <a:avLst/>
              <a:gdLst>
                <a:gd name="T0" fmla="*/ 951 w 1004"/>
                <a:gd name="T1" fmla="*/ 296 h 454"/>
                <a:gd name="T2" fmla="*/ 809 w 1004"/>
                <a:gd name="T3" fmla="*/ 168 h 454"/>
                <a:gd name="T4" fmla="*/ 730 w 1004"/>
                <a:gd name="T5" fmla="*/ 191 h 454"/>
                <a:gd name="T6" fmla="*/ 506 w 1004"/>
                <a:gd name="T7" fmla="*/ 0 h 454"/>
                <a:gd name="T8" fmla="*/ 286 w 1004"/>
                <a:gd name="T9" fmla="*/ 169 h 454"/>
                <a:gd name="T10" fmla="*/ 266 w 1004"/>
                <a:gd name="T11" fmla="*/ 168 h 454"/>
                <a:gd name="T12" fmla="*/ 133 w 1004"/>
                <a:gd name="T13" fmla="*/ 256 h 454"/>
                <a:gd name="T14" fmla="*/ 102 w 1004"/>
                <a:gd name="T15" fmla="*/ 251 h 454"/>
                <a:gd name="T16" fmla="*/ 0 w 1004"/>
                <a:gd name="T17" fmla="*/ 353 h 454"/>
                <a:gd name="T18" fmla="*/ 102 w 1004"/>
                <a:gd name="T19" fmla="*/ 454 h 454"/>
                <a:gd name="T20" fmla="*/ 921 w 1004"/>
                <a:gd name="T21" fmla="*/ 454 h 454"/>
                <a:gd name="T22" fmla="*/ 1004 w 1004"/>
                <a:gd name="T23" fmla="*/ 372 h 454"/>
                <a:gd name="T24" fmla="*/ 951 w 1004"/>
                <a:gd name="T25" fmla="*/ 2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4" h="454">
                  <a:moveTo>
                    <a:pt x="951" y="296"/>
                  </a:moveTo>
                  <a:cubicBezTo>
                    <a:pt x="944" y="224"/>
                    <a:pt x="883" y="168"/>
                    <a:pt x="809" y="168"/>
                  </a:cubicBezTo>
                  <a:cubicBezTo>
                    <a:pt x="780" y="168"/>
                    <a:pt x="753" y="176"/>
                    <a:pt x="730" y="191"/>
                  </a:cubicBezTo>
                  <a:cubicBezTo>
                    <a:pt x="713" y="83"/>
                    <a:pt x="619" y="0"/>
                    <a:pt x="506" y="0"/>
                  </a:cubicBezTo>
                  <a:cubicBezTo>
                    <a:pt x="401" y="0"/>
                    <a:pt x="312" y="72"/>
                    <a:pt x="286" y="169"/>
                  </a:cubicBezTo>
                  <a:cubicBezTo>
                    <a:pt x="280" y="168"/>
                    <a:pt x="273" y="168"/>
                    <a:pt x="266" y="168"/>
                  </a:cubicBezTo>
                  <a:cubicBezTo>
                    <a:pt x="206" y="168"/>
                    <a:pt x="155" y="204"/>
                    <a:pt x="133" y="256"/>
                  </a:cubicBezTo>
                  <a:cubicBezTo>
                    <a:pt x="123" y="253"/>
                    <a:pt x="113" y="251"/>
                    <a:pt x="102" y="251"/>
                  </a:cubicBezTo>
                  <a:cubicBezTo>
                    <a:pt x="45" y="251"/>
                    <a:pt x="0" y="297"/>
                    <a:pt x="0" y="353"/>
                  </a:cubicBezTo>
                  <a:cubicBezTo>
                    <a:pt x="0" y="409"/>
                    <a:pt x="45" y="454"/>
                    <a:pt x="102" y="454"/>
                  </a:cubicBezTo>
                  <a:cubicBezTo>
                    <a:pt x="921" y="454"/>
                    <a:pt x="921" y="454"/>
                    <a:pt x="921" y="454"/>
                  </a:cubicBezTo>
                  <a:cubicBezTo>
                    <a:pt x="967" y="454"/>
                    <a:pt x="1004" y="417"/>
                    <a:pt x="1004" y="372"/>
                  </a:cubicBezTo>
                  <a:cubicBezTo>
                    <a:pt x="1004" y="337"/>
                    <a:pt x="982" y="308"/>
                    <a:pt x="951" y="296"/>
                  </a:cubicBezTo>
                  <a:close/>
                </a:path>
              </a:pathLst>
            </a:custGeom>
            <a:solidFill>
              <a:schemeClr val="bg1">
                <a:lumMod val="85000"/>
              </a:schemeClr>
            </a:solidFill>
            <a:ln>
              <a:noFill/>
            </a:ln>
            <a:extLst/>
          </p:spPr>
          <p:txBody>
            <a:bodyPr vert="horz" wrap="square" lIns="93195" tIns="46598" rIns="93195" bIns="4659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50407">
                <a:defRPr/>
              </a:pPr>
              <a:endParaRPr lang="en-US" sz="1219">
                <a:solidFill>
                  <a:srgbClr val="000000"/>
                </a:solidFill>
              </a:endParaRPr>
            </a:p>
          </p:txBody>
        </p:sp>
      </p:grpSp>
      <p:grpSp>
        <p:nvGrpSpPr>
          <p:cNvPr id="159" name="Group 158"/>
          <p:cNvGrpSpPr/>
          <p:nvPr/>
        </p:nvGrpSpPr>
        <p:grpSpPr>
          <a:xfrm>
            <a:off x="2311318" y="5215298"/>
            <a:ext cx="1397648" cy="1082007"/>
            <a:chOff x="2135016" y="4705574"/>
            <a:chExt cx="1370368" cy="1060888"/>
          </a:xfrm>
        </p:grpSpPr>
        <p:sp>
          <p:nvSpPr>
            <p:cNvPr id="160" name="TextBox 159"/>
            <p:cNvSpPr txBox="1"/>
            <p:nvPr/>
          </p:nvSpPr>
          <p:spPr>
            <a:xfrm>
              <a:off x="2135016" y="5440551"/>
              <a:ext cx="1370368" cy="325911"/>
            </a:xfrm>
            <a:prstGeom prst="rect">
              <a:avLst/>
            </a:prstGeom>
            <a:noFill/>
          </p:spPr>
          <p:txBody>
            <a:bodyPr wrap="square" lIns="0" tIns="0" rIns="0" bIns="0" rtlCol="0" anchor="ctr">
              <a:spAutoFit/>
            </a:bodyPr>
            <a:lstStyle/>
            <a:p>
              <a:pPr algn="ctr" defTabSz="949859" fontAlgn="base">
                <a:lnSpc>
                  <a:spcPct val="90000"/>
                </a:lnSpc>
                <a:spcBef>
                  <a:spcPct val="0"/>
                </a:spcBef>
                <a:spcAft>
                  <a:spcPts val="612"/>
                </a:spcAft>
                <a:defRPr/>
              </a:pPr>
              <a:r>
                <a:rPr lang="en-US" sz="120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SQL Server </a:t>
              </a:r>
              <a:br>
                <a:rPr lang="en-US" sz="120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120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Analysis Services</a:t>
              </a:r>
            </a:p>
          </p:txBody>
        </p:sp>
        <p:sp>
          <p:nvSpPr>
            <p:cNvPr id="161" name="Freeform 23"/>
            <p:cNvSpPr>
              <a:spLocks noEditPoints="1"/>
            </p:cNvSpPr>
            <p:nvPr/>
          </p:nvSpPr>
          <p:spPr bwMode="black">
            <a:xfrm>
              <a:off x="2483977" y="4705574"/>
              <a:ext cx="672447" cy="65776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chemeClr val="accent2"/>
            </a:solidFill>
            <a:ln>
              <a:noFill/>
            </a:ln>
          </p:spPr>
          <p:txBody>
            <a:bodyPr vert="horz" wrap="square" lIns="0" tIns="41954" rIns="83908" bIns="41954" numCol="1" anchor="t" anchorCtr="0" compatLnSpc="1">
              <a:prstTxWarp prst="textNoShape">
                <a:avLst/>
              </a:prstTxWarp>
            </a:bodyPr>
            <a:lstStyle/>
            <a:p>
              <a:pPr algn="ctr" defTabSz="950756" fontAlgn="base">
                <a:spcBef>
                  <a:spcPct val="0"/>
                </a:spcBef>
                <a:spcAft>
                  <a:spcPct val="0"/>
                </a:spcAft>
                <a:defRPr/>
              </a:pPr>
              <a:endParaRPr lang="en-US" sz="1428" dirty="0">
                <a:ln>
                  <a:solidFill>
                    <a:srgbClr val="FFFFFF">
                      <a:alpha val="0"/>
                    </a:srgbClr>
                  </a:solidFill>
                </a:ln>
                <a:solidFill>
                  <a:srgbClr val="000000"/>
                </a:solidFill>
                <a:latin typeface="Segoe UI" charset="0"/>
                <a:ea typeface="MS PGothic" charset="0"/>
              </a:endParaRPr>
            </a:p>
          </p:txBody>
        </p:sp>
      </p:grpSp>
      <p:grpSp>
        <p:nvGrpSpPr>
          <p:cNvPr id="162" name="Group 161"/>
          <p:cNvGrpSpPr/>
          <p:nvPr/>
        </p:nvGrpSpPr>
        <p:grpSpPr>
          <a:xfrm>
            <a:off x="4034508" y="5215298"/>
            <a:ext cx="611697" cy="1082005"/>
            <a:chOff x="4041349" y="5021972"/>
            <a:chExt cx="599757" cy="1060886"/>
          </a:xfrm>
        </p:grpSpPr>
        <p:sp>
          <p:nvSpPr>
            <p:cNvPr id="163" name="Freeform 5"/>
            <p:cNvSpPr>
              <a:spLocks noEditPoints="1"/>
            </p:cNvSpPr>
            <p:nvPr/>
          </p:nvSpPr>
          <p:spPr bwMode="auto">
            <a:xfrm>
              <a:off x="4041349" y="5021972"/>
              <a:ext cx="599757" cy="641372"/>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accent3"/>
            </a:solidFill>
            <a:ln>
              <a:noFill/>
            </a:ln>
            <a:extLst/>
          </p:spPr>
          <p:txBody>
            <a:bodyPr vert="horz" wrap="square" lIns="91388" tIns="45693" rIns="91388" bIns="45693" numCol="1" anchor="t" anchorCtr="0" compatLnSpc="1">
              <a:prstTxWarp prst="textNoShape">
                <a:avLst/>
              </a:prstTxWarp>
            </a:bodyPr>
            <a:lstStyle/>
            <a:p>
              <a:pPr defTabSz="932026" fontAlgn="base">
                <a:spcBef>
                  <a:spcPct val="0"/>
                </a:spcBef>
                <a:spcAft>
                  <a:spcPct val="0"/>
                </a:spcAft>
                <a:defRPr/>
              </a:pPr>
              <a:endParaRPr lang="en-US" sz="1632">
                <a:solidFill>
                  <a:srgbClr val="505050"/>
                </a:solidFill>
                <a:latin typeface="Segoe UI" charset="0"/>
                <a:ea typeface="MS PGothic" charset="0"/>
              </a:endParaRPr>
            </a:p>
          </p:txBody>
        </p:sp>
        <p:sp>
          <p:nvSpPr>
            <p:cNvPr id="164" name="TextBox 163"/>
            <p:cNvSpPr txBox="1"/>
            <p:nvPr/>
          </p:nvSpPr>
          <p:spPr>
            <a:xfrm>
              <a:off x="4061651" y="5756947"/>
              <a:ext cx="559152" cy="325911"/>
            </a:xfrm>
            <a:prstGeom prst="rect">
              <a:avLst/>
            </a:prstGeom>
            <a:noFill/>
          </p:spPr>
          <p:txBody>
            <a:bodyPr wrap="square" lIns="0" tIns="0" rIns="0" bIns="0" rtlCol="0" anchor="ctr">
              <a:spAutoFit/>
            </a:bodyPr>
            <a:lstStyle>
              <a:defPPr>
                <a:defRPr lang="en-US"/>
              </a:defPPr>
              <a:lvl1pPr algn="ctr" defTabSz="931505" fontAlgn="base">
                <a:lnSpc>
                  <a:spcPct val="90000"/>
                </a:lnSpc>
                <a:spcBef>
                  <a:spcPct val="0"/>
                </a:spcBef>
                <a:spcAft>
                  <a:spcPts val="600"/>
                </a:spcAft>
                <a:defRPr sz="140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defRPr>
              </a:lvl1pPr>
            </a:lstStyle>
            <a:p>
              <a:pPr defTabSz="949859">
                <a:spcAft>
                  <a:spcPts val="612"/>
                </a:spcAft>
                <a:defRPr/>
              </a:pPr>
              <a:r>
                <a:rPr lang="en-US" sz="1200" dirty="0"/>
                <a:t>Data </a:t>
              </a:r>
              <a:br>
                <a:rPr lang="en-US" sz="1200" dirty="0"/>
              </a:br>
              <a:r>
                <a:rPr lang="en-US" sz="1200" dirty="0"/>
                <a:t>Source</a:t>
              </a:r>
            </a:p>
          </p:txBody>
        </p:sp>
      </p:grpSp>
      <p:grpSp>
        <p:nvGrpSpPr>
          <p:cNvPr id="165" name="Group 164"/>
          <p:cNvGrpSpPr/>
          <p:nvPr/>
        </p:nvGrpSpPr>
        <p:grpSpPr>
          <a:xfrm>
            <a:off x="3260032" y="4914510"/>
            <a:ext cx="897867" cy="280122"/>
            <a:chOff x="3163952" y="4790601"/>
            <a:chExt cx="880342" cy="404180"/>
          </a:xfrm>
        </p:grpSpPr>
        <p:cxnSp>
          <p:nvCxnSpPr>
            <p:cNvPr id="166" name="Straight Connector 165"/>
            <p:cNvCxnSpPr/>
            <p:nvPr/>
          </p:nvCxnSpPr>
          <p:spPr>
            <a:xfrm flipH="1">
              <a:off x="3163952" y="4790601"/>
              <a:ext cx="264659" cy="404180"/>
            </a:xfrm>
            <a:prstGeom prst="line">
              <a:avLst/>
            </a:prstGeom>
            <a:ln w="38100">
              <a:solidFill>
                <a:srgbClr val="0072C6">
                  <a:alpha val="90000"/>
                </a:srgbClr>
              </a:solidFill>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167" name="Straight Connector 166"/>
            <p:cNvCxnSpPr/>
            <p:nvPr/>
          </p:nvCxnSpPr>
          <p:spPr>
            <a:xfrm>
              <a:off x="3779635" y="4790601"/>
              <a:ext cx="264659" cy="404180"/>
            </a:xfrm>
            <a:prstGeom prst="line">
              <a:avLst/>
            </a:prstGeom>
            <a:ln w="38100">
              <a:solidFill>
                <a:srgbClr val="0072C6">
                  <a:alpha val="90000"/>
                </a:srgbClr>
              </a:solidFill>
              <a:headEnd type="triangle"/>
              <a:tailEnd type="triangle"/>
            </a:ln>
          </p:spPr>
          <p:style>
            <a:lnRef idx="3">
              <a:schemeClr val="accent3"/>
            </a:lnRef>
            <a:fillRef idx="0">
              <a:schemeClr val="accent3"/>
            </a:fillRef>
            <a:effectRef idx="2">
              <a:schemeClr val="accent3"/>
            </a:effectRef>
            <a:fontRef idx="minor">
              <a:schemeClr val="tx1"/>
            </a:fontRef>
          </p:style>
        </p:cxnSp>
      </p:grpSp>
      <p:cxnSp>
        <p:nvCxnSpPr>
          <p:cNvPr id="168" name="Straight Connector 167"/>
          <p:cNvCxnSpPr/>
          <p:nvPr/>
        </p:nvCxnSpPr>
        <p:spPr>
          <a:xfrm>
            <a:off x="3708966" y="3670750"/>
            <a:ext cx="0" cy="363715"/>
          </a:xfrm>
          <a:prstGeom prst="line">
            <a:avLst/>
          </a:prstGeom>
          <a:ln w="38100">
            <a:solidFill>
              <a:srgbClr val="0072C6">
                <a:alpha val="90000"/>
              </a:srgbClr>
            </a:solidFill>
            <a:headEnd type="triangle"/>
            <a:tailEnd type="triangle"/>
          </a:ln>
        </p:spPr>
        <p:style>
          <a:lnRef idx="3">
            <a:schemeClr val="accent3"/>
          </a:lnRef>
          <a:fillRef idx="0">
            <a:schemeClr val="accent3"/>
          </a:fillRef>
          <a:effectRef idx="2">
            <a:schemeClr val="accent3"/>
          </a:effectRef>
          <a:fontRef idx="minor">
            <a:schemeClr val="tx1"/>
          </a:fontRef>
        </p:style>
      </p:cxnSp>
      <p:grpSp>
        <p:nvGrpSpPr>
          <p:cNvPr id="3" name="Group 2"/>
          <p:cNvGrpSpPr/>
          <p:nvPr/>
        </p:nvGrpSpPr>
        <p:grpSpPr>
          <a:xfrm>
            <a:off x="967683" y="2266817"/>
            <a:ext cx="3957120" cy="1364527"/>
            <a:chOff x="967683" y="2266817"/>
            <a:chExt cx="3957120" cy="1364527"/>
          </a:xfrm>
        </p:grpSpPr>
        <p:pic>
          <p:nvPicPr>
            <p:cNvPr id="145" name="Picture 144"/>
            <p:cNvPicPr>
              <a:picLocks noChangeAspect="1"/>
            </p:cNvPicPr>
            <p:nvPr/>
          </p:nvPicPr>
          <p:blipFill>
            <a:blip r:embed="rId7"/>
            <a:stretch>
              <a:fillRect/>
            </a:stretch>
          </p:blipFill>
          <p:spPr>
            <a:xfrm>
              <a:off x="2500034" y="2266817"/>
              <a:ext cx="2424769" cy="1364527"/>
            </a:xfrm>
            <a:prstGeom prst="rect">
              <a:avLst/>
            </a:prstGeom>
          </p:spPr>
        </p:pic>
        <p:sp>
          <p:nvSpPr>
            <p:cNvPr id="169" name="TextBox 168"/>
            <p:cNvSpPr txBox="1"/>
            <p:nvPr/>
          </p:nvSpPr>
          <p:spPr>
            <a:xfrm>
              <a:off x="967683" y="2592271"/>
              <a:ext cx="1491954" cy="634074"/>
            </a:xfrm>
            <a:prstGeom prst="rect">
              <a:avLst/>
            </a:prstGeom>
            <a:noFill/>
          </p:spPr>
          <p:txBody>
            <a:bodyPr wrap="square" lIns="186441" tIns="0" rIns="186441" bIns="0" rtlCol="0" anchor="ctr">
              <a:noAutofit/>
            </a:bodyPr>
            <a:lstStyle/>
            <a:p>
              <a:pPr algn="r" defTabSz="949859" fontAlgn="base">
                <a:lnSpc>
                  <a:spcPct val="90000"/>
                </a:lnSpc>
                <a:spcBef>
                  <a:spcPct val="0"/>
                </a:spcBef>
                <a:spcAft>
                  <a:spcPts val="612"/>
                </a:spcAft>
                <a:defRPr/>
              </a:pPr>
              <a:r>
                <a:rPr lang="en-US" sz="120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Live Power BI reports &amp; dashboards</a:t>
              </a:r>
            </a:p>
          </p:txBody>
        </p:sp>
      </p:grpSp>
      <p:grpSp>
        <p:nvGrpSpPr>
          <p:cNvPr id="2" name="Group 1"/>
          <p:cNvGrpSpPr/>
          <p:nvPr/>
        </p:nvGrpSpPr>
        <p:grpSpPr>
          <a:xfrm>
            <a:off x="2548040" y="4054935"/>
            <a:ext cx="2321853" cy="807842"/>
            <a:chOff x="2548040" y="4054935"/>
            <a:chExt cx="2321853" cy="807842"/>
          </a:xfrm>
        </p:grpSpPr>
        <p:sp>
          <p:nvSpPr>
            <p:cNvPr id="150" name="Rectangle 149"/>
            <p:cNvSpPr/>
            <p:nvPr/>
          </p:nvSpPr>
          <p:spPr bwMode="auto">
            <a:xfrm>
              <a:off x="2548040" y="4054935"/>
              <a:ext cx="2321853" cy="807842"/>
            </a:xfrm>
            <a:prstGeom prst="rect">
              <a:avLst/>
            </a:prstGeom>
            <a:solidFill>
              <a:schemeClr val="bg1"/>
            </a:solidFill>
            <a:ln w="63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39343" tIns="149195" rIns="93260" bIns="149195" numCol="1" spcCol="0" rtlCol="0" fromWordArt="0" anchor="ctr" anchorCtr="0" forceAA="0" compatLnSpc="1">
              <a:prstTxWarp prst="textNoShape">
                <a:avLst/>
              </a:prstTxWarp>
              <a:noAutofit/>
            </a:bodyPr>
            <a:lstStyle/>
            <a:p>
              <a:pPr defTabSz="949859" fontAlgn="base">
                <a:lnSpc>
                  <a:spcPct val="90000"/>
                </a:lnSpc>
                <a:spcBef>
                  <a:spcPct val="0"/>
                </a:spcBef>
                <a:spcAft>
                  <a:spcPts val="612"/>
                </a:spcAft>
                <a:defRPr/>
              </a:pPr>
              <a:r>
                <a:rPr lang="en-US" sz="1200" dirty="0">
                  <a:gradFill>
                    <a:gsLst>
                      <a:gs pos="72566">
                        <a:srgbClr val="505050"/>
                      </a:gs>
                      <a:gs pos="43000">
                        <a:srgbClr val="505050"/>
                      </a:gs>
                    </a:gsLst>
                    <a:lin ang="5400000" scaled="0"/>
                  </a:gradFill>
                  <a:latin typeface="Segoe UI Semibold" panose="020B0702040204020203" pitchFamily="34" charset="0"/>
                  <a:cs typeface="Segoe UI Semibold" panose="020B0702040204020203" pitchFamily="34" charset="0"/>
                </a:rPr>
                <a:t>Live connection or</a:t>
              </a:r>
            </a:p>
            <a:p>
              <a:pPr defTabSz="949859" fontAlgn="base">
                <a:lnSpc>
                  <a:spcPct val="90000"/>
                </a:lnSpc>
                <a:spcBef>
                  <a:spcPct val="0"/>
                </a:spcBef>
                <a:spcAft>
                  <a:spcPts val="612"/>
                </a:spcAft>
                <a:defRPr/>
              </a:pPr>
              <a:r>
                <a:rPr lang="en-US" sz="1200" dirty="0">
                  <a:gradFill>
                    <a:gsLst>
                      <a:gs pos="72566">
                        <a:srgbClr val="505050"/>
                      </a:gs>
                      <a:gs pos="43000">
                        <a:srgbClr val="505050"/>
                      </a:gs>
                    </a:gsLst>
                    <a:lin ang="5400000" scaled="0"/>
                  </a:gradFill>
                  <a:latin typeface="Segoe UI Semibold" panose="020B0702040204020203" pitchFamily="34" charset="0"/>
                  <a:cs typeface="Segoe UI Semibold" panose="020B0702040204020203" pitchFamily="34" charset="0"/>
                </a:rPr>
                <a:t>scheduled refresh</a:t>
              </a:r>
            </a:p>
          </p:txBody>
        </p:sp>
        <p:grpSp>
          <p:nvGrpSpPr>
            <p:cNvPr id="170" name="Group 169"/>
            <p:cNvGrpSpPr>
              <a:grpSpLocks noChangeAspect="1"/>
            </p:cNvGrpSpPr>
            <p:nvPr/>
          </p:nvGrpSpPr>
          <p:grpSpPr>
            <a:xfrm>
              <a:off x="2751560" y="4215876"/>
              <a:ext cx="508520" cy="411293"/>
              <a:chOff x="9381985" y="5575169"/>
              <a:chExt cx="768940" cy="621923"/>
            </a:xfrm>
          </p:grpSpPr>
          <p:grpSp>
            <p:nvGrpSpPr>
              <p:cNvPr id="171" name="Group 170"/>
              <p:cNvGrpSpPr/>
              <p:nvPr/>
            </p:nvGrpSpPr>
            <p:grpSpPr>
              <a:xfrm>
                <a:off x="9381985" y="5575169"/>
                <a:ext cx="606588" cy="594929"/>
                <a:chOff x="6690129" y="5110423"/>
                <a:chExt cx="606588" cy="594929"/>
              </a:xfrm>
            </p:grpSpPr>
            <p:grpSp>
              <p:nvGrpSpPr>
                <p:cNvPr id="177" name="Group 176"/>
                <p:cNvGrpSpPr>
                  <a:grpSpLocks noChangeAspect="1"/>
                </p:cNvGrpSpPr>
                <p:nvPr/>
              </p:nvGrpSpPr>
              <p:grpSpPr>
                <a:xfrm>
                  <a:off x="6690129" y="5110423"/>
                  <a:ext cx="464903" cy="594929"/>
                  <a:chOff x="5809310" y="1674658"/>
                  <a:chExt cx="3316029" cy="4226967"/>
                </a:xfrm>
                <a:solidFill>
                  <a:srgbClr val="FF8C00"/>
                </a:solidFill>
              </p:grpSpPr>
              <p:sp>
                <p:nvSpPr>
                  <p:cNvPr id="179" name="Oval 178"/>
                  <p:cNvSpPr/>
                  <p:nvPr/>
                </p:nvSpPr>
                <p:spPr>
                  <a:xfrm>
                    <a:off x="6881217" y="1674658"/>
                    <a:ext cx="2210082" cy="22100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0791">
                      <a:defRPr/>
                    </a:pPr>
                    <a:endParaRPr lang="en-IN" sz="1873" b="1">
                      <a:solidFill>
                        <a:prstClr val="white"/>
                      </a:solidFill>
                      <a:latin typeface="Segoe UI"/>
                    </a:endParaRPr>
                  </a:p>
                </p:txBody>
              </p:sp>
              <p:sp>
                <p:nvSpPr>
                  <p:cNvPr id="180" name="Freeform 179"/>
                  <p:cNvSpPr/>
                  <p:nvPr/>
                </p:nvSpPr>
                <p:spPr>
                  <a:xfrm>
                    <a:off x="5809310" y="3984172"/>
                    <a:ext cx="3316029" cy="1917453"/>
                  </a:xfrm>
                  <a:custGeom>
                    <a:avLst/>
                    <a:gdLst>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258008 w 3331029"/>
                      <a:gd name="connsiteY15" fmla="*/ 1716833 h 1912775"/>
                      <a:gd name="connsiteX16" fmla="*/ 2164702 w 3331029"/>
                      <a:gd name="connsiteY16" fmla="*/ 1782147 h 1912775"/>
                      <a:gd name="connsiteX17" fmla="*/ 1968760 w 3331029"/>
                      <a:gd name="connsiteY17" fmla="*/ 1446245 h 1912775"/>
                      <a:gd name="connsiteX18" fmla="*/ 1688841 w 3331029"/>
                      <a:gd name="connsiteY18" fmla="*/ 886408 h 1912775"/>
                      <a:gd name="connsiteX19" fmla="*/ 1558213 w 3331029"/>
                      <a:gd name="connsiteY19" fmla="*/ 457200 h 1912775"/>
                      <a:gd name="connsiteX20" fmla="*/ 1418253 w 3331029"/>
                      <a:gd name="connsiteY20"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164702 w 3331029"/>
                      <a:gd name="connsiteY15" fmla="*/ 1782147 h 1912775"/>
                      <a:gd name="connsiteX16" fmla="*/ 1968760 w 3331029"/>
                      <a:gd name="connsiteY16" fmla="*/ 1446245 h 1912775"/>
                      <a:gd name="connsiteX17" fmla="*/ 1688841 w 3331029"/>
                      <a:gd name="connsiteY17" fmla="*/ 886408 h 1912775"/>
                      <a:gd name="connsiteX18" fmla="*/ 1558213 w 3331029"/>
                      <a:gd name="connsiteY18" fmla="*/ 457200 h 1912775"/>
                      <a:gd name="connsiteX19" fmla="*/ 1418253 w 3331029"/>
                      <a:gd name="connsiteY19"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164702 w 3331029"/>
                      <a:gd name="connsiteY14" fmla="*/ 1782147 h 1912775"/>
                      <a:gd name="connsiteX15" fmla="*/ 1968760 w 3331029"/>
                      <a:gd name="connsiteY15" fmla="*/ 1446245 h 1912775"/>
                      <a:gd name="connsiteX16" fmla="*/ 1688841 w 3331029"/>
                      <a:gd name="connsiteY16" fmla="*/ 886408 h 1912775"/>
                      <a:gd name="connsiteX17" fmla="*/ 1558213 w 3331029"/>
                      <a:gd name="connsiteY17" fmla="*/ 457200 h 1912775"/>
                      <a:gd name="connsiteX18" fmla="*/ 1418253 w 3331029"/>
                      <a:gd name="connsiteY18"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558213 w 3331029"/>
                      <a:gd name="connsiteY16" fmla="*/ 457200 h 1912775"/>
                      <a:gd name="connsiteX17" fmla="*/ 1418253 w 3331029"/>
                      <a:gd name="connsiteY17"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418253 w 3331029"/>
                      <a:gd name="connsiteY16"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418253 w 3331029"/>
                      <a:gd name="connsiteY15"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36914 w 3331029"/>
                      <a:gd name="connsiteY0" fmla="*/ 0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36914 w 3331029"/>
                      <a:gd name="connsiteY14" fmla="*/ 0 h 1912775"/>
                      <a:gd name="connsiteX0" fmla="*/ 1436914 w 3331029"/>
                      <a:gd name="connsiteY0" fmla="*/ 0 h 1912775"/>
                      <a:gd name="connsiteX1" fmla="*/ 223935 w 3331029"/>
                      <a:gd name="connsiteY1" fmla="*/ 699796 h 1912775"/>
                      <a:gd name="connsiteX2" fmla="*/ 130629 w 3331029"/>
                      <a:gd name="connsiteY2" fmla="*/ 989045 h 1912775"/>
                      <a:gd name="connsiteX3" fmla="*/ 0 w 3331029"/>
                      <a:gd name="connsiteY3" fmla="*/ 1614196 h 1912775"/>
                      <a:gd name="connsiteX4" fmla="*/ 746449 w 3331029"/>
                      <a:gd name="connsiteY4" fmla="*/ 1828800 h 1912775"/>
                      <a:gd name="connsiteX5" fmla="*/ 1735494 w 3331029"/>
                      <a:gd name="connsiteY5" fmla="*/ 1912775 h 1912775"/>
                      <a:gd name="connsiteX6" fmla="*/ 2948474 w 3331029"/>
                      <a:gd name="connsiteY6" fmla="*/ 1884784 h 1912775"/>
                      <a:gd name="connsiteX7" fmla="*/ 2901821 w 3331029"/>
                      <a:gd name="connsiteY7" fmla="*/ 1772816 h 1912775"/>
                      <a:gd name="connsiteX8" fmla="*/ 3247053 w 3331029"/>
                      <a:gd name="connsiteY8" fmla="*/ 783771 h 1912775"/>
                      <a:gd name="connsiteX9" fmla="*/ 3331029 w 3331029"/>
                      <a:gd name="connsiteY9" fmla="*/ 513184 h 1912775"/>
                      <a:gd name="connsiteX10" fmla="*/ 3331029 w 3331029"/>
                      <a:gd name="connsiteY10" fmla="*/ 158620 h 1912775"/>
                      <a:gd name="connsiteX11" fmla="*/ 2911151 w 3331029"/>
                      <a:gd name="connsiteY11" fmla="*/ 0 h 1912775"/>
                      <a:gd name="connsiteX12" fmla="*/ 2164702 w 3331029"/>
                      <a:gd name="connsiteY12" fmla="*/ 1782147 h 1912775"/>
                      <a:gd name="connsiteX13" fmla="*/ 1436914 w 3331029"/>
                      <a:gd name="connsiteY13" fmla="*/ 0 h 1912775"/>
                      <a:gd name="connsiteX0" fmla="*/ 1436914 w 3331029"/>
                      <a:gd name="connsiteY0" fmla="*/ 0 h 1912775"/>
                      <a:gd name="connsiteX1" fmla="*/ 130629 w 3331029"/>
                      <a:gd name="connsiteY1" fmla="*/ 989045 h 1912775"/>
                      <a:gd name="connsiteX2" fmla="*/ 0 w 3331029"/>
                      <a:gd name="connsiteY2" fmla="*/ 1614196 h 1912775"/>
                      <a:gd name="connsiteX3" fmla="*/ 746449 w 3331029"/>
                      <a:gd name="connsiteY3" fmla="*/ 1828800 h 1912775"/>
                      <a:gd name="connsiteX4" fmla="*/ 1735494 w 3331029"/>
                      <a:gd name="connsiteY4" fmla="*/ 1912775 h 1912775"/>
                      <a:gd name="connsiteX5" fmla="*/ 2948474 w 3331029"/>
                      <a:gd name="connsiteY5" fmla="*/ 1884784 h 1912775"/>
                      <a:gd name="connsiteX6" fmla="*/ 2901821 w 3331029"/>
                      <a:gd name="connsiteY6" fmla="*/ 1772816 h 1912775"/>
                      <a:gd name="connsiteX7" fmla="*/ 3247053 w 3331029"/>
                      <a:gd name="connsiteY7" fmla="*/ 783771 h 1912775"/>
                      <a:gd name="connsiteX8" fmla="*/ 3331029 w 3331029"/>
                      <a:gd name="connsiteY8" fmla="*/ 513184 h 1912775"/>
                      <a:gd name="connsiteX9" fmla="*/ 3331029 w 3331029"/>
                      <a:gd name="connsiteY9" fmla="*/ 158620 h 1912775"/>
                      <a:gd name="connsiteX10" fmla="*/ 2911151 w 3331029"/>
                      <a:gd name="connsiteY10" fmla="*/ 0 h 1912775"/>
                      <a:gd name="connsiteX11" fmla="*/ 2164702 w 3331029"/>
                      <a:gd name="connsiteY11" fmla="*/ 1782147 h 1912775"/>
                      <a:gd name="connsiteX12" fmla="*/ 1436914 w 3331029"/>
                      <a:gd name="connsiteY12"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1735494 w 3331029"/>
                      <a:gd name="connsiteY2" fmla="*/ 1912775 h 1912775"/>
                      <a:gd name="connsiteX3" fmla="*/ 2948474 w 3331029"/>
                      <a:gd name="connsiteY3" fmla="*/ 1884784 h 1912775"/>
                      <a:gd name="connsiteX4" fmla="*/ 2901821 w 3331029"/>
                      <a:gd name="connsiteY4" fmla="*/ 1772816 h 1912775"/>
                      <a:gd name="connsiteX5" fmla="*/ 3247053 w 3331029"/>
                      <a:gd name="connsiteY5" fmla="*/ 783771 h 1912775"/>
                      <a:gd name="connsiteX6" fmla="*/ 3331029 w 3331029"/>
                      <a:gd name="connsiteY6" fmla="*/ 513184 h 1912775"/>
                      <a:gd name="connsiteX7" fmla="*/ 3331029 w 3331029"/>
                      <a:gd name="connsiteY7" fmla="*/ 158620 h 1912775"/>
                      <a:gd name="connsiteX8" fmla="*/ 2911151 w 3331029"/>
                      <a:gd name="connsiteY8" fmla="*/ 0 h 1912775"/>
                      <a:gd name="connsiteX9" fmla="*/ 2164702 w 3331029"/>
                      <a:gd name="connsiteY9" fmla="*/ 1782147 h 1912775"/>
                      <a:gd name="connsiteX10" fmla="*/ 1436914 w 3331029"/>
                      <a:gd name="connsiteY10" fmla="*/ 0 h 1912775"/>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247053 w 3331029"/>
                      <a:gd name="connsiteY4" fmla="*/ 783771 h 1915295"/>
                      <a:gd name="connsiteX5" fmla="*/ 3331029 w 3331029"/>
                      <a:gd name="connsiteY5" fmla="*/ 513184 h 1915295"/>
                      <a:gd name="connsiteX6" fmla="*/ 3331029 w 3331029"/>
                      <a:gd name="connsiteY6" fmla="*/ 158620 h 1915295"/>
                      <a:gd name="connsiteX7" fmla="*/ 2911151 w 3331029"/>
                      <a:gd name="connsiteY7" fmla="*/ 0 h 1915295"/>
                      <a:gd name="connsiteX8" fmla="*/ 2164702 w 3331029"/>
                      <a:gd name="connsiteY8" fmla="*/ 1782147 h 1915295"/>
                      <a:gd name="connsiteX9" fmla="*/ 1436914 w 3331029"/>
                      <a:gd name="connsiteY9"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14689 w 3308804"/>
                      <a:gd name="connsiteY0" fmla="*/ 0 h 1917453"/>
                      <a:gd name="connsiteX1" fmla="*/ 0 w 3308804"/>
                      <a:gd name="connsiteY1" fmla="*/ 1623721 h 1917453"/>
                      <a:gd name="connsiteX2" fmla="*/ 2926249 w 3308804"/>
                      <a:gd name="connsiteY2" fmla="*/ 1884784 h 1917453"/>
                      <a:gd name="connsiteX3" fmla="*/ 2879596 w 3308804"/>
                      <a:gd name="connsiteY3" fmla="*/ 1772816 h 1917453"/>
                      <a:gd name="connsiteX4" fmla="*/ 3308804 w 3308804"/>
                      <a:gd name="connsiteY4" fmla="*/ 513184 h 1917453"/>
                      <a:gd name="connsiteX5" fmla="*/ 3308804 w 3308804"/>
                      <a:gd name="connsiteY5" fmla="*/ 158620 h 1917453"/>
                      <a:gd name="connsiteX6" fmla="*/ 2888926 w 3308804"/>
                      <a:gd name="connsiteY6" fmla="*/ 0 h 1917453"/>
                      <a:gd name="connsiteX7" fmla="*/ 2142477 w 3308804"/>
                      <a:gd name="connsiteY7" fmla="*/ 1782147 h 1917453"/>
                      <a:gd name="connsiteX8" fmla="*/ 1414689 w 3308804"/>
                      <a:gd name="connsiteY8" fmla="*/ 0 h 1917453"/>
                      <a:gd name="connsiteX0" fmla="*/ 1417845 w 3311960"/>
                      <a:gd name="connsiteY0" fmla="*/ 0 h 1917453"/>
                      <a:gd name="connsiteX1" fmla="*/ 3156 w 3311960"/>
                      <a:gd name="connsiteY1" fmla="*/ 1623721 h 1917453"/>
                      <a:gd name="connsiteX2" fmla="*/ 2929405 w 3311960"/>
                      <a:gd name="connsiteY2" fmla="*/ 1884784 h 1917453"/>
                      <a:gd name="connsiteX3" fmla="*/ 2882752 w 3311960"/>
                      <a:gd name="connsiteY3" fmla="*/ 1772816 h 1917453"/>
                      <a:gd name="connsiteX4" fmla="*/ 3311960 w 3311960"/>
                      <a:gd name="connsiteY4" fmla="*/ 513184 h 1917453"/>
                      <a:gd name="connsiteX5" fmla="*/ 3311960 w 3311960"/>
                      <a:gd name="connsiteY5" fmla="*/ 158620 h 1917453"/>
                      <a:gd name="connsiteX6" fmla="*/ 2892082 w 3311960"/>
                      <a:gd name="connsiteY6" fmla="*/ 0 h 1917453"/>
                      <a:gd name="connsiteX7" fmla="*/ 2145633 w 3311960"/>
                      <a:gd name="connsiteY7" fmla="*/ 1782147 h 1917453"/>
                      <a:gd name="connsiteX8" fmla="*/ 1417845 w 3311960"/>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6029" h="1917453">
                        <a:moveTo>
                          <a:pt x="1421914" y="0"/>
                        </a:moveTo>
                        <a:cubicBezTo>
                          <a:pt x="-316689" y="435428"/>
                          <a:pt x="45908" y="1617501"/>
                          <a:pt x="7225" y="1623721"/>
                        </a:cubicBezTo>
                        <a:cubicBezTo>
                          <a:pt x="868946" y="1956513"/>
                          <a:pt x="1941319" y="1943878"/>
                          <a:pt x="2933474" y="1884784"/>
                        </a:cubicBezTo>
                        <a:lnTo>
                          <a:pt x="2886821" y="1772816"/>
                        </a:lnTo>
                        <a:lnTo>
                          <a:pt x="3316029" y="513184"/>
                        </a:lnTo>
                        <a:lnTo>
                          <a:pt x="3316029" y="158620"/>
                        </a:lnTo>
                        <a:lnTo>
                          <a:pt x="2896151" y="0"/>
                        </a:lnTo>
                        <a:cubicBezTo>
                          <a:pt x="2731310" y="584719"/>
                          <a:pt x="2473163" y="1374710"/>
                          <a:pt x="2149702" y="1782147"/>
                        </a:cubicBezTo>
                        <a:cubicBezTo>
                          <a:pt x="1826241" y="1377820"/>
                          <a:pt x="1568094" y="572278"/>
                          <a:pt x="14219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0791">
                      <a:defRPr/>
                    </a:pPr>
                    <a:endParaRPr lang="en-IN" sz="1873" b="1">
                      <a:solidFill>
                        <a:prstClr val="white"/>
                      </a:solidFill>
                      <a:latin typeface="Segoe UI"/>
                    </a:endParaRPr>
                  </a:p>
                </p:txBody>
              </p:sp>
              <p:sp>
                <p:nvSpPr>
                  <p:cNvPr id="181" name="Freeform 180"/>
                  <p:cNvSpPr/>
                  <p:nvPr/>
                </p:nvSpPr>
                <p:spPr>
                  <a:xfrm>
                    <a:off x="7703901" y="4266374"/>
                    <a:ext cx="426246" cy="1117201"/>
                  </a:xfrm>
                  <a:custGeom>
                    <a:avLst/>
                    <a:gdLst>
                      <a:gd name="connsiteX0" fmla="*/ 73823 w 426246"/>
                      <a:gd name="connsiteY0" fmla="*/ 402431 h 1117201"/>
                      <a:gd name="connsiteX1" fmla="*/ 352424 w 426246"/>
                      <a:gd name="connsiteY1" fmla="*/ 402431 h 1117201"/>
                      <a:gd name="connsiteX2" fmla="*/ 426246 w 426246"/>
                      <a:gd name="connsiteY2" fmla="*/ 726281 h 1117201"/>
                      <a:gd name="connsiteX3" fmla="*/ 426245 w 426246"/>
                      <a:gd name="connsiteY3" fmla="*/ 726281 h 1117201"/>
                      <a:gd name="connsiteX4" fmla="*/ 213123 w 426246"/>
                      <a:gd name="connsiteY4" fmla="*/ 1117201 h 1117201"/>
                      <a:gd name="connsiteX5" fmla="*/ 0 w 426246"/>
                      <a:gd name="connsiteY5" fmla="*/ 726281 h 1117201"/>
                      <a:gd name="connsiteX6" fmla="*/ 1 w 426246"/>
                      <a:gd name="connsiteY6" fmla="*/ 726281 h 1117201"/>
                      <a:gd name="connsiteX7" fmla="*/ 46437 w 426246"/>
                      <a:gd name="connsiteY7" fmla="*/ 0 h 1117201"/>
                      <a:gd name="connsiteX8" fmla="*/ 379811 w 426246"/>
                      <a:gd name="connsiteY8" fmla="*/ 0 h 1117201"/>
                      <a:gd name="connsiteX9" fmla="*/ 426246 w 426246"/>
                      <a:gd name="connsiteY9" fmla="*/ 46435 h 1117201"/>
                      <a:gd name="connsiteX10" fmla="*/ 358380 w 426246"/>
                      <a:gd name="connsiteY10" fmla="*/ 335756 h 1117201"/>
                      <a:gd name="connsiteX11" fmla="*/ 65488 w 426246"/>
                      <a:gd name="connsiteY11" fmla="*/ 335756 h 1117201"/>
                      <a:gd name="connsiteX12" fmla="*/ 2 w 426246"/>
                      <a:gd name="connsiteY12" fmla="*/ 46435 h 1117201"/>
                      <a:gd name="connsiteX13" fmla="*/ 46437 w 426246"/>
                      <a:gd name="connsiteY13" fmla="*/ 0 h 1117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6246" h="1117201">
                        <a:moveTo>
                          <a:pt x="73823" y="402431"/>
                        </a:moveTo>
                        <a:lnTo>
                          <a:pt x="352424" y="402431"/>
                        </a:lnTo>
                        <a:lnTo>
                          <a:pt x="426246" y="726281"/>
                        </a:lnTo>
                        <a:lnTo>
                          <a:pt x="426245" y="726281"/>
                        </a:lnTo>
                        <a:lnTo>
                          <a:pt x="213123" y="1117201"/>
                        </a:lnTo>
                        <a:lnTo>
                          <a:pt x="0" y="726281"/>
                        </a:lnTo>
                        <a:lnTo>
                          <a:pt x="1" y="726281"/>
                        </a:lnTo>
                        <a:close/>
                        <a:moveTo>
                          <a:pt x="46437" y="0"/>
                        </a:moveTo>
                        <a:lnTo>
                          <a:pt x="379811" y="0"/>
                        </a:lnTo>
                        <a:cubicBezTo>
                          <a:pt x="405456" y="0"/>
                          <a:pt x="426246" y="20790"/>
                          <a:pt x="426246" y="46435"/>
                        </a:cubicBezTo>
                        <a:lnTo>
                          <a:pt x="358380" y="335756"/>
                        </a:lnTo>
                        <a:lnTo>
                          <a:pt x="65488" y="335756"/>
                        </a:lnTo>
                        <a:cubicBezTo>
                          <a:pt x="49813" y="273249"/>
                          <a:pt x="2" y="102394"/>
                          <a:pt x="2" y="46435"/>
                        </a:cubicBezTo>
                        <a:cubicBezTo>
                          <a:pt x="2" y="20790"/>
                          <a:pt x="20792" y="0"/>
                          <a:pt x="464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0791">
                      <a:defRPr/>
                    </a:pPr>
                    <a:endParaRPr lang="en-IN" sz="1873" b="1">
                      <a:solidFill>
                        <a:prstClr val="white"/>
                      </a:solidFill>
                      <a:latin typeface="Segoe UI"/>
                    </a:endParaRPr>
                  </a:p>
                </p:txBody>
              </p:sp>
              <p:sp>
                <p:nvSpPr>
                  <p:cNvPr id="182" name="Freeform 181"/>
                  <p:cNvSpPr/>
                  <p:nvPr/>
                </p:nvSpPr>
                <p:spPr>
                  <a:xfrm>
                    <a:off x="7089322" y="2425771"/>
                    <a:ext cx="1793873" cy="629817"/>
                  </a:xfrm>
                  <a:custGeom>
                    <a:avLst/>
                    <a:gdLst>
                      <a:gd name="connsiteX0" fmla="*/ 1199486 w 1793873"/>
                      <a:gd name="connsiteY0" fmla="*/ 158945 h 629817"/>
                      <a:gd name="connsiteX1" fmla="*/ 1199486 w 1793873"/>
                      <a:gd name="connsiteY1" fmla="*/ 508195 h 629817"/>
                      <a:gd name="connsiteX2" fmla="*/ 1637636 w 1793873"/>
                      <a:gd name="connsiteY2" fmla="*/ 508195 h 629817"/>
                      <a:gd name="connsiteX3" fmla="*/ 1637636 w 1793873"/>
                      <a:gd name="connsiteY3" fmla="*/ 158945 h 629817"/>
                      <a:gd name="connsiteX4" fmla="*/ 151165 w 1793873"/>
                      <a:gd name="connsiteY4" fmla="*/ 158945 h 629817"/>
                      <a:gd name="connsiteX5" fmla="*/ 151165 w 1793873"/>
                      <a:gd name="connsiteY5" fmla="*/ 508195 h 629817"/>
                      <a:gd name="connsiteX6" fmla="*/ 589315 w 1793873"/>
                      <a:gd name="connsiteY6" fmla="*/ 508195 h 629817"/>
                      <a:gd name="connsiteX7" fmla="*/ 589315 w 1793873"/>
                      <a:gd name="connsiteY7" fmla="*/ 158945 h 629817"/>
                      <a:gd name="connsiteX8" fmla="*/ 170284 w 1793873"/>
                      <a:gd name="connsiteY8" fmla="*/ 0 h 629817"/>
                      <a:gd name="connsiteX9" fmla="*/ 571500 w 1793873"/>
                      <a:gd name="connsiteY9" fmla="*/ 0 h 629817"/>
                      <a:gd name="connsiteX10" fmla="*/ 580706 w 1793873"/>
                      <a:gd name="connsiteY10" fmla="*/ 1859 h 629817"/>
                      <a:gd name="connsiteX11" fmla="*/ 580706 w 1793873"/>
                      <a:gd name="connsiteY11" fmla="*/ 0 h 629817"/>
                      <a:gd name="connsiteX12" fmla="*/ 1222373 w 1793873"/>
                      <a:gd name="connsiteY12" fmla="*/ 0 h 629817"/>
                      <a:gd name="connsiteX13" fmla="*/ 1257524 w 1793873"/>
                      <a:gd name="connsiteY13" fmla="*/ 0 h 629817"/>
                      <a:gd name="connsiteX14" fmla="*/ 1623589 w 1793873"/>
                      <a:gd name="connsiteY14" fmla="*/ 0 h 629817"/>
                      <a:gd name="connsiteX15" fmla="*/ 1793873 w 1793873"/>
                      <a:gd name="connsiteY15" fmla="*/ 170284 h 629817"/>
                      <a:gd name="connsiteX16" fmla="*/ 1793873 w 1793873"/>
                      <a:gd name="connsiteY16" fmla="*/ 459533 h 629817"/>
                      <a:gd name="connsiteX17" fmla="*/ 1623589 w 1793873"/>
                      <a:gd name="connsiteY17" fmla="*/ 629817 h 629817"/>
                      <a:gd name="connsiteX18" fmla="*/ 1222373 w 1793873"/>
                      <a:gd name="connsiteY18" fmla="*/ 629817 h 629817"/>
                      <a:gd name="connsiteX19" fmla="*/ 1052089 w 1793873"/>
                      <a:gd name="connsiteY19" fmla="*/ 459533 h 629817"/>
                      <a:gd name="connsiteX20" fmla="*/ 1052089 w 1793873"/>
                      <a:gd name="connsiteY20" fmla="*/ 269867 h 629817"/>
                      <a:gd name="connsiteX21" fmla="*/ 1019448 w 1793873"/>
                      <a:gd name="connsiteY21" fmla="*/ 238597 h 629817"/>
                      <a:gd name="connsiteX22" fmla="*/ 772480 w 1793873"/>
                      <a:gd name="connsiteY22" fmla="*/ 239651 h 629817"/>
                      <a:gd name="connsiteX23" fmla="*/ 741784 w 1793873"/>
                      <a:gd name="connsiteY23" fmla="*/ 272720 h 629817"/>
                      <a:gd name="connsiteX24" fmla="*/ 741784 w 1793873"/>
                      <a:gd name="connsiteY24" fmla="*/ 459533 h 629817"/>
                      <a:gd name="connsiteX25" fmla="*/ 571500 w 1793873"/>
                      <a:gd name="connsiteY25" fmla="*/ 629817 h 629817"/>
                      <a:gd name="connsiteX26" fmla="*/ 170284 w 1793873"/>
                      <a:gd name="connsiteY26" fmla="*/ 629817 h 629817"/>
                      <a:gd name="connsiteX27" fmla="*/ 0 w 1793873"/>
                      <a:gd name="connsiteY27" fmla="*/ 459533 h 629817"/>
                      <a:gd name="connsiteX28" fmla="*/ 0 w 1793873"/>
                      <a:gd name="connsiteY28" fmla="*/ 170284 h 629817"/>
                      <a:gd name="connsiteX29" fmla="*/ 170284 w 1793873"/>
                      <a:gd name="connsiteY29" fmla="*/ 0 h 62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3873" h="629817">
                        <a:moveTo>
                          <a:pt x="1199486" y="158945"/>
                        </a:moveTo>
                        <a:lnTo>
                          <a:pt x="1199486" y="508195"/>
                        </a:lnTo>
                        <a:lnTo>
                          <a:pt x="1637636" y="508195"/>
                        </a:lnTo>
                        <a:lnTo>
                          <a:pt x="1637636" y="158945"/>
                        </a:lnTo>
                        <a:close/>
                        <a:moveTo>
                          <a:pt x="151165" y="158945"/>
                        </a:moveTo>
                        <a:lnTo>
                          <a:pt x="151165" y="508195"/>
                        </a:lnTo>
                        <a:lnTo>
                          <a:pt x="589315" y="508195"/>
                        </a:lnTo>
                        <a:lnTo>
                          <a:pt x="589315" y="158945"/>
                        </a:lnTo>
                        <a:close/>
                        <a:moveTo>
                          <a:pt x="170284" y="0"/>
                        </a:moveTo>
                        <a:lnTo>
                          <a:pt x="571500" y="0"/>
                        </a:lnTo>
                        <a:lnTo>
                          <a:pt x="580706" y="1859"/>
                        </a:lnTo>
                        <a:lnTo>
                          <a:pt x="580706" y="0"/>
                        </a:lnTo>
                        <a:lnTo>
                          <a:pt x="1222373" y="0"/>
                        </a:lnTo>
                        <a:lnTo>
                          <a:pt x="1257524" y="0"/>
                        </a:lnTo>
                        <a:lnTo>
                          <a:pt x="1623589" y="0"/>
                        </a:lnTo>
                        <a:cubicBezTo>
                          <a:pt x="1717634" y="0"/>
                          <a:pt x="1793873" y="76239"/>
                          <a:pt x="1793873" y="170284"/>
                        </a:cubicBezTo>
                        <a:lnTo>
                          <a:pt x="1793873" y="459533"/>
                        </a:lnTo>
                        <a:cubicBezTo>
                          <a:pt x="1793873" y="553578"/>
                          <a:pt x="1717634" y="629817"/>
                          <a:pt x="1623589" y="629817"/>
                        </a:cubicBezTo>
                        <a:lnTo>
                          <a:pt x="1222373" y="629817"/>
                        </a:lnTo>
                        <a:cubicBezTo>
                          <a:pt x="1128328" y="629817"/>
                          <a:pt x="1052089" y="553578"/>
                          <a:pt x="1052089" y="459533"/>
                        </a:cubicBezTo>
                        <a:lnTo>
                          <a:pt x="1052089" y="269867"/>
                        </a:lnTo>
                        <a:lnTo>
                          <a:pt x="1019448" y="238597"/>
                        </a:lnTo>
                        <a:cubicBezTo>
                          <a:pt x="940178" y="175104"/>
                          <a:pt x="842604" y="178661"/>
                          <a:pt x="772480" y="239651"/>
                        </a:cubicBezTo>
                        <a:lnTo>
                          <a:pt x="741784" y="272720"/>
                        </a:lnTo>
                        <a:lnTo>
                          <a:pt x="741784" y="459533"/>
                        </a:lnTo>
                        <a:cubicBezTo>
                          <a:pt x="741784" y="553578"/>
                          <a:pt x="665545" y="629817"/>
                          <a:pt x="571500" y="629817"/>
                        </a:cubicBezTo>
                        <a:lnTo>
                          <a:pt x="170284" y="629817"/>
                        </a:lnTo>
                        <a:cubicBezTo>
                          <a:pt x="76239" y="629817"/>
                          <a:pt x="0" y="553578"/>
                          <a:pt x="0" y="459533"/>
                        </a:cubicBezTo>
                        <a:lnTo>
                          <a:pt x="0" y="170284"/>
                        </a:lnTo>
                        <a:cubicBezTo>
                          <a:pt x="0" y="76239"/>
                          <a:pt x="76239" y="0"/>
                          <a:pt x="1702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0791">
                      <a:defRPr/>
                    </a:pPr>
                    <a:endParaRPr lang="en-IN" sz="1873" b="1">
                      <a:solidFill>
                        <a:prstClr val="white"/>
                      </a:solidFill>
                      <a:latin typeface="Segoe UI"/>
                    </a:endParaRPr>
                  </a:p>
                </p:txBody>
              </p:sp>
            </p:grpSp>
            <p:sp>
              <p:nvSpPr>
                <p:cNvPr id="178" name="Freeform 177"/>
                <p:cNvSpPr/>
                <p:nvPr/>
              </p:nvSpPr>
              <p:spPr>
                <a:xfrm flipH="1">
                  <a:off x="6831814" y="5435478"/>
                  <a:ext cx="464903" cy="269874"/>
                </a:xfrm>
                <a:custGeom>
                  <a:avLst/>
                  <a:gdLst>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258008 w 3331029"/>
                    <a:gd name="connsiteY15" fmla="*/ 1716833 h 1912775"/>
                    <a:gd name="connsiteX16" fmla="*/ 2164702 w 3331029"/>
                    <a:gd name="connsiteY16" fmla="*/ 1782147 h 1912775"/>
                    <a:gd name="connsiteX17" fmla="*/ 1968760 w 3331029"/>
                    <a:gd name="connsiteY17" fmla="*/ 1446245 h 1912775"/>
                    <a:gd name="connsiteX18" fmla="*/ 1688841 w 3331029"/>
                    <a:gd name="connsiteY18" fmla="*/ 886408 h 1912775"/>
                    <a:gd name="connsiteX19" fmla="*/ 1558213 w 3331029"/>
                    <a:gd name="connsiteY19" fmla="*/ 457200 h 1912775"/>
                    <a:gd name="connsiteX20" fmla="*/ 1418253 w 3331029"/>
                    <a:gd name="connsiteY20"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164702 w 3331029"/>
                    <a:gd name="connsiteY15" fmla="*/ 1782147 h 1912775"/>
                    <a:gd name="connsiteX16" fmla="*/ 1968760 w 3331029"/>
                    <a:gd name="connsiteY16" fmla="*/ 1446245 h 1912775"/>
                    <a:gd name="connsiteX17" fmla="*/ 1688841 w 3331029"/>
                    <a:gd name="connsiteY17" fmla="*/ 886408 h 1912775"/>
                    <a:gd name="connsiteX18" fmla="*/ 1558213 w 3331029"/>
                    <a:gd name="connsiteY18" fmla="*/ 457200 h 1912775"/>
                    <a:gd name="connsiteX19" fmla="*/ 1418253 w 3331029"/>
                    <a:gd name="connsiteY19"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164702 w 3331029"/>
                    <a:gd name="connsiteY14" fmla="*/ 1782147 h 1912775"/>
                    <a:gd name="connsiteX15" fmla="*/ 1968760 w 3331029"/>
                    <a:gd name="connsiteY15" fmla="*/ 1446245 h 1912775"/>
                    <a:gd name="connsiteX16" fmla="*/ 1688841 w 3331029"/>
                    <a:gd name="connsiteY16" fmla="*/ 886408 h 1912775"/>
                    <a:gd name="connsiteX17" fmla="*/ 1558213 w 3331029"/>
                    <a:gd name="connsiteY17" fmla="*/ 457200 h 1912775"/>
                    <a:gd name="connsiteX18" fmla="*/ 1418253 w 3331029"/>
                    <a:gd name="connsiteY18"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558213 w 3331029"/>
                    <a:gd name="connsiteY16" fmla="*/ 457200 h 1912775"/>
                    <a:gd name="connsiteX17" fmla="*/ 1418253 w 3331029"/>
                    <a:gd name="connsiteY17"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418253 w 3331029"/>
                    <a:gd name="connsiteY16"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418253 w 3331029"/>
                    <a:gd name="connsiteY15"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36914 w 3331029"/>
                    <a:gd name="connsiteY0" fmla="*/ 0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36914 w 3331029"/>
                    <a:gd name="connsiteY14" fmla="*/ 0 h 1912775"/>
                    <a:gd name="connsiteX0" fmla="*/ 1436914 w 3331029"/>
                    <a:gd name="connsiteY0" fmla="*/ 0 h 1912775"/>
                    <a:gd name="connsiteX1" fmla="*/ 223935 w 3331029"/>
                    <a:gd name="connsiteY1" fmla="*/ 699796 h 1912775"/>
                    <a:gd name="connsiteX2" fmla="*/ 130629 w 3331029"/>
                    <a:gd name="connsiteY2" fmla="*/ 989045 h 1912775"/>
                    <a:gd name="connsiteX3" fmla="*/ 0 w 3331029"/>
                    <a:gd name="connsiteY3" fmla="*/ 1614196 h 1912775"/>
                    <a:gd name="connsiteX4" fmla="*/ 746449 w 3331029"/>
                    <a:gd name="connsiteY4" fmla="*/ 1828800 h 1912775"/>
                    <a:gd name="connsiteX5" fmla="*/ 1735494 w 3331029"/>
                    <a:gd name="connsiteY5" fmla="*/ 1912775 h 1912775"/>
                    <a:gd name="connsiteX6" fmla="*/ 2948474 w 3331029"/>
                    <a:gd name="connsiteY6" fmla="*/ 1884784 h 1912775"/>
                    <a:gd name="connsiteX7" fmla="*/ 2901821 w 3331029"/>
                    <a:gd name="connsiteY7" fmla="*/ 1772816 h 1912775"/>
                    <a:gd name="connsiteX8" fmla="*/ 3247053 w 3331029"/>
                    <a:gd name="connsiteY8" fmla="*/ 783771 h 1912775"/>
                    <a:gd name="connsiteX9" fmla="*/ 3331029 w 3331029"/>
                    <a:gd name="connsiteY9" fmla="*/ 513184 h 1912775"/>
                    <a:gd name="connsiteX10" fmla="*/ 3331029 w 3331029"/>
                    <a:gd name="connsiteY10" fmla="*/ 158620 h 1912775"/>
                    <a:gd name="connsiteX11" fmla="*/ 2911151 w 3331029"/>
                    <a:gd name="connsiteY11" fmla="*/ 0 h 1912775"/>
                    <a:gd name="connsiteX12" fmla="*/ 2164702 w 3331029"/>
                    <a:gd name="connsiteY12" fmla="*/ 1782147 h 1912775"/>
                    <a:gd name="connsiteX13" fmla="*/ 1436914 w 3331029"/>
                    <a:gd name="connsiteY13" fmla="*/ 0 h 1912775"/>
                    <a:gd name="connsiteX0" fmla="*/ 1436914 w 3331029"/>
                    <a:gd name="connsiteY0" fmla="*/ 0 h 1912775"/>
                    <a:gd name="connsiteX1" fmla="*/ 130629 w 3331029"/>
                    <a:gd name="connsiteY1" fmla="*/ 989045 h 1912775"/>
                    <a:gd name="connsiteX2" fmla="*/ 0 w 3331029"/>
                    <a:gd name="connsiteY2" fmla="*/ 1614196 h 1912775"/>
                    <a:gd name="connsiteX3" fmla="*/ 746449 w 3331029"/>
                    <a:gd name="connsiteY3" fmla="*/ 1828800 h 1912775"/>
                    <a:gd name="connsiteX4" fmla="*/ 1735494 w 3331029"/>
                    <a:gd name="connsiteY4" fmla="*/ 1912775 h 1912775"/>
                    <a:gd name="connsiteX5" fmla="*/ 2948474 w 3331029"/>
                    <a:gd name="connsiteY5" fmla="*/ 1884784 h 1912775"/>
                    <a:gd name="connsiteX6" fmla="*/ 2901821 w 3331029"/>
                    <a:gd name="connsiteY6" fmla="*/ 1772816 h 1912775"/>
                    <a:gd name="connsiteX7" fmla="*/ 3247053 w 3331029"/>
                    <a:gd name="connsiteY7" fmla="*/ 783771 h 1912775"/>
                    <a:gd name="connsiteX8" fmla="*/ 3331029 w 3331029"/>
                    <a:gd name="connsiteY8" fmla="*/ 513184 h 1912775"/>
                    <a:gd name="connsiteX9" fmla="*/ 3331029 w 3331029"/>
                    <a:gd name="connsiteY9" fmla="*/ 158620 h 1912775"/>
                    <a:gd name="connsiteX10" fmla="*/ 2911151 w 3331029"/>
                    <a:gd name="connsiteY10" fmla="*/ 0 h 1912775"/>
                    <a:gd name="connsiteX11" fmla="*/ 2164702 w 3331029"/>
                    <a:gd name="connsiteY11" fmla="*/ 1782147 h 1912775"/>
                    <a:gd name="connsiteX12" fmla="*/ 1436914 w 3331029"/>
                    <a:gd name="connsiteY12"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1735494 w 3331029"/>
                    <a:gd name="connsiteY2" fmla="*/ 1912775 h 1912775"/>
                    <a:gd name="connsiteX3" fmla="*/ 2948474 w 3331029"/>
                    <a:gd name="connsiteY3" fmla="*/ 1884784 h 1912775"/>
                    <a:gd name="connsiteX4" fmla="*/ 2901821 w 3331029"/>
                    <a:gd name="connsiteY4" fmla="*/ 1772816 h 1912775"/>
                    <a:gd name="connsiteX5" fmla="*/ 3247053 w 3331029"/>
                    <a:gd name="connsiteY5" fmla="*/ 783771 h 1912775"/>
                    <a:gd name="connsiteX6" fmla="*/ 3331029 w 3331029"/>
                    <a:gd name="connsiteY6" fmla="*/ 513184 h 1912775"/>
                    <a:gd name="connsiteX7" fmla="*/ 3331029 w 3331029"/>
                    <a:gd name="connsiteY7" fmla="*/ 158620 h 1912775"/>
                    <a:gd name="connsiteX8" fmla="*/ 2911151 w 3331029"/>
                    <a:gd name="connsiteY8" fmla="*/ 0 h 1912775"/>
                    <a:gd name="connsiteX9" fmla="*/ 2164702 w 3331029"/>
                    <a:gd name="connsiteY9" fmla="*/ 1782147 h 1912775"/>
                    <a:gd name="connsiteX10" fmla="*/ 1436914 w 3331029"/>
                    <a:gd name="connsiteY10" fmla="*/ 0 h 1912775"/>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247053 w 3331029"/>
                    <a:gd name="connsiteY4" fmla="*/ 783771 h 1915295"/>
                    <a:gd name="connsiteX5" fmla="*/ 3331029 w 3331029"/>
                    <a:gd name="connsiteY5" fmla="*/ 513184 h 1915295"/>
                    <a:gd name="connsiteX6" fmla="*/ 3331029 w 3331029"/>
                    <a:gd name="connsiteY6" fmla="*/ 158620 h 1915295"/>
                    <a:gd name="connsiteX7" fmla="*/ 2911151 w 3331029"/>
                    <a:gd name="connsiteY7" fmla="*/ 0 h 1915295"/>
                    <a:gd name="connsiteX8" fmla="*/ 2164702 w 3331029"/>
                    <a:gd name="connsiteY8" fmla="*/ 1782147 h 1915295"/>
                    <a:gd name="connsiteX9" fmla="*/ 1436914 w 3331029"/>
                    <a:gd name="connsiteY9"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14689 w 3308804"/>
                    <a:gd name="connsiteY0" fmla="*/ 0 h 1917453"/>
                    <a:gd name="connsiteX1" fmla="*/ 0 w 3308804"/>
                    <a:gd name="connsiteY1" fmla="*/ 1623721 h 1917453"/>
                    <a:gd name="connsiteX2" fmla="*/ 2926249 w 3308804"/>
                    <a:gd name="connsiteY2" fmla="*/ 1884784 h 1917453"/>
                    <a:gd name="connsiteX3" fmla="*/ 2879596 w 3308804"/>
                    <a:gd name="connsiteY3" fmla="*/ 1772816 h 1917453"/>
                    <a:gd name="connsiteX4" fmla="*/ 3308804 w 3308804"/>
                    <a:gd name="connsiteY4" fmla="*/ 513184 h 1917453"/>
                    <a:gd name="connsiteX5" fmla="*/ 3308804 w 3308804"/>
                    <a:gd name="connsiteY5" fmla="*/ 158620 h 1917453"/>
                    <a:gd name="connsiteX6" fmla="*/ 2888926 w 3308804"/>
                    <a:gd name="connsiteY6" fmla="*/ 0 h 1917453"/>
                    <a:gd name="connsiteX7" fmla="*/ 2142477 w 3308804"/>
                    <a:gd name="connsiteY7" fmla="*/ 1782147 h 1917453"/>
                    <a:gd name="connsiteX8" fmla="*/ 1414689 w 3308804"/>
                    <a:gd name="connsiteY8" fmla="*/ 0 h 1917453"/>
                    <a:gd name="connsiteX0" fmla="*/ 1417845 w 3311960"/>
                    <a:gd name="connsiteY0" fmla="*/ 0 h 1917453"/>
                    <a:gd name="connsiteX1" fmla="*/ 3156 w 3311960"/>
                    <a:gd name="connsiteY1" fmla="*/ 1623721 h 1917453"/>
                    <a:gd name="connsiteX2" fmla="*/ 2929405 w 3311960"/>
                    <a:gd name="connsiteY2" fmla="*/ 1884784 h 1917453"/>
                    <a:gd name="connsiteX3" fmla="*/ 2882752 w 3311960"/>
                    <a:gd name="connsiteY3" fmla="*/ 1772816 h 1917453"/>
                    <a:gd name="connsiteX4" fmla="*/ 3311960 w 3311960"/>
                    <a:gd name="connsiteY4" fmla="*/ 513184 h 1917453"/>
                    <a:gd name="connsiteX5" fmla="*/ 3311960 w 3311960"/>
                    <a:gd name="connsiteY5" fmla="*/ 158620 h 1917453"/>
                    <a:gd name="connsiteX6" fmla="*/ 2892082 w 3311960"/>
                    <a:gd name="connsiteY6" fmla="*/ 0 h 1917453"/>
                    <a:gd name="connsiteX7" fmla="*/ 2145633 w 3311960"/>
                    <a:gd name="connsiteY7" fmla="*/ 1782147 h 1917453"/>
                    <a:gd name="connsiteX8" fmla="*/ 1417845 w 3311960"/>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6029" h="1917453">
                      <a:moveTo>
                        <a:pt x="1421914" y="0"/>
                      </a:moveTo>
                      <a:cubicBezTo>
                        <a:pt x="-316689" y="435428"/>
                        <a:pt x="45908" y="1617501"/>
                        <a:pt x="7225" y="1623721"/>
                      </a:cubicBezTo>
                      <a:cubicBezTo>
                        <a:pt x="868946" y="1956513"/>
                        <a:pt x="1941319" y="1943878"/>
                        <a:pt x="2933474" y="1884784"/>
                      </a:cubicBezTo>
                      <a:lnTo>
                        <a:pt x="2886821" y="1772816"/>
                      </a:lnTo>
                      <a:lnTo>
                        <a:pt x="3316029" y="513184"/>
                      </a:lnTo>
                      <a:lnTo>
                        <a:pt x="3316029" y="158620"/>
                      </a:lnTo>
                      <a:lnTo>
                        <a:pt x="2896151" y="0"/>
                      </a:lnTo>
                      <a:cubicBezTo>
                        <a:pt x="2731310" y="584719"/>
                        <a:pt x="2473163" y="1374710"/>
                        <a:pt x="2149702" y="1782147"/>
                      </a:cubicBezTo>
                      <a:cubicBezTo>
                        <a:pt x="1826241" y="1377820"/>
                        <a:pt x="1568094" y="572278"/>
                        <a:pt x="1421914" y="0"/>
                      </a:cubicBezTo>
                      <a:close/>
                    </a:path>
                  </a:pathLst>
                </a:cu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0791">
                    <a:defRPr/>
                  </a:pPr>
                  <a:endParaRPr lang="en-IN" sz="1873" b="1">
                    <a:solidFill>
                      <a:prstClr val="white"/>
                    </a:solidFill>
                    <a:latin typeface="Segoe UI"/>
                  </a:endParaRPr>
                </a:p>
              </p:txBody>
            </p:sp>
          </p:grpSp>
          <p:grpSp>
            <p:nvGrpSpPr>
              <p:cNvPr id="172" name="Group 171"/>
              <p:cNvGrpSpPr/>
              <p:nvPr/>
            </p:nvGrpSpPr>
            <p:grpSpPr>
              <a:xfrm>
                <a:off x="9873487" y="5820260"/>
                <a:ext cx="277438" cy="376832"/>
                <a:chOff x="1008694" y="2356398"/>
                <a:chExt cx="277438" cy="376832"/>
              </a:xfrm>
            </p:grpSpPr>
            <p:sp>
              <p:nvSpPr>
                <p:cNvPr id="173" name="Rectangle 172"/>
                <p:cNvSpPr/>
                <p:nvPr/>
              </p:nvSpPr>
              <p:spPr bwMode="auto">
                <a:xfrm>
                  <a:off x="1008694" y="2372698"/>
                  <a:ext cx="277438" cy="31718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marL="349724" indent="-349724" algn="ctr" defTabSz="951028" fontAlgn="base">
                    <a:lnSpc>
                      <a:spcPct val="90000"/>
                    </a:lnSpc>
                    <a:spcBef>
                      <a:spcPct val="0"/>
                    </a:spcBef>
                    <a:spcAft>
                      <a:spcPct val="0"/>
                    </a:spcAft>
                    <a:buFont typeface="Wingdings 3" panose="05040102010807070707" pitchFamily="18" charset="2"/>
                    <a:buChar char="Æ"/>
                    <a:defRPr/>
                  </a:pPr>
                  <a:endParaRPr lang="en-US" sz="2040" b="1" dirty="0" err="1">
                    <a:solidFill>
                      <a:srgbClr val="FFFFFF"/>
                    </a:solidFill>
                    <a:latin typeface="Segoe UI Light"/>
                    <a:ea typeface="Segoe UI" pitchFamily="34" charset="0"/>
                    <a:cs typeface="Segoe UI" pitchFamily="34" charset="0"/>
                  </a:endParaRPr>
                </a:p>
              </p:txBody>
            </p:sp>
            <p:grpSp>
              <p:nvGrpSpPr>
                <p:cNvPr id="174" name="Group 173"/>
                <p:cNvGrpSpPr/>
                <p:nvPr/>
              </p:nvGrpSpPr>
              <p:grpSpPr>
                <a:xfrm>
                  <a:off x="1008694" y="2356398"/>
                  <a:ext cx="277438" cy="376832"/>
                  <a:chOff x="5617016" y="4216783"/>
                  <a:chExt cx="277438" cy="376832"/>
                </a:xfrm>
              </p:grpSpPr>
              <p:sp>
                <p:nvSpPr>
                  <p:cNvPr id="175" name="Freeform 9"/>
                  <p:cNvSpPr>
                    <a:spLocks noChangeAspect="1" noEditPoints="1"/>
                  </p:cNvSpPr>
                  <p:nvPr/>
                </p:nvSpPr>
                <p:spPr bwMode="black">
                  <a:xfrm flipH="1">
                    <a:off x="5617016" y="4216783"/>
                    <a:ext cx="277438" cy="376832"/>
                  </a:xfrm>
                  <a:custGeom>
                    <a:avLst/>
                    <a:gdLst>
                      <a:gd name="T0" fmla="*/ 124 w 133"/>
                      <a:gd name="T1" fmla="*/ 0 h 182"/>
                      <a:gd name="T2" fmla="*/ 8 w 133"/>
                      <a:gd name="T3" fmla="*/ 0 h 182"/>
                      <a:gd name="T4" fmla="*/ 0 w 133"/>
                      <a:gd name="T5" fmla="*/ 8 h 182"/>
                      <a:gd name="T6" fmla="*/ 0 w 133"/>
                      <a:gd name="T7" fmla="*/ 173 h 182"/>
                      <a:gd name="T8" fmla="*/ 8 w 133"/>
                      <a:gd name="T9" fmla="*/ 182 h 182"/>
                      <a:gd name="T10" fmla="*/ 124 w 133"/>
                      <a:gd name="T11" fmla="*/ 182 h 182"/>
                      <a:gd name="T12" fmla="*/ 133 w 133"/>
                      <a:gd name="T13" fmla="*/ 173 h 182"/>
                      <a:gd name="T14" fmla="*/ 133 w 133"/>
                      <a:gd name="T15" fmla="*/ 8 h 182"/>
                      <a:gd name="T16" fmla="*/ 124 w 133"/>
                      <a:gd name="T17" fmla="*/ 0 h 182"/>
                      <a:gd name="T18" fmla="*/ 123 w 133"/>
                      <a:gd name="T19" fmla="*/ 160 h 182"/>
                      <a:gd name="T20" fmla="*/ 10 w 133"/>
                      <a:gd name="T21" fmla="*/ 160 h 182"/>
                      <a:gd name="T22" fmla="*/ 10 w 133"/>
                      <a:gd name="T23" fmla="*/ 10 h 182"/>
                      <a:gd name="T24" fmla="*/ 123 w 133"/>
                      <a:gd name="T25" fmla="*/ 10 h 182"/>
                      <a:gd name="T26" fmla="*/ 123 w 133"/>
                      <a:gd name="T27" fmla="*/ 16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82">
                        <a:moveTo>
                          <a:pt x="124" y="0"/>
                        </a:moveTo>
                        <a:cubicBezTo>
                          <a:pt x="8" y="0"/>
                          <a:pt x="8" y="0"/>
                          <a:pt x="8" y="0"/>
                        </a:cubicBezTo>
                        <a:cubicBezTo>
                          <a:pt x="3" y="0"/>
                          <a:pt x="0" y="4"/>
                          <a:pt x="0" y="8"/>
                        </a:cubicBezTo>
                        <a:cubicBezTo>
                          <a:pt x="0" y="173"/>
                          <a:pt x="0" y="173"/>
                          <a:pt x="0" y="173"/>
                        </a:cubicBezTo>
                        <a:cubicBezTo>
                          <a:pt x="0" y="178"/>
                          <a:pt x="3" y="182"/>
                          <a:pt x="8" y="182"/>
                        </a:cubicBezTo>
                        <a:cubicBezTo>
                          <a:pt x="124" y="182"/>
                          <a:pt x="124" y="182"/>
                          <a:pt x="124" y="182"/>
                        </a:cubicBezTo>
                        <a:cubicBezTo>
                          <a:pt x="129" y="182"/>
                          <a:pt x="133" y="178"/>
                          <a:pt x="133" y="173"/>
                        </a:cubicBezTo>
                        <a:cubicBezTo>
                          <a:pt x="133" y="8"/>
                          <a:pt x="133" y="8"/>
                          <a:pt x="133" y="8"/>
                        </a:cubicBezTo>
                        <a:cubicBezTo>
                          <a:pt x="133" y="4"/>
                          <a:pt x="129" y="0"/>
                          <a:pt x="124" y="0"/>
                        </a:cubicBezTo>
                        <a:close/>
                        <a:moveTo>
                          <a:pt x="123" y="160"/>
                        </a:moveTo>
                        <a:cubicBezTo>
                          <a:pt x="10" y="160"/>
                          <a:pt x="10" y="160"/>
                          <a:pt x="10" y="160"/>
                        </a:cubicBezTo>
                        <a:cubicBezTo>
                          <a:pt x="10" y="10"/>
                          <a:pt x="10" y="10"/>
                          <a:pt x="10" y="10"/>
                        </a:cubicBezTo>
                        <a:cubicBezTo>
                          <a:pt x="123" y="10"/>
                          <a:pt x="123" y="10"/>
                          <a:pt x="123" y="10"/>
                        </a:cubicBezTo>
                        <a:lnTo>
                          <a:pt x="123" y="160"/>
                        </a:lnTo>
                        <a:close/>
                      </a:path>
                    </a:pathLst>
                  </a:cu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76" name="Freeform 33"/>
                  <p:cNvSpPr>
                    <a:spLocks noChangeAspect="1" noEditPoints="1"/>
                  </p:cNvSpPr>
                  <p:nvPr/>
                </p:nvSpPr>
                <p:spPr bwMode="black">
                  <a:xfrm>
                    <a:off x="5661142" y="4321168"/>
                    <a:ext cx="189187" cy="134572"/>
                  </a:xfrm>
                  <a:custGeom>
                    <a:avLst/>
                    <a:gdLst>
                      <a:gd name="T0" fmla="*/ 0 w 1871"/>
                      <a:gd name="T1" fmla="*/ 1139 h 1330"/>
                      <a:gd name="T2" fmla="*/ 1871 w 1871"/>
                      <a:gd name="T3" fmla="*/ 1139 h 1330"/>
                      <a:gd name="T4" fmla="*/ 1871 w 1871"/>
                      <a:gd name="T5" fmla="*/ 1330 h 1330"/>
                      <a:gd name="T6" fmla="*/ 0 w 1871"/>
                      <a:gd name="T7" fmla="*/ 1330 h 1330"/>
                      <a:gd name="T8" fmla="*/ 0 w 1871"/>
                      <a:gd name="T9" fmla="*/ 1139 h 1330"/>
                      <a:gd name="T10" fmla="*/ 1870 w 1871"/>
                      <a:gd name="T11" fmla="*/ 0 h 1330"/>
                      <a:gd name="T12" fmla="*/ 1829 w 1871"/>
                      <a:gd name="T13" fmla="*/ 312 h 1330"/>
                      <a:gd name="T14" fmla="*/ 1766 w 1871"/>
                      <a:gd name="T15" fmla="*/ 249 h 1330"/>
                      <a:gd name="T16" fmla="*/ 1118 w 1871"/>
                      <a:gd name="T17" fmla="*/ 897 h 1330"/>
                      <a:gd name="T18" fmla="*/ 1115 w 1871"/>
                      <a:gd name="T19" fmla="*/ 894 h 1330"/>
                      <a:gd name="T20" fmla="*/ 1112 w 1871"/>
                      <a:gd name="T21" fmla="*/ 897 h 1330"/>
                      <a:gd name="T22" fmla="*/ 951 w 1871"/>
                      <a:gd name="T23" fmla="*/ 736 h 1330"/>
                      <a:gd name="T24" fmla="*/ 951 w 1871"/>
                      <a:gd name="T25" fmla="*/ 737 h 1330"/>
                      <a:gd name="T26" fmla="*/ 710 w 1871"/>
                      <a:gd name="T27" fmla="*/ 496 h 1330"/>
                      <a:gd name="T28" fmla="*/ 175 w 1871"/>
                      <a:gd name="T29" fmla="*/ 1032 h 1330"/>
                      <a:gd name="T30" fmla="*/ 171 w 1871"/>
                      <a:gd name="T31" fmla="*/ 1037 h 1330"/>
                      <a:gd name="T32" fmla="*/ 166 w 1871"/>
                      <a:gd name="T33" fmla="*/ 1041 h 1330"/>
                      <a:gd name="T34" fmla="*/ 161 w 1871"/>
                      <a:gd name="T35" fmla="*/ 1046 h 1330"/>
                      <a:gd name="T36" fmla="*/ 160 w 1871"/>
                      <a:gd name="T37" fmla="*/ 1045 h 1330"/>
                      <a:gd name="T38" fmla="*/ 140 w 1871"/>
                      <a:gd name="T39" fmla="*/ 1059 h 1330"/>
                      <a:gd name="T40" fmla="*/ 101 w 1871"/>
                      <a:gd name="T41" fmla="*/ 1066 h 1330"/>
                      <a:gd name="T42" fmla="*/ 1 w 1871"/>
                      <a:gd name="T43" fmla="*/ 967 h 1330"/>
                      <a:gd name="T44" fmla="*/ 9 w 1871"/>
                      <a:gd name="T45" fmla="*/ 928 h 1330"/>
                      <a:gd name="T46" fmla="*/ 23 w 1871"/>
                      <a:gd name="T47" fmla="*/ 908 h 1330"/>
                      <a:gd name="T48" fmla="*/ 19 w 1871"/>
                      <a:gd name="T49" fmla="*/ 905 h 1330"/>
                      <a:gd name="T50" fmla="*/ 707 w 1871"/>
                      <a:gd name="T51" fmla="*/ 217 h 1330"/>
                      <a:gd name="T52" fmla="*/ 710 w 1871"/>
                      <a:gd name="T53" fmla="*/ 220 h 1330"/>
                      <a:gd name="T54" fmla="*/ 713 w 1871"/>
                      <a:gd name="T55" fmla="*/ 217 h 1330"/>
                      <a:gd name="T56" fmla="*/ 874 w 1871"/>
                      <a:gd name="T57" fmla="*/ 378 h 1330"/>
                      <a:gd name="T58" fmla="*/ 874 w 1871"/>
                      <a:gd name="T59" fmla="*/ 377 h 1330"/>
                      <a:gd name="T60" fmla="*/ 1115 w 1871"/>
                      <a:gd name="T61" fmla="*/ 618 h 1330"/>
                      <a:gd name="T62" fmla="*/ 1625 w 1871"/>
                      <a:gd name="T63" fmla="*/ 108 h 1330"/>
                      <a:gd name="T64" fmla="*/ 1558 w 1871"/>
                      <a:gd name="T65" fmla="*/ 41 h 1330"/>
                      <a:gd name="T66" fmla="*/ 1870 w 1871"/>
                      <a:gd name="T67" fmla="*/ 0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71" h="1330">
                        <a:moveTo>
                          <a:pt x="0" y="1139"/>
                        </a:moveTo>
                        <a:cubicBezTo>
                          <a:pt x="1871" y="1139"/>
                          <a:pt x="1871" y="1139"/>
                          <a:pt x="1871" y="1139"/>
                        </a:cubicBezTo>
                        <a:cubicBezTo>
                          <a:pt x="1871" y="1330"/>
                          <a:pt x="1871" y="1330"/>
                          <a:pt x="1871" y="1330"/>
                        </a:cubicBezTo>
                        <a:cubicBezTo>
                          <a:pt x="0" y="1330"/>
                          <a:pt x="0" y="1330"/>
                          <a:pt x="0" y="1330"/>
                        </a:cubicBezTo>
                        <a:cubicBezTo>
                          <a:pt x="0" y="1139"/>
                          <a:pt x="0" y="1139"/>
                          <a:pt x="0" y="1139"/>
                        </a:cubicBezTo>
                        <a:close/>
                        <a:moveTo>
                          <a:pt x="1870" y="0"/>
                        </a:moveTo>
                        <a:cubicBezTo>
                          <a:pt x="1829" y="312"/>
                          <a:pt x="1829" y="312"/>
                          <a:pt x="1829" y="312"/>
                        </a:cubicBezTo>
                        <a:cubicBezTo>
                          <a:pt x="1766" y="249"/>
                          <a:pt x="1766" y="249"/>
                          <a:pt x="1766" y="249"/>
                        </a:cubicBezTo>
                        <a:cubicBezTo>
                          <a:pt x="1118" y="897"/>
                          <a:pt x="1118" y="897"/>
                          <a:pt x="1118" y="897"/>
                        </a:cubicBezTo>
                        <a:cubicBezTo>
                          <a:pt x="1115" y="894"/>
                          <a:pt x="1115" y="894"/>
                          <a:pt x="1115" y="894"/>
                        </a:cubicBezTo>
                        <a:cubicBezTo>
                          <a:pt x="1112" y="897"/>
                          <a:pt x="1112" y="897"/>
                          <a:pt x="1112" y="897"/>
                        </a:cubicBezTo>
                        <a:cubicBezTo>
                          <a:pt x="951" y="736"/>
                          <a:pt x="951" y="736"/>
                          <a:pt x="951" y="736"/>
                        </a:cubicBezTo>
                        <a:cubicBezTo>
                          <a:pt x="951" y="737"/>
                          <a:pt x="951" y="737"/>
                          <a:pt x="951" y="737"/>
                        </a:cubicBezTo>
                        <a:cubicBezTo>
                          <a:pt x="710" y="496"/>
                          <a:pt x="710" y="496"/>
                          <a:pt x="710" y="496"/>
                        </a:cubicBezTo>
                        <a:cubicBezTo>
                          <a:pt x="175" y="1032"/>
                          <a:pt x="175" y="1032"/>
                          <a:pt x="175" y="1032"/>
                        </a:cubicBezTo>
                        <a:cubicBezTo>
                          <a:pt x="171" y="1037"/>
                          <a:pt x="171" y="1037"/>
                          <a:pt x="171" y="1037"/>
                        </a:cubicBezTo>
                        <a:cubicBezTo>
                          <a:pt x="166" y="1041"/>
                          <a:pt x="166" y="1041"/>
                          <a:pt x="166" y="1041"/>
                        </a:cubicBezTo>
                        <a:cubicBezTo>
                          <a:pt x="161" y="1046"/>
                          <a:pt x="161" y="1046"/>
                          <a:pt x="161" y="1046"/>
                        </a:cubicBezTo>
                        <a:cubicBezTo>
                          <a:pt x="160" y="1045"/>
                          <a:pt x="160" y="1045"/>
                          <a:pt x="160" y="1045"/>
                        </a:cubicBezTo>
                        <a:cubicBezTo>
                          <a:pt x="140" y="1059"/>
                          <a:pt x="140" y="1059"/>
                          <a:pt x="140" y="1059"/>
                        </a:cubicBezTo>
                        <a:cubicBezTo>
                          <a:pt x="128" y="1064"/>
                          <a:pt x="115" y="1066"/>
                          <a:pt x="101" y="1066"/>
                        </a:cubicBezTo>
                        <a:cubicBezTo>
                          <a:pt x="46" y="1066"/>
                          <a:pt x="1" y="1022"/>
                          <a:pt x="1" y="967"/>
                        </a:cubicBezTo>
                        <a:cubicBezTo>
                          <a:pt x="1" y="953"/>
                          <a:pt x="4" y="940"/>
                          <a:pt x="9" y="928"/>
                        </a:cubicBezTo>
                        <a:cubicBezTo>
                          <a:pt x="23" y="908"/>
                          <a:pt x="23" y="908"/>
                          <a:pt x="23" y="908"/>
                        </a:cubicBezTo>
                        <a:cubicBezTo>
                          <a:pt x="19" y="905"/>
                          <a:pt x="19" y="905"/>
                          <a:pt x="19" y="905"/>
                        </a:cubicBezTo>
                        <a:cubicBezTo>
                          <a:pt x="707" y="217"/>
                          <a:pt x="707" y="217"/>
                          <a:pt x="707" y="217"/>
                        </a:cubicBezTo>
                        <a:cubicBezTo>
                          <a:pt x="710" y="220"/>
                          <a:pt x="710" y="220"/>
                          <a:pt x="710" y="220"/>
                        </a:cubicBezTo>
                        <a:cubicBezTo>
                          <a:pt x="713" y="217"/>
                          <a:pt x="713" y="217"/>
                          <a:pt x="713" y="217"/>
                        </a:cubicBezTo>
                        <a:cubicBezTo>
                          <a:pt x="874" y="378"/>
                          <a:pt x="874" y="378"/>
                          <a:pt x="874" y="378"/>
                        </a:cubicBezTo>
                        <a:cubicBezTo>
                          <a:pt x="874" y="377"/>
                          <a:pt x="874" y="377"/>
                          <a:pt x="874" y="377"/>
                        </a:cubicBezTo>
                        <a:cubicBezTo>
                          <a:pt x="1115" y="618"/>
                          <a:pt x="1115" y="618"/>
                          <a:pt x="1115" y="618"/>
                        </a:cubicBezTo>
                        <a:cubicBezTo>
                          <a:pt x="1625" y="108"/>
                          <a:pt x="1625" y="108"/>
                          <a:pt x="1625" y="108"/>
                        </a:cubicBezTo>
                        <a:cubicBezTo>
                          <a:pt x="1558" y="41"/>
                          <a:pt x="1558" y="41"/>
                          <a:pt x="1558" y="41"/>
                        </a:cubicBezTo>
                        <a:cubicBezTo>
                          <a:pt x="1870" y="0"/>
                          <a:pt x="1870" y="0"/>
                          <a:pt x="1870" y="0"/>
                        </a:cubicBezTo>
                        <a:close/>
                      </a:path>
                    </a:pathLst>
                  </a:custGeom>
                  <a:solidFill>
                    <a:srgbClr val="FF8C00"/>
                  </a:solidFill>
                  <a:ln>
                    <a:noFill/>
                  </a:ln>
                </p:spPr>
                <p:txBody>
                  <a:bodyPr vert="horz" wrap="square" lIns="93260" tIns="46630" rIns="93260" bIns="46630" numCol="1" anchor="t" anchorCtr="0" compatLnSpc="1">
                    <a:prstTxWarp prst="textNoShape">
                      <a:avLst/>
                    </a:prstTxWarp>
                  </a:bodyPr>
                  <a:lstStyle/>
                  <a:p>
                    <a:pPr defTabSz="950407" fontAlgn="base">
                      <a:spcBef>
                        <a:spcPct val="0"/>
                      </a:spcBef>
                      <a:spcAft>
                        <a:spcPct val="0"/>
                      </a:spcAft>
                      <a:defRPr/>
                    </a:pPr>
                    <a:endParaRPr lang="en-US" sz="2448" dirty="0">
                      <a:solidFill>
                        <a:srgbClr val="000000"/>
                      </a:solidFill>
                      <a:latin typeface="Segoe UI" charset="0"/>
                      <a:ea typeface="MS PGothic" charset="0"/>
                    </a:endParaRPr>
                  </a:p>
                </p:txBody>
              </p:sp>
            </p:grpSp>
          </p:grpSp>
        </p:grpSp>
      </p:grpSp>
      <p:grpSp>
        <p:nvGrpSpPr>
          <p:cNvPr id="186" name="Group 185"/>
          <p:cNvGrpSpPr/>
          <p:nvPr/>
        </p:nvGrpSpPr>
        <p:grpSpPr>
          <a:xfrm>
            <a:off x="7101322" y="3465050"/>
            <a:ext cx="384412" cy="384412"/>
            <a:chOff x="8431377" y="-766784"/>
            <a:chExt cx="457200" cy="457200"/>
          </a:xfrm>
          <a:solidFill>
            <a:srgbClr val="0072C6"/>
          </a:solidFill>
        </p:grpSpPr>
        <p:sp>
          <p:nvSpPr>
            <p:cNvPr id="193"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151">
                <a:defRPr/>
              </a:pPr>
              <a:endParaRPr lang="en-US" sz="1873" kern="0" dirty="0">
                <a:solidFill>
                  <a:srgbClr val="505050"/>
                </a:solidFill>
              </a:endParaRPr>
            </a:p>
          </p:txBody>
        </p:sp>
        <p:sp>
          <p:nvSpPr>
            <p:cNvPr id="194"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151">
                <a:defRPr/>
              </a:pPr>
              <a:endParaRPr lang="en-US" sz="1873" kern="0" dirty="0">
                <a:solidFill>
                  <a:srgbClr val="505050"/>
                </a:solidFill>
              </a:endParaRPr>
            </a:p>
          </p:txBody>
        </p:sp>
      </p:grpSp>
      <p:grpSp>
        <p:nvGrpSpPr>
          <p:cNvPr id="187" name="Group 186"/>
          <p:cNvGrpSpPr/>
          <p:nvPr/>
        </p:nvGrpSpPr>
        <p:grpSpPr>
          <a:xfrm>
            <a:off x="7101322" y="3925662"/>
            <a:ext cx="384412" cy="384412"/>
            <a:chOff x="8431377" y="-738687"/>
            <a:chExt cx="457200" cy="457200"/>
          </a:xfrm>
          <a:solidFill>
            <a:srgbClr val="0072C6"/>
          </a:solidFill>
        </p:grpSpPr>
        <p:sp>
          <p:nvSpPr>
            <p:cNvPr id="191" name="Freeform 5"/>
            <p:cNvSpPr>
              <a:spLocks noEditPoints="1"/>
            </p:cNvSpPr>
            <p:nvPr/>
          </p:nvSpPr>
          <p:spPr bwMode="auto">
            <a:xfrm>
              <a:off x="8431377" y="-738687"/>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151">
                <a:defRPr/>
              </a:pPr>
              <a:endParaRPr lang="en-US" sz="1873" kern="0" dirty="0">
                <a:solidFill>
                  <a:srgbClr val="505050"/>
                </a:solidFill>
              </a:endParaRPr>
            </a:p>
          </p:txBody>
        </p:sp>
        <p:sp>
          <p:nvSpPr>
            <p:cNvPr id="192" name="Freeform 8"/>
            <p:cNvSpPr>
              <a:spLocks/>
            </p:cNvSpPr>
            <p:nvPr/>
          </p:nvSpPr>
          <p:spPr bwMode="auto">
            <a:xfrm>
              <a:off x="8542502" y="-598989"/>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151">
                <a:defRPr/>
              </a:pPr>
              <a:endParaRPr lang="en-US" sz="1873" kern="0" dirty="0">
                <a:solidFill>
                  <a:srgbClr val="505050"/>
                </a:solidFill>
              </a:endParaRPr>
            </a:p>
          </p:txBody>
        </p:sp>
      </p:grpSp>
      <p:grpSp>
        <p:nvGrpSpPr>
          <p:cNvPr id="188" name="Group 187"/>
          <p:cNvGrpSpPr/>
          <p:nvPr/>
        </p:nvGrpSpPr>
        <p:grpSpPr>
          <a:xfrm>
            <a:off x="7101322" y="5297262"/>
            <a:ext cx="384412" cy="384412"/>
            <a:chOff x="8431377" y="-50688"/>
            <a:chExt cx="457200" cy="457200"/>
          </a:xfrm>
          <a:solidFill>
            <a:srgbClr val="0072C6"/>
          </a:solidFill>
        </p:grpSpPr>
        <p:sp>
          <p:nvSpPr>
            <p:cNvPr id="189" name="Freeform 5"/>
            <p:cNvSpPr>
              <a:spLocks noEditPoints="1"/>
            </p:cNvSpPr>
            <p:nvPr/>
          </p:nvSpPr>
          <p:spPr bwMode="auto">
            <a:xfrm>
              <a:off x="8431377" y="-50688"/>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151">
                <a:defRPr/>
              </a:pPr>
              <a:endParaRPr lang="en-US" sz="1873" kern="0" dirty="0">
                <a:solidFill>
                  <a:srgbClr val="505050"/>
                </a:solidFill>
              </a:endParaRPr>
            </a:p>
          </p:txBody>
        </p:sp>
        <p:sp>
          <p:nvSpPr>
            <p:cNvPr id="190" name="Freeform 8"/>
            <p:cNvSpPr>
              <a:spLocks/>
            </p:cNvSpPr>
            <p:nvPr/>
          </p:nvSpPr>
          <p:spPr bwMode="auto">
            <a:xfrm>
              <a:off x="8542502" y="89010"/>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151">
                <a:defRPr/>
              </a:pPr>
              <a:endParaRPr lang="en-US" sz="1873" kern="0" dirty="0">
                <a:solidFill>
                  <a:srgbClr val="505050"/>
                </a:solidFill>
              </a:endParaRPr>
            </a:p>
          </p:txBody>
        </p:sp>
      </p:grpSp>
      <p:sp>
        <p:nvSpPr>
          <p:cNvPr id="54" name="TextBox 53"/>
          <p:cNvSpPr txBox="1"/>
          <p:nvPr/>
        </p:nvSpPr>
        <p:spPr>
          <a:xfrm>
            <a:off x="300935" y="320040"/>
            <a:ext cx="12135540" cy="800219"/>
          </a:xfrm>
          <a:prstGeom prst="rect">
            <a:avLst/>
          </a:prstGeom>
          <a:noFill/>
        </p:spPr>
        <p:txBody>
          <a:bodyPr wrap="square" lIns="146304" tIns="91440" rIns="146304" bIns="91440" rtlCol="0">
            <a:spAutoFit/>
          </a:bodyPr>
          <a:lstStyle/>
          <a:p>
            <a:pPr defTabSz="1242768">
              <a:defRPr/>
            </a:pPr>
            <a:r>
              <a:rPr lang="en-US" sz="4000" dirty="0">
                <a:latin typeface="Segoe UI Semibold" panose="020B0702040204020203" pitchFamily="34" charset="0"/>
                <a:cs typeface="Segoe UI Semibold" panose="020B0702040204020203" pitchFamily="34" charset="0"/>
              </a:rPr>
              <a:t>Deploy quickly with a hybrid solution</a:t>
            </a:r>
          </a:p>
        </p:txBody>
      </p:sp>
    </p:spTree>
    <p:extLst>
      <p:ext uri="{BB962C8B-B14F-4D97-AF65-F5344CB8AC3E}">
        <p14:creationId xmlns:p14="http://schemas.microsoft.com/office/powerpoint/2010/main" val="2656542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3">
                                            <p:txEl>
                                              <p:pRg st="0" end="0"/>
                                            </p:txEl>
                                          </p:spTgt>
                                        </p:tgtEl>
                                        <p:attrNameLst>
                                          <p:attrName>style.visibility</p:attrName>
                                        </p:attrNameLst>
                                      </p:cBhvr>
                                      <p:to>
                                        <p:strVal val="visible"/>
                                      </p:to>
                                    </p:set>
                                    <p:animEffect transition="in" filter="fade">
                                      <p:cBhvr>
                                        <p:cTn id="7" dur="500"/>
                                        <p:tgtEl>
                                          <p:spTgt spid="183">
                                            <p:txEl>
                                              <p:pRg st="0" end="0"/>
                                            </p:txEl>
                                          </p:spTgt>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83">
                                            <p:txEl>
                                              <p:pRg st="1" end="1"/>
                                            </p:txEl>
                                          </p:spTgt>
                                        </p:tgtEl>
                                        <p:attrNameLst>
                                          <p:attrName>style.visibility</p:attrName>
                                        </p:attrNameLst>
                                      </p:cBhvr>
                                      <p:to>
                                        <p:strVal val="visible"/>
                                      </p:to>
                                    </p:set>
                                    <p:animEffect transition="in" filter="fade">
                                      <p:cBhvr>
                                        <p:cTn id="10" dur="500"/>
                                        <p:tgtEl>
                                          <p:spTgt spid="183">
                                            <p:txEl>
                                              <p:pRg st="1" end="1"/>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83">
                                            <p:txEl>
                                              <p:pRg st="2" end="2"/>
                                            </p:txEl>
                                          </p:spTgt>
                                        </p:tgtEl>
                                        <p:attrNameLst>
                                          <p:attrName>style.visibility</p:attrName>
                                        </p:attrNameLst>
                                      </p:cBhvr>
                                      <p:to>
                                        <p:strVal val="visible"/>
                                      </p:to>
                                    </p:set>
                                    <p:animEffect transition="in" filter="fade">
                                      <p:cBhvr>
                                        <p:cTn id="13" dur="500"/>
                                        <p:tgtEl>
                                          <p:spTgt spid="183">
                                            <p:txEl>
                                              <p:pRg st="2" end="2"/>
                                            </p:txEl>
                                          </p:spTgt>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83">
                                            <p:txEl>
                                              <p:pRg st="3" end="3"/>
                                            </p:txEl>
                                          </p:spTgt>
                                        </p:tgtEl>
                                        <p:attrNameLst>
                                          <p:attrName>style.visibility</p:attrName>
                                        </p:attrNameLst>
                                      </p:cBhvr>
                                      <p:to>
                                        <p:strVal val="visible"/>
                                      </p:to>
                                    </p:set>
                                    <p:animEffect transition="in" filter="fade">
                                      <p:cBhvr>
                                        <p:cTn id="16" dur="500"/>
                                        <p:tgtEl>
                                          <p:spTgt spid="183">
                                            <p:txEl>
                                              <p:pRg st="3" end="3"/>
                                            </p:txEl>
                                          </p:spTgt>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83">
                                            <p:txEl>
                                              <p:pRg st="4" end="4"/>
                                            </p:txEl>
                                          </p:spTgt>
                                        </p:tgtEl>
                                        <p:attrNameLst>
                                          <p:attrName>style.visibility</p:attrName>
                                        </p:attrNameLst>
                                      </p:cBhvr>
                                      <p:to>
                                        <p:strVal val="visible"/>
                                      </p:to>
                                    </p:set>
                                    <p:animEffect transition="in" filter="fade">
                                      <p:cBhvr>
                                        <p:cTn id="19" dur="500"/>
                                        <p:tgtEl>
                                          <p:spTgt spid="183">
                                            <p:txEl>
                                              <p:pRg st="4" end="4"/>
                                            </p:txEl>
                                          </p:spTgt>
                                        </p:tgtEl>
                                      </p:cBhvr>
                                    </p:animEffect>
                                  </p:childTnLst>
                                </p:cTn>
                              </p:par>
                              <p:par>
                                <p:cTn id="20" presetID="10" presetClass="entr" presetSubtype="0" fill="hold" nodeType="withEffect">
                                  <p:stCondLst>
                                    <p:cond delay="500"/>
                                  </p:stCondLst>
                                  <p:childTnLst>
                                    <p:set>
                                      <p:cBhvr>
                                        <p:cTn id="21" dur="1" fill="hold">
                                          <p:stCondLst>
                                            <p:cond delay="0"/>
                                          </p:stCondLst>
                                        </p:cTn>
                                        <p:tgtEl>
                                          <p:spTgt spid="186"/>
                                        </p:tgtEl>
                                        <p:attrNameLst>
                                          <p:attrName>style.visibility</p:attrName>
                                        </p:attrNameLst>
                                      </p:cBhvr>
                                      <p:to>
                                        <p:strVal val="visible"/>
                                      </p:to>
                                    </p:set>
                                    <p:animEffect transition="in" filter="fade">
                                      <p:cBhvr>
                                        <p:cTn id="22" dur="500"/>
                                        <p:tgtEl>
                                          <p:spTgt spid="186"/>
                                        </p:tgtEl>
                                      </p:cBhvr>
                                    </p:animEffect>
                                  </p:childTnLst>
                                </p:cTn>
                              </p:par>
                              <p:par>
                                <p:cTn id="23" presetID="63" presetClass="path" presetSubtype="0" accel="50000" decel="50000" fill="hold" nodeType="withEffect">
                                  <p:stCondLst>
                                    <p:cond delay="500"/>
                                  </p:stCondLst>
                                  <p:childTnLst>
                                    <p:animMotion origin="layout" path="M -0.03064 -3.28643E-6 L 1.82282E-6 -3.28643E-6 " pathEditMode="relative" rAng="0" ptsTypes="AA">
                                      <p:cBhvr>
                                        <p:cTn id="24" dur="500" fill="hold"/>
                                        <p:tgtEl>
                                          <p:spTgt spid="186"/>
                                        </p:tgtEl>
                                        <p:attrNameLst>
                                          <p:attrName>ppt_x</p:attrName>
                                          <p:attrName>ppt_y</p:attrName>
                                        </p:attrNameLst>
                                      </p:cBhvr>
                                      <p:rCtr x="1532" y="0"/>
                                    </p:animMotion>
                                  </p:childTnLst>
                                </p:cTn>
                              </p:par>
                              <p:par>
                                <p:cTn id="25" presetID="10" presetClass="entr" presetSubtype="0" fill="hold" nodeType="withEffect">
                                  <p:stCondLst>
                                    <p:cond delay="750"/>
                                  </p:stCondLst>
                                  <p:childTnLst>
                                    <p:set>
                                      <p:cBhvr>
                                        <p:cTn id="26" dur="1" fill="hold">
                                          <p:stCondLst>
                                            <p:cond delay="0"/>
                                          </p:stCondLst>
                                        </p:cTn>
                                        <p:tgtEl>
                                          <p:spTgt spid="187"/>
                                        </p:tgtEl>
                                        <p:attrNameLst>
                                          <p:attrName>style.visibility</p:attrName>
                                        </p:attrNameLst>
                                      </p:cBhvr>
                                      <p:to>
                                        <p:strVal val="visible"/>
                                      </p:to>
                                    </p:set>
                                    <p:animEffect transition="in" filter="fade">
                                      <p:cBhvr>
                                        <p:cTn id="27" dur="500"/>
                                        <p:tgtEl>
                                          <p:spTgt spid="187"/>
                                        </p:tgtEl>
                                      </p:cBhvr>
                                    </p:animEffect>
                                  </p:childTnLst>
                                </p:cTn>
                              </p:par>
                              <p:par>
                                <p:cTn id="28" presetID="63" presetClass="path" presetSubtype="0" accel="50000" decel="50000" fill="hold" nodeType="withEffect">
                                  <p:stCondLst>
                                    <p:cond delay="750"/>
                                  </p:stCondLst>
                                  <p:childTnLst>
                                    <p:animMotion origin="layout" path="M -0.03064 -2.62369E-6 L 1.82282E-6 -2.62369E-6 " pathEditMode="relative" rAng="0" ptsTypes="AA">
                                      <p:cBhvr>
                                        <p:cTn id="29" dur="500" fill="hold"/>
                                        <p:tgtEl>
                                          <p:spTgt spid="187"/>
                                        </p:tgtEl>
                                        <p:attrNameLst>
                                          <p:attrName>ppt_x</p:attrName>
                                          <p:attrName>ppt_y</p:attrName>
                                        </p:attrNameLst>
                                      </p:cBhvr>
                                      <p:rCtr x="1532" y="0"/>
                                    </p:animMotion>
                                  </p:childTnLst>
                                </p:cTn>
                              </p:par>
                              <p:par>
                                <p:cTn id="30" presetID="10" presetClass="entr" presetSubtype="0" fill="hold" nodeType="withEffect">
                                  <p:stCondLst>
                                    <p:cond delay="1500"/>
                                  </p:stCondLst>
                                  <p:childTnLst>
                                    <p:set>
                                      <p:cBhvr>
                                        <p:cTn id="31" dur="1" fill="hold">
                                          <p:stCondLst>
                                            <p:cond delay="0"/>
                                          </p:stCondLst>
                                        </p:cTn>
                                        <p:tgtEl>
                                          <p:spTgt spid="188"/>
                                        </p:tgtEl>
                                        <p:attrNameLst>
                                          <p:attrName>style.visibility</p:attrName>
                                        </p:attrNameLst>
                                      </p:cBhvr>
                                      <p:to>
                                        <p:strVal val="visible"/>
                                      </p:to>
                                    </p:set>
                                    <p:animEffect transition="in" filter="fade">
                                      <p:cBhvr>
                                        <p:cTn id="32" dur="500"/>
                                        <p:tgtEl>
                                          <p:spTgt spid="188"/>
                                        </p:tgtEl>
                                      </p:cBhvr>
                                    </p:animEffect>
                                  </p:childTnLst>
                                </p:cTn>
                              </p:par>
                              <p:par>
                                <p:cTn id="33" presetID="63" presetClass="path" presetSubtype="0" accel="50000" decel="50000" fill="hold" nodeType="withEffect">
                                  <p:stCondLst>
                                    <p:cond delay="1500"/>
                                  </p:stCondLst>
                                  <p:childTnLst>
                                    <p:animMotion origin="layout" path="M -0.03064 1.14389E-6 L 1.82282E-6 1.14389E-6 " pathEditMode="relative" rAng="0" ptsTypes="AA">
                                      <p:cBhvr>
                                        <p:cTn id="34" dur="500" fill="hold"/>
                                        <p:tgtEl>
                                          <p:spTgt spid="188"/>
                                        </p:tgtEl>
                                        <p:attrNameLst>
                                          <p:attrName>ppt_x</p:attrName>
                                          <p:attrName>ppt_y</p:attrName>
                                        </p:attrNameLst>
                                      </p:cBhvr>
                                      <p:rCtr x="1532" y="0"/>
                                    </p:animMotion>
                                  </p:childTnLst>
                                </p:cTn>
                              </p:par>
                              <p:par>
                                <p:cTn id="35" presetID="1" presetClass="entr" presetSubtype="0" fill="hold" nodeType="withEffect">
                                  <p:stCondLst>
                                    <p:cond delay="750"/>
                                  </p:stCondLst>
                                  <p:childTnLst>
                                    <p:set>
                                      <p:cBhvr>
                                        <p:cTn id="36" dur="1" fill="hold">
                                          <p:stCondLst>
                                            <p:cond delay="499"/>
                                          </p:stCondLst>
                                        </p:cTn>
                                        <p:tgtEl>
                                          <p:spTgt spid="2"/>
                                        </p:tgtEl>
                                        <p:attrNameLst>
                                          <p:attrName>style.visibility</p:attrName>
                                        </p:attrNameLst>
                                      </p:cBhvr>
                                      <p:to>
                                        <p:strVal val="visible"/>
                                      </p:to>
                                    </p:set>
                                  </p:childTnLst>
                                </p:cTn>
                              </p:par>
                              <p:par>
                                <p:cTn id="37" presetID="6" presetClass="emph" presetSubtype="0" accel="100000" autoRev="1" fill="hold" nodeType="withEffect">
                                  <p:stCondLst>
                                    <p:cond delay="750"/>
                                  </p:stCondLst>
                                  <p:childTnLst>
                                    <p:animScale>
                                      <p:cBhvr>
                                        <p:cTn id="38" dur="500" fill="hold"/>
                                        <p:tgtEl>
                                          <p:spTgt spid="2"/>
                                        </p:tgtEl>
                                      </p:cBhvr>
                                      <p:by x="0" y="0"/>
                                    </p:animScale>
                                  </p:childTnLst>
                                </p:cTn>
                              </p:par>
                              <p:par>
                                <p:cTn id="39" presetID="16" presetClass="entr" presetSubtype="37" fill="hold" nodeType="withEffect">
                                  <p:stCondLst>
                                    <p:cond delay="1750"/>
                                  </p:stCondLst>
                                  <p:childTnLst>
                                    <p:set>
                                      <p:cBhvr>
                                        <p:cTn id="40" dur="1" fill="hold">
                                          <p:stCondLst>
                                            <p:cond delay="0"/>
                                          </p:stCondLst>
                                        </p:cTn>
                                        <p:tgtEl>
                                          <p:spTgt spid="147"/>
                                        </p:tgtEl>
                                        <p:attrNameLst>
                                          <p:attrName>style.visibility</p:attrName>
                                        </p:attrNameLst>
                                      </p:cBhvr>
                                      <p:to>
                                        <p:strVal val="visible"/>
                                      </p:to>
                                    </p:set>
                                    <p:animEffect transition="in" filter="barn(outVertical)">
                                      <p:cBhvr>
                                        <p:cTn id="41" dur="500"/>
                                        <p:tgtEl>
                                          <p:spTgt spid="147"/>
                                        </p:tgtEl>
                                      </p:cBhvr>
                                    </p:animEffect>
                                  </p:childTnLst>
                                </p:cTn>
                              </p:par>
                              <p:par>
                                <p:cTn id="42" presetID="10" presetClass="entr" presetSubtype="0" fill="hold" grpId="0" nodeType="withEffect">
                                  <p:stCondLst>
                                    <p:cond delay="2250"/>
                                  </p:stCondLst>
                                  <p:childTnLst>
                                    <p:set>
                                      <p:cBhvr>
                                        <p:cTn id="43" dur="1" fill="hold">
                                          <p:stCondLst>
                                            <p:cond delay="0"/>
                                          </p:stCondLst>
                                        </p:cTn>
                                        <p:tgtEl>
                                          <p:spTgt spid="148"/>
                                        </p:tgtEl>
                                        <p:attrNameLst>
                                          <p:attrName>style.visibility</p:attrName>
                                        </p:attrNameLst>
                                      </p:cBhvr>
                                      <p:to>
                                        <p:strVal val="visible"/>
                                      </p:to>
                                    </p:set>
                                    <p:animEffect transition="in" filter="fade">
                                      <p:cBhvr>
                                        <p:cTn id="44" dur="500"/>
                                        <p:tgtEl>
                                          <p:spTgt spid="148"/>
                                        </p:tgtEl>
                                      </p:cBhvr>
                                    </p:animEffect>
                                  </p:childTnLst>
                                </p:cTn>
                              </p:par>
                              <p:par>
                                <p:cTn id="45" presetID="42" presetClass="path" presetSubtype="0" decel="100000" fill="hold" grpId="1" nodeType="withEffect">
                                  <p:stCondLst>
                                    <p:cond delay="2250"/>
                                  </p:stCondLst>
                                  <p:childTnLst>
                                    <p:animMotion origin="layout" path="M -3.23462E-6 -1.64321E-6 L -3.23462E-6 0.04471 " pathEditMode="relative" rAng="0" ptsTypes="AA">
                                      <p:cBhvr>
                                        <p:cTn id="46" dur="500" spd="-100000" fill="hold"/>
                                        <p:tgtEl>
                                          <p:spTgt spid="148"/>
                                        </p:tgtEl>
                                        <p:attrNameLst>
                                          <p:attrName>ppt_x</p:attrName>
                                          <p:attrName>ppt_y</p:attrName>
                                        </p:attrNameLst>
                                      </p:cBhvr>
                                      <p:rCtr x="0" y="2224"/>
                                    </p:animMotion>
                                  </p:childTnLst>
                                </p:cTn>
                              </p:par>
                              <p:par>
                                <p:cTn id="47" presetID="10" presetClass="entr" presetSubtype="0" fill="hold" grpId="1" nodeType="withEffect">
                                  <p:stCondLst>
                                    <p:cond delay="225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500"/>
                                        <p:tgtEl>
                                          <p:spTgt spid="149"/>
                                        </p:tgtEl>
                                      </p:cBhvr>
                                    </p:animEffect>
                                  </p:childTnLst>
                                </p:cTn>
                              </p:par>
                              <p:par>
                                <p:cTn id="50" presetID="42" presetClass="path" presetSubtype="0" accel="50000" decel="50000" fill="hold" grpId="0" nodeType="withEffect">
                                  <p:stCondLst>
                                    <p:cond delay="2250"/>
                                  </p:stCondLst>
                                  <p:childTnLst>
                                    <p:animMotion origin="layout" path="M -7.53127E-7 -0.03064 L -7.53127E-7 -8.57921E-7 " pathEditMode="relative" rAng="0" ptsTypes="AA">
                                      <p:cBhvr>
                                        <p:cTn id="51" dur="500" fill="hold"/>
                                        <p:tgtEl>
                                          <p:spTgt spid="149"/>
                                        </p:tgtEl>
                                        <p:attrNameLst>
                                          <p:attrName>ppt_x</p:attrName>
                                          <p:attrName>ppt_y</p:attrName>
                                        </p:attrNameLst>
                                      </p:cBhvr>
                                      <p:rCtr x="0" y="1521"/>
                                    </p:animMotion>
                                  </p:childTnLst>
                                </p:cTn>
                              </p:par>
                              <p:par>
                                <p:cTn id="52" presetID="10" presetClass="entr" presetSubtype="0" fill="hold" nodeType="withEffect">
                                  <p:stCondLst>
                                    <p:cond delay="2250"/>
                                  </p:stCondLst>
                                  <p:childTnLst>
                                    <p:set>
                                      <p:cBhvr>
                                        <p:cTn id="53" dur="1" fill="hold">
                                          <p:stCondLst>
                                            <p:cond delay="0"/>
                                          </p:stCondLst>
                                        </p:cTn>
                                        <p:tgtEl>
                                          <p:spTgt spid="156"/>
                                        </p:tgtEl>
                                        <p:attrNameLst>
                                          <p:attrName>style.visibility</p:attrName>
                                        </p:attrNameLst>
                                      </p:cBhvr>
                                      <p:to>
                                        <p:strVal val="visible"/>
                                      </p:to>
                                    </p:set>
                                    <p:animEffect transition="in" filter="fade">
                                      <p:cBhvr>
                                        <p:cTn id="54" dur="500"/>
                                        <p:tgtEl>
                                          <p:spTgt spid="156"/>
                                        </p:tgtEl>
                                      </p:cBhvr>
                                    </p:animEffect>
                                  </p:childTnLst>
                                </p:cTn>
                              </p:par>
                              <p:par>
                                <p:cTn id="55" presetID="10" presetClass="entr" presetSubtype="0" fill="hold" nodeType="withEffect">
                                  <p:stCondLst>
                                    <p:cond delay="2250"/>
                                  </p:stCondLst>
                                  <p:childTnLst>
                                    <p:set>
                                      <p:cBhvr>
                                        <p:cTn id="56" dur="1" fill="hold">
                                          <p:stCondLst>
                                            <p:cond delay="0"/>
                                          </p:stCondLst>
                                        </p:cTn>
                                        <p:tgtEl>
                                          <p:spTgt spid="151"/>
                                        </p:tgtEl>
                                        <p:attrNameLst>
                                          <p:attrName>style.visibility</p:attrName>
                                        </p:attrNameLst>
                                      </p:cBhvr>
                                      <p:to>
                                        <p:strVal val="visible"/>
                                      </p:to>
                                    </p:set>
                                    <p:animEffect transition="in" filter="fade">
                                      <p:cBhvr>
                                        <p:cTn id="57" dur="500"/>
                                        <p:tgtEl>
                                          <p:spTgt spid="151"/>
                                        </p:tgtEl>
                                      </p:cBhvr>
                                    </p:animEffect>
                                  </p:childTnLst>
                                </p:cTn>
                              </p:par>
                              <p:par>
                                <p:cTn id="58" presetID="1" presetClass="entr" presetSubtype="0" fill="hold" nodeType="withEffect">
                                  <p:stCondLst>
                                    <p:cond delay="2750"/>
                                  </p:stCondLst>
                                  <p:childTnLst>
                                    <p:set>
                                      <p:cBhvr>
                                        <p:cTn id="59" dur="1" fill="hold">
                                          <p:stCondLst>
                                            <p:cond delay="499"/>
                                          </p:stCondLst>
                                        </p:cTn>
                                        <p:tgtEl>
                                          <p:spTgt spid="162"/>
                                        </p:tgtEl>
                                        <p:attrNameLst>
                                          <p:attrName>style.visibility</p:attrName>
                                        </p:attrNameLst>
                                      </p:cBhvr>
                                      <p:to>
                                        <p:strVal val="visible"/>
                                      </p:to>
                                    </p:set>
                                  </p:childTnLst>
                                </p:cTn>
                              </p:par>
                              <p:par>
                                <p:cTn id="60" presetID="6" presetClass="emph" presetSubtype="0" accel="100000" autoRev="1" fill="hold" nodeType="withEffect">
                                  <p:stCondLst>
                                    <p:cond delay="2750"/>
                                  </p:stCondLst>
                                  <p:childTnLst>
                                    <p:animScale>
                                      <p:cBhvr>
                                        <p:cTn id="61" dur="500" fill="hold"/>
                                        <p:tgtEl>
                                          <p:spTgt spid="162"/>
                                        </p:tgtEl>
                                      </p:cBhvr>
                                      <p:by x="0" y="0"/>
                                    </p:animScale>
                                  </p:childTnLst>
                                </p:cTn>
                              </p:par>
                              <p:par>
                                <p:cTn id="62" presetID="1" presetClass="entr" presetSubtype="0" fill="hold" nodeType="withEffect">
                                  <p:stCondLst>
                                    <p:cond delay="2750"/>
                                  </p:stCondLst>
                                  <p:childTnLst>
                                    <p:set>
                                      <p:cBhvr>
                                        <p:cTn id="63" dur="1" fill="hold">
                                          <p:stCondLst>
                                            <p:cond delay="499"/>
                                          </p:stCondLst>
                                        </p:cTn>
                                        <p:tgtEl>
                                          <p:spTgt spid="159"/>
                                        </p:tgtEl>
                                        <p:attrNameLst>
                                          <p:attrName>style.visibility</p:attrName>
                                        </p:attrNameLst>
                                      </p:cBhvr>
                                      <p:to>
                                        <p:strVal val="visible"/>
                                      </p:to>
                                    </p:set>
                                  </p:childTnLst>
                                </p:cTn>
                              </p:par>
                              <p:par>
                                <p:cTn id="64" presetID="6" presetClass="emph" presetSubtype="0" accel="100000" autoRev="1" fill="hold" nodeType="withEffect">
                                  <p:stCondLst>
                                    <p:cond delay="2750"/>
                                  </p:stCondLst>
                                  <p:childTnLst>
                                    <p:animScale>
                                      <p:cBhvr>
                                        <p:cTn id="65" dur="500" fill="hold"/>
                                        <p:tgtEl>
                                          <p:spTgt spid="159"/>
                                        </p:tgtEl>
                                      </p:cBhvr>
                                      <p:by x="0" y="0"/>
                                    </p:animScale>
                                  </p:childTnLst>
                                </p:cTn>
                              </p:par>
                              <p:par>
                                <p:cTn id="66" presetID="1" presetClass="entr" presetSubtype="0" fill="hold" nodeType="withEffect">
                                  <p:stCondLst>
                                    <p:cond delay="2750"/>
                                  </p:stCondLst>
                                  <p:childTnLst>
                                    <p:set>
                                      <p:cBhvr>
                                        <p:cTn id="67" dur="1" fill="hold">
                                          <p:stCondLst>
                                            <p:cond delay="499"/>
                                          </p:stCondLst>
                                        </p:cTn>
                                        <p:tgtEl>
                                          <p:spTgt spid="3"/>
                                        </p:tgtEl>
                                        <p:attrNameLst>
                                          <p:attrName>style.visibility</p:attrName>
                                        </p:attrNameLst>
                                      </p:cBhvr>
                                      <p:to>
                                        <p:strVal val="visible"/>
                                      </p:to>
                                    </p:set>
                                  </p:childTnLst>
                                </p:cTn>
                              </p:par>
                              <p:par>
                                <p:cTn id="68" presetID="6" presetClass="emph" presetSubtype="0" accel="100000" autoRev="1" fill="hold" nodeType="withEffect">
                                  <p:stCondLst>
                                    <p:cond delay="2750"/>
                                  </p:stCondLst>
                                  <p:childTnLst>
                                    <p:animScale>
                                      <p:cBhvr>
                                        <p:cTn id="69" dur="500" fill="hold"/>
                                        <p:tgtEl>
                                          <p:spTgt spid="3"/>
                                        </p:tgtEl>
                                      </p:cBhvr>
                                      <p:by x="0" y="0"/>
                                    </p:animScale>
                                  </p:childTnLst>
                                </p:cTn>
                              </p:par>
                              <p:par>
                                <p:cTn id="70" presetID="22" presetClass="entr" presetSubtype="1" fill="hold" nodeType="withEffect">
                                  <p:stCondLst>
                                    <p:cond delay="3750"/>
                                  </p:stCondLst>
                                  <p:childTnLst>
                                    <p:set>
                                      <p:cBhvr>
                                        <p:cTn id="71" dur="1" fill="hold">
                                          <p:stCondLst>
                                            <p:cond delay="0"/>
                                          </p:stCondLst>
                                        </p:cTn>
                                        <p:tgtEl>
                                          <p:spTgt spid="165"/>
                                        </p:tgtEl>
                                        <p:attrNameLst>
                                          <p:attrName>style.visibility</p:attrName>
                                        </p:attrNameLst>
                                      </p:cBhvr>
                                      <p:to>
                                        <p:strVal val="visible"/>
                                      </p:to>
                                    </p:set>
                                    <p:animEffect transition="in" filter="wipe(up)">
                                      <p:cBhvr>
                                        <p:cTn id="72" dur="500"/>
                                        <p:tgtEl>
                                          <p:spTgt spid="165"/>
                                        </p:tgtEl>
                                      </p:cBhvr>
                                    </p:animEffect>
                                  </p:childTnLst>
                                </p:cTn>
                              </p:par>
                              <p:par>
                                <p:cTn id="73" presetID="22" presetClass="entr" presetSubtype="4" fill="hold" nodeType="withEffect">
                                  <p:stCondLst>
                                    <p:cond delay="3750"/>
                                  </p:stCondLst>
                                  <p:childTnLst>
                                    <p:set>
                                      <p:cBhvr>
                                        <p:cTn id="74" dur="1" fill="hold">
                                          <p:stCondLst>
                                            <p:cond delay="0"/>
                                          </p:stCondLst>
                                        </p:cTn>
                                        <p:tgtEl>
                                          <p:spTgt spid="168"/>
                                        </p:tgtEl>
                                        <p:attrNameLst>
                                          <p:attrName>style.visibility</p:attrName>
                                        </p:attrNameLst>
                                      </p:cBhvr>
                                      <p:to>
                                        <p:strVal val="visible"/>
                                      </p:to>
                                    </p:set>
                                    <p:animEffect transition="in" filter="wipe(down)">
                                      <p:cBhvr>
                                        <p:cTn id="75"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build="p"/>
      <p:bldP spid="148" grpId="0"/>
      <p:bldP spid="148" grpId="1"/>
      <p:bldP spid="149" grpId="0"/>
      <p:bldP spid="149"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rot="16200000">
            <a:off x="7665633" y="2254643"/>
            <a:ext cx="2880758" cy="5990941"/>
            <a:chOff x="1727202" y="2022666"/>
            <a:chExt cx="2843721" cy="4589645"/>
          </a:xfrm>
          <a:solidFill>
            <a:schemeClr val="bg1"/>
          </a:solidFill>
        </p:grpSpPr>
        <p:sp>
          <p:nvSpPr>
            <p:cNvPr id="16" name="Isosceles Triangle 15"/>
            <p:cNvSpPr/>
            <p:nvPr/>
          </p:nvSpPr>
          <p:spPr bwMode="auto">
            <a:xfrm rot="5400000" flipH="1">
              <a:off x="1731626" y="3773014"/>
              <a:ext cx="4589644" cy="1088950"/>
            </a:xfrm>
            <a:prstGeom prst="triangl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FFFFFF">
                    <a:lumMod val="95000"/>
                  </a:srgbClr>
                </a:solidFill>
              </a:endParaRPr>
            </a:p>
          </p:txBody>
        </p:sp>
        <p:sp>
          <p:nvSpPr>
            <p:cNvPr id="17" name="Rectangle 16"/>
            <p:cNvSpPr/>
            <p:nvPr/>
          </p:nvSpPr>
          <p:spPr bwMode="auto">
            <a:xfrm rot="10800000">
              <a:off x="1727202" y="2022666"/>
              <a:ext cx="1767929" cy="4589644"/>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FFFFFF">
                    <a:lumMod val="95000"/>
                  </a:srgbClr>
                </a:solidFill>
              </a:endParaRPr>
            </a:p>
          </p:txBody>
        </p:sp>
      </p:grpSp>
      <p:sp>
        <p:nvSpPr>
          <p:cNvPr id="19" name="Rectangle 18"/>
          <p:cNvSpPr/>
          <p:nvPr/>
        </p:nvSpPr>
        <p:spPr bwMode="auto">
          <a:xfrm rot="16200000">
            <a:off x="6216491" y="5226253"/>
            <a:ext cx="2859973" cy="80336"/>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21" name="Rectangle 20"/>
          <p:cNvSpPr/>
          <p:nvPr/>
        </p:nvSpPr>
        <p:spPr bwMode="auto">
          <a:xfrm rot="16200000">
            <a:off x="7641203" y="5182654"/>
            <a:ext cx="2940320" cy="87189"/>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sp>
        <p:nvSpPr>
          <p:cNvPr id="22" name="Rectangle 21"/>
          <p:cNvSpPr/>
          <p:nvPr/>
        </p:nvSpPr>
        <p:spPr bwMode="auto">
          <a:xfrm rot="16200000">
            <a:off x="9197547" y="5237149"/>
            <a:ext cx="2816755" cy="82078"/>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5417">
                    <a:srgbClr val="000000"/>
                  </a:gs>
                  <a:gs pos="100000">
                    <a:srgbClr val="000000"/>
                  </a:gs>
                </a:gsLst>
                <a:lin ang="5400000" scaled="0"/>
              </a:gradFill>
            </a:endParaRPr>
          </a:p>
        </p:txBody>
      </p:sp>
      <p:pic>
        <p:nvPicPr>
          <p:cNvPr id="35" name="Picture 3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5101" y="1334865"/>
            <a:ext cx="6630584" cy="3187939"/>
          </a:xfrm>
          <a:prstGeom prst="rect">
            <a:avLst/>
          </a:prstGeom>
          <a:noFill/>
          <a:ln>
            <a:noFill/>
          </a:ln>
        </p:spPr>
      </p:pic>
      <p:grpSp>
        <p:nvGrpSpPr>
          <p:cNvPr id="11" name="Group 10"/>
          <p:cNvGrpSpPr/>
          <p:nvPr/>
        </p:nvGrpSpPr>
        <p:grpSpPr>
          <a:xfrm>
            <a:off x="5380248" y="4796469"/>
            <a:ext cx="7451523" cy="1718202"/>
            <a:chOff x="5380248" y="4796469"/>
            <a:chExt cx="7451523" cy="1718202"/>
          </a:xfrm>
        </p:grpSpPr>
        <p:grpSp>
          <p:nvGrpSpPr>
            <p:cNvPr id="3" name="Group 2"/>
            <p:cNvGrpSpPr/>
            <p:nvPr/>
          </p:nvGrpSpPr>
          <p:grpSpPr>
            <a:xfrm>
              <a:off x="5380248" y="4796469"/>
              <a:ext cx="7451523" cy="1718202"/>
              <a:chOff x="5389565" y="4807423"/>
              <a:chExt cx="7452580" cy="1718446"/>
            </a:xfrm>
          </p:grpSpPr>
          <p:sp>
            <p:nvSpPr>
              <p:cNvPr id="38" name="TextBox 37"/>
              <p:cNvSpPr txBox="1"/>
              <p:nvPr/>
            </p:nvSpPr>
            <p:spPr>
              <a:xfrm>
                <a:off x="9965496" y="4831878"/>
                <a:ext cx="2876649" cy="804520"/>
              </a:xfrm>
              <a:prstGeom prst="rect">
                <a:avLst/>
              </a:prstGeom>
              <a:noFill/>
            </p:spPr>
            <p:txBody>
              <a:bodyPr wrap="square" lIns="182854" tIns="146283" rIns="182854" bIns="146283" rtlCol="0">
                <a:spAutoFit/>
              </a:bodyPr>
              <a:lstStyle/>
              <a:p>
                <a:pPr algn="ctr" defTabSz="932563">
                  <a:lnSpc>
                    <a:spcPct val="90000"/>
                  </a:lnSpc>
                  <a:spcAft>
                    <a:spcPts val="600"/>
                  </a:spcAft>
                </a:pPr>
                <a:r>
                  <a:rPr lang="en-US" dirty="0">
                    <a:gradFill>
                      <a:gsLst>
                        <a:gs pos="6863">
                          <a:schemeClr val="tx1"/>
                        </a:gs>
                        <a:gs pos="17000">
                          <a:schemeClr val="tx1"/>
                        </a:gs>
                      </a:gsLst>
                      <a:lin ang="5400000" scaled="1"/>
                    </a:gradFill>
                  </a:rPr>
                  <a:t>Advanced </a:t>
                </a:r>
                <a:br>
                  <a:rPr lang="en-US" dirty="0">
                    <a:gradFill>
                      <a:gsLst>
                        <a:gs pos="6863">
                          <a:schemeClr val="tx1"/>
                        </a:gs>
                        <a:gs pos="17000">
                          <a:schemeClr val="tx1"/>
                        </a:gs>
                      </a:gsLst>
                      <a:lin ang="5400000" scaled="1"/>
                    </a:gradFill>
                  </a:rPr>
                </a:br>
                <a:r>
                  <a:rPr lang="en-US" dirty="0">
                    <a:gradFill>
                      <a:gsLst>
                        <a:gs pos="6863">
                          <a:schemeClr val="tx1"/>
                        </a:gs>
                        <a:gs pos="17000">
                          <a:schemeClr val="tx1"/>
                        </a:gs>
                      </a:gsLst>
                      <a:lin ang="5400000" scaled="1"/>
                    </a:gradFill>
                  </a:rPr>
                  <a:t>Analytics</a:t>
                </a:r>
              </a:p>
            </p:txBody>
          </p:sp>
          <p:sp>
            <p:nvSpPr>
              <p:cNvPr id="23" name="TextBox 22"/>
              <p:cNvSpPr txBox="1"/>
              <p:nvPr/>
            </p:nvSpPr>
            <p:spPr>
              <a:xfrm>
                <a:off x="8416629" y="4918794"/>
                <a:ext cx="2876649" cy="551938"/>
              </a:xfrm>
              <a:prstGeom prst="rect">
                <a:avLst/>
              </a:prstGeom>
              <a:noFill/>
            </p:spPr>
            <p:txBody>
              <a:bodyPr wrap="square" lIns="182854" tIns="146283" rIns="182854" bIns="146283" rtlCol="0">
                <a:spAutoFit/>
              </a:bodyPr>
              <a:lstStyle/>
              <a:p>
                <a:pPr algn="ctr" defTabSz="932563">
                  <a:lnSpc>
                    <a:spcPct val="90000"/>
                  </a:lnSpc>
                  <a:spcAft>
                    <a:spcPts val="600"/>
                  </a:spcAft>
                </a:pPr>
                <a:r>
                  <a:rPr lang="en-US" dirty="0">
                    <a:gradFill>
                      <a:gsLst>
                        <a:gs pos="6863">
                          <a:schemeClr val="tx1"/>
                        </a:gs>
                        <a:gs pos="17000">
                          <a:schemeClr val="tx1"/>
                        </a:gs>
                      </a:gsLst>
                      <a:lin ang="5400000" scaled="1"/>
                    </a:gradFill>
                  </a:rPr>
                  <a:t>Big Data</a:t>
                </a:r>
              </a:p>
            </p:txBody>
          </p:sp>
          <p:sp>
            <p:nvSpPr>
              <p:cNvPr id="24" name="TextBox 23"/>
              <p:cNvSpPr txBox="1"/>
              <p:nvPr/>
            </p:nvSpPr>
            <p:spPr>
              <a:xfrm>
                <a:off x="7429574" y="4807423"/>
                <a:ext cx="1910275" cy="804520"/>
              </a:xfrm>
              <a:prstGeom prst="rect">
                <a:avLst/>
              </a:prstGeom>
              <a:noFill/>
            </p:spPr>
            <p:txBody>
              <a:bodyPr wrap="square" lIns="182854" tIns="146283" rIns="182854" bIns="146283" rtlCol="0">
                <a:spAutoFit/>
              </a:bodyPr>
              <a:lstStyle/>
              <a:p>
                <a:pPr algn="ctr" defTabSz="932563">
                  <a:lnSpc>
                    <a:spcPct val="90000"/>
                  </a:lnSpc>
                  <a:spcAft>
                    <a:spcPts val="600"/>
                  </a:spcAft>
                </a:pPr>
                <a:r>
                  <a:rPr lang="en-US" dirty="0">
                    <a:gradFill>
                      <a:gsLst>
                        <a:gs pos="6863">
                          <a:schemeClr val="tx1"/>
                        </a:gs>
                        <a:gs pos="17000">
                          <a:schemeClr val="tx1"/>
                        </a:gs>
                      </a:gsLst>
                      <a:lin ang="5400000" scaled="1"/>
                    </a:gradFill>
                  </a:rPr>
                  <a:t>Internet </a:t>
                </a:r>
                <a:br>
                  <a:rPr lang="en-US" dirty="0">
                    <a:gradFill>
                      <a:gsLst>
                        <a:gs pos="6863">
                          <a:schemeClr val="tx1"/>
                        </a:gs>
                        <a:gs pos="17000">
                          <a:schemeClr val="tx1"/>
                        </a:gs>
                      </a:gsLst>
                      <a:lin ang="5400000" scaled="1"/>
                    </a:gradFill>
                  </a:rPr>
                </a:br>
                <a:r>
                  <a:rPr lang="en-US" dirty="0">
                    <a:gradFill>
                      <a:gsLst>
                        <a:gs pos="6863">
                          <a:schemeClr val="tx1"/>
                        </a:gs>
                        <a:gs pos="17000">
                          <a:schemeClr val="tx1"/>
                        </a:gs>
                      </a:gsLst>
                      <a:lin ang="5400000" scaled="1"/>
                    </a:gradFill>
                  </a:rPr>
                  <a:t>of Things</a:t>
                </a:r>
              </a:p>
            </p:txBody>
          </p:sp>
          <p:sp>
            <p:nvSpPr>
              <p:cNvPr id="25" name="TextBox 24"/>
              <p:cNvSpPr txBox="1"/>
              <p:nvPr/>
            </p:nvSpPr>
            <p:spPr>
              <a:xfrm>
                <a:off x="5389565" y="4815494"/>
                <a:ext cx="2876649" cy="804520"/>
              </a:xfrm>
              <a:prstGeom prst="rect">
                <a:avLst/>
              </a:prstGeom>
              <a:noFill/>
            </p:spPr>
            <p:txBody>
              <a:bodyPr wrap="square" lIns="182854" tIns="146283" rIns="182854" bIns="146283" rtlCol="0">
                <a:spAutoFit/>
              </a:bodyPr>
              <a:lstStyle/>
              <a:p>
                <a:pPr algn="ctr" defTabSz="932563">
                  <a:lnSpc>
                    <a:spcPct val="90000"/>
                  </a:lnSpc>
                  <a:spcAft>
                    <a:spcPts val="600"/>
                  </a:spcAft>
                </a:pPr>
                <a:r>
                  <a:rPr lang="en-US" dirty="0">
                    <a:gradFill>
                      <a:gsLst>
                        <a:gs pos="6863">
                          <a:schemeClr val="tx1"/>
                        </a:gs>
                        <a:gs pos="17000">
                          <a:schemeClr val="tx1"/>
                        </a:gs>
                      </a:gsLst>
                      <a:lin ang="5400000" scaled="1"/>
                    </a:gradFill>
                  </a:rPr>
                  <a:t>Data </a:t>
                </a:r>
                <a:br>
                  <a:rPr lang="en-US" dirty="0">
                    <a:gradFill>
                      <a:gsLst>
                        <a:gs pos="6863">
                          <a:schemeClr val="tx1"/>
                        </a:gs>
                        <a:gs pos="17000">
                          <a:schemeClr val="tx1"/>
                        </a:gs>
                      </a:gsLst>
                      <a:lin ang="5400000" scaled="1"/>
                    </a:gradFill>
                  </a:rPr>
                </a:br>
                <a:r>
                  <a:rPr lang="en-US" dirty="0">
                    <a:gradFill>
                      <a:gsLst>
                        <a:gs pos="6863">
                          <a:schemeClr val="tx1"/>
                        </a:gs>
                        <a:gs pos="17000">
                          <a:schemeClr val="tx1"/>
                        </a:gs>
                      </a:gsLst>
                      <a:lin ang="5400000" scaled="1"/>
                    </a:gradFill>
                  </a:rPr>
                  <a:t>Warehouse</a:t>
                </a:r>
              </a:p>
            </p:txBody>
          </p:sp>
          <p:grpSp>
            <p:nvGrpSpPr>
              <p:cNvPr id="33" name="Group 32"/>
              <p:cNvGrpSpPr/>
              <p:nvPr/>
            </p:nvGrpSpPr>
            <p:grpSpPr>
              <a:xfrm>
                <a:off x="8077246" y="5867574"/>
                <a:ext cx="657309" cy="658295"/>
                <a:chOff x="457200" y="5950383"/>
                <a:chExt cx="1057275" cy="1058862"/>
              </a:xfrm>
              <a:solidFill>
                <a:schemeClr val="tx1"/>
              </a:solidFill>
            </p:grpSpPr>
            <p:sp>
              <p:nvSpPr>
                <p:cNvPr id="34" name="Freeform 9"/>
                <p:cNvSpPr>
                  <a:spLocks noEditPoints="1"/>
                </p:cNvSpPr>
                <p:nvPr/>
              </p:nvSpPr>
              <p:spPr bwMode="auto">
                <a:xfrm>
                  <a:off x="457200" y="5950383"/>
                  <a:ext cx="1057275" cy="1058862"/>
                </a:xfrm>
                <a:custGeom>
                  <a:avLst/>
                  <a:gdLst>
                    <a:gd name="T0" fmla="*/ 1895 w 2120"/>
                    <a:gd name="T1" fmla="*/ 415 h 2120"/>
                    <a:gd name="T2" fmla="*/ 1054 w 2120"/>
                    <a:gd name="T3" fmla="*/ 0 h 2120"/>
                    <a:gd name="T4" fmla="*/ 409 w 2120"/>
                    <a:gd name="T5" fmla="*/ 225 h 2120"/>
                    <a:gd name="T6" fmla="*/ 0 w 2120"/>
                    <a:gd name="T7" fmla="*/ 1066 h 2120"/>
                    <a:gd name="T8" fmla="*/ 219 w 2120"/>
                    <a:gd name="T9" fmla="*/ 1712 h 2120"/>
                    <a:gd name="T10" fmla="*/ 1060 w 2120"/>
                    <a:gd name="T11" fmla="*/ 2120 h 2120"/>
                    <a:gd name="T12" fmla="*/ 1060 w 2120"/>
                    <a:gd name="T13" fmla="*/ 2120 h 2120"/>
                    <a:gd name="T14" fmla="*/ 1706 w 2120"/>
                    <a:gd name="T15" fmla="*/ 1901 h 2120"/>
                    <a:gd name="T16" fmla="*/ 2120 w 2120"/>
                    <a:gd name="T17" fmla="*/ 1060 h 2120"/>
                    <a:gd name="T18" fmla="*/ 1895 w 2120"/>
                    <a:gd name="T19" fmla="*/ 415 h 2120"/>
                    <a:gd name="T20" fmla="*/ 1759 w 2120"/>
                    <a:gd name="T21" fmla="*/ 1244 h 2120"/>
                    <a:gd name="T22" fmla="*/ 1724 w 2120"/>
                    <a:gd name="T23" fmla="*/ 1279 h 2120"/>
                    <a:gd name="T24" fmla="*/ 1682 w 2120"/>
                    <a:gd name="T25" fmla="*/ 1303 h 2120"/>
                    <a:gd name="T26" fmla="*/ 1795 w 2120"/>
                    <a:gd name="T27" fmla="*/ 1593 h 2120"/>
                    <a:gd name="T28" fmla="*/ 1611 w 2120"/>
                    <a:gd name="T29" fmla="*/ 1777 h 2120"/>
                    <a:gd name="T30" fmla="*/ 1161 w 2120"/>
                    <a:gd name="T31" fmla="*/ 1961 h 2120"/>
                    <a:gd name="T32" fmla="*/ 1042 w 2120"/>
                    <a:gd name="T33" fmla="*/ 1771 h 2120"/>
                    <a:gd name="T34" fmla="*/ 960 w 2120"/>
                    <a:gd name="T35" fmla="*/ 1807 h 2120"/>
                    <a:gd name="T36" fmla="*/ 1048 w 2120"/>
                    <a:gd name="T37" fmla="*/ 1966 h 2120"/>
                    <a:gd name="T38" fmla="*/ 456 w 2120"/>
                    <a:gd name="T39" fmla="*/ 1741 h 2120"/>
                    <a:gd name="T40" fmla="*/ 462 w 2120"/>
                    <a:gd name="T41" fmla="*/ 1741 h 2120"/>
                    <a:gd name="T42" fmla="*/ 723 w 2120"/>
                    <a:gd name="T43" fmla="*/ 1706 h 2120"/>
                    <a:gd name="T44" fmla="*/ 693 w 2120"/>
                    <a:gd name="T45" fmla="*/ 1611 h 2120"/>
                    <a:gd name="T46" fmla="*/ 462 w 2120"/>
                    <a:gd name="T47" fmla="*/ 1647 h 2120"/>
                    <a:gd name="T48" fmla="*/ 355 w 2120"/>
                    <a:gd name="T49" fmla="*/ 1635 h 2120"/>
                    <a:gd name="T50" fmla="*/ 344 w 2120"/>
                    <a:gd name="T51" fmla="*/ 1617 h 2120"/>
                    <a:gd name="T52" fmla="*/ 154 w 2120"/>
                    <a:gd name="T53" fmla="*/ 1066 h 2120"/>
                    <a:gd name="T54" fmla="*/ 255 w 2120"/>
                    <a:gd name="T55" fmla="*/ 652 h 2120"/>
                    <a:gd name="T56" fmla="*/ 486 w 2120"/>
                    <a:gd name="T57" fmla="*/ 604 h 2120"/>
                    <a:gd name="T58" fmla="*/ 622 w 2120"/>
                    <a:gd name="T59" fmla="*/ 616 h 2120"/>
                    <a:gd name="T60" fmla="*/ 646 w 2120"/>
                    <a:gd name="T61" fmla="*/ 521 h 2120"/>
                    <a:gd name="T62" fmla="*/ 486 w 2120"/>
                    <a:gd name="T63" fmla="*/ 509 h 2120"/>
                    <a:gd name="T64" fmla="*/ 326 w 2120"/>
                    <a:gd name="T65" fmla="*/ 527 h 2120"/>
                    <a:gd name="T66" fmla="*/ 503 w 2120"/>
                    <a:gd name="T67" fmla="*/ 344 h 2120"/>
                    <a:gd name="T68" fmla="*/ 989 w 2120"/>
                    <a:gd name="T69" fmla="*/ 160 h 2120"/>
                    <a:gd name="T70" fmla="*/ 865 w 2120"/>
                    <a:gd name="T71" fmla="*/ 403 h 2120"/>
                    <a:gd name="T72" fmla="*/ 960 w 2120"/>
                    <a:gd name="T73" fmla="*/ 426 h 2120"/>
                    <a:gd name="T74" fmla="*/ 1108 w 2120"/>
                    <a:gd name="T75" fmla="*/ 160 h 2120"/>
                    <a:gd name="T76" fmla="*/ 1777 w 2120"/>
                    <a:gd name="T77" fmla="*/ 509 h 2120"/>
                    <a:gd name="T78" fmla="*/ 1801 w 2120"/>
                    <a:gd name="T79" fmla="*/ 545 h 2120"/>
                    <a:gd name="T80" fmla="*/ 1676 w 2120"/>
                    <a:gd name="T81" fmla="*/ 900 h 2120"/>
                    <a:gd name="T82" fmla="*/ 1753 w 2120"/>
                    <a:gd name="T83" fmla="*/ 954 h 2120"/>
                    <a:gd name="T84" fmla="*/ 1878 w 2120"/>
                    <a:gd name="T85" fmla="*/ 675 h 2120"/>
                    <a:gd name="T86" fmla="*/ 1966 w 2120"/>
                    <a:gd name="T87" fmla="*/ 1060 h 2120"/>
                    <a:gd name="T88" fmla="*/ 1866 w 2120"/>
                    <a:gd name="T89" fmla="*/ 1469 h 2120"/>
                    <a:gd name="T90" fmla="*/ 1759 w 2120"/>
                    <a:gd name="T91" fmla="*/ 1244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0" h="2120">
                      <a:moveTo>
                        <a:pt x="1895" y="415"/>
                      </a:moveTo>
                      <a:cubicBezTo>
                        <a:pt x="1688" y="142"/>
                        <a:pt x="1374" y="0"/>
                        <a:pt x="1054" y="0"/>
                      </a:cubicBezTo>
                      <a:cubicBezTo>
                        <a:pt x="829" y="0"/>
                        <a:pt x="604" y="77"/>
                        <a:pt x="409" y="225"/>
                      </a:cubicBezTo>
                      <a:cubicBezTo>
                        <a:pt x="136" y="432"/>
                        <a:pt x="0" y="746"/>
                        <a:pt x="0" y="1066"/>
                      </a:cubicBezTo>
                      <a:cubicBezTo>
                        <a:pt x="0" y="1291"/>
                        <a:pt x="71" y="1516"/>
                        <a:pt x="219" y="1712"/>
                      </a:cubicBezTo>
                      <a:cubicBezTo>
                        <a:pt x="426" y="1984"/>
                        <a:pt x="740" y="2120"/>
                        <a:pt x="1060" y="2120"/>
                      </a:cubicBezTo>
                      <a:cubicBezTo>
                        <a:pt x="1060" y="2120"/>
                        <a:pt x="1060" y="2120"/>
                        <a:pt x="1060" y="2120"/>
                      </a:cubicBezTo>
                      <a:cubicBezTo>
                        <a:pt x="1285" y="2120"/>
                        <a:pt x="1516" y="2049"/>
                        <a:pt x="1706" y="1901"/>
                      </a:cubicBezTo>
                      <a:cubicBezTo>
                        <a:pt x="1978" y="1694"/>
                        <a:pt x="2120" y="1380"/>
                        <a:pt x="2120" y="1060"/>
                      </a:cubicBezTo>
                      <a:cubicBezTo>
                        <a:pt x="2120" y="835"/>
                        <a:pt x="2043" y="604"/>
                        <a:pt x="1895" y="415"/>
                      </a:cubicBezTo>
                      <a:close/>
                      <a:moveTo>
                        <a:pt x="1759" y="1244"/>
                      </a:moveTo>
                      <a:cubicBezTo>
                        <a:pt x="1747" y="1256"/>
                        <a:pt x="1735" y="1268"/>
                        <a:pt x="1724" y="1279"/>
                      </a:cubicBezTo>
                      <a:cubicBezTo>
                        <a:pt x="1712" y="1291"/>
                        <a:pt x="1694" y="1297"/>
                        <a:pt x="1682" y="1303"/>
                      </a:cubicBezTo>
                      <a:cubicBezTo>
                        <a:pt x="1747" y="1404"/>
                        <a:pt x="1789" y="1504"/>
                        <a:pt x="1795" y="1593"/>
                      </a:cubicBezTo>
                      <a:cubicBezTo>
                        <a:pt x="1741" y="1658"/>
                        <a:pt x="1682" y="1724"/>
                        <a:pt x="1611" y="1777"/>
                      </a:cubicBezTo>
                      <a:cubicBezTo>
                        <a:pt x="1475" y="1884"/>
                        <a:pt x="1321" y="1943"/>
                        <a:pt x="1161" y="1961"/>
                      </a:cubicBezTo>
                      <a:cubicBezTo>
                        <a:pt x="1119" y="1901"/>
                        <a:pt x="1078" y="1836"/>
                        <a:pt x="1042" y="1771"/>
                      </a:cubicBezTo>
                      <a:cubicBezTo>
                        <a:pt x="1019" y="1789"/>
                        <a:pt x="989" y="1801"/>
                        <a:pt x="960" y="1807"/>
                      </a:cubicBezTo>
                      <a:cubicBezTo>
                        <a:pt x="983" y="1860"/>
                        <a:pt x="1019" y="1919"/>
                        <a:pt x="1048" y="1966"/>
                      </a:cubicBezTo>
                      <a:cubicBezTo>
                        <a:pt x="835" y="1966"/>
                        <a:pt x="622" y="1889"/>
                        <a:pt x="456" y="1741"/>
                      </a:cubicBezTo>
                      <a:cubicBezTo>
                        <a:pt x="462" y="1741"/>
                        <a:pt x="462" y="1741"/>
                        <a:pt x="462" y="1741"/>
                      </a:cubicBezTo>
                      <a:cubicBezTo>
                        <a:pt x="545" y="1741"/>
                        <a:pt x="634" y="1724"/>
                        <a:pt x="723" y="1706"/>
                      </a:cubicBezTo>
                      <a:cubicBezTo>
                        <a:pt x="705" y="1676"/>
                        <a:pt x="693" y="1647"/>
                        <a:pt x="693" y="1611"/>
                      </a:cubicBezTo>
                      <a:cubicBezTo>
                        <a:pt x="610" y="1635"/>
                        <a:pt x="533" y="1647"/>
                        <a:pt x="462" y="1647"/>
                      </a:cubicBezTo>
                      <a:cubicBezTo>
                        <a:pt x="426" y="1647"/>
                        <a:pt x="391" y="1641"/>
                        <a:pt x="355" y="1635"/>
                      </a:cubicBezTo>
                      <a:cubicBezTo>
                        <a:pt x="349" y="1629"/>
                        <a:pt x="344" y="1623"/>
                        <a:pt x="344" y="1617"/>
                      </a:cubicBezTo>
                      <a:cubicBezTo>
                        <a:pt x="213" y="1451"/>
                        <a:pt x="154" y="1256"/>
                        <a:pt x="154" y="1066"/>
                      </a:cubicBezTo>
                      <a:cubicBezTo>
                        <a:pt x="154" y="918"/>
                        <a:pt x="184" y="776"/>
                        <a:pt x="255" y="652"/>
                      </a:cubicBezTo>
                      <a:cubicBezTo>
                        <a:pt x="320" y="616"/>
                        <a:pt x="403" y="604"/>
                        <a:pt x="486" y="604"/>
                      </a:cubicBezTo>
                      <a:cubicBezTo>
                        <a:pt x="533" y="604"/>
                        <a:pt x="575" y="610"/>
                        <a:pt x="622" y="616"/>
                      </a:cubicBezTo>
                      <a:cubicBezTo>
                        <a:pt x="622" y="586"/>
                        <a:pt x="634" y="551"/>
                        <a:pt x="646" y="521"/>
                      </a:cubicBezTo>
                      <a:cubicBezTo>
                        <a:pt x="592" y="515"/>
                        <a:pt x="539" y="509"/>
                        <a:pt x="486" y="509"/>
                      </a:cubicBezTo>
                      <a:cubicBezTo>
                        <a:pt x="432" y="509"/>
                        <a:pt x="379" y="515"/>
                        <a:pt x="326" y="527"/>
                      </a:cubicBezTo>
                      <a:cubicBezTo>
                        <a:pt x="379" y="462"/>
                        <a:pt x="432" y="397"/>
                        <a:pt x="503" y="344"/>
                      </a:cubicBezTo>
                      <a:cubicBezTo>
                        <a:pt x="652" y="231"/>
                        <a:pt x="817" y="172"/>
                        <a:pt x="989" y="160"/>
                      </a:cubicBezTo>
                      <a:cubicBezTo>
                        <a:pt x="942" y="237"/>
                        <a:pt x="900" y="314"/>
                        <a:pt x="865" y="403"/>
                      </a:cubicBezTo>
                      <a:cubicBezTo>
                        <a:pt x="900" y="403"/>
                        <a:pt x="930" y="415"/>
                        <a:pt x="960" y="426"/>
                      </a:cubicBezTo>
                      <a:cubicBezTo>
                        <a:pt x="995" y="332"/>
                        <a:pt x="1048" y="237"/>
                        <a:pt x="1108" y="160"/>
                      </a:cubicBezTo>
                      <a:cubicBezTo>
                        <a:pt x="1362" y="172"/>
                        <a:pt x="1605" y="290"/>
                        <a:pt x="1777" y="509"/>
                      </a:cubicBezTo>
                      <a:cubicBezTo>
                        <a:pt x="1783" y="521"/>
                        <a:pt x="1795" y="533"/>
                        <a:pt x="1801" y="545"/>
                      </a:cubicBezTo>
                      <a:cubicBezTo>
                        <a:pt x="1795" y="657"/>
                        <a:pt x="1753" y="782"/>
                        <a:pt x="1676" y="900"/>
                      </a:cubicBezTo>
                      <a:cubicBezTo>
                        <a:pt x="1706" y="912"/>
                        <a:pt x="1730" y="930"/>
                        <a:pt x="1753" y="954"/>
                      </a:cubicBezTo>
                      <a:cubicBezTo>
                        <a:pt x="1812" y="865"/>
                        <a:pt x="1854" y="770"/>
                        <a:pt x="1878" y="675"/>
                      </a:cubicBezTo>
                      <a:cubicBezTo>
                        <a:pt x="1937" y="800"/>
                        <a:pt x="1966" y="930"/>
                        <a:pt x="1966" y="1060"/>
                      </a:cubicBezTo>
                      <a:cubicBezTo>
                        <a:pt x="1966" y="1202"/>
                        <a:pt x="1931" y="1345"/>
                        <a:pt x="1866" y="1469"/>
                      </a:cubicBezTo>
                      <a:cubicBezTo>
                        <a:pt x="1848" y="1392"/>
                        <a:pt x="1806" y="1321"/>
                        <a:pt x="1759" y="1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36" name="Freeform 10"/>
                <p:cNvSpPr>
                  <a:spLocks/>
                </p:cNvSpPr>
                <p:nvPr/>
              </p:nvSpPr>
              <p:spPr bwMode="auto">
                <a:xfrm>
                  <a:off x="1000125" y="6563154"/>
                  <a:ext cx="187325" cy="152400"/>
                </a:xfrm>
                <a:custGeom>
                  <a:avLst/>
                  <a:gdLst>
                    <a:gd name="T0" fmla="*/ 0 w 374"/>
                    <a:gd name="T1" fmla="*/ 222 h 306"/>
                    <a:gd name="T2" fmla="*/ 0 w 374"/>
                    <a:gd name="T3" fmla="*/ 228 h 306"/>
                    <a:gd name="T4" fmla="*/ 42 w 374"/>
                    <a:gd name="T5" fmla="*/ 306 h 306"/>
                    <a:gd name="T6" fmla="*/ 309 w 374"/>
                    <a:gd name="T7" fmla="*/ 120 h 306"/>
                    <a:gd name="T8" fmla="*/ 374 w 374"/>
                    <a:gd name="T9" fmla="*/ 66 h 306"/>
                    <a:gd name="T10" fmla="*/ 315 w 374"/>
                    <a:gd name="T11" fmla="*/ 12 h 306"/>
                    <a:gd name="T12" fmla="*/ 309 w 374"/>
                    <a:gd name="T13" fmla="*/ 0 h 306"/>
                    <a:gd name="T14" fmla="*/ 250 w 374"/>
                    <a:gd name="T15" fmla="*/ 48 h 306"/>
                    <a:gd name="T16" fmla="*/ 0 w 374"/>
                    <a:gd name="T17" fmla="*/ 22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306">
                      <a:moveTo>
                        <a:pt x="0" y="222"/>
                      </a:moveTo>
                      <a:cubicBezTo>
                        <a:pt x="0" y="222"/>
                        <a:pt x="0" y="222"/>
                        <a:pt x="0" y="228"/>
                      </a:cubicBezTo>
                      <a:cubicBezTo>
                        <a:pt x="24" y="252"/>
                        <a:pt x="36" y="276"/>
                        <a:pt x="42" y="306"/>
                      </a:cubicBezTo>
                      <a:cubicBezTo>
                        <a:pt x="137" y="252"/>
                        <a:pt x="226" y="192"/>
                        <a:pt x="309" y="120"/>
                      </a:cubicBezTo>
                      <a:cubicBezTo>
                        <a:pt x="333" y="102"/>
                        <a:pt x="350" y="84"/>
                        <a:pt x="374" y="66"/>
                      </a:cubicBezTo>
                      <a:cubicBezTo>
                        <a:pt x="350" y="54"/>
                        <a:pt x="333" y="36"/>
                        <a:pt x="315" y="12"/>
                      </a:cubicBezTo>
                      <a:cubicBezTo>
                        <a:pt x="315" y="6"/>
                        <a:pt x="309" y="6"/>
                        <a:pt x="309" y="0"/>
                      </a:cubicBezTo>
                      <a:cubicBezTo>
                        <a:pt x="285" y="12"/>
                        <a:pt x="267" y="30"/>
                        <a:pt x="250" y="48"/>
                      </a:cubicBezTo>
                      <a:cubicBezTo>
                        <a:pt x="172" y="114"/>
                        <a:pt x="84" y="168"/>
                        <a:pt x="0" y="2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37" name="Freeform 11"/>
                <p:cNvSpPr>
                  <a:spLocks/>
                </p:cNvSpPr>
                <p:nvPr/>
              </p:nvSpPr>
              <p:spPr bwMode="auto">
                <a:xfrm>
                  <a:off x="968375" y="6280579"/>
                  <a:ext cx="214314" cy="165100"/>
                </a:xfrm>
                <a:custGeom>
                  <a:avLst/>
                  <a:gdLst>
                    <a:gd name="T0" fmla="*/ 36 w 428"/>
                    <a:gd name="T1" fmla="*/ 0 h 328"/>
                    <a:gd name="T2" fmla="*/ 0 w 428"/>
                    <a:gd name="T3" fmla="*/ 89 h 328"/>
                    <a:gd name="T4" fmla="*/ 321 w 428"/>
                    <a:gd name="T5" fmla="*/ 293 h 328"/>
                    <a:gd name="T6" fmla="*/ 363 w 428"/>
                    <a:gd name="T7" fmla="*/ 328 h 328"/>
                    <a:gd name="T8" fmla="*/ 416 w 428"/>
                    <a:gd name="T9" fmla="*/ 263 h 328"/>
                    <a:gd name="T10" fmla="*/ 428 w 428"/>
                    <a:gd name="T11" fmla="*/ 257 h 328"/>
                    <a:gd name="T12" fmla="*/ 381 w 428"/>
                    <a:gd name="T13" fmla="*/ 221 h 328"/>
                    <a:gd name="T14" fmla="*/ 36 w 428"/>
                    <a:gd name="T15" fmla="*/ 0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328">
                      <a:moveTo>
                        <a:pt x="36" y="0"/>
                      </a:moveTo>
                      <a:cubicBezTo>
                        <a:pt x="30" y="36"/>
                        <a:pt x="18" y="66"/>
                        <a:pt x="0" y="89"/>
                      </a:cubicBezTo>
                      <a:cubicBezTo>
                        <a:pt x="113" y="149"/>
                        <a:pt x="226" y="215"/>
                        <a:pt x="321" y="293"/>
                      </a:cubicBezTo>
                      <a:cubicBezTo>
                        <a:pt x="339" y="305"/>
                        <a:pt x="351" y="317"/>
                        <a:pt x="363" y="328"/>
                      </a:cubicBezTo>
                      <a:cubicBezTo>
                        <a:pt x="375" y="305"/>
                        <a:pt x="393" y="281"/>
                        <a:pt x="416" y="263"/>
                      </a:cubicBezTo>
                      <a:cubicBezTo>
                        <a:pt x="422" y="263"/>
                        <a:pt x="422" y="257"/>
                        <a:pt x="428" y="257"/>
                      </a:cubicBezTo>
                      <a:cubicBezTo>
                        <a:pt x="410" y="245"/>
                        <a:pt x="398" y="233"/>
                        <a:pt x="381" y="221"/>
                      </a:cubicBezTo>
                      <a:cubicBezTo>
                        <a:pt x="274" y="137"/>
                        <a:pt x="161" y="60"/>
                        <a:pt x="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39" name="Freeform 12"/>
                <p:cNvSpPr>
                  <a:spLocks/>
                </p:cNvSpPr>
                <p:nvPr/>
              </p:nvSpPr>
              <p:spPr bwMode="auto">
                <a:xfrm>
                  <a:off x="838200" y="6369480"/>
                  <a:ext cx="68263" cy="273049"/>
                </a:xfrm>
                <a:custGeom>
                  <a:avLst/>
                  <a:gdLst>
                    <a:gd name="T0" fmla="*/ 100 w 135"/>
                    <a:gd name="T1" fmla="*/ 12 h 550"/>
                    <a:gd name="T2" fmla="*/ 83 w 135"/>
                    <a:gd name="T3" fmla="*/ 12 h 550"/>
                    <a:gd name="T4" fmla="*/ 6 w 135"/>
                    <a:gd name="T5" fmla="*/ 0 h 550"/>
                    <a:gd name="T6" fmla="*/ 0 w 135"/>
                    <a:gd name="T7" fmla="*/ 142 h 550"/>
                    <a:gd name="T8" fmla="*/ 41 w 135"/>
                    <a:gd name="T9" fmla="*/ 550 h 550"/>
                    <a:gd name="T10" fmla="*/ 135 w 135"/>
                    <a:gd name="T11" fmla="*/ 526 h 550"/>
                    <a:gd name="T12" fmla="*/ 94 w 135"/>
                    <a:gd name="T13" fmla="*/ 142 h 550"/>
                    <a:gd name="T14" fmla="*/ 100 w 135"/>
                    <a:gd name="T15" fmla="*/ 12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550">
                      <a:moveTo>
                        <a:pt x="100" y="12"/>
                      </a:moveTo>
                      <a:cubicBezTo>
                        <a:pt x="94" y="12"/>
                        <a:pt x="88" y="12"/>
                        <a:pt x="83" y="12"/>
                      </a:cubicBezTo>
                      <a:cubicBezTo>
                        <a:pt x="53" y="12"/>
                        <a:pt x="30" y="6"/>
                        <a:pt x="6" y="0"/>
                      </a:cubicBezTo>
                      <a:cubicBezTo>
                        <a:pt x="0" y="48"/>
                        <a:pt x="0" y="95"/>
                        <a:pt x="0" y="142"/>
                      </a:cubicBezTo>
                      <a:cubicBezTo>
                        <a:pt x="0" y="278"/>
                        <a:pt x="12" y="420"/>
                        <a:pt x="41" y="550"/>
                      </a:cubicBezTo>
                      <a:cubicBezTo>
                        <a:pt x="71" y="538"/>
                        <a:pt x="100" y="526"/>
                        <a:pt x="135" y="526"/>
                      </a:cubicBezTo>
                      <a:cubicBezTo>
                        <a:pt x="106" y="402"/>
                        <a:pt x="94" y="272"/>
                        <a:pt x="94" y="142"/>
                      </a:cubicBezTo>
                      <a:cubicBezTo>
                        <a:pt x="94" y="101"/>
                        <a:pt x="94" y="54"/>
                        <a:pt x="10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40" name="Freeform 13"/>
                <p:cNvSpPr>
                  <a:spLocks/>
                </p:cNvSpPr>
                <p:nvPr/>
              </p:nvSpPr>
              <p:spPr bwMode="auto">
                <a:xfrm>
                  <a:off x="841375" y="6679044"/>
                  <a:ext cx="146049" cy="130175"/>
                </a:xfrm>
                <a:custGeom>
                  <a:avLst/>
                  <a:gdLst>
                    <a:gd name="T0" fmla="*/ 251 w 292"/>
                    <a:gd name="T1" fmla="*/ 47 h 261"/>
                    <a:gd name="T2" fmla="*/ 143 w 292"/>
                    <a:gd name="T3" fmla="*/ 0 h 261"/>
                    <a:gd name="T4" fmla="*/ 66 w 292"/>
                    <a:gd name="T5" fmla="*/ 23 h 261"/>
                    <a:gd name="T6" fmla="*/ 42 w 292"/>
                    <a:gd name="T7" fmla="*/ 207 h 261"/>
                    <a:gd name="T8" fmla="*/ 143 w 292"/>
                    <a:gd name="T9" fmla="*/ 261 h 261"/>
                    <a:gd name="T10" fmla="*/ 227 w 292"/>
                    <a:gd name="T11" fmla="*/ 231 h 261"/>
                    <a:gd name="T12" fmla="*/ 251 w 292"/>
                    <a:gd name="T13" fmla="*/ 47 h 261"/>
                  </a:gdLst>
                  <a:ahLst/>
                  <a:cxnLst>
                    <a:cxn ang="0">
                      <a:pos x="T0" y="T1"/>
                    </a:cxn>
                    <a:cxn ang="0">
                      <a:pos x="T2" y="T3"/>
                    </a:cxn>
                    <a:cxn ang="0">
                      <a:pos x="T4" y="T5"/>
                    </a:cxn>
                    <a:cxn ang="0">
                      <a:pos x="T6" y="T7"/>
                    </a:cxn>
                    <a:cxn ang="0">
                      <a:pos x="T8" y="T9"/>
                    </a:cxn>
                    <a:cxn ang="0">
                      <a:pos x="T10" y="T11"/>
                    </a:cxn>
                    <a:cxn ang="0">
                      <a:pos x="T12" y="T13"/>
                    </a:cxn>
                  </a:cxnLst>
                  <a:rect l="0" t="0" r="r" b="b"/>
                  <a:pathLst>
                    <a:path w="292" h="261">
                      <a:moveTo>
                        <a:pt x="251" y="47"/>
                      </a:moveTo>
                      <a:cubicBezTo>
                        <a:pt x="221" y="17"/>
                        <a:pt x="185" y="0"/>
                        <a:pt x="143" y="0"/>
                      </a:cubicBezTo>
                      <a:cubicBezTo>
                        <a:pt x="119" y="0"/>
                        <a:pt x="89" y="6"/>
                        <a:pt x="66" y="23"/>
                      </a:cubicBezTo>
                      <a:cubicBezTo>
                        <a:pt x="6" y="71"/>
                        <a:pt x="0" y="154"/>
                        <a:pt x="42" y="207"/>
                      </a:cubicBezTo>
                      <a:cubicBezTo>
                        <a:pt x="66" y="243"/>
                        <a:pt x="107" y="261"/>
                        <a:pt x="143" y="261"/>
                      </a:cubicBezTo>
                      <a:cubicBezTo>
                        <a:pt x="173" y="261"/>
                        <a:pt x="203" y="249"/>
                        <a:pt x="227" y="231"/>
                      </a:cubicBezTo>
                      <a:cubicBezTo>
                        <a:pt x="281" y="190"/>
                        <a:pt x="292" y="106"/>
                        <a:pt x="251"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41" name="Freeform 14"/>
                <p:cNvSpPr>
                  <a:spLocks/>
                </p:cNvSpPr>
                <p:nvPr/>
              </p:nvSpPr>
              <p:spPr bwMode="auto">
                <a:xfrm>
                  <a:off x="1176338" y="6436158"/>
                  <a:ext cx="146049" cy="130175"/>
                </a:xfrm>
                <a:custGeom>
                  <a:avLst/>
                  <a:gdLst>
                    <a:gd name="T0" fmla="*/ 250 w 292"/>
                    <a:gd name="T1" fmla="*/ 54 h 262"/>
                    <a:gd name="T2" fmla="*/ 143 w 292"/>
                    <a:gd name="T3" fmla="*/ 0 h 262"/>
                    <a:gd name="T4" fmla="*/ 65 w 292"/>
                    <a:gd name="T5" fmla="*/ 30 h 262"/>
                    <a:gd name="T6" fmla="*/ 41 w 292"/>
                    <a:gd name="T7" fmla="*/ 214 h 262"/>
                    <a:gd name="T8" fmla="*/ 143 w 292"/>
                    <a:gd name="T9" fmla="*/ 262 h 262"/>
                    <a:gd name="T10" fmla="*/ 227 w 292"/>
                    <a:gd name="T11" fmla="*/ 238 h 262"/>
                    <a:gd name="T12" fmla="*/ 250 w 292"/>
                    <a:gd name="T13" fmla="*/ 54 h 262"/>
                  </a:gdLst>
                  <a:ahLst/>
                  <a:cxnLst>
                    <a:cxn ang="0">
                      <a:pos x="T0" y="T1"/>
                    </a:cxn>
                    <a:cxn ang="0">
                      <a:pos x="T2" y="T3"/>
                    </a:cxn>
                    <a:cxn ang="0">
                      <a:pos x="T4" y="T5"/>
                    </a:cxn>
                    <a:cxn ang="0">
                      <a:pos x="T6" y="T7"/>
                    </a:cxn>
                    <a:cxn ang="0">
                      <a:pos x="T8" y="T9"/>
                    </a:cxn>
                    <a:cxn ang="0">
                      <a:pos x="T10" y="T11"/>
                    </a:cxn>
                    <a:cxn ang="0">
                      <a:pos x="T12" y="T13"/>
                    </a:cxn>
                  </a:cxnLst>
                  <a:rect l="0" t="0" r="r" b="b"/>
                  <a:pathLst>
                    <a:path w="292" h="262">
                      <a:moveTo>
                        <a:pt x="250" y="54"/>
                      </a:moveTo>
                      <a:cubicBezTo>
                        <a:pt x="221" y="18"/>
                        <a:pt x="185" y="0"/>
                        <a:pt x="143" y="0"/>
                      </a:cubicBezTo>
                      <a:cubicBezTo>
                        <a:pt x="119" y="0"/>
                        <a:pt x="89" y="12"/>
                        <a:pt x="65" y="30"/>
                      </a:cubicBezTo>
                      <a:cubicBezTo>
                        <a:pt x="6" y="72"/>
                        <a:pt x="0" y="155"/>
                        <a:pt x="41" y="214"/>
                      </a:cubicBezTo>
                      <a:cubicBezTo>
                        <a:pt x="65" y="244"/>
                        <a:pt x="107" y="262"/>
                        <a:pt x="143" y="262"/>
                      </a:cubicBezTo>
                      <a:cubicBezTo>
                        <a:pt x="173" y="262"/>
                        <a:pt x="203" y="256"/>
                        <a:pt x="227" y="238"/>
                      </a:cubicBezTo>
                      <a:cubicBezTo>
                        <a:pt x="280" y="190"/>
                        <a:pt x="292" y="107"/>
                        <a:pt x="25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42" name="Freeform 15"/>
                <p:cNvSpPr>
                  <a:spLocks/>
                </p:cNvSpPr>
                <p:nvPr/>
              </p:nvSpPr>
              <p:spPr bwMode="auto">
                <a:xfrm>
                  <a:off x="804862" y="6198031"/>
                  <a:ext cx="149224" cy="128588"/>
                </a:xfrm>
                <a:custGeom>
                  <a:avLst/>
                  <a:gdLst>
                    <a:gd name="T0" fmla="*/ 148 w 297"/>
                    <a:gd name="T1" fmla="*/ 257 h 257"/>
                    <a:gd name="T2" fmla="*/ 232 w 297"/>
                    <a:gd name="T3" fmla="*/ 234 h 257"/>
                    <a:gd name="T4" fmla="*/ 249 w 297"/>
                    <a:gd name="T5" fmla="*/ 53 h 257"/>
                    <a:gd name="T6" fmla="*/ 148 w 297"/>
                    <a:gd name="T7" fmla="*/ 0 h 257"/>
                    <a:gd name="T8" fmla="*/ 71 w 297"/>
                    <a:gd name="T9" fmla="*/ 29 h 257"/>
                    <a:gd name="T10" fmla="*/ 47 w 297"/>
                    <a:gd name="T11" fmla="*/ 210 h 257"/>
                    <a:gd name="T12" fmla="*/ 148 w 297"/>
                    <a:gd name="T13" fmla="*/ 257 h 257"/>
                  </a:gdLst>
                  <a:ahLst/>
                  <a:cxnLst>
                    <a:cxn ang="0">
                      <a:pos x="T0" y="T1"/>
                    </a:cxn>
                    <a:cxn ang="0">
                      <a:pos x="T2" y="T3"/>
                    </a:cxn>
                    <a:cxn ang="0">
                      <a:pos x="T4" y="T5"/>
                    </a:cxn>
                    <a:cxn ang="0">
                      <a:pos x="T6" y="T7"/>
                    </a:cxn>
                    <a:cxn ang="0">
                      <a:pos x="T8" y="T9"/>
                    </a:cxn>
                    <a:cxn ang="0">
                      <a:pos x="T10" y="T11"/>
                    </a:cxn>
                    <a:cxn ang="0">
                      <a:pos x="T12" y="T13"/>
                    </a:cxn>
                  </a:cxnLst>
                  <a:rect l="0" t="0" r="r" b="b"/>
                  <a:pathLst>
                    <a:path w="297" h="257">
                      <a:moveTo>
                        <a:pt x="148" y="257"/>
                      </a:moveTo>
                      <a:cubicBezTo>
                        <a:pt x="178" y="257"/>
                        <a:pt x="208" y="251"/>
                        <a:pt x="232" y="234"/>
                      </a:cubicBezTo>
                      <a:cubicBezTo>
                        <a:pt x="285" y="187"/>
                        <a:pt x="297" y="105"/>
                        <a:pt x="249" y="53"/>
                      </a:cubicBezTo>
                      <a:cubicBezTo>
                        <a:pt x="226" y="18"/>
                        <a:pt x="190" y="0"/>
                        <a:pt x="148" y="0"/>
                      </a:cubicBezTo>
                      <a:cubicBezTo>
                        <a:pt x="119" y="0"/>
                        <a:pt x="95" y="12"/>
                        <a:pt x="71" y="29"/>
                      </a:cubicBezTo>
                      <a:cubicBezTo>
                        <a:pt x="12" y="70"/>
                        <a:pt x="0" y="152"/>
                        <a:pt x="47" y="210"/>
                      </a:cubicBezTo>
                      <a:cubicBezTo>
                        <a:pt x="71" y="239"/>
                        <a:pt x="107" y="257"/>
                        <a:pt x="148"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grpSp>
          <p:sp>
            <p:nvSpPr>
              <p:cNvPr id="44" name="Freeform 5"/>
              <p:cNvSpPr>
                <a:spLocks noEditPoints="1"/>
              </p:cNvSpPr>
              <p:nvPr/>
            </p:nvSpPr>
            <p:spPr bwMode="auto">
              <a:xfrm>
                <a:off x="11032340" y="5999591"/>
                <a:ext cx="651968" cy="515509"/>
              </a:xfrm>
              <a:custGeom>
                <a:avLst/>
                <a:gdLst>
                  <a:gd name="T0" fmla="*/ 234 w 1464"/>
                  <a:gd name="T1" fmla="*/ 815 h 1158"/>
                  <a:gd name="T2" fmla="*/ 206 w 1464"/>
                  <a:gd name="T3" fmla="*/ 1158 h 1158"/>
                  <a:gd name="T4" fmla="*/ 33 w 1464"/>
                  <a:gd name="T5" fmla="*/ 1131 h 1158"/>
                  <a:gd name="T6" fmla="*/ 89 w 1464"/>
                  <a:gd name="T7" fmla="*/ 876 h 1158"/>
                  <a:gd name="T8" fmla="*/ 183 w 1464"/>
                  <a:gd name="T9" fmla="*/ 876 h 1158"/>
                  <a:gd name="T10" fmla="*/ 323 w 1464"/>
                  <a:gd name="T11" fmla="*/ 1158 h 1158"/>
                  <a:gd name="T12" fmla="*/ 495 w 1464"/>
                  <a:gd name="T13" fmla="*/ 1131 h 1158"/>
                  <a:gd name="T14" fmla="*/ 295 w 1464"/>
                  <a:gd name="T15" fmla="*/ 748 h 1158"/>
                  <a:gd name="T16" fmla="*/ 295 w 1464"/>
                  <a:gd name="T17" fmla="*/ 1131 h 1158"/>
                  <a:gd name="T18" fmla="*/ 584 w 1464"/>
                  <a:gd name="T19" fmla="*/ 1158 h 1158"/>
                  <a:gd name="T20" fmla="*/ 757 w 1464"/>
                  <a:gd name="T21" fmla="*/ 1131 h 1158"/>
                  <a:gd name="T22" fmla="*/ 557 w 1464"/>
                  <a:gd name="T23" fmla="*/ 493 h 1158"/>
                  <a:gd name="T24" fmla="*/ 557 w 1464"/>
                  <a:gd name="T25" fmla="*/ 1131 h 1158"/>
                  <a:gd name="T26" fmla="*/ 863 w 1464"/>
                  <a:gd name="T27" fmla="*/ 676 h 1158"/>
                  <a:gd name="T28" fmla="*/ 813 w 1464"/>
                  <a:gd name="T29" fmla="*/ 1131 h 1158"/>
                  <a:gd name="T30" fmla="*/ 991 w 1464"/>
                  <a:gd name="T31" fmla="*/ 1158 h 1158"/>
                  <a:gd name="T32" fmla="*/ 1013 w 1464"/>
                  <a:gd name="T33" fmla="*/ 610 h 1158"/>
                  <a:gd name="T34" fmla="*/ 902 w 1464"/>
                  <a:gd name="T35" fmla="*/ 687 h 1158"/>
                  <a:gd name="T36" fmla="*/ 1074 w 1464"/>
                  <a:gd name="T37" fmla="*/ 1131 h 1158"/>
                  <a:gd name="T38" fmla="*/ 1247 w 1464"/>
                  <a:gd name="T39" fmla="*/ 1158 h 1158"/>
                  <a:gd name="T40" fmla="*/ 1275 w 1464"/>
                  <a:gd name="T41" fmla="*/ 366 h 1158"/>
                  <a:gd name="T42" fmla="*/ 1074 w 1464"/>
                  <a:gd name="T43" fmla="*/ 549 h 1158"/>
                  <a:gd name="T44" fmla="*/ 1442 w 1464"/>
                  <a:gd name="T45" fmla="*/ 0 h 1158"/>
                  <a:gd name="T46" fmla="*/ 1024 w 1464"/>
                  <a:gd name="T47" fmla="*/ 33 h 1158"/>
                  <a:gd name="T48" fmla="*/ 1130 w 1464"/>
                  <a:gd name="T49" fmla="*/ 166 h 1158"/>
                  <a:gd name="T50" fmla="*/ 935 w 1464"/>
                  <a:gd name="T51" fmla="*/ 410 h 1158"/>
                  <a:gd name="T52" fmla="*/ 896 w 1464"/>
                  <a:gd name="T53" fmla="*/ 416 h 1158"/>
                  <a:gd name="T54" fmla="*/ 540 w 1464"/>
                  <a:gd name="T55" fmla="*/ 94 h 1158"/>
                  <a:gd name="T56" fmla="*/ 11 w 1464"/>
                  <a:gd name="T57" fmla="*/ 704 h 1158"/>
                  <a:gd name="T58" fmla="*/ 117 w 1464"/>
                  <a:gd name="T59" fmla="*/ 848 h 1158"/>
                  <a:gd name="T60" fmla="*/ 156 w 1464"/>
                  <a:gd name="T61" fmla="*/ 848 h 1158"/>
                  <a:gd name="T62" fmla="*/ 534 w 1464"/>
                  <a:gd name="T63" fmla="*/ 443 h 1158"/>
                  <a:gd name="T64" fmla="*/ 885 w 1464"/>
                  <a:gd name="T65" fmla="*/ 649 h 1158"/>
                  <a:gd name="T66" fmla="*/ 930 w 1464"/>
                  <a:gd name="T67" fmla="*/ 643 h 1158"/>
                  <a:gd name="T68" fmla="*/ 1269 w 1464"/>
                  <a:gd name="T69" fmla="*/ 321 h 1158"/>
                  <a:gd name="T70" fmla="*/ 1420 w 1464"/>
                  <a:gd name="T71" fmla="*/ 460 h 1158"/>
                  <a:gd name="T72" fmla="*/ 1442 w 1464"/>
                  <a:gd name="T73" fmla="*/ 449 h 1158"/>
                  <a:gd name="T74" fmla="*/ 1442 w 1464"/>
                  <a:gd name="T75"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64" h="1158">
                    <a:moveTo>
                      <a:pt x="183" y="876"/>
                    </a:moveTo>
                    <a:cubicBezTo>
                      <a:pt x="234" y="815"/>
                      <a:pt x="234" y="815"/>
                      <a:pt x="234" y="815"/>
                    </a:cubicBezTo>
                    <a:cubicBezTo>
                      <a:pt x="234" y="1131"/>
                      <a:pt x="234" y="1131"/>
                      <a:pt x="234" y="1131"/>
                    </a:cubicBezTo>
                    <a:cubicBezTo>
                      <a:pt x="234" y="1147"/>
                      <a:pt x="222" y="1158"/>
                      <a:pt x="206" y="1158"/>
                    </a:cubicBezTo>
                    <a:cubicBezTo>
                      <a:pt x="61" y="1158"/>
                      <a:pt x="61" y="1158"/>
                      <a:pt x="61" y="1158"/>
                    </a:cubicBezTo>
                    <a:cubicBezTo>
                      <a:pt x="50" y="1158"/>
                      <a:pt x="33" y="1147"/>
                      <a:pt x="33" y="1131"/>
                    </a:cubicBezTo>
                    <a:cubicBezTo>
                      <a:pt x="33" y="820"/>
                      <a:pt x="33" y="820"/>
                      <a:pt x="33" y="820"/>
                    </a:cubicBezTo>
                    <a:cubicBezTo>
                      <a:pt x="89" y="876"/>
                      <a:pt x="89" y="876"/>
                      <a:pt x="89" y="876"/>
                    </a:cubicBezTo>
                    <a:cubicBezTo>
                      <a:pt x="100" y="887"/>
                      <a:pt x="117" y="898"/>
                      <a:pt x="133" y="898"/>
                    </a:cubicBezTo>
                    <a:cubicBezTo>
                      <a:pt x="150" y="898"/>
                      <a:pt x="172" y="887"/>
                      <a:pt x="183" y="876"/>
                    </a:cubicBezTo>
                    <a:close/>
                    <a:moveTo>
                      <a:pt x="295" y="1131"/>
                    </a:moveTo>
                    <a:cubicBezTo>
                      <a:pt x="295" y="1147"/>
                      <a:pt x="306" y="1158"/>
                      <a:pt x="323" y="1158"/>
                    </a:cubicBezTo>
                    <a:cubicBezTo>
                      <a:pt x="467" y="1158"/>
                      <a:pt x="467" y="1158"/>
                      <a:pt x="467" y="1158"/>
                    </a:cubicBezTo>
                    <a:cubicBezTo>
                      <a:pt x="484" y="1158"/>
                      <a:pt x="495" y="1147"/>
                      <a:pt x="495" y="1131"/>
                    </a:cubicBezTo>
                    <a:cubicBezTo>
                      <a:pt x="495" y="527"/>
                      <a:pt x="495" y="527"/>
                      <a:pt x="495" y="527"/>
                    </a:cubicBezTo>
                    <a:cubicBezTo>
                      <a:pt x="295" y="748"/>
                      <a:pt x="295" y="748"/>
                      <a:pt x="295" y="748"/>
                    </a:cubicBezTo>
                    <a:cubicBezTo>
                      <a:pt x="295" y="1131"/>
                      <a:pt x="295" y="1131"/>
                      <a:pt x="295" y="1131"/>
                    </a:cubicBezTo>
                    <a:cubicBezTo>
                      <a:pt x="295" y="1131"/>
                      <a:pt x="295" y="1131"/>
                      <a:pt x="295" y="1131"/>
                    </a:cubicBezTo>
                    <a:close/>
                    <a:moveTo>
                      <a:pt x="557" y="1131"/>
                    </a:moveTo>
                    <a:cubicBezTo>
                      <a:pt x="557" y="1147"/>
                      <a:pt x="568" y="1158"/>
                      <a:pt x="584" y="1158"/>
                    </a:cubicBezTo>
                    <a:cubicBezTo>
                      <a:pt x="729" y="1158"/>
                      <a:pt x="729" y="1158"/>
                      <a:pt x="729" y="1158"/>
                    </a:cubicBezTo>
                    <a:cubicBezTo>
                      <a:pt x="746" y="1158"/>
                      <a:pt x="757" y="1147"/>
                      <a:pt x="757" y="1131"/>
                    </a:cubicBezTo>
                    <a:cubicBezTo>
                      <a:pt x="757" y="615"/>
                      <a:pt x="757" y="615"/>
                      <a:pt x="757" y="615"/>
                    </a:cubicBezTo>
                    <a:cubicBezTo>
                      <a:pt x="557" y="493"/>
                      <a:pt x="557" y="493"/>
                      <a:pt x="557" y="493"/>
                    </a:cubicBezTo>
                    <a:cubicBezTo>
                      <a:pt x="557" y="1131"/>
                      <a:pt x="557" y="1131"/>
                      <a:pt x="557" y="1131"/>
                    </a:cubicBezTo>
                    <a:cubicBezTo>
                      <a:pt x="557" y="1131"/>
                      <a:pt x="557" y="1131"/>
                      <a:pt x="557" y="1131"/>
                    </a:cubicBezTo>
                    <a:close/>
                    <a:moveTo>
                      <a:pt x="902" y="687"/>
                    </a:moveTo>
                    <a:cubicBezTo>
                      <a:pt x="891" y="687"/>
                      <a:pt x="874" y="687"/>
                      <a:pt x="863" y="676"/>
                    </a:cubicBezTo>
                    <a:cubicBezTo>
                      <a:pt x="813" y="649"/>
                      <a:pt x="813" y="649"/>
                      <a:pt x="813" y="649"/>
                    </a:cubicBezTo>
                    <a:cubicBezTo>
                      <a:pt x="813" y="1131"/>
                      <a:pt x="813" y="1131"/>
                      <a:pt x="813" y="1131"/>
                    </a:cubicBezTo>
                    <a:cubicBezTo>
                      <a:pt x="813" y="1147"/>
                      <a:pt x="829" y="1158"/>
                      <a:pt x="841" y="1158"/>
                    </a:cubicBezTo>
                    <a:cubicBezTo>
                      <a:pt x="991" y="1158"/>
                      <a:pt x="991" y="1158"/>
                      <a:pt x="991" y="1158"/>
                    </a:cubicBezTo>
                    <a:cubicBezTo>
                      <a:pt x="1002" y="1158"/>
                      <a:pt x="1013" y="1147"/>
                      <a:pt x="1013" y="1131"/>
                    </a:cubicBezTo>
                    <a:cubicBezTo>
                      <a:pt x="1013" y="610"/>
                      <a:pt x="1013" y="610"/>
                      <a:pt x="1013" y="610"/>
                    </a:cubicBezTo>
                    <a:cubicBezTo>
                      <a:pt x="958" y="671"/>
                      <a:pt x="958" y="671"/>
                      <a:pt x="958" y="671"/>
                    </a:cubicBezTo>
                    <a:cubicBezTo>
                      <a:pt x="941" y="682"/>
                      <a:pt x="924" y="687"/>
                      <a:pt x="902" y="687"/>
                    </a:cubicBezTo>
                    <a:close/>
                    <a:moveTo>
                      <a:pt x="1074" y="549"/>
                    </a:moveTo>
                    <a:cubicBezTo>
                      <a:pt x="1074" y="1131"/>
                      <a:pt x="1074" y="1131"/>
                      <a:pt x="1074" y="1131"/>
                    </a:cubicBezTo>
                    <a:cubicBezTo>
                      <a:pt x="1074" y="1147"/>
                      <a:pt x="1086" y="1158"/>
                      <a:pt x="1102" y="1158"/>
                    </a:cubicBezTo>
                    <a:cubicBezTo>
                      <a:pt x="1247" y="1158"/>
                      <a:pt x="1247" y="1158"/>
                      <a:pt x="1247" y="1158"/>
                    </a:cubicBezTo>
                    <a:cubicBezTo>
                      <a:pt x="1264" y="1158"/>
                      <a:pt x="1275" y="1147"/>
                      <a:pt x="1275" y="1131"/>
                    </a:cubicBezTo>
                    <a:cubicBezTo>
                      <a:pt x="1275" y="366"/>
                      <a:pt x="1275" y="366"/>
                      <a:pt x="1275" y="366"/>
                    </a:cubicBezTo>
                    <a:cubicBezTo>
                      <a:pt x="1269" y="360"/>
                      <a:pt x="1269" y="360"/>
                      <a:pt x="1269" y="360"/>
                    </a:cubicBezTo>
                    <a:cubicBezTo>
                      <a:pt x="1074" y="549"/>
                      <a:pt x="1074" y="549"/>
                      <a:pt x="1074" y="549"/>
                    </a:cubicBezTo>
                    <a:cubicBezTo>
                      <a:pt x="1074" y="549"/>
                      <a:pt x="1074" y="549"/>
                      <a:pt x="1074" y="549"/>
                    </a:cubicBezTo>
                    <a:close/>
                    <a:moveTo>
                      <a:pt x="1442" y="0"/>
                    </a:moveTo>
                    <a:cubicBezTo>
                      <a:pt x="1442" y="0"/>
                      <a:pt x="1442" y="0"/>
                      <a:pt x="1442" y="0"/>
                    </a:cubicBezTo>
                    <a:cubicBezTo>
                      <a:pt x="1024" y="33"/>
                      <a:pt x="1024" y="33"/>
                      <a:pt x="1024" y="33"/>
                    </a:cubicBezTo>
                    <a:cubicBezTo>
                      <a:pt x="1008" y="33"/>
                      <a:pt x="1002" y="44"/>
                      <a:pt x="1013" y="50"/>
                    </a:cubicBezTo>
                    <a:cubicBezTo>
                      <a:pt x="1130" y="166"/>
                      <a:pt x="1130" y="166"/>
                      <a:pt x="1130" y="166"/>
                    </a:cubicBezTo>
                    <a:cubicBezTo>
                      <a:pt x="1141" y="177"/>
                      <a:pt x="1141" y="194"/>
                      <a:pt x="1130" y="205"/>
                    </a:cubicBezTo>
                    <a:cubicBezTo>
                      <a:pt x="935" y="410"/>
                      <a:pt x="935" y="410"/>
                      <a:pt x="935" y="410"/>
                    </a:cubicBezTo>
                    <a:cubicBezTo>
                      <a:pt x="930" y="416"/>
                      <a:pt x="924" y="421"/>
                      <a:pt x="919" y="421"/>
                    </a:cubicBezTo>
                    <a:cubicBezTo>
                      <a:pt x="907" y="421"/>
                      <a:pt x="902" y="416"/>
                      <a:pt x="896" y="416"/>
                    </a:cubicBezTo>
                    <a:cubicBezTo>
                      <a:pt x="557" y="100"/>
                      <a:pt x="557" y="100"/>
                      <a:pt x="557" y="100"/>
                    </a:cubicBezTo>
                    <a:cubicBezTo>
                      <a:pt x="551" y="94"/>
                      <a:pt x="545" y="94"/>
                      <a:pt x="540" y="94"/>
                    </a:cubicBezTo>
                    <a:cubicBezTo>
                      <a:pt x="529" y="94"/>
                      <a:pt x="523" y="94"/>
                      <a:pt x="518" y="100"/>
                    </a:cubicBezTo>
                    <a:cubicBezTo>
                      <a:pt x="11" y="704"/>
                      <a:pt x="11" y="704"/>
                      <a:pt x="11" y="704"/>
                    </a:cubicBezTo>
                    <a:cubicBezTo>
                      <a:pt x="0" y="715"/>
                      <a:pt x="0" y="737"/>
                      <a:pt x="11" y="748"/>
                    </a:cubicBezTo>
                    <a:cubicBezTo>
                      <a:pt x="117" y="848"/>
                      <a:pt x="117" y="848"/>
                      <a:pt x="117" y="848"/>
                    </a:cubicBezTo>
                    <a:cubicBezTo>
                      <a:pt x="122" y="854"/>
                      <a:pt x="128" y="859"/>
                      <a:pt x="133" y="859"/>
                    </a:cubicBezTo>
                    <a:cubicBezTo>
                      <a:pt x="139" y="859"/>
                      <a:pt x="150" y="854"/>
                      <a:pt x="156" y="848"/>
                    </a:cubicBezTo>
                    <a:cubicBezTo>
                      <a:pt x="506" y="454"/>
                      <a:pt x="506" y="454"/>
                      <a:pt x="506" y="454"/>
                    </a:cubicBezTo>
                    <a:cubicBezTo>
                      <a:pt x="512" y="443"/>
                      <a:pt x="523" y="443"/>
                      <a:pt x="534" y="443"/>
                    </a:cubicBezTo>
                    <a:cubicBezTo>
                      <a:pt x="540" y="443"/>
                      <a:pt x="545" y="443"/>
                      <a:pt x="551" y="443"/>
                    </a:cubicBezTo>
                    <a:cubicBezTo>
                      <a:pt x="885" y="649"/>
                      <a:pt x="885" y="649"/>
                      <a:pt x="885" y="649"/>
                    </a:cubicBezTo>
                    <a:cubicBezTo>
                      <a:pt x="891" y="649"/>
                      <a:pt x="896" y="649"/>
                      <a:pt x="902" y="649"/>
                    </a:cubicBezTo>
                    <a:cubicBezTo>
                      <a:pt x="913" y="649"/>
                      <a:pt x="924" y="649"/>
                      <a:pt x="930" y="643"/>
                    </a:cubicBezTo>
                    <a:cubicBezTo>
                      <a:pt x="1253" y="327"/>
                      <a:pt x="1253" y="327"/>
                      <a:pt x="1253" y="327"/>
                    </a:cubicBezTo>
                    <a:cubicBezTo>
                      <a:pt x="1258" y="321"/>
                      <a:pt x="1264" y="321"/>
                      <a:pt x="1269" y="321"/>
                    </a:cubicBezTo>
                    <a:cubicBezTo>
                      <a:pt x="1281" y="321"/>
                      <a:pt x="1286" y="321"/>
                      <a:pt x="1292" y="327"/>
                    </a:cubicBezTo>
                    <a:cubicBezTo>
                      <a:pt x="1420" y="460"/>
                      <a:pt x="1420" y="460"/>
                      <a:pt x="1420" y="460"/>
                    </a:cubicBezTo>
                    <a:cubicBezTo>
                      <a:pt x="1425" y="460"/>
                      <a:pt x="1431" y="466"/>
                      <a:pt x="1431" y="466"/>
                    </a:cubicBezTo>
                    <a:cubicBezTo>
                      <a:pt x="1436" y="466"/>
                      <a:pt x="1442" y="460"/>
                      <a:pt x="1442" y="449"/>
                    </a:cubicBezTo>
                    <a:cubicBezTo>
                      <a:pt x="1464" y="28"/>
                      <a:pt x="1464" y="28"/>
                      <a:pt x="1464" y="28"/>
                    </a:cubicBezTo>
                    <a:cubicBezTo>
                      <a:pt x="1464" y="11"/>
                      <a:pt x="1453" y="0"/>
                      <a:pt x="1442" y="0"/>
                    </a:cubicBezTo>
                    <a:close/>
                  </a:path>
                </a:pathLst>
              </a:custGeom>
              <a:solidFill>
                <a:schemeClr val="tx1"/>
              </a:solidFill>
              <a:ln>
                <a:noFill/>
              </a:ln>
            </p:spPr>
            <p:txBody>
              <a:bodyPr vert="horz" wrap="square" lIns="89617" tIns="44808" rIns="89617" bIns="44808" numCol="1" anchor="t" anchorCtr="0" compatLnSpc="1">
                <a:prstTxWarp prst="textNoShape">
                  <a:avLst/>
                </a:prstTxWarp>
              </a:bodyPr>
              <a:lstStyle/>
              <a:p>
                <a:pPr defTabSz="914016"/>
                <a:endParaRPr lang="en-US" sz="1764" dirty="0">
                  <a:solidFill>
                    <a:srgbClr val="FFFFFF"/>
                  </a:solidFill>
                </a:endParaRPr>
              </a:p>
            </p:txBody>
          </p:sp>
          <p:sp>
            <p:nvSpPr>
              <p:cNvPr id="45" name="Can 44"/>
              <p:cNvSpPr/>
              <p:nvPr/>
            </p:nvSpPr>
            <p:spPr>
              <a:xfrm>
                <a:off x="6593590" y="5928687"/>
                <a:ext cx="528404" cy="582838"/>
              </a:xfrm>
              <a:prstGeom prst="can">
                <a:avLst/>
              </a:prstGeom>
              <a:solidFill>
                <a:schemeClr val="tx1"/>
              </a:solidFill>
              <a:ln w="19050" cap="flat" cmpd="sng" algn="ctr">
                <a:solidFill>
                  <a:schemeClr val="bg1">
                    <a:lumMod val="95000"/>
                  </a:schemeClr>
                </a:solidFill>
                <a:prstDash val="solid"/>
                <a:miter lim="800000"/>
              </a:ln>
              <a:effectLst/>
            </p:spPr>
            <p:txBody>
              <a:bodyPr rtlCol="0" anchor="ctr"/>
              <a:lstStyle/>
              <a:p>
                <a:pPr algn="ctr" defTabSz="932239">
                  <a:lnSpc>
                    <a:spcPct val="90000"/>
                  </a:lnSpc>
                  <a:defRPr/>
                </a:pPr>
                <a:endParaRPr lang="en-US" sz="1836" kern="0" dirty="0">
                  <a:gradFill>
                    <a:gsLst>
                      <a:gs pos="93162">
                        <a:srgbClr val="505050">
                          <a:lumMod val="50000"/>
                        </a:srgbClr>
                      </a:gs>
                      <a:gs pos="68000">
                        <a:srgbClr val="505050">
                          <a:lumMod val="50000"/>
                        </a:srgbClr>
                      </a:gs>
                    </a:gsLst>
                    <a:lin ang="5400000" scaled="0"/>
                  </a:gradFill>
                  <a:latin typeface="Segoe UI Light" panose="020B0502040204020203" pitchFamily="34" charset="0"/>
                </a:endParaRPr>
              </a:p>
            </p:txBody>
          </p:sp>
        </p:grpSp>
        <p:sp>
          <p:nvSpPr>
            <p:cNvPr id="8" name="Freeform 5"/>
            <p:cNvSpPr>
              <a:spLocks noEditPoints="1"/>
            </p:cNvSpPr>
            <p:nvPr/>
          </p:nvSpPr>
          <p:spPr bwMode="auto">
            <a:xfrm>
              <a:off x="9516539" y="5866876"/>
              <a:ext cx="626000" cy="581550"/>
            </a:xfrm>
            <a:custGeom>
              <a:avLst/>
              <a:gdLst>
                <a:gd name="T0" fmla="*/ 1446 w 2030"/>
                <a:gd name="T1" fmla="*/ 1047 h 1877"/>
                <a:gd name="T2" fmla="*/ 1218 w 2030"/>
                <a:gd name="T3" fmla="*/ 583 h 1877"/>
                <a:gd name="T4" fmla="*/ 901 w 2030"/>
                <a:gd name="T5" fmla="*/ 375 h 1877"/>
                <a:gd name="T6" fmla="*/ 773 w 2030"/>
                <a:gd name="T7" fmla="*/ 109 h 1877"/>
                <a:gd name="T8" fmla="*/ 555 w 2030"/>
                <a:gd name="T9" fmla="*/ 109 h 1877"/>
                <a:gd name="T10" fmla="*/ 317 w 2030"/>
                <a:gd name="T11" fmla="*/ 593 h 1877"/>
                <a:gd name="T12" fmla="*/ 0 w 2030"/>
                <a:gd name="T13" fmla="*/ 810 h 1877"/>
                <a:gd name="T14" fmla="*/ 317 w 2030"/>
                <a:gd name="T15" fmla="*/ 1027 h 1877"/>
                <a:gd name="T16" fmla="*/ 327 w 2030"/>
                <a:gd name="T17" fmla="*/ 1531 h 1877"/>
                <a:gd name="T18" fmla="*/ 1010 w 2030"/>
                <a:gd name="T19" fmla="*/ 1531 h 1877"/>
                <a:gd name="T20" fmla="*/ 1297 w 2030"/>
                <a:gd name="T21" fmla="*/ 1462 h 1877"/>
                <a:gd name="T22" fmla="*/ 2030 w 2030"/>
                <a:gd name="T23" fmla="*/ 1353 h 1877"/>
                <a:gd name="T24" fmla="*/ 703 w 2030"/>
                <a:gd name="T25" fmla="*/ 1195 h 1877"/>
                <a:gd name="T26" fmla="*/ 783 w 2030"/>
                <a:gd name="T27" fmla="*/ 1067 h 1877"/>
                <a:gd name="T28" fmla="*/ 703 w 2030"/>
                <a:gd name="T29" fmla="*/ 1195 h 1877"/>
                <a:gd name="T30" fmla="*/ 703 w 2030"/>
                <a:gd name="T31" fmla="*/ 711 h 1877"/>
                <a:gd name="T32" fmla="*/ 882 w 2030"/>
                <a:gd name="T33" fmla="*/ 770 h 1877"/>
                <a:gd name="T34" fmla="*/ 703 w 2030"/>
                <a:gd name="T35" fmla="*/ 948 h 1877"/>
                <a:gd name="T36" fmla="*/ 466 w 2030"/>
                <a:gd name="T37" fmla="*/ 780 h 1877"/>
                <a:gd name="T38" fmla="*/ 624 w 2030"/>
                <a:gd name="T39" fmla="*/ 919 h 1877"/>
                <a:gd name="T40" fmla="*/ 466 w 2030"/>
                <a:gd name="T41" fmla="*/ 810 h 1877"/>
                <a:gd name="T42" fmla="*/ 703 w 2030"/>
                <a:gd name="T43" fmla="*/ 227 h 1877"/>
                <a:gd name="T44" fmla="*/ 773 w 2030"/>
                <a:gd name="T45" fmla="*/ 583 h 1877"/>
                <a:gd name="T46" fmla="*/ 703 w 2030"/>
                <a:gd name="T47" fmla="*/ 632 h 1877"/>
                <a:gd name="T48" fmla="*/ 703 w 2030"/>
                <a:gd name="T49" fmla="*/ 227 h 1877"/>
                <a:gd name="T50" fmla="*/ 1000 w 2030"/>
                <a:gd name="T51" fmla="*/ 800 h 1877"/>
                <a:gd name="T52" fmla="*/ 1387 w 2030"/>
                <a:gd name="T53" fmla="*/ 1096 h 1877"/>
                <a:gd name="T54" fmla="*/ 882 w 2030"/>
                <a:gd name="T55" fmla="*/ 1017 h 1877"/>
                <a:gd name="T56" fmla="*/ 961 w 2030"/>
                <a:gd name="T57" fmla="*/ 800 h 1877"/>
                <a:gd name="T58" fmla="*/ 624 w 2030"/>
                <a:gd name="T59" fmla="*/ 652 h 1877"/>
                <a:gd name="T60" fmla="*/ 387 w 2030"/>
                <a:gd name="T61" fmla="*/ 642 h 1877"/>
                <a:gd name="T62" fmla="*/ 624 w 2030"/>
                <a:gd name="T63" fmla="*/ 247 h 1877"/>
                <a:gd name="T64" fmla="*/ 436 w 2030"/>
                <a:gd name="T65" fmla="*/ 928 h 1877"/>
                <a:gd name="T66" fmla="*/ 624 w 2030"/>
                <a:gd name="T67" fmla="*/ 1195 h 1877"/>
                <a:gd name="T68" fmla="*/ 387 w 2030"/>
                <a:gd name="T69" fmla="*/ 988 h 1877"/>
                <a:gd name="T70" fmla="*/ 990 w 2030"/>
                <a:gd name="T71" fmla="*/ 1432 h 1877"/>
                <a:gd name="T72" fmla="*/ 862 w 2030"/>
                <a:gd name="T73" fmla="*/ 1096 h 1877"/>
                <a:gd name="T74" fmla="*/ 1278 w 2030"/>
                <a:gd name="T75" fmla="*/ 1353 h 1877"/>
                <a:gd name="T76" fmla="*/ 990 w 2030"/>
                <a:gd name="T77" fmla="*/ 1432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0" h="1877">
                  <a:moveTo>
                    <a:pt x="1654" y="978"/>
                  </a:moveTo>
                  <a:cubicBezTo>
                    <a:pt x="1575" y="978"/>
                    <a:pt x="1505" y="1007"/>
                    <a:pt x="1446" y="1047"/>
                  </a:cubicBezTo>
                  <a:cubicBezTo>
                    <a:pt x="1169" y="721"/>
                    <a:pt x="1169" y="721"/>
                    <a:pt x="1169" y="721"/>
                  </a:cubicBezTo>
                  <a:cubicBezTo>
                    <a:pt x="1198" y="681"/>
                    <a:pt x="1218" y="632"/>
                    <a:pt x="1218" y="583"/>
                  </a:cubicBezTo>
                  <a:cubicBezTo>
                    <a:pt x="1218" y="454"/>
                    <a:pt x="1119" y="355"/>
                    <a:pt x="1000" y="355"/>
                  </a:cubicBezTo>
                  <a:cubicBezTo>
                    <a:pt x="961" y="355"/>
                    <a:pt x="931" y="365"/>
                    <a:pt x="901" y="375"/>
                  </a:cubicBezTo>
                  <a:cubicBezTo>
                    <a:pt x="753" y="168"/>
                    <a:pt x="753" y="168"/>
                    <a:pt x="753" y="168"/>
                  </a:cubicBezTo>
                  <a:cubicBezTo>
                    <a:pt x="763" y="148"/>
                    <a:pt x="773" y="128"/>
                    <a:pt x="773" y="109"/>
                  </a:cubicBezTo>
                  <a:cubicBezTo>
                    <a:pt x="773" y="49"/>
                    <a:pt x="723" y="0"/>
                    <a:pt x="664" y="0"/>
                  </a:cubicBezTo>
                  <a:cubicBezTo>
                    <a:pt x="604" y="0"/>
                    <a:pt x="555" y="49"/>
                    <a:pt x="555" y="109"/>
                  </a:cubicBezTo>
                  <a:cubicBezTo>
                    <a:pt x="555" y="128"/>
                    <a:pt x="565" y="158"/>
                    <a:pt x="575" y="168"/>
                  </a:cubicBezTo>
                  <a:cubicBezTo>
                    <a:pt x="317" y="593"/>
                    <a:pt x="317" y="593"/>
                    <a:pt x="317" y="593"/>
                  </a:cubicBezTo>
                  <a:cubicBezTo>
                    <a:pt x="287" y="583"/>
                    <a:pt x="268" y="583"/>
                    <a:pt x="238" y="583"/>
                  </a:cubicBezTo>
                  <a:cubicBezTo>
                    <a:pt x="109" y="583"/>
                    <a:pt x="0" y="681"/>
                    <a:pt x="0" y="810"/>
                  </a:cubicBezTo>
                  <a:cubicBezTo>
                    <a:pt x="0" y="938"/>
                    <a:pt x="109" y="1047"/>
                    <a:pt x="238" y="1047"/>
                  </a:cubicBezTo>
                  <a:cubicBezTo>
                    <a:pt x="258" y="1047"/>
                    <a:pt x="287" y="1037"/>
                    <a:pt x="317" y="1027"/>
                  </a:cubicBezTo>
                  <a:cubicBezTo>
                    <a:pt x="456" y="1264"/>
                    <a:pt x="456" y="1264"/>
                    <a:pt x="456" y="1264"/>
                  </a:cubicBezTo>
                  <a:cubicBezTo>
                    <a:pt x="377" y="1323"/>
                    <a:pt x="327" y="1422"/>
                    <a:pt x="327" y="1531"/>
                  </a:cubicBezTo>
                  <a:cubicBezTo>
                    <a:pt x="327" y="1719"/>
                    <a:pt x="476" y="1877"/>
                    <a:pt x="664" y="1877"/>
                  </a:cubicBezTo>
                  <a:cubicBezTo>
                    <a:pt x="852" y="1877"/>
                    <a:pt x="1010" y="1719"/>
                    <a:pt x="1010" y="1531"/>
                  </a:cubicBezTo>
                  <a:cubicBezTo>
                    <a:pt x="1010" y="1531"/>
                    <a:pt x="1000" y="1521"/>
                    <a:pt x="1000" y="1511"/>
                  </a:cubicBezTo>
                  <a:cubicBezTo>
                    <a:pt x="1297" y="1462"/>
                    <a:pt x="1297" y="1462"/>
                    <a:pt x="1297" y="1462"/>
                  </a:cubicBezTo>
                  <a:cubicBezTo>
                    <a:pt x="1337" y="1620"/>
                    <a:pt x="1486" y="1728"/>
                    <a:pt x="1654" y="1728"/>
                  </a:cubicBezTo>
                  <a:cubicBezTo>
                    <a:pt x="1862" y="1728"/>
                    <a:pt x="2030" y="1561"/>
                    <a:pt x="2030" y="1353"/>
                  </a:cubicBezTo>
                  <a:cubicBezTo>
                    <a:pt x="2030" y="1146"/>
                    <a:pt x="1862" y="978"/>
                    <a:pt x="1654" y="978"/>
                  </a:cubicBezTo>
                  <a:close/>
                  <a:moveTo>
                    <a:pt x="703" y="1195"/>
                  </a:moveTo>
                  <a:cubicBezTo>
                    <a:pt x="703" y="1037"/>
                    <a:pt x="703" y="1037"/>
                    <a:pt x="703" y="1037"/>
                  </a:cubicBezTo>
                  <a:cubicBezTo>
                    <a:pt x="783" y="1067"/>
                    <a:pt x="783" y="1067"/>
                    <a:pt x="783" y="1067"/>
                  </a:cubicBezTo>
                  <a:cubicBezTo>
                    <a:pt x="733" y="1205"/>
                    <a:pt x="733" y="1205"/>
                    <a:pt x="733" y="1205"/>
                  </a:cubicBezTo>
                  <a:cubicBezTo>
                    <a:pt x="723" y="1195"/>
                    <a:pt x="713" y="1195"/>
                    <a:pt x="703" y="1195"/>
                  </a:cubicBezTo>
                  <a:close/>
                  <a:moveTo>
                    <a:pt x="703" y="948"/>
                  </a:moveTo>
                  <a:cubicBezTo>
                    <a:pt x="703" y="711"/>
                    <a:pt x="703" y="711"/>
                    <a:pt x="703" y="711"/>
                  </a:cubicBezTo>
                  <a:cubicBezTo>
                    <a:pt x="802" y="681"/>
                    <a:pt x="802" y="681"/>
                    <a:pt x="802" y="681"/>
                  </a:cubicBezTo>
                  <a:cubicBezTo>
                    <a:pt x="822" y="721"/>
                    <a:pt x="852" y="751"/>
                    <a:pt x="882" y="770"/>
                  </a:cubicBezTo>
                  <a:cubicBezTo>
                    <a:pt x="812" y="988"/>
                    <a:pt x="812" y="988"/>
                    <a:pt x="812" y="988"/>
                  </a:cubicBezTo>
                  <a:cubicBezTo>
                    <a:pt x="703" y="948"/>
                    <a:pt x="703" y="948"/>
                    <a:pt x="703" y="948"/>
                  </a:cubicBezTo>
                  <a:cubicBezTo>
                    <a:pt x="703" y="948"/>
                    <a:pt x="703" y="948"/>
                    <a:pt x="703" y="948"/>
                  </a:cubicBezTo>
                  <a:close/>
                  <a:moveTo>
                    <a:pt x="466" y="780"/>
                  </a:moveTo>
                  <a:cubicBezTo>
                    <a:pt x="624" y="731"/>
                    <a:pt x="624" y="731"/>
                    <a:pt x="624" y="731"/>
                  </a:cubicBezTo>
                  <a:cubicBezTo>
                    <a:pt x="624" y="919"/>
                    <a:pt x="624" y="919"/>
                    <a:pt x="624" y="919"/>
                  </a:cubicBezTo>
                  <a:cubicBezTo>
                    <a:pt x="466" y="859"/>
                    <a:pt x="466" y="859"/>
                    <a:pt x="466" y="859"/>
                  </a:cubicBezTo>
                  <a:cubicBezTo>
                    <a:pt x="466" y="839"/>
                    <a:pt x="466" y="830"/>
                    <a:pt x="466" y="810"/>
                  </a:cubicBezTo>
                  <a:cubicBezTo>
                    <a:pt x="466" y="800"/>
                    <a:pt x="466" y="790"/>
                    <a:pt x="466" y="780"/>
                  </a:cubicBezTo>
                  <a:close/>
                  <a:moveTo>
                    <a:pt x="703" y="227"/>
                  </a:moveTo>
                  <a:cubicBezTo>
                    <a:pt x="842" y="425"/>
                    <a:pt x="842" y="425"/>
                    <a:pt x="842" y="425"/>
                  </a:cubicBezTo>
                  <a:cubicBezTo>
                    <a:pt x="802" y="464"/>
                    <a:pt x="773" y="523"/>
                    <a:pt x="773" y="583"/>
                  </a:cubicBezTo>
                  <a:cubicBezTo>
                    <a:pt x="773" y="593"/>
                    <a:pt x="773" y="602"/>
                    <a:pt x="773" y="602"/>
                  </a:cubicBezTo>
                  <a:cubicBezTo>
                    <a:pt x="703" y="632"/>
                    <a:pt x="703" y="632"/>
                    <a:pt x="703" y="632"/>
                  </a:cubicBezTo>
                  <a:cubicBezTo>
                    <a:pt x="703" y="227"/>
                    <a:pt x="703" y="227"/>
                    <a:pt x="703" y="227"/>
                  </a:cubicBezTo>
                  <a:cubicBezTo>
                    <a:pt x="703" y="227"/>
                    <a:pt x="703" y="227"/>
                    <a:pt x="703" y="227"/>
                  </a:cubicBezTo>
                  <a:close/>
                  <a:moveTo>
                    <a:pt x="961" y="800"/>
                  </a:moveTo>
                  <a:cubicBezTo>
                    <a:pt x="971" y="800"/>
                    <a:pt x="981" y="800"/>
                    <a:pt x="1000" y="800"/>
                  </a:cubicBezTo>
                  <a:cubicBezTo>
                    <a:pt x="1040" y="800"/>
                    <a:pt x="1070" y="790"/>
                    <a:pt x="1109" y="770"/>
                  </a:cubicBezTo>
                  <a:cubicBezTo>
                    <a:pt x="1387" y="1096"/>
                    <a:pt x="1387" y="1096"/>
                    <a:pt x="1387" y="1096"/>
                  </a:cubicBezTo>
                  <a:cubicBezTo>
                    <a:pt x="1357" y="1126"/>
                    <a:pt x="1337" y="1156"/>
                    <a:pt x="1317" y="1185"/>
                  </a:cubicBezTo>
                  <a:cubicBezTo>
                    <a:pt x="882" y="1017"/>
                    <a:pt x="882" y="1017"/>
                    <a:pt x="882" y="1017"/>
                  </a:cubicBezTo>
                  <a:cubicBezTo>
                    <a:pt x="961" y="800"/>
                    <a:pt x="961" y="800"/>
                    <a:pt x="961" y="800"/>
                  </a:cubicBezTo>
                  <a:cubicBezTo>
                    <a:pt x="961" y="800"/>
                    <a:pt x="961" y="800"/>
                    <a:pt x="961" y="800"/>
                  </a:cubicBezTo>
                  <a:close/>
                  <a:moveTo>
                    <a:pt x="624" y="247"/>
                  </a:moveTo>
                  <a:cubicBezTo>
                    <a:pt x="624" y="652"/>
                    <a:pt x="624" y="652"/>
                    <a:pt x="624" y="652"/>
                  </a:cubicBezTo>
                  <a:cubicBezTo>
                    <a:pt x="436" y="711"/>
                    <a:pt x="436" y="711"/>
                    <a:pt x="436" y="711"/>
                  </a:cubicBezTo>
                  <a:cubicBezTo>
                    <a:pt x="426" y="681"/>
                    <a:pt x="406" y="662"/>
                    <a:pt x="387" y="642"/>
                  </a:cubicBezTo>
                  <a:cubicBezTo>
                    <a:pt x="624" y="247"/>
                    <a:pt x="624" y="247"/>
                    <a:pt x="624" y="247"/>
                  </a:cubicBezTo>
                  <a:cubicBezTo>
                    <a:pt x="624" y="247"/>
                    <a:pt x="624" y="247"/>
                    <a:pt x="624" y="247"/>
                  </a:cubicBezTo>
                  <a:close/>
                  <a:moveTo>
                    <a:pt x="387" y="988"/>
                  </a:moveTo>
                  <a:cubicBezTo>
                    <a:pt x="406" y="968"/>
                    <a:pt x="416" y="948"/>
                    <a:pt x="436" y="928"/>
                  </a:cubicBezTo>
                  <a:cubicBezTo>
                    <a:pt x="624" y="1007"/>
                    <a:pt x="624" y="1007"/>
                    <a:pt x="624" y="1007"/>
                  </a:cubicBezTo>
                  <a:cubicBezTo>
                    <a:pt x="624" y="1195"/>
                    <a:pt x="624" y="1195"/>
                    <a:pt x="624" y="1195"/>
                  </a:cubicBezTo>
                  <a:cubicBezTo>
                    <a:pt x="585" y="1195"/>
                    <a:pt x="555" y="1205"/>
                    <a:pt x="525" y="1225"/>
                  </a:cubicBezTo>
                  <a:cubicBezTo>
                    <a:pt x="387" y="988"/>
                    <a:pt x="387" y="988"/>
                    <a:pt x="387" y="988"/>
                  </a:cubicBezTo>
                  <a:cubicBezTo>
                    <a:pt x="387" y="988"/>
                    <a:pt x="387" y="988"/>
                    <a:pt x="387" y="988"/>
                  </a:cubicBezTo>
                  <a:close/>
                  <a:moveTo>
                    <a:pt x="990" y="1432"/>
                  </a:moveTo>
                  <a:cubicBezTo>
                    <a:pt x="961" y="1343"/>
                    <a:pt x="901" y="1264"/>
                    <a:pt x="812" y="1225"/>
                  </a:cubicBezTo>
                  <a:cubicBezTo>
                    <a:pt x="862" y="1096"/>
                    <a:pt x="862" y="1096"/>
                    <a:pt x="862" y="1096"/>
                  </a:cubicBezTo>
                  <a:cubicBezTo>
                    <a:pt x="1288" y="1254"/>
                    <a:pt x="1288" y="1254"/>
                    <a:pt x="1288" y="1254"/>
                  </a:cubicBezTo>
                  <a:cubicBezTo>
                    <a:pt x="1278" y="1294"/>
                    <a:pt x="1278" y="1323"/>
                    <a:pt x="1278" y="1353"/>
                  </a:cubicBezTo>
                  <a:cubicBezTo>
                    <a:pt x="1278" y="1363"/>
                    <a:pt x="1278" y="1373"/>
                    <a:pt x="1278" y="1383"/>
                  </a:cubicBezTo>
                  <a:cubicBezTo>
                    <a:pt x="990" y="1432"/>
                    <a:pt x="990" y="1432"/>
                    <a:pt x="990" y="1432"/>
                  </a:cubicBezTo>
                  <a:cubicBezTo>
                    <a:pt x="990" y="1432"/>
                    <a:pt x="990" y="1432"/>
                    <a:pt x="990" y="143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p:cNvGrpSpPr/>
          <p:nvPr/>
        </p:nvGrpSpPr>
        <p:grpSpPr>
          <a:xfrm>
            <a:off x="-25322" y="-9206"/>
            <a:ext cx="5929619" cy="7003236"/>
            <a:chOff x="-25322" y="-9206"/>
            <a:chExt cx="5929619" cy="7003236"/>
          </a:xfrm>
        </p:grpSpPr>
        <p:sp>
          <p:nvSpPr>
            <p:cNvPr id="2" name="Rectangle 1"/>
            <p:cNvSpPr/>
            <p:nvPr/>
          </p:nvSpPr>
          <p:spPr bwMode="auto">
            <a:xfrm>
              <a:off x="-25322" y="-9206"/>
              <a:ext cx="5929619" cy="7003236"/>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004B50"/>
                </a:solidFill>
              </a:endParaRPr>
            </a:p>
          </p:txBody>
        </p:sp>
        <p:sp>
          <p:nvSpPr>
            <p:cNvPr id="9" name="Rectangle 8"/>
            <p:cNvSpPr/>
            <p:nvPr/>
          </p:nvSpPr>
          <p:spPr>
            <a:xfrm>
              <a:off x="122238" y="2491586"/>
              <a:ext cx="5607404" cy="1908215"/>
            </a:xfrm>
            <a:prstGeom prst="rect">
              <a:avLst/>
            </a:prstGeom>
          </p:spPr>
          <p:txBody>
            <a:bodyPr wrap="square" lIns="146304" tIns="91440" rIns="146304" bIns="91440">
              <a:spAutoFit/>
            </a:bodyPr>
            <a:lstStyle/>
            <a:p>
              <a:r>
                <a:rPr lang="en-US" sz="2800" dirty="0">
                  <a:solidFill>
                    <a:schemeClr val="bg2"/>
                  </a:solidFill>
                  <a:cs typeface="Segoe UI Semibold" panose="020B0702040204020203" pitchFamily="34" charset="0"/>
                </a:rPr>
                <a:t>Seamless integration across the Microsoft Data Platform provides quicker and more cost effective deployment for any data project</a:t>
              </a:r>
            </a:p>
          </p:txBody>
        </p:sp>
      </p:grpSp>
    </p:spTree>
    <p:extLst>
      <p:ext uri="{BB962C8B-B14F-4D97-AF65-F5344CB8AC3E}">
        <p14:creationId xmlns:p14="http://schemas.microsoft.com/office/powerpoint/2010/main" val="1851370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4"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par>
                                <p:cTn id="12" presetID="10" presetClass="entr" presetSubtype="0" fill="hold" nodeType="withEffect">
                                  <p:stCondLst>
                                    <p:cond delay="5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1456643" y="5405482"/>
            <a:ext cx="85155" cy="59071"/>
          </a:xfrm>
          <a:prstGeom prst="line">
            <a:avLst/>
          </a:prstGeom>
          <a:ln w="19050">
            <a:solidFill>
              <a:srgbClr val="282828"/>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291128" y="1804407"/>
            <a:ext cx="3931920" cy="4323635"/>
            <a:chOff x="291128" y="1804407"/>
            <a:chExt cx="3931920" cy="4323635"/>
          </a:xfrm>
        </p:grpSpPr>
        <p:sp>
          <p:nvSpPr>
            <p:cNvPr id="22" name="Rectangle 21"/>
            <p:cNvSpPr/>
            <p:nvPr/>
          </p:nvSpPr>
          <p:spPr>
            <a:xfrm>
              <a:off x="291128" y="1804407"/>
              <a:ext cx="3931920" cy="432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46304" rIns="182880" bIns="146304" rtlCol="0" anchor="t"/>
            <a:lstStyle/>
            <a:p>
              <a:pPr defTabSz="932563">
                <a:spcAft>
                  <a:spcPts val="1836"/>
                </a:spcAft>
              </a:pPr>
              <a:r>
                <a:rPr lang="en-US" sz="3200" dirty="0">
                  <a:solidFill>
                    <a:schemeClr val="tx1"/>
                  </a:solidFill>
                  <a:latin typeface="Segoe UI Semibold" panose="020B0702040204020203" pitchFamily="34" charset="0"/>
                  <a:ea typeface="Segoe UI Black" panose="020B0A02040204020203" pitchFamily="34" charset="0"/>
                  <a:cs typeface="Segoe UI Semibold" panose="020B0702040204020203" pitchFamily="34" charset="0"/>
                </a:rPr>
                <a:t>Embed</a:t>
              </a:r>
              <a:r>
                <a:rPr lang="en-US" sz="3800" dirty="0">
                  <a:gradFill>
                    <a:gsLst>
                      <a:gs pos="6863">
                        <a:schemeClr val="tx2"/>
                      </a:gs>
                      <a:gs pos="17000">
                        <a:schemeClr val="tx2"/>
                      </a:gs>
                    </a:gsLst>
                    <a:lin ang="5400000" scaled="1"/>
                  </a:gradFill>
                  <a:latin typeface="+mj-lt"/>
                  <a:ea typeface="Segoe UI Black" panose="020B0A02040204020203" pitchFamily="34" charset="0"/>
                  <a:cs typeface="Segoe UI Black" panose="020B0A02040204020203" pitchFamily="34" charset="0"/>
                </a:rPr>
                <a:t> </a:t>
              </a:r>
              <a:br>
                <a:rPr lang="en-US" sz="2652" b="1" dirty="0">
                  <a:gradFill>
                    <a:gsLst>
                      <a:gs pos="6863">
                        <a:schemeClr val="tx2"/>
                      </a:gs>
                      <a:gs pos="17000">
                        <a:schemeClr val="tx2"/>
                      </a:gs>
                    </a:gsLst>
                    <a:lin ang="5400000" scaled="1"/>
                  </a:gradFill>
                  <a:ea typeface="Segoe UI Black" panose="020B0A02040204020203" pitchFamily="34" charset="0"/>
                  <a:cs typeface="Segoe UI Black" panose="020B0A02040204020203" pitchFamily="34" charset="0"/>
                </a:rPr>
              </a:br>
              <a:r>
                <a:rPr lang="en-US" sz="2000" dirty="0">
                  <a:solidFill>
                    <a:schemeClr val="tx1"/>
                  </a:solidFill>
                  <a:cs typeface="Segoe UI Light" panose="020B0502040204020203" pitchFamily="34" charset="0"/>
                </a:rPr>
                <a:t>Power BI experiences directly into your public facing websites and blogs</a:t>
              </a:r>
            </a:p>
          </p:txBody>
        </p:sp>
        <p:grpSp>
          <p:nvGrpSpPr>
            <p:cNvPr id="2" name="Group 1"/>
            <p:cNvGrpSpPr>
              <a:grpSpLocks noChangeAspect="1"/>
            </p:cNvGrpSpPr>
            <p:nvPr/>
          </p:nvGrpSpPr>
          <p:grpSpPr>
            <a:xfrm>
              <a:off x="1422060" y="4271009"/>
              <a:ext cx="1401557" cy="1118151"/>
              <a:chOff x="999438" y="1816361"/>
              <a:chExt cx="1326536" cy="1030523"/>
            </a:xfrm>
          </p:grpSpPr>
          <p:grpSp>
            <p:nvGrpSpPr>
              <p:cNvPr id="15" name="Group 14"/>
              <p:cNvGrpSpPr/>
              <p:nvPr/>
            </p:nvGrpSpPr>
            <p:grpSpPr>
              <a:xfrm>
                <a:off x="999438" y="1816361"/>
                <a:ext cx="1326536" cy="1030523"/>
                <a:chOff x="999438" y="1816361"/>
                <a:chExt cx="1326536" cy="1030523"/>
              </a:xfrm>
            </p:grpSpPr>
            <p:sp>
              <p:nvSpPr>
                <p:cNvPr id="16" name="Rectangle 15"/>
                <p:cNvSpPr/>
                <p:nvPr/>
              </p:nvSpPr>
              <p:spPr>
                <a:xfrm>
                  <a:off x="999438" y="1816361"/>
                  <a:ext cx="1326536" cy="103052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sp>
              <p:nvSpPr>
                <p:cNvPr id="17" name="Rectangle 16"/>
                <p:cNvSpPr/>
                <p:nvPr/>
              </p:nvSpPr>
              <p:spPr>
                <a:xfrm>
                  <a:off x="999897" y="1820008"/>
                  <a:ext cx="1325618" cy="146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dirty="0">
                    <a:solidFill>
                      <a:prstClr val="white"/>
                    </a:solidFill>
                  </a:endParaRPr>
                </a:p>
              </p:txBody>
            </p:sp>
          </p:grpSp>
          <p:sp>
            <p:nvSpPr>
              <p:cNvPr id="18" name="TextBox 17"/>
              <p:cNvSpPr txBox="1"/>
              <p:nvPr/>
            </p:nvSpPr>
            <p:spPr>
              <a:xfrm>
                <a:off x="1329962" y="2053835"/>
                <a:ext cx="708471" cy="405038"/>
              </a:xfrm>
              <a:prstGeom prst="rect">
                <a:avLst/>
              </a:prstGeom>
              <a:noFill/>
            </p:spPr>
            <p:txBody>
              <a:bodyPr wrap="none" lIns="0" tIns="0" rIns="0" bIns="0" rtlCol="0">
                <a:spAutoFit/>
              </a:bodyPr>
              <a:lstStyle/>
              <a:p>
                <a:pPr algn="ctr" defTabSz="932563"/>
                <a:r>
                  <a:rPr lang="en-US" sz="2856" b="1" spc="204" dirty="0">
                    <a:solidFill>
                      <a:schemeClr val="accent1"/>
                    </a:solidFill>
                    <a:cs typeface="Segoe UI" panose="020B0502040204020203" pitchFamily="34" charset="0"/>
                  </a:rPr>
                  <a:t>&lt;</a:t>
                </a:r>
                <a:r>
                  <a:rPr lang="en-US" sz="2856" spc="204" dirty="0">
                    <a:solidFill>
                      <a:schemeClr val="accent1"/>
                    </a:solidFill>
                    <a:latin typeface="Segoe UI Semibold" panose="020B0702040204020203" pitchFamily="34" charset="0"/>
                    <a:cs typeface="Segoe UI Semibold" panose="020B0702040204020203" pitchFamily="34" charset="0"/>
                  </a:rPr>
                  <a:t>/</a:t>
                </a:r>
                <a:r>
                  <a:rPr lang="en-US" sz="2856" b="1" spc="204" dirty="0">
                    <a:solidFill>
                      <a:schemeClr val="accent1"/>
                    </a:solidFill>
                    <a:cs typeface="Segoe UI" panose="020B0502040204020203" pitchFamily="34" charset="0"/>
                  </a:rPr>
                  <a:t>&gt;</a:t>
                </a:r>
              </a:p>
            </p:txBody>
          </p:sp>
        </p:grpSp>
      </p:grpSp>
      <p:grpSp>
        <p:nvGrpSpPr>
          <p:cNvPr id="11" name="Group 10"/>
          <p:cNvGrpSpPr/>
          <p:nvPr/>
        </p:nvGrpSpPr>
        <p:grpSpPr>
          <a:xfrm>
            <a:off x="8229918" y="1804407"/>
            <a:ext cx="3931920" cy="4323635"/>
            <a:chOff x="8229918" y="1804407"/>
            <a:chExt cx="3931920" cy="4323635"/>
          </a:xfrm>
        </p:grpSpPr>
        <p:sp>
          <p:nvSpPr>
            <p:cNvPr id="23" name="Rectangle 22"/>
            <p:cNvSpPr/>
            <p:nvPr/>
          </p:nvSpPr>
          <p:spPr>
            <a:xfrm>
              <a:off x="8229918" y="1804407"/>
              <a:ext cx="3931920" cy="432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46304" rIns="182880" bIns="146304" rtlCol="0" anchor="t"/>
            <a:lstStyle/>
            <a:p>
              <a:pPr defTabSz="932563">
                <a:spcAft>
                  <a:spcPts val="1836"/>
                </a:spcAft>
              </a:pPr>
              <a:r>
                <a:rPr lang="en-US" sz="3200" dirty="0">
                  <a:solidFill>
                    <a:schemeClr val="tx1"/>
                  </a:solidFill>
                  <a:latin typeface="Segoe UI Semibold" panose="020B0702040204020203" pitchFamily="34" charset="0"/>
                  <a:ea typeface="Segoe UI Black" panose="020B0A02040204020203" pitchFamily="34" charset="0"/>
                  <a:cs typeface="Segoe UI Semibold" panose="020B0702040204020203" pitchFamily="34" charset="0"/>
                </a:rPr>
                <a:t>Integrate</a:t>
              </a:r>
              <a:r>
                <a:rPr lang="en-US" sz="2652" dirty="0">
                  <a:solidFill>
                    <a:schemeClr val="tx1"/>
                  </a:solidFill>
                  <a:cs typeface="Segoe UI" panose="020B0502040204020203" pitchFamily="34" charset="0"/>
                </a:rPr>
                <a:t> </a:t>
              </a:r>
              <a:br>
                <a:rPr lang="en-US" sz="2652" dirty="0">
                  <a:solidFill>
                    <a:schemeClr val="tx1"/>
                  </a:solidFill>
                  <a:cs typeface="Segoe UI" panose="020B0502040204020203" pitchFamily="34" charset="0"/>
                </a:rPr>
              </a:br>
              <a:r>
                <a:rPr lang="en-US" sz="2000" dirty="0">
                  <a:solidFill>
                    <a:schemeClr val="tx1"/>
                  </a:solidFill>
                  <a:cs typeface="Segoe UI Light" panose="020B0502040204020203" pitchFamily="34" charset="0"/>
                </a:rPr>
                <a:t>user-defined Power BI experiences into your app</a:t>
              </a:r>
            </a:p>
          </p:txBody>
        </p:sp>
        <p:grpSp>
          <p:nvGrpSpPr>
            <p:cNvPr id="5" name="Group 4"/>
            <p:cNvGrpSpPr>
              <a:grpSpLocks noChangeAspect="1"/>
            </p:cNvGrpSpPr>
            <p:nvPr/>
          </p:nvGrpSpPr>
          <p:grpSpPr>
            <a:xfrm>
              <a:off x="9558681" y="4271006"/>
              <a:ext cx="1401557" cy="1118154"/>
              <a:chOff x="4147666" y="1816359"/>
              <a:chExt cx="1326536" cy="1030523"/>
            </a:xfrm>
            <a:solidFill>
              <a:schemeClr val="bg1">
                <a:lumMod val="85000"/>
              </a:schemeClr>
            </a:solidFill>
          </p:grpSpPr>
          <p:grpSp>
            <p:nvGrpSpPr>
              <p:cNvPr id="21" name="Group 20"/>
              <p:cNvGrpSpPr/>
              <p:nvPr/>
            </p:nvGrpSpPr>
            <p:grpSpPr>
              <a:xfrm>
                <a:off x="4147666" y="1816359"/>
                <a:ext cx="1326536" cy="1030523"/>
                <a:chOff x="999438" y="1816361"/>
                <a:chExt cx="1326536" cy="1030523"/>
              </a:xfrm>
              <a:grpFill/>
            </p:grpSpPr>
            <p:sp>
              <p:nvSpPr>
                <p:cNvPr id="25" name="Rectangle 24"/>
                <p:cNvSpPr/>
                <p:nvPr/>
              </p:nvSpPr>
              <p:spPr>
                <a:xfrm>
                  <a:off x="999438" y="1816361"/>
                  <a:ext cx="1326536" cy="1030523"/>
                </a:xfrm>
                <a:prstGeom prst="rect">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sp>
              <p:nvSpPr>
                <p:cNvPr id="26" name="Rectangle 25"/>
                <p:cNvSpPr/>
                <p:nvPr/>
              </p:nvSpPr>
              <p:spPr>
                <a:xfrm>
                  <a:off x="999897" y="1820008"/>
                  <a:ext cx="1325618" cy="14653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dirty="0">
                    <a:solidFill>
                      <a:prstClr val="white"/>
                    </a:solidFill>
                  </a:endParaRPr>
                </a:p>
              </p:txBody>
            </p:sp>
          </p:grpSp>
          <p:grpSp>
            <p:nvGrpSpPr>
              <p:cNvPr id="27" name="Group 26"/>
              <p:cNvGrpSpPr/>
              <p:nvPr/>
            </p:nvGrpSpPr>
            <p:grpSpPr>
              <a:xfrm>
                <a:off x="4445671" y="2029944"/>
                <a:ext cx="730068" cy="731224"/>
                <a:chOff x="2787126" y="2180080"/>
                <a:chExt cx="1424208" cy="1426464"/>
              </a:xfrm>
              <a:grpFill/>
            </p:grpSpPr>
            <p:sp>
              <p:nvSpPr>
                <p:cNvPr id="28" name="Rectangle 27"/>
                <p:cNvSpPr/>
                <p:nvPr/>
              </p:nvSpPr>
              <p:spPr>
                <a:xfrm>
                  <a:off x="2787126" y="2946846"/>
                  <a:ext cx="659698" cy="659698"/>
                </a:xfrm>
                <a:prstGeom prst="rect">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sp>
              <p:nvSpPr>
                <p:cNvPr id="29" name="Rectangle 28"/>
                <p:cNvSpPr/>
                <p:nvPr/>
              </p:nvSpPr>
              <p:spPr>
                <a:xfrm>
                  <a:off x="3551636" y="2946846"/>
                  <a:ext cx="659698" cy="659698"/>
                </a:xfrm>
                <a:prstGeom prst="rect">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sp>
              <p:nvSpPr>
                <p:cNvPr id="30" name="Diamond 29"/>
                <p:cNvSpPr/>
                <p:nvPr/>
              </p:nvSpPr>
              <p:spPr>
                <a:xfrm>
                  <a:off x="3549380" y="2180080"/>
                  <a:ext cx="661954" cy="661954"/>
                </a:xfrm>
                <a:prstGeom prst="diamond">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sp>
              <p:nvSpPr>
                <p:cNvPr id="31" name="Rectangle 30"/>
                <p:cNvSpPr/>
                <p:nvPr/>
              </p:nvSpPr>
              <p:spPr>
                <a:xfrm>
                  <a:off x="2787126" y="2182336"/>
                  <a:ext cx="659698" cy="659698"/>
                </a:xfrm>
                <a:prstGeom prst="rect">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grpSp>
        </p:grpSp>
      </p:grpSp>
      <p:grpSp>
        <p:nvGrpSpPr>
          <p:cNvPr id="10" name="Group 9"/>
          <p:cNvGrpSpPr/>
          <p:nvPr/>
        </p:nvGrpSpPr>
        <p:grpSpPr>
          <a:xfrm>
            <a:off x="4260523" y="1804407"/>
            <a:ext cx="3931920" cy="4323635"/>
            <a:chOff x="4260523" y="1804407"/>
            <a:chExt cx="3931920" cy="4323635"/>
          </a:xfrm>
        </p:grpSpPr>
        <p:sp>
          <p:nvSpPr>
            <p:cNvPr id="24" name="Rectangle 23"/>
            <p:cNvSpPr/>
            <p:nvPr/>
          </p:nvSpPr>
          <p:spPr>
            <a:xfrm>
              <a:off x="4260523" y="1804407"/>
              <a:ext cx="3931920" cy="432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46304" rIns="182880" bIns="146304" rtlCol="0" anchor="t"/>
            <a:lstStyle/>
            <a:p>
              <a:pPr defTabSz="932563">
                <a:spcAft>
                  <a:spcPts val="1836"/>
                </a:spcAft>
              </a:pPr>
              <a:r>
                <a:rPr lang="en-US" sz="3200" dirty="0">
                  <a:solidFill>
                    <a:schemeClr val="tx1"/>
                  </a:solidFill>
                  <a:latin typeface="Segoe UI Semibold" panose="020B0702040204020203" pitchFamily="34" charset="0"/>
                  <a:ea typeface="Segoe UI Black" panose="020B0A02040204020203" pitchFamily="34" charset="0"/>
                  <a:cs typeface="Segoe UI Semibold" panose="020B0702040204020203" pitchFamily="34" charset="0"/>
                </a:rPr>
                <a:t>Extend</a:t>
              </a:r>
              <a:r>
                <a:rPr lang="en-US" sz="2652" dirty="0">
                  <a:solidFill>
                    <a:schemeClr val="tx1"/>
                  </a:solidFill>
                  <a:cs typeface="Segoe UI" panose="020B0502040204020203" pitchFamily="34" charset="0"/>
                </a:rPr>
                <a:t> </a:t>
              </a:r>
              <a:br>
                <a:rPr lang="en-US" sz="2652" dirty="0">
                  <a:solidFill>
                    <a:schemeClr val="tx1"/>
                  </a:solidFill>
                  <a:cs typeface="Segoe UI" panose="020B0502040204020203" pitchFamily="34" charset="0"/>
                </a:rPr>
              </a:br>
              <a:r>
                <a:rPr lang="en-US" sz="2000" dirty="0">
                  <a:solidFill>
                    <a:schemeClr val="tx1"/>
                  </a:solidFill>
                  <a:cs typeface="Segoe UI Light" panose="020B0502040204020203" pitchFamily="34" charset="0"/>
                </a:rPr>
                <a:t>Power BI and your reach with organizational content packs and custom visuals</a:t>
              </a:r>
            </a:p>
          </p:txBody>
        </p:sp>
        <p:grpSp>
          <p:nvGrpSpPr>
            <p:cNvPr id="6" name="Group 5"/>
            <p:cNvGrpSpPr>
              <a:grpSpLocks noChangeAspect="1"/>
            </p:cNvGrpSpPr>
            <p:nvPr/>
          </p:nvGrpSpPr>
          <p:grpSpPr>
            <a:xfrm>
              <a:off x="5525704" y="3821888"/>
              <a:ext cx="1401557" cy="1567272"/>
              <a:chOff x="9323793" y="2720374"/>
              <a:chExt cx="1326536" cy="1444445"/>
            </a:xfrm>
            <a:solidFill>
              <a:schemeClr val="bg1">
                <a:lumMod val="85000"/>
              </a:schemeClr>
            </a:solidFill>
          </p:grpSpPr>
          <p:grpSp>
            <p:nvGrpSpPr>
              <p:cNvPr id="32" name="Group 31"/>
              <p:cNvGrpSpPr/>
              <p:nvPr/>
            </p:nvGrpSpPr>
            <p:grpSpPr>
              <a:xfrm>
                <a:off x="9323793" y="3134296"/>
                <a:ext cx="1326536" cy="1030523"/>
                <a:chOff x="999438" y="1816361"/>
                <a:chExt cx="1326536" cy="1030523"/>
              </a:xfrm>
              <a:grpFill/>
            </p:grpSpPr>
            <p:sp>
              <p:nvSpPr>
                <p:cNvPr id="33" name="Rectangle 32"/>
                <p:cNvSpPr/>
                <p:nvPr/>
              </p:nvSpPr>
              <p:spPr>
                <a:xfrm>
                  <a:off x="999438" y="1816361"/>
                  <a:ext cx="1326536" cy="1030523"/>
                </a:xfrm>
                <a:prstGeom prst="rect">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sp>
              <p:nvSpPr>
                <p:cNvPr id="34" name="Rectangle 33"/>
                <p:cNvSpPr/>
                <p:nvPr/>
              </p:nvSpPr>
              <p:spPr>
                <a:xfrm>
                  <a:off x="999897" y="1820008"/>
                  <a:ext cx="1325618" cy="14653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836">
                    <a:solidFill>
                      <a:prstClr val="white"/>
                    </a:solidFill>
                  </a:endParaRPr>
                </a:p>
              </p:txBody>
            </p:sp>
          </p:grpSp>
          <p:sp>
            <p:nvSpPr>
              <p:cNvPr id="35" name="Rectangle 34"/>
              <p:cNvSpPr/>
              <p:nvPr/>
            </p:nvSpPr>
            <p:spPr>
              <a:xfrm>
                <a:off x="9899002" y="3425463"/>
                <a:ext cx="176118" cy="61473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a:solidFill>
                    <a:prstClr val="white"/>
                  </a:solidFill>
                </a:endParaRPr>
              </a:p>
            </p:txBody>
          </p:sp>
          <p:sp>
            <p:nvSpPr>
              <p:cNvPr id="36" name="Rectangle 35"/>
              <p:cNvSpPr/>
              <p:nvPr/>
            </p:nvSpPr>
            <p:spPr>
              <a:xfrm>
                <a:off x="10279334" y="3864290"/>
                <a:ext cx="176118" cy="17591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a:solidFill>
                    <a:prstClr val="white"/>
                  </a:solidFill>
                </a:endParaRPr>
              </a:p>
            </p:txBody>
          </p:sp>
          <p:sp>
            <p:nvSpPr>
              <p:cNvPr id="39" name="Rectangle 38"/>
              <p:cNvSpPr/>
              <p:nvPr/>
            </p:nvSpPr>
            <p:spPr>
              <a:xfrm>
                <a:off x="10278870" y="3543142"/>
                <a:ext cx="176118" cy="17591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a:solidFill>
                    <a:prstClr val="white"/>
                  </a:solidFill>
                </a:endParaRPr>
              </a:p>
            </p:txBody>
          </p:sp>
          <p:sp>
            <p:nvSpPr>
              <p:cNvPr id="40" name="Rectangle 39"/>
              <p:cNvSpPr/>
              <p:nvPr/>
            </p:nvSpPr>
            <p:spPr>
              <a:xfrm>
                <a:off x="10278870" y="3221994"/>
                <a:ext cx="176118" cy="17591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a:solidFill>
                    <a:prstClr val="white"/>
                  </a:solidFill>
                </a:endParaRPr>
              </a:p>
            </p:txBody>
          </p:sp>
          <p:sp>
            <p:nvSpPr>
              <p:cNvPr id="41" name="Rectangle 40"/>
              <p:cNvSpPr/>
              <p:nvPr/>
            </p:nvSpPr>
            <p:spPr>
              <a:xfrm>
                <a:off x="10278870" y="2890861"/>
                <a:ext cx="176118" cy="17591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dirty="0">
                  <a:solidFill>
                    <a:prstClr val="white"/>
                  </a:solidFill>
                </a:endParaRPr>
              </a:p>
            </p:txBody>
          </p:sp>
          <p:sp>
            <p:nvSpPr>
              <p:cNvPr id="42" name="Isosceles Triangle 41"/>
              <p:cNvSpPr/>
              <p:nvPr/>
            </p:nvSpPr>
            <p:spPr>
              <a:xfrm>
                <a:off x="10201171" y="2720374"/>
                <a:ext cx="331516" cy="215777"/>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a:solidFill>
                    <a:prstClr val="white"/>
                  </a:solidFill>
                </a:endParaRPr>
              </a:p>
            </p:txBody>
          </p:sp>
          <p:sp>
            <p:nvSpPr>
              <p:cNvPr id="43" name="Rectangle 42"/>
              <p:cNvSpPr/>
              <p:nvPr/>
            </p:nvSpPr>
            <p:spPr>
              <a:xfrm>
                <a:off x="9516851" y="3569847"/>
                <a:ext cx="176118" cy="47704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816">
                  <a:solidFill>
                    <a:prstClr val="white"/>
                  </a:solidFill>
                </a:endParaRPr>
              </a:p>
            </p:txBody>
          </p:sp>
        </p:grpSp>
      </p:grpSp>
      <p:sp>
        <p:nvSpPr>
          <p:cNvPr id="47" name="TextBox 46"/>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Power BI for developers</a:t>
            </a:r>
          </a:p>
        </p:txBody>
      </p:sp>
    </p:spTree>
    <p:extLst>
      <p:ext uri="{BB962C8B-B14F-4D97-AF65-F5344CB8AC3E}">
        <p14:creationId xmlns:p14="http://schemas.microsoft.com/office/powerpoint/2010/main" val="1293669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7056437" y="-1093"/>
            <a:ext cx="5380038" cy="6993533"/>
          </a:xfrm>
          <a:prstGeom prst="rect">
            <a:avLst/>
          </a:prstGeom>
        </p:spPr>
      </p:pic>
      <p:sp>
        <p:nvSpPr>
          <p:cNvPr id="5" name="Title 1"/>
          <p:cNvSpPr txBox="1">
            <a:spLocks/>
          </p:cNvSpPr>
          <p:nvPr/>
        </p:nvSpPr>
        <p:spPr>
          <a:xfrm>
            <a:off x="198438" y="248081"/>
            <a:ext cx="5302774" cy="886981"/>
          </a:xfrm>
          <a:prstGeom prst="rect">
            <a:avLst/>
          </a:prstGeom>
        </p:spPr>
        <p:txBody>
          <a:bodyPr lIns="274281" tIns="146283" rIns="182854" bIns="146283"/>
          <a:lstStyle>
            <a:lvl1pPr algn="l" defTabSz="914400" rtl="0" eaLnBrk="1" latinLnBrk="0" hangingPunct="1">
              <a:spcBef>
                <a:spcPct val="0"/>
              </a:spcBef>
              <a:buNone/>
              <a:defRPr sz="6000" kern="1200">
                <a:gradFill>
                  <a:gsLst>
                    <a:gs pos="0">
                      <a:srgbClr val="FFFFFF"/>
                    </a:gs>
                    <a:gs pos="100000">
                      <a:srgbClr val="FFFFFF"/>
                    </a:gs>
                  </a:gsLst>
                  <a:lin ang="5400000" scaled="0"/>
                </a:gradFill>
                <a:latin typeface="+mj-lt"/>
                <a:ea typeface="+mj-ea"/>
                <a:cs typeface="+mj-cs"/>
              </a:defRPr>
            </a:lvl1pPr>
          </a:lstStyle>
          <a:p>
            <a:r>
              <a:rPr lang="en-US" sz="4000" dirty="0">
                <a:solidFill>
                  <a:schemeClr val="tx1"/>
                </a:solidFill>
                <a:latin typeface="Segoe UI Semibold" panose="020B0702040204020203" pitchFamily="34" charset="0"/>
                <a:cs typeface="Segoe UI Semibold" panose="020B0702040204020203" pitchFamily="34" charset="0"/>
              </a:rPr>
              <a:t>Metro Bank</a:t>
            </a:r>
          </a:p>
        </p:txBody>
      </p:sp>
      <p:sp>
        <p:nvSpPr>
          <p:cNvPr id="6" name="Subtitle 2"/>
          <p:cNvSpPr txBox="1">
            <a:spLocks/>
          </p:cNvSpPr>
          <p:nvPr/>
        </p:nvSpPr>
        <p:spPr>
          <a:xfrm>
            <a:off x="3222260" y="4792662"/>
            <a:ext cx="3834177" cy="698002"/>
          </a:xfrm>
          <a:prstGeom prst="rect">
            <a:avLst/>
          </a:prstGeom>
        </p:spPr>
        <p:txBody>
          <a:bodyPr lIns="274281" tIns="146283" rIns="182854" bIns="146283" anchor="t" anchorCtr="0"/>
          <a:lstStyle>
            <a:lvl1pPr marL="0" indent="0" algn="l" defTabSz="914400" rtl="0" eaLnBrk="1" latinLnBrk="0" hangingPunct="1">
              <a:lnSpc>
                <a:spcPct val="90000"/>
              </a:lnSpc>
              <a:spcBef>
                <a:spcPct val="20000"/>
              </a:spcBef>
              <a:buFont typeface="Arial" pitchFamily="34" charset="0"/>
              <a:buNone/>
              <a:defRPr sz="2200" kern="1200">
                <a:gradFill>
                  <a:gsLst>
                    <a:gs pos="0">
                      <a:srgbClr val="FFFFFF"/>
                    </a:gs>
                    <a:gs pos="100000">
                      <a:srgbClr val="FFFFFF"/>
                    </a:gs>
                  </a:gsLst>
                  <a:lin ang="5400000" scaled="0"/>
                </a:gra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ts val="2200"/>
              </a:lnSpc>
            </a:pPr>
            <a:r>
              <a:rPr lang="en-US" sz="1800" dirty="0">
                <a:solidFill>
                  <a:schemeClr val="tx1"/>
                </a:solidFill>
              </a:rPr>
              <a:t>Bruce </a:t>
            </a:r>
            <a:r>
              <a:rPr lang="en-US" sz="1800" dirty="0" err="1">
                <a:solidFill>
                  <a:schemeClr val="tx1"/>
                </a:solidFill>
              </a:rPr>
              <a:t>Rioch</a:t>
            </a:r>
            <a:r>
              <a:rPr lang="en-US" sz="1800" dirty="0">
                <a:solidFill>
                  <a:schemeClr val="tx1"/>
                </a:solidFill>
              </a:rPr>
              <a:t>,</a:t>
            </a:r>
            <a:br>
              <a:rPr lang="en-US" sz="1800" b="1" dirty="0">
                <a:solidFill>
                  <a:schemeClr val="tx1"/>
                </a:solidFill>
              </a:rPr>
            </a:br>
            <a:r>
              <a:rPr lang="en-US" sz="1800" dirty="0">
                <a:solidFill>
                  <a:schemeClr val="tx1"/>
                </a:solidFill>
              </a:rPr>
              <a:t>Head of Business Information and Customer Systems</a:t>
            </a:r>
            <a:br>
              <a:rPr lang="en-US" sz="1800" dirty="0">
                <a:solidFill>
                  <a:schemeClr val="tx1"/>
                </a:solidFill>
              </a:rPr>
            </a:br>
            <a:endParaRPr lang="en-US" sz="1800" dirty="0">
              <a:solidFill>
                <a:schemeClr val="tx1"/>
              </a:solidFill>
            </a:endParaRPr>
          </a:p>
        </p:txBody>
      </p:sp>
      <p:sp>
        <p:nvSpPr>
          <p:cNvPr id="7" name="Rectangle 6"/>
          <p:cNvSpPr/>
          <p:nvPr/>
        </p:nvSpPr>
        <p:spPr>
          <a:xfrm>
            <a:off x="278658" y="1820862"/>
            <a:ext cx="6399892" cy="2880746"/>
          </a:xfrm>
          <a:prstGeom prst="rect">
            <a:avLst/>
          </a:prstGeom>
        </p:spPr>
        <p:txBody>
          <a:bodyPr wrap="square" lIns="182854" tIns="146283" rIns="182854" bIns="146283">
            <a:spAutoFit/>
          </a:bodyPr>
          <a:lstStyle/>
          <a:p>
            <a:pPr marL="71425" indent="-71425" defTabSz="931941">
              <a:spcBef>
                <a:spcPts val="600"/>
              </a:spcBef>
              <a:spcAft>
                <a:spcPts val="600"/>
              </a:spcAft>
            </a:pPr>
            <a:r>
              <a:rPr lang="en-US" sz="2400" dirty="0"/>
              <a:t>“Microsoft </a:t>
            </a:r>
            <a:r>
              <a:rPr lang="en-US" sz="2400" b="1" dirty="0"/>
              <a:t>Power BI </a:t>
            </a:r>
            <a:r>
              <a:rPr lang="en-US" sz="2400" dirty="0"/>
              <a:t>is our only BI solution. We had a solution previously that was fine for us as a brand new startup organization. But as we grew, we needed something more dynamic, more visually appealing and more user-friendly for our colleagues. Power BI fits the bill in all of those respects.” </a:t>
            </a:r>
          </a:p>
        </p:txBody>
      </p:sp>
    </p:spTree>
    <p:extLst>
      <p:ext uri="{BB962C8B-B14F-4D97-AF65-F5344CB8AC3E}">
        <p14:creationId xmlns:p14="http://schemas.microsoft.com/office/powerpoint/2010/main" val="295185671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l="8998" r="35315"/>
          <a:stretch/>
        </p:blipFill>
        <p:spPr>
          <a:xfrm>
            <a:off x="-1226" y="0"/>
            <a:ext cx="5838463" cy="6994525"/>
          </a:xfrm>
          <a:prstGeom prst="rect">
            <a:avLst/>
          </a:prstGeom>
        </p:spPr>
      </p:pic>
      <p:sp>
        <p:nvSpPr>
          <p:cNvPr id="2" name="Title 1"/>
          <p:cNvSpPr>
            <a:spLocks noGrp="1"/>
          </p:cNvSpPr>
          <p:nvPr>
            <p:ph type="title"/>
          </p:nvPr>
        </p:nvSpPr>
        <p:spPr>
          <a:xfrm>
            <a:off x="6294437" y="300238"/>
            <a:ext cx="5869766" cy="917575"/>
          </a:xfrm>
        </p:spPr>
        <p:txBody>
          <a:bodyPr/>
          <a:lstStyle/>
          <a:p>
            <a:r>
              <a:rPr lang="en-US" dirty="0"/>
              <a:t>NHS</a:t>
            </a:r>
          </a:p>
        </p:txBody>
      </p:sp>
      <p:sp>
        <p:nvSpPr>
          <p:cNvPr id="4" name="TextBox 3"/>
          <p:cNvSpPr txBox="1"/>
          <p:nvPr/>
        </p:nvSpPr>
        <p:spPr>
          <a:xfrm>
            <a:off x="6142037" y="2201862"/>
            <a:ext cx="6172200" cy="4598022"/>
          </a:xfrm>
          <a:prstGeom prst="rect">
            <a:avLst/>
          </a:prstGeom>
          <a:noFill/>
        </p:spPr>
        <p:txBody>
          <a:bodyPr wrap="square" lIns="182880" rtlCol="0">
            <a:noAutofit/>
          </a:bodyPr>
          <a:lstStyle/>
          <a:p>
            <a:pPr marL="141288" indent="-141288" defTabSz="932597">
              <a:defRPr/>
            </a:pPr>
            <a:r>
              <a:rPr lang="en-US" sz="2400" dirty="0">
                <a:cs typeface="Segoe UI Light" panose="020B0502040204020203" pitchFamily="34" charset="0"/>
              </a:rPr>
              <a:t>“Linking data for analyses was something we couldn’t do before. With </a:t>
            </a:r>
            <a:r>
              <a:rPr lang="en-US" sz="2400" b="1" dirty="0">
                <a:cs typeface="Segoe UI Light" panose="020B0502040204020203" pitchFamily="34" charset="0"/>
              </a:rPr>
              <a:t>Power BI</a:t>
            </a:r>
            <a:r>
              <a:rPr lang="en-US" sz="2400" dirty="0">
                <a:cs typeface="Segoe UI Light" panose="020B0502040204020203" pitchFamily="34" charset="0"/>
              </a:rPr>
              <a:t>, </a:t>
            </a:r>
            <a:br>
              <a:rPr lang="en-US" sz="2400" dirty="0">
                <a:cs typeface="Segoe UI Light" panose="020B0502040204020203" pitchFamily="34" charset="0"/>
              </a:rPr>
            </a:br>
            <a:r>
              <a:rPr lang="en-US" sz="2400" dirty="0">
                <a:cs typeface="Segoe UI Light" panose="020B0502040204020203" pitchFamily="34" charset="0"/>
              </a:rPr>
              <a:t>it’s simple. Power BI makes the hard things easy. Everything becomes possible.”</a:t>
            </a:r>
            <a:endParaRPr lang="en-US" sz="2400" dirty="0">
              <a:cs typeface="Segoe UI" panose="020B0502040204020203" pitchFamily="34" charset="0"/>
            </a:endParaRPr>
          </a:p>
          <a:p>
            <a:pPr marL="149225" defTabSz="932597">
              <a:spcBef>
                <a:spcPts val="2400"/>
              </a:spcBef>
              <a:defRPr/>
            </a:pPr>
            <a:r>
              <a:rPr lang="en-US" dirty="0">
                <a:cs typeface="Segoe UI" panose="020B0502040204020203" pitchFamily="34" charset="0"/>
              </a:rPr>
              <a:t>Philip Dean,</a:t>
            </a:r>
          </a:p>
          <a:p>
            <a:pPr marL="149225" defTabSz="932597">
              <a:defRPr/>
            </a:pPr>
            <a:r>
              <a:rPr lang="en-US" sz="1600" dirty="0"/>
              <a:t>Head of Department of Pharmacy and Quality Control, </a:t>
            </a:r>
            <a:br>
              <a:rPr lang="en-US" sz="1600" dirty="0"/>
            </a:br>
            <a:r>
              <a:rPr lang="en-US" sz="1600" dirty="0"/>
              <a:t>North Tees and Hartlepool National Health Services Trust</a:t>
            </a:r>
          </a:p>
        </p:txBody>
      </p:sp>
    </p:spTree>
    <p:extLst>
      <p:ext uri="{BB962C8B-B14F-4D97-AF65-F5344CB8AC3E}">
        <p14:creationId xmlns:p14="http://schemas.microsoft.com/office/powerpoint/2010/main" val="3969024992"/>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flipH="1">
            <a:off x="882" y="497"/>
            <a:ext cx="12434711" cy="6993533"/>
          </a:xfrm>
          <a:prstGeom prst="rect">
            <a:avLst/>
          </a:prstGeom>
        </p:spPr>
      </p:pic>
      <p:grpSp>
        <p:nvGrpSpPr>
          <p:cNvPr id="2" name="Group 1"/>
          <p:cNvGrpSpPr/>
          <p:nvPr/>
        </p:nvGrpSpPr>
        <p:grpSpPr>
          <a:xfrm>
            <a:off x="122237" y="1973262"/>
            <a:ext cx="9142702" cy="2742810"/>
            <a:chOff x="256804" y="1356790"/>
            <a:chExt cx="9144000" cy="2743200"/>
          </a:xfrm>
          <a:solidFill>
            <a:schemeClr val="tx2"/>
          </a:solidFill>
        </p:grpSpPr>
        <p:sp>
          <p:nvSpPr>
            <p:cNvPr id="33" name="Rectangle 32"/>
            <p:cNvSpPr/>
            <p:nvPr/>
          </p:nvSpPr>
          <p:spPr>
            <a:xfrm>
              <a:off x="256805" y="1356790"/>
              <a:ext cx="7086307" cy="2743200"/>
            </a:xfrm>
            <a:prstGeom prst="rect">
              <a:avLst/>
            </a:prstGeom>
            <a:solidFill>
              <a:schemeClr val="accent4"/>
            </a:solidFill>
            <a:ln w="25400" cap="flat" cmpd="sng" algn="ctr">
              <a:noFill/>
              <a:prstDash val="solid"/>
            </a:ln>
            <a:effectLst/>
          </p:spPr>
          <p:txBody>
            <a:bodyPr rtlCol="0" anchor="ctr"/>
            <a:lstStyle/>
            <a:p>
              <a:pPr algn="ctr" defTabSz="932563">
                <a:defRPr/>
              </a:pPr>
              <a:endParaRPr lang="en-US" kern="0">
                <a:gradFill>
                  <a:gsLst>
                    <a:gs pos="93162">
                      <a:srgbClr val="505050">
                        <a:lumMod val="50000"/>
                      </a:srgbClr>
                    </a:gs>
                    <a:gs pos="68000">
                      <a:srgbClr val="505050">
                        <a:lumMod val="50000"/>
                      </a:srgbClr>
                    </a:gs>
                  </a:gsLst>
                  <a:lin ang="5400000" scaled="0"/>
                </a:gradFill>
              </a:endParaRPr>
            </a:p>
          </p:txBody>
        </p:sp>
        <p:sp>
          <p:nvSpPr>
            <p:cNvPr id="35" name="TextBox 34"/>
            <p:cNvSpPr txBox="1"/>
            <p:nvPr/>
          </p:nvSpPr>
          <p:spPr>
            <a:xfrm>
              <a:off x="256804" y="1710046"/>
              <a:ext cx="9144000" cy="923434"/>
            </a:xfrm>
            <a:prstGeom prst="rect">
              <a:avLst/>
            </a:prstGeom>
            <a:noFill/>
          </p:spPr>
          <p:txBody>
            <a:bodyPr wrap="square" lIns="228567" tIns="91427" rIns="228567" bIns="91427" rtlCol="0">
              <a:spAutoFit/>
            </a:bodyPr>
            <a:lstStyle/>
            <a:p>
              <a:pPr defTabSz="932563"/>
              <a:r>
                <a:rPr lang="en-US" sz="4800" dirty="0">
                  <a:solidFill>
                    <a:schemeClr val="bg2"/>
                  </a:solidFill>
                  <a:cs typeface="Segoe UI" panose="020B0502040204020203" pitchFamily="34" charset="0"/>
                </a:rPr>
                <a:t>It’s easy to get started…</a:t>
              </a:r>
            </a:p>
          </p:txBody>
        </p:sp>
        <p:sp>
          <p:nvSpPr>
            <p:cNvPr id="36" name="TextBox 35"/>
            <p:cNvSpPr txBox="1"/>
            <p:nvPr/>
          </p:nvSpPr>
          <p:spPr>
            <a:xfrm>
              <a:off x="256805" y="2703545"/>
              <a:ext cx="7315200" cy="1015780"/>
            </a:xfrm>
            <a:prstGeom prst="rect">
              <a:avLst/>
            </a:prstGeom>
            <a:noFill/>
          </p:spPr>
          <p:txBody>
            <a:bodyPr wrap="square" lIns="228567" tIns="91427" rIns="228567" bIns="91427" rtlCol="0" anchor="t" anchorCtr="0">
              <a:spAutoFit/>
            </a:bodyPr>
            <a:lstStyle/>
            <a:p>
              <a:pPr defTabSz="913923" fontAlgn="base">
                <a:lnSpc>
                  <a:spcPct val="90000"/>
                </a:lnSpc>
                <a:spcAft>
                  <a:spcPts val="1199"/>
                </a:spcAft>
              </a:pPr>
              <a:r>
                <a:rPr lang="en-US" sz="6000" dirty="0">
                  <a:solidFill>
                    <a:schemeClr val="bg2"/>
                  </a:solidFill>
                  <a:latin typeface="Segoe UI Semibold" panose="020B0702040204020203" pitchFamily="34" charset="0"/>
                  <a:cs typeface="Segoe UI Semibold" panose="020B0702040204020203" pitchFamily="34" charset="0"/>
                </a:rPr>
                <a:t>PowerBI.com</a:t>
              </a:r>
            </a:p>
          </p:txBody>
        </p:sp>
      </p:grpSp>
    </p:spTree>
    <p:extLst>
      <p:ext uri="{BB962C8B-B14F-4D97-AF65-F5344CB8AC3E}">
        <p14:creationId xmlns:p14="http://schemas.microsoft.com/office/powerpoint/2010/main" val="1364481120"/>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p:cNvSpPr txBox="1">
            <a:spLocks/>
          </p:cNvSpPr>
          <p:nvPr/>
        </p:nvSpPr>
        <p:spPr>
          <a:xfrm>
            <a:off x="9084493" y="2582100"/>
            <a:ext cx="2504512" cy="917184"/>
          </a:xfrm>
          <a:prstGeom prst="rect">
            <a:avLst/>
          </a:prstGeom>
        </p:spPr>
        <p:txBody>
          <a:bodyPr vert="horz" wrap="square" lIns="146241" tIns="91401" rIns="146241" bIns="91401"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50938"/>
            <a:r>
              <a:rPr sz="2400" dirty="0">
                <a:solidFill>
                  <a:schemeClr val="tx1"/>
                </a:solidFill>
                <a:latin typeface="+mn-lt"/>
              </a:rPr>
              <a:t>Comprehensive, enterprise-ready BI platform</a:t>
            </a:r>
          </a:p>
        </p:txBody>
      </p:sp>
      <p:sp>
        <p:nvSpPr>
          <p:cNvPr id="3" name="Down Arrow 2"/>
          <p:cNvSpPr/>
          <p:nvPr/>
        </p:nvSpPr>
        <p:spPr bwMode="auto">
          <a:xfrm rot="10800000">
            <a:off x="405008" y="2311952"/>
            <a:ext cx="774557" cy="4058252"/>
          </a:xfrm>
          <a:prstGeom prst="downArrow">
            <a:avLst/>
          </a:prstGeom>
          <a:solidFill>
            <a:schemeClr val="accent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7" name="Group 16"/>
          <p:cNvGrpSpPr/>
          <p:nvPr/>
        </p:nvGrpSpPr>
        <p:grpSpPr>
          <a:xfrm>
            <a:off x="1321984" y="1973262"/>
            <a:ext cx="7427650" cy="642228"/>
            <a:chOff x="1321984" y="1973262"/>
            <a:chExt cx="7427650" cy="642228"/>
          </a:xfrm>
        </p:grpSpPr>
        <p:grpSp>
          <p:nvGrpSpPr>
            <p:cNvPr id="4" name="Group 3"/>
            <p:cNvGrpSpPr/>
            <p:nvPr/>
          </p:nvGrpSpPr>
          <p:grpSpPr>
            <a:xfrm>
              <a:off x="7788356" y="1982616"/>
              <a:ext cx="961278" cy="632874"/>
              <a:chOff x="6158817" y="1987287"/>
              <a:chExt cx="942782" cy="620698"/>
            </a:xfrm>
          </p:grpSpPr>
          <p:sp>
            <p:nvSpPr>
              <p:cNvPr id="75" name="Freeform 16"/>
              <p:cNvSpPr>
                <a:spLocks noChangeAspect="1" noEditPoints="1"/>
              </p:cNvSpPr>
              <p:nvPr/>
            </p:nvSpPr>
            <p:spPr bwMode="black">
              <a:xfrm>
                <a:off x="6271993" y="1987287"/>
                <a:ext cx="829606" cy="577690"/>
              </a:xfrm>
              <a:custGeom>
                <a:avLst/>
                <a:gdLst>
                  <a:gd name="T0" fmla="*/ 912 w 958"/>
                  <a:gd name="T1" fmla="*/ 0 h 666"/>
                  <a:gd name="T2" fmla="*/ 47 w 958"/>
                  <a:gd name="T3" fmla="*/ 0 h 666"/>
                  <a:gd name="T4" fmla="*/ 0 w 958"/>
                  <a:gd name="T5" fmla="*/ 47 h 666"/>
                  <a:gd name="T6" fmla="*/ 0 w 958"/>
                  <a:gd name="T7" fmla="*/ 620 h 666"/>
                  <a:gd name="T8" fmla="*/ 47 w 958"/>
                  <a:gd name="T9" fmla="*/ 666 h 666"/>
                  <a:gd name="T10" fmla="*/ 912 w 958"/>
                  <a:gd name="T11" fmla="*/ 666 h 666"/>
                  <a:gd name="T12" fmla="*/ 958 w 958"/>
                  <a:gd name="T13" fmla="*/ 620 h 666"/>
                  <a:gd name="T14" fmla="*/ 958 w 958"/>
                  <a:gd name="T15" fmla="*/ 47 h 666"/>
                  <a:gd name="T16" fmla="*/ 912 w 958"/>
                  <a:gd name="T17" fmla="*/ 0 h 666"/>
                  <a:gd name="T18" fmla="*/ 479 w 958"/>
                  <a:gd name="T19" fmla="*/ 16 h 666"/>
                  <a:gd name="T20" fmla="*/ 490 w 958"/>
                  <a:gd name="T21" fmla="*/ 26 h 666"/>
                  <a:gd name="T22" fmla="*/ 479 w 958"/>
                  <a:gd name="T23" fmla="*/ 37 h 666"/>
                  <a:gd name="T24" fmla="*/ 468 w 958"/>
                  <a:gd name="T25" fmla="*/ 26 h 666"/>
                  <a:gd name="T26" fmla="*/ 479 w 958"/>
                  <a:gd name="T27" fmla="*/ 16 h 666"/>
                  <a:gd name="T28" fmla="*/ 479 w 958"/>
                  <a:gd name="T29" fmla="*/ 648 h 666"/>
                  <a:gd name="T30" fmla="*/ 458 w 958"/>
                  <a:gd name="T31" fmla="*/ 627 h 666"/>
                  <a:gd name="T32" fmla="*/ 479 w 958"/>
                  <a:gd name="T33" fmla="*/ 606 h 666"/>
                  <a:gd name="T34" fmla="*/ 500 w 958"/>
                  <a:gd name="T35" fmla="*/ 627 h 666"/>
                  <a:gd name="T36" fmla="*/ 479 w 958"/>
                  <a:gd name="T37" fmla="*/ 648 h 666"/>
                  <a:gd name="T38" fmla="*/ 905 w 958"/>
                  <a:gd name="T39" fmla="*/ 594 h 666"/>
                  <a:gd name="T40" fmla="*/ 53 w 958"/>
                  <a:gd name="T41" fmla="*/ 594 h 666"/>
                  <a:gd name="T42" fmla="*/ 53 w 958"/>
                  <a:gd name="T43" fmla="*/ 53 h 666"/>
                  <a:gd name="T44" fmla="*/ 905 w 958"/>
                  <a:gd name="T45" fmla="*/ 53 h 666"/>
                  <a:gd name="T46" fmla="*/ 905 w 958"/>
                  <a:gd name="T47" fmla="*/ 594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8" h="666">
                    <a:moveTo>
                      <a:pt x="912" y="0"/>
                    </a:moveTo>
                    <a:cubicBezTo>
                      <a:pt x="47" y="0"/>
                      <a:pt x="47" y="0"/>
                      <a:pt x="47" y="0"/>
                    </a:cubicBezTo>
                    <a:cubicBezTo>
                      <a:pt x="21" y="0"/>
                      <a:pt x="0" y="21"/>
                      <a:pt x="0" y="47"/>
                    </a:cubicBezTo>
                    <a:cubicBezTo>
                      <a:pt x="0" y="620"/>
                      <a:pt x="0" y="620"/>
                      <a:pt x="0" y="620"/>
                    </a:cubicBezTo>
                    <a:cubicBezTo>
                      <a:pt x="0" y="645"/>
                      <a:pt x="21" y="666"/>
                      <a:pt x="47" y="666"/>
                    </a:cubicBezTo>
                    <a:cubicBezTo>
                      <a:pt x="912" y="666"/>
                      <a:pt x="912" y="666"/>
                      <a:pt x="912" y="666"/>
                    </a:cubicBezTo>
                    <a:cubicBezTo>
                      <a:pt x="937" y="666"/>
                      <a:pt x="958" y="645"/>
                      <a:pt x="958" y="620"/>
                    </a:cubicBezTo>
                    <a:cubicBezTo>
                      <a:pt x="958" y="47"/>
                      <a:pt x="958" y="47"/>
                      <a:pt x="958" y="47"/>
                    </a:cubicBezTo>
                    <a:cubicBezTo>
                      <a:pt x="958" y="21"/>
                      <a:pt x="937" y="0"/>
                      <a:pt x="912" y="0"/>
                    </a:cubicBezTo>
                    <a:close/>
                    <a:moveTo>
                      <a:pt x="479" y="16"/>
                    </a:moveTo>
                    <a:cubicBezTo>
                      <a:pt x="485" y="16"/>
                      <a:pt x="490" y="21"/>
                      <a:pt x="490" y="26"/>
                    </a:cubicBezTo>
                    <a:cubicBezTo>
                      <a:pt x="490" y="32"/>
                      <a:pt x="485" y="37"/>
                      <a:pt x="479" y="37"/>
                    </a:cubicBezTo>
                    <a:cubicBezTo>
                      <a:pt x="474" y="37"/>
                      <a:pt x="468" y="32"/>
                      <a:pt x="468" y="26"/>
                    </a:cubicBezTo>
                    <a:cubicBezTo>
                      <a:pt x="468" y="21"/>
                      <a:pt x="474" y="16"/>
                      <a:pt x="479" y="16"/>
                    </a:cubicBezTo>
                    <a:close/>
                    <a:moveTo>
                      <a:pt x="479" y="648"/>
                    </a:moveTo>
                    <a:cubicBezTo>
                      <a:pt x="467" y="648"/>
                      <a:pt x="458" y="639"/>
                      <a:pt x="458" y="627"/>
                    </a:cubicBezTo>
                    <a:cubicBezTo>
                      <a:pt x="458" y="616"/>
                      <a:pt x="467" y="606"/>
                      <a:pt x="479" y="606"/>
                    </a:cubicBezTo>
                    <a:cubicBezTo>
                      <a:pt x="491" y="606"/>
                      <a:pt x="500" y="616"/>
                      <a:pt x="500" y="627"/>
                    </a:cubicBezTo>
                    <a:cubicBezTo>
                      <a:pt x="500" y="639"/>
                      <a:pt x="491" y="648"/>
                      <a:pt x="479" y="648"/>
                    </a:cubicBezTo>
                    <a:close/>
                    <a:moveTo>
                      <a:pt x="905" y="594"/>
                    </a:moveTo>
                    <a:cubicBezTo>
                      <a:pt x="53" y="594"/>
                      <a:pt x="53" y="594"/>
                      <a:pt x="53" y="594"/>
                    </a:cubicBezTo>
                    <a:cubicBezTo>
                      <a:pt x="53" y="53"/>
                      <a:pt x="53" y="53"/>
                      <a:pt x="53" y="53"/>
                    </a:cubicBezTo>
                    <a:cubicBezTo>
                      <a:pt x="905" y="53"/>
                      <a:pt x="905" y="53"/>
                      <a:pt x="905" y="53"/>
                    </a:cubicBezTo>
                    <a:lnTo>
                      <a:pt x="905" y="594"/>
                    </a:lnTo>
                    <a:close/>
                  </a:path>
                </a:pathLst>
              </a:cu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a:lnSpc>
                    <a:spcPct val="90000"/>
                  </a:lnSpc>
                </a:pPr>
                <a:endParaRPr lang="en-US" sz="1836" dirty="0">
                  <a:solidFill>
                    <a:srgbClr val="FF8C00"/>
                  </a:solidFill>
                  <a:ea typeface="Segoe UI" pitchFamily="34" charset="0"/>
                  <a:cs typeface="Segoe UI" pitchFamily="34" charset="0"/>
                </a:endParaRPr>
              </a:p>
            </p:txBody>
          </p:sp>
          <p:sp>
            <p:nvSpPr>
              <p:cNvPr id="6" name="Rectangle 5"/>
              <p:cNvSpPr/>
              <p:nvPr/>
            </p:nvSpPr>
            <p:spPr bwMode="auto">
              <a:xfrm>
                <a:off x="6309306" y="2029192"/>
                <a:ext cx="749696" cy="478579"/>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sp>
            <p:nvSpPr>
              <p:cNvPr id="74" name="Freeform 13"/>
              <p:cNvSpPr>
                <a:spLocks noChangeAspect="1" noEditPoints="1"/>
              </p:cNvSpPr>
              <p:nvPr/>
            </p:nvSpPr>
            <p:spPr bwMode="black">
              <a:xfrm>
                <a:off x="6158817" y="2071609"/>
                <a:ext cx="296702" cy="536376"/>
              </a:xfrm>
              <a:custGeom>
                <a:avLst/>
                <a:gdLst>
                  <a:gd name="T0" fmla="*/ 860 w 1012"/>
                  <a:gd name="T1" fmla="*/ 1756 h 1907"/>
                  <a:gd name="T2" fmla="*/ 837 w 1012"/>
                  <a:gd name="T3" fmla="*/ 1771 h 1907"/>
                  <a:gd name="T4" fmla="*/ 855 w 1012"/>
                  <a:gd name="T5" fmla="*/ 1796 h 1907"/>
                  <a:gd name="T6" fmla="*/ 873 w 1012"/>
                  <a:gd name="T7" fmla="*/ 1766 h 1907"/>
                  <a:gd name="T8" fmla="*/ 860 w 1012"/>
                  <a:gd name="T9" fmla="*/ 1756 h 1907"/>
                  <a:gd name="T10" fmla="*/ 837 w 1012"/>
                  <a:gd name="T11" fmla="*/ 1771 h 1907"/>
                  <a:gd name="T12" fmla="*/ 855 w 1012"/>
                  <a:gd name="T13" fmla="*/ 1796 h 1907"/>
                  <a:gd name="T14" fmla="*/ 873 w 1012"/>
                  <a:gd name="T15" fmla="*/ 1766 h 1907"/>
                  <a:gd name="T16" fmla="*/ 44 w 1012"/>
                  <a:gd name="T17" fmla="*/ 0 h 1907"/>
                  <a:gd name="T18" fmla="*/ 0 w 1012"/>
                  <a:gd name="T19" fmla="*/ 1864 h 1907"/>
                  <a:gd name="T20" fmla="*/ 968 w 1012"/>
                  <a:gd name="T21" fmla="*/ 1907 h 1907"/>
                  <a:gd name="T22" fmla="*/ 1012 w 1012"/>
                  <a:gd name="T23" fmla="*/ 44 h 1907"/>
                  <a:gd name="T24" fmla="*/ 201 w 1012"/>
                  <a:gd name="T25" fmla="*/ 1793 h 1907"/>
                  <a:gd name="T26" fmla="*/ 171 w 1012"/>
                  <a:gd name="T27" fmla="*/ 1816 h 1907"/>
                  <a:gd name="T28" fmla="*/ 119 w 1012"/>
                  <a:gd name="T29" fmla="*/ 1785 h 1907"/>
                  <a:gd name="T30" fmla="*/ 171 w 1012"/>
                  <a:gd name="T31" fmla="*/ 1755 h 1907"/>
                  <a:gd name="T32" fmla="*/ 201 w 1012"/>
                  <a:gd name="T33" fmla="*/ 1777 h 1907"/>
                  <a:gd name="T34" fmla="*/ 500 w 1012"/>
                  <a:gd name="T35" fmla="*/ 1819 h 1907"/>
                  <a:gd name="T36" fmla="*/ 473 w 1012"/>
                  <a:gd name="T37" fmla="*/ 1792 h 1907"/>
                  <a:gd name="T38" fmla="*/ 500 w 1012"/>
                  <a:gd name="T39" fmla="*/ 1819 h 1907"/>
                  <a:gd name="T40" fmla="*/ 473 w 1012"/>
                  <a:gd name="T41" fmla="*/ 1789 h 1907"/>
                  <a:gd name="T42" fmla="*/ 500 w 1012"/>
                  <a:gd name="T43" fmla="*/ 1763 h 1907"/>
                  <a:gd name="T44" fmla="*/ 539 w 1012"/>
                  <a:gd name="T45" fmla="*/ 1824 h 1907"/>
                  <a:gd name="T46" fmla="*/ 503 w 1012"/>
                  <a:gd name="T47" fmla="*/ 1792 h 1907"/>
                  <a:gd name="T48" fmla="*/ 539 w 1012"/>
                  <a:gd name="T49" fmla="*/ 1824 h 1907"/>
                  <a:gd name="T50" fmla="*/ 503 w 1012"/>
                  <a:gd name="T51" fmla="*/ 1789 h 1907"/>
                  <a:gd name="T52" fmla="*/ 539 w 1012"/>
                  <a:gd name="T53" fmla="*/ 1758 h 1907"/>
                  <a:gd name="T54" fmla="*/ 883 w 1012"/>
                  <a:gd name="T55" fmla="*/ 1783 h 1907"/>
                  <a:gd name="T56" fmla="*/ 848 w 1012"/>
                  <a:gd name="T57" fmla="*/ 1804 h 1907"/>
                  <a:gd name="T58" fmla="*/ 819 w 1012"/>
                  <a:gd name="T59" fmla="*/ 1823 h 1907"/>
                  <a:gd name="T60" fmla="*/ 809 w 1012"/>
                  <a:gd name="T61" fmla="*/ 1823 h 1907"/>
                  <a:gd name="T62" fmla="*/ 809 w 1012"/>
                  <a:gd name="T63" fmla="*/ 1812 h 1907"/>
                  <a:gd name="T64" fmla="*/ 812 w 1012"/>
                  <a:gd name="T65" fmla="*/ 1809 h 1907"/>
                  <a:gd name="T66" fmla="*/ 815 w 1012"/>
                  <a:gd name="T67" fmla="*/ 1806 h 1907"/>
                  <a:gd name="T68" fmla="*/ 831 w 1012"/>
                  <a:gd name="T69" fmla="*/ 1790 h 1907"/>
                  <a:gd name="T70" fmla="*/ 855 w 1012"/>
                  <a:gd name="T71" fmla="*/ 1747 h 1907"/>
                  <a:gd name="T72" fmla="*/ 880 w 1012"/>
                  <a:gd name="T73" fmla="*/ 1761 h 1907"/>
                  <a:gd name="T74" fmla="*/ 921 w 1012"/>
                  <a:gd name="T75" fmla="*/ 1658 h 1907"/>
                  <a:gd name="T76" fmla="*/ 91 w 1012"/>
                  <a:gd name="T77" fmla="*/ 234 h 1907"/>
                  <a:gd name="T78" fmla="*/ 921 w 1012"/>
                  <a:gd name="T79" fmla="*/ 1658 h 1907"/>
                  <a:gd name="T80" fmla="*/ 855 w 1012"/>
                  <a:gd name="T81" fmla="*/ 1756 h 1907"/>
                  <a:gd name="T82" fmla="*/ 851 w 1012"/>
                  <a:gd name="T83" fmla="*/ 1796 h 1907"/>
                  <a:gd name="T84" fmla="*/ 875 w 1012"/>
                  <a:gd name="T85" fmla="*/ 1781 h 1907"/>
                  <a:gd name="T86" fmla="*/ 860 w 1012"/>
                  <a:gd name="T87" fmla="*/ 1756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12" h="1907">
                    <a:moveTo>
                      <a:pt x="873" y="1766"/>
                    </a:moveTo>
                    <a:cubicBezTo>
                      <a:pt x="870" y="1761"/>
                      <a:pt x="866" y="1757"/>
                      <a:pt x="860" y="1756"/>
                    </a:cubicBezTo>
                    <a:cubicBezTo>
                      <a:pt x="855" y="1756"/>
                      <a:pt x="855" y="1756"/>
                      <a:pt x="855" y="1756"/>
                    </a:cubicBezTo>
                    <a:cubicBezTo>
                      <a:pt x="846" y="1756"/>
                      <a:pt x="839" y="1762"/>
                      <a:pt x="837" y="1771"/>
                    </a:cubicBezTo>
                    <a:cubicBezTo>
                      <a:pt x="833" y="1782"/>
                      <a:pt x="840" y="1793"/>
                      <a:pt x="851" y="1796"/>
                    </a:cubicBezTo>
                    <a:cubicBezTo>
                      <a:pt x="855" y="1796"/>
                      <a:pt x="855" y="1796"/>
                      <a:pt x="855" y="1796"/>
                    </a:cubicBezTo>
                    <a:cubicBezTo>
                      <a:pt x="865" y="1796"/>
                      <a:pt x="873" y="1790"/>
                      <a:pt x="875" y="1781"/>
                    </a:cubicBezTo>
                    <a:cubicBezTo>
                      <a:pt x="876" y="1776"/>
                      <a:pt x="875" y="1770"/>
                      <a:pt x="873" y="1766"/>
                    </a:cubicBezTo>
                    <a:close/>
                    <a:moveTo>
                      <a:pt x="873" y="1766"/>
                    </a:moveTo>
                    <a:cubicBezTo>
                      <a:pt x="870" y="1761"/>
                      <a:pt x="866" y="1757"/>
                      <a:pt x="860" y="1756"/>
                    </a:cubicBezTo>
                    <a:cubicBezTo>
                      <a:pt x="855" y="1756"/>
                      <a:pt x="855" y="1756"/>
                      <a:pt x="855" y="1756"/>
                    </a:cubicBezTo>
                    <a:cubicBezTo>
                      <a:pt x="846" y="1756"/>
                      <a:pt x="839" y="1762"/>
                      <a:pt x="837" y="1771"/>
                    </a:cubicBezTo>
                    <a:cubicBezTo>
                      <a:pt x="833" y="1782"/>
                      <a:pt x="840" y="1793"/>
                      <a:pt x="851" y="1796"/>
                    </a:cubicBezTo>
                    <a:cubicBezTo>
                      <a:pt x="855" y="1796"/>
                      <a:pt x="855" y="1796"/>
                      <a:pt x="855" y="1796"/>
                    </a:cubicBezTo>
                    <a:cubicBezTo>
                      <a:pt x="865" y="1796"/>
                      <a:pt x="873" y="1790"/>
                      <a:pt x="875" y="1781"/>
                    </a:cubicBezTo>
                    <a:cubicBezTo>
                      <a:pt x="876" y="1776"/>
                      <a:pt x="875" y="1770"/>
                      <a:pt x="873" y="1766"/>
                    </a:cubicBezTo>
                    <a:close/>
                    <a:moveTo>
                      <a:pt x="968" y="0"/>
                    </a:moveTo>
                    <a:cubicBezTo>
                      <a:pt x="968" y="0"/>
                      <a:pt x="968" y="0"/>
                      <a:pt x="44" y="0"/>
                    </a:cubicBezTo>
                    <a:cubicBezTo>
                      <a:pt x="19" y="0"/>
                      <a:pt x="0" y="19"/>
                      <a:pt x="0" y="44"/>
                    </a:cubicBezTo>
                    <a:cubicBezTo>
                      <a:pt x="0" y="1864"/>
                      <a:pt x="0" y="1864"/>
                      <a:pt x="0" y="1864"/>
                    </a:cubicBezTo>
                    <a:cubicBezTo>
                      <a:pt x="0" y="1889"/>
                      <a:pt x="19" y="1907"/>
                      <a:pt x="44" y="1907"/>
                    </a:cubicBezTo>
                    <a:cubicBezTo>
                      <a:pt x="44" y="1907"/>
                      <a:pt x="44" y="1907"/>
                      <a:pt x="968" y="1907"/>
                    </a:cubicBezTo>
                    <a:cubicBezTo>
                      <a:pt x="993" y="1907"/>
                      <a:pt x="1012" y="1889"/>
                      <a:pt x="1012" y="1864"/>
                    </a:cubicBezTo>
                    <a:cubicBezTo>
                      <a:pt x="1012" y="44"/>
                      <a:pt x="1012" y="44"/>
                      <a:pt x="1012" y="44"/>
                    </a:cubicBezTo>
                    <a:cubicBezTo>
                      <a:pt x="1012" y="19"/>
                      <a:pt x="993" y="0"/>
                      <a:pt x="968" y="0"/>
                    </a:cubicBezTo>
                    <a:close/>
                    <a:moveTo>
                      <a:pt x="201" y="1793"/>
                    </a:moveTo>
                    <a:cubicBezTo>
                      <a:pt x="147" y="1793"/>
                      <a:pt x="147" y="1793"/>
                      <a:pt x="147" y="1793"/>
                    </a:cubicBezTo>
                    <a:cubicBezTo>
                      <a:pt x="171" y="1816"/>
                      <a:pt x="171" y="1816"/>
                      <a:pt x="171" y="1816"/>
                    </a:cubicBezTo>
                    <a:cubicBezTo>
                      <a:pt x="151" y="1816"/>
                      <a:pt x="151" y="1816"/>
                      <a:pt x="151" y="1816"/>
                    </a:cubicBezTo>
                    <a:cubicBezTo>
                      <a:pt x="119" y="1785"/>
                      <a:pt x="119" y="1785"/>
                      <a:pt x="119" y="1785"/>
                    </a:cubicBezTo>
                    <a:cubicBezTo>
                      <a:pt x="151" y="1755"/>
                      <a:pt x="151" y="1755"/>
                      <a:pt x="151" y="1755"/>
                    </a:cubicBezTo>
                    <a:cubicBezTo>
                      <a:pt x="171" y="1755"/>
                      <a:pt x="171" y="1755"/>
                      <a:pt x="171" y="1755"/>
                    </a:cubicBezTo>
                    <a:cubicBezTo>
                      <a:pt x="147" y="1777"/>
                      <a:pt x="147" y="1777"/>
                      <a:pt x="147" y="1777"/>
                    </a:cubicBezTo>
                    <a:cubicBezTo>
                      <a:pt x="201" y="1777"/>
                      <a:pt x="201" y="1777"/>
                      <a:pt x="201" y="1777"/>
                    </a:cubicBezTo>
                    <a:lnTo>
                      <a:pt x="201" y="1793"/>
                    </a:lnTo>
                    <a:close/>
                    <a:moveTo>
                      <a:pt x="500" y="1819"/>
                    </a:moveTo>
                    <a:cubicBezTo>
                      <a:pt x="473" y="1815"/>
                      <a:pt x="473" y="1815"/>
                      <a:pt x="473" y="1815"/>
                    </a:cubicBezTo>
                    <a:cubicBezTo>
                      <a:pt x="473" y="1792"/>
                      <a:pt x="473" y="1792"/>
                      <a:pt x="473" y="1792"/>
                    </a:cubicBezTo>
                    <a:cubicBezTo>
                      <a:pt x="500" y="1792"/>
                      <a:pt x="500" y="1792"/>
                      <a:pt x="500" y="1792"/>
                    </a:cubicBezTo>
                    <a:lnTo>
                      <a:pt x="500" y="1819"/>
                    </a:lnTo>
                    <a:close/>
                    <a:moveTo>
                      <a:pt x="500" y="1789"/>
                    </a:moveTo>
                    <a:cubicBezTo>
                      <a:pt x="473" y="1789"/>
                      <a:pt x="473" y="1789"/>
                      <a:pt x="473" y="1789"/>
                    </a:cubicBezTo>
                    <a:cubicBezTo>
                      <a:pt x="473" y="1767"/>
                      <a:pt x="473" y="1767"/>
                      <a:pt x="473" y="1767"/>
                    </a:cubicBezTo>
                    <a:cubicBezTo>
                      <a:pt x="500" y="1763"/>
                      <a:pt x="500" y="1763"/>
                      <a:pt x="500" y="1763"/>
                    </a:cubicBezTo>
                    <a:lnTo>
                      <a:pt x="500" y="1789"/>
                    </a:lnTo>
                    <a:close/>
                    <a:moveTo>
                      <a:pt x="539" y="1824"/>
                    </a:moveTo>
                    <a:cubicBezTo>
                      <a:pt x="503" y="1819"/>
                      <a:pt x="503" y="1819"/>
                      <a:pt x="503" y="1819"/>
                    </a:cubicBezTo>
                    <a:cubicBezTo>
                      <a:pt x="503" y="1792"/>
                      <a:pt x="503" y="1792"/>
                      <a:pt x="503" y="1792"/>
                    </a:cubicBezTo>
                    <a:cubicBezTo>
                      <a:pt x="539" y="1792"/>
                      <a:pt x="539" y="1792"/>
                      <a:pt x="539" y="1792"/>
                    </a:cubicBezTo>
                    <a:lnTo>
                      <a:pt x="539" y="1824"/>
                    </a:lnTo>
                    <a:close/>
                    <a:moveTo>
                      <a:pt x="539" y="1789"/>
                    </a:moveTo>
                    <a:cubicBezTo>
                      <a:pt x="503" y="1789"/>
                      <a:pt x="503" y="1789"/>
                      <a:pt x="503" y="1789"/>
                    </a:cubicBezTo>
                    <a:cubicBezTo>
                      <a:pt x="503" y="1763"/>
                      <a:pt x="503" y="1763"/>
                      <a:pt x="503" y="1763"/>
                    </a:cubicBezTo>
                    <a:cubicBezTo>
                      <a:pt x="539" y="1758"/>
                      <a:pt x="539" y="1758"/>
                      <a:pt x="539" y="1758"/>
                    </a:cubicBezTo>
                    <a:lnTo>
                      <a:pt x="539" y="1789"/>
                    </a:lnTo>
                    <a:close/>
                    <a:moveTo>
                      <a:pt x="883" y="1783"/>
                    </a:moveTo>
                    <a:cubicBezTo>
                      <a:pt x="881" y="1796"/>
                      <a:pt x="869" y="1806"/>
                      <a:pt x="855" y="1806"/>
                    </a:cubicBezTo>
                    <a:cubicBezTo>
                      <a:pt x="853" y="1806"/>
                      <a:pt x="851" y="1804"/>
                      <a:pt x="848" y="1804"/>
                    </a:cubicBezTo>
                    <a:cubicBezTo>
                      <a:pt x="846" y="1803"/>
                      <a:pt x="844" y="1802"/>
                      <a:pt x="841" y="1801"/>
                    </a:cubicBezTo>
                    <a:cubicBezTo>
                      <a:pt x="841" y="1801"/>
                      <a:pt x="841" y="1801"/>
                      <a:pt x="819" y="1823"/>
                    </a:cubicBezTo>
                    <a:cubicBezTo>
                      <a:pt x="818" y="1824"/>
                      <a:pt x="816" y="1824"/>
                      <a:pt x="815" y="1824"/>
                    </a:cubicBezTo>
                    <a:cubicBezTo>
                      <a:pt x="812" y="1824"/>
                      <a:pt x="811" y="1824"/>
                      <a:pt x="809" y="1823"/>
                    </a:cubicBezTo>
                    <a:cubicBezTo>
                      <a:pt x="806" y="1820"/>
                      <a:pt x="806" y="1815"/>
                      <a:pt x="809" y="1813"/>
                    </a:cubicBezTo>
                    <a:cubicBezTo>
                      <a:pt x="809" y="1813"/>
                      <a:pt x="809" y="1812"/>
                      <a:pt x="809" y="1812"/>
                    </a:cubicBezTo>
                    <a:cubicBezTo>
                      <a:pt x="810" y="1812"/>
                      <a:pt x="810" y="1811"/>
                      <a:pt x="811" y="1810"/>
                    </a:cubicBezTo>
                    <a:cubicBezTo>
                      <a:pt x="811" y="1810"/>
                      <a:pt x="812" y="1810"/>
                      <a:pt x="812" y="1809"/>
                    </a:cubicBezTo>
                    <a:cubicBezTo>
                      <a:pt x="813" y="1808"/>
                      <a:pt x="814" y="1808"/>
                      <a:pt x="815" y="1807"/>
                    </a:cubicBezTo>
                    <a:cubicBezTo>
                      <a:pt x="815" y="1806"/>
                      <a:pt x="815" y="1806"/>
                      <a:pt x="815" y="1806"/>
                    </a:cubicBezTo>
                    <a:cubicBezTo>
                      <a:pt x="816" y="1806"/>
                      <a:pt x="816" y="1805"/>
                      <a:pt x="817" y="1805"/>
                    </a:cubicBezTo>
                    <a:cubicBezTo>
                      <a:pt x="831" y="1790"/>
                      <a:pt x="831" y="1790"/>
                      <a:pt x="831" y="1790"/>
                    </a:cubicBezTo>
                    <a:cubicBezTo>
                      <a:pt x="827" y="1784"/>
                      <a:pt x="826" y="1776"/>
                      <a:pt x="827" y="1769"/>
                    </a:cubicBezTo>
                    <a:cubicBezTo>
                      <a:pt x="831" y="1756"/>
                      <a:pt x="842" y="1747"/>
                      <a:pt x="855" y="1747"/>
                    </a:cubicBezTo>
                    <a:cubicBezTo>
                      <a:pt x="858" y="1747"/>
                      <a:pt x="860" y="1747"/>
                      <a:pt x="862" y="1748"/>
                    </a:cubicBezTo>
                    <a:cubicBezTo>
                      <a:pt x="870" y="1749"/>
                      <a:pt x="876" y="1754"/>
                      <a:pt x="880" y="1761"/>
                    </a:cubicBezTo>
                    <a:cubicBezTo>
                      <a:pt x="884" y="1768"/>
                      <a:pt x="885" y="1775"/>
                      <a:pt x="883" y="1783"/>
                    </a:cubicBezTo>
                    <a:close/>
                    <a:moveTo>
                      <a:pt x="921" y="1658"/>
                    </a:moveTo>
                    <a:cubicBezTo>
                      <a:pt x="91" y="1658"/>
                      <a:pt x="91" y="1658"/>
                      <a:pt x="91" y="1658"/>
                    </a:cubicBezTo>
                    <a:cubicBezTo>
                      <a:pt x="91" y="234"/>
                      <a:pt x="91" y="234"/>
                      <a:pt x="91" y="234"/>
                    </a:cubicBezTo>
                    <a:cubicBezTo>
                      <a:pt x="921" y="234"/>
                      <a:pt x="921" y="234"/>
                      <a:pt x="921" y="234"/>
                    </a:cubicBezTo>
                    <a:lnTo>
                      <a:pt x="921" y="1658"/>
                    </a:lnTo>
                    <a:close/>
                    <a:moveTo>
                      <a:pt x="860" y="1756"/>
                    </a:moveTo>
                    <a:cubicBezTo>
                      <a:pt x="855" y="1756"/>
                      <a:pt x="855" y="1756"/>
                      <a:pt x="855" y="1756"/>
                    </a:cubicBezTo>
                    <a:cubicBezTo>
                      <a:pt x="846" y="1756"/>
                      <a:pt x="839" y="1762"/>
                      <a:pt x="837" y="1771"/>
                    </a:cubicBezTo>
                    <a:cubicBezTo>
                      <a:pt x="833" y="1782"/>
                      <a:pt x="840" y="1793"/>
                      <a:pt x="851" y="1796"/>
                    </a:cubicBezTo>
                    <a:cubicBezTo>
                      <a:pt x="855" y="1796"/>
                      <a:pt x="855" y="1796"/>
                      <a:pt x="855" y="1796"/>
                    </a:cubicBezTo>
                    <a:cubicBezTo>
                      <a:pt x="865" y="1796"/>
                      <a:pt x="873" y="1790"/>
                      <a:pt x="875" y="1781"/>
                    </a:cubicBezTo>
                    <a:cubicBezTo>
                      <a:pt x="876" y="1776"/>
                      <a:pt x="875" y="1770"/>
                      <a:pt x="873" y="1766"/>
                    </a:cubicBezTo>
                    <a:cubicBezTo>
                      <a:pt x="870" y="1761"/>
                      <a:pt x="866" y="1757"/>
                      <a:pt x="860" y="1756"/>
                    </a:cubicBezTo>
                    <a:close/>
                  </a:path>
                </a:pathLst>
              </a:custGeom>
              <a:solidFill>
                <a:srgbClr val="FF8C00"/>
              </a:solidFill>
              <a:ln>
                <a:noFill/>
              </a:ln>
            </p:spPr>
            <p:txBody>
              <a:bodyPr vert="horz" wrap="square" lIns="93234" tIns="46616" rIns="93234" bIns="46616" numCol="1" anchor="t" anchorCtr="0" compatLnSpc="1">
                <a:prstTxWarp prst="textNoShape">
                  <a:avLst/>
                </a:prstTxWarp>
              </a:bodyPr>
              <a:lstStyle/>
              <a:p>
                <a:pPr defTabSz="932239"/>
                <a:endParaRPr lang="en-US" sz="1836" dirty="0">
                  <a:solidFill>
                    <a:srgbClr val="FF8C00"/>
                  </a:solidFill>
                </a:endParaRPr>
              </a:p>
            </p:txBody>
          </p:sp>
          <p:sp>
            <p:nvSpPr>
              <p:cNvPr id="9" name="Rectangle 8"/>
              <p:cNvSpPr/>
              <p:nvPr/>
            </p:nvSpPr>
            <p:spPr bwMode="auto">
              <a:xfrm>
                <a:off x="6181487" y="2127974"/>
                <a:ext cx="253750" cy="413117"/>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 name="Group 1"/>
            <p:cNvGrpSpPr/>
            <p:nvPr/>
          </p:nvGrpSpPr>
          <p:grpSpPr>
            <a:xfrm>
              <a:off x="1321984" y="1973262"/>
              <a:ext cx="6352548" cy="641383"/>
              <a:chOff x="1293954" y="1983900"/>
              <a:chExt cx="6230320" cy="629042"/>
            </a:xfrm>
            <a:solidFill>
              <a:srgbClr val="FF8C00"/>
            </a:solidFill>
          </p:grpSpPr>
          <p:grpSp>
            <p:nvGrpSpPr>
              <p:cNvPr id="5" name="Group 4"/>
              <p:cNvGrpSpPr/>
              <p:nvPr/>
            </p:nvGrpSpPr>
            <p:grpSpPr>
              <a:xfrm>
                <a:off x="1293954" y="1983900"/>
                <a:ext cx="4595740" cy="625553"/>
                <a:chOff x="1788029" y="2619892"/>
                <a:chExt cx="4016519" cy="546712"/>
              </a:xfrm>
              <a:grpFill/>
            </p:grpSpPr>
            <p:grpSp>
              <p:nvGrpSpPr>
                <p:cNvPr id="36" name="Group 35"/>
                <p:cNvGrpSpPr/>
                <p:nvPr/>
              </p:nvGrpSpPr>
              <p:grpSpPr>
                <a:xfrm>
                  <a:off x="1788029" y="2619892"/>
                  <a:ext cx="1168748" cy="546712"/>
                  <a:chOff x="3036609" y="4979121"/>
                  <a:chExt cx="2284829" cy="1068787"/>
                </a:xfrm>
                <a:grpFill/>
              </p:grpSpPr>
              <p:grpSp>
                <p:nvGrpSpPr>
                  <p:cNvPr id="37" name="Group 36"/>
                  <p:cNvGrpSpPr/>
                  <p:nvPr/>
                </p:nvGrpSpPr>
                <p:grpSpPr>
                  <a:xfrm>
                    <a:off x="3036609" y="4979121"/>
                    <a:ext cx="880844" cy="1068787"/>
                    <a:chOff x="2072520" y="2054538"/>
                    <a:chExt cx="814337" cy="988090"/>
                  </a:xfrm>
                  <a:grpFill/>
                </p:grpSpPr>
                <p:sp>
                  <p:nvSpPr>
                    <p:cNvPr id="48"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49"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nvGrpSpPr>
                  <p:cNvPr id="38" name="Group 37"/>
                  <p:cNvGrpSpPr/>
                  <p:nvPr/>
                </p:nvGrpSpPr>
                <p:grpSpPr>
                  <a:xfrm>
                    <a:off x="3980721" y="4979121"/>
                    <a:ext cx="1340717" cy="1068787"/>
                    <a:chOff x="1647369" y="2054538"/>
                    <a:chExt cx="1239488" cy="988090"/>
                  </a:xfrm>
                  <a:grpFill/>
                </p:grpSpPr>
                <p:sp>
                  <p:nvSpPr>
                    <p:cNvPr id="39"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45"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46"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grpSp>
              <p:nvGrpSpPr>
                <p:cNvPr id="50" name="Group 49"/>
                <p:cNvGrpSpPr/>
                <p:nvPr/>
              </p:nvGrpSpPr>
              <p:grpSpPr>
                <a:xfrm>
                  <a:off x="2976678" y="2619892"/>
                  <a:ext cx="1403985" cy="546712"/>
                  <a:chOff x="2576736" y="4979121"/>
                  <a:chExt cx="2744702" cy="1068787"/>
                </a:xfrm>
                <a:grpFill/>
              </p:grpSpPr>
              <p:grpSp>
                <p:nvGrpSpPr>
                  <p:cNvPr id="52" name="Group 51"/>
                  <p:cNvGrpSpPr/>
                  <p:nvPr/>
                </p:nvGrpSpPr>
                <p:grpSpPr>
                  <a:xfrm>
                    <a:off x="2576736" y="4979121"/>
                    <a:ext cx="1340717" cy="1068787"/>
                    <a:chOff x="1647369" y="2054538"/>
                    <a:chExt cx="1239488" cy="988090"/>
                  </a:xfrm>
                  <a:grpFill/>
                </p:grpSpPr>
                <p:sp>
                  <p:nvSpPr>
                    <p:cNvPr id="60"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61"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62"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nvGrpSpPr>
                  <p:cNvPr id="53" name="Group 52"/>
                  <p:cNvGrpSpPr/>
                  <p:nvPr/>
                </p:nvGrpSpPr>
                <p:grpSpPr>
                  <a:xfrm>
                    <a:off x="3980721" y="4979121"/>
                    <a:ext cx="1340717" cy="1068787"/>
                    <a:chOff x="1647369" y="2054538"/>
                    <a:chExt cx="1239488" cy="988090"/>
                  </a:xfrm>
                  <a:grpFill/>
                </p:grpSpPr>
                <p:sp>
                  <p:nvSpPr>
                    <p:cNvPr id="54"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58"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59"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grpSp>
              <p:nvGrpSpPr>
                <p:cNvPr id="63" name="Group 62"/>
                <p:cNvGrpSpPr/>
                <p:nvPr/>
              </p:nvGrpSpPr>
              <p:grpSpPr>
                <a:xfrm>
                  <a:off x="4400563" y="2619892"/>
                  <a:ext cx="1403985" cy="546712"/>
                  <a:chOff x="2576736" y="4979121"/>
                  <a:chExt cx="2744702" cy="1068787"/>
                </a:xfrm>
                <a:grpFill/>
              </p:grpSpPr>
              <p:grpSp>
                <p:nvGrpSpPr>
                  <p:cNvPr id="64" name="Group 63"/>
                  <p:cNvGrpSpPr/>
                  <p:nvPr/>
                </p:nvGrpSpPr>
                <p:grpSpPr>
                  <a:xfrm>
                    <a:off x="2576736" y="4979121"/>
                    <a:ext cx="1340717" cy="1068787"/>
                    <a:chOff x="1647369" y="2054538"/>
                    <a:chExt cx="1239488" cy="988090"/>
                  </a:xfrm>
                  <a:grpFill/>
                </p:grpSpPr>
                <p:sp>
                  <p:nvSpPr>
                    <p:cNvPr id="71"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72"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73"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nvGrpSpPr>
                  <p:cNvPr id="65" name="Group 64"/>
                  <p:cNvGrpSpPr/>
                  <p:nvPr/>
                </p:nvGrpSpPr>
                <p:grpSpPr>
                  <a:xfrm>
                    <a:off x="3980721" y="4979121"/>
                    <a:ext cx="1340717" cy="1068787"/>
                    <a:chOff x="1647369" y="2054538"/>
                    <a:chExt cx="1239488" cy="988090"/>
                  </a:xfrm>
                  <a:grpFill/>
                </p:grpSpPr>
                <p:sp>
                  <p:nvSpPr>
                    <p:cNvPr id="66"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67"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69"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grpSp>
          <p:sp>
            <p:nvSpPr>
              <p:cNvPr id="76" name="Freeform 25"/>
              <p:cNvSpPr>
                <a:spLocks/>
              </p:cNvSpPr>
              <p:nvPr/>
            </p:nvSpPr>
            <p:spPr bwMode="auto">
              <a:xfrm>
                <a:off x="5923108" y="1983900"/>
                <a:ext cx="246391" cy="625553"/>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77" name="Freeform 25"/>
              <p:cNvSpPr>
                <a:spLocks/>
              </p:cNvSpPr>
              <p:nvPr/>
            </p:nvSpPr>
            <p:spPr bwMode="auto">
              <a:xfrm>
                <a:off x="6192268" y="1983900"/>
                <a:ext cx="246391" cy="625553"/>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85" name="Freeform 25"/>
              <p:cNvSpPr>
                <a:spLocks/>
              </p:cNvSpPr>
              <p:nvPr/>
            </p:nvSpPr>
            <p:spPr bwMode="auto">
              <a:xfrm>
                <a:off x="6466147" y="1983900"/>
                <a:ext cx="246391" cy="625553"/>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86" name="Freeform 25"/>
              <p:cNvSpPr>
                <a:spLocks/>
              </p:cNvSpPr>
              <p:nvPr/>
            </p:nvSpPr>
            <p:spPr bwMode="auto">
              <a:xfrm>
                <a:off x="6735307" y="1983900"/>
                <a:ext cx="246391" cy="625553"/>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87" name="Freeform 25"/>
              <p:cNvSpPr>
                <a:spLocks/>
              </p:cNvSpPr>
              <p:nvPr/>
            </p:nvSpPr>
            <p:spPr bwMode="auto">
              <a:xfrm>
                <a:off x="7008723" y="1987389"/>
                <a:ext cx="246391" cy="625553"/>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sp>
            <p:nvSpPr>
              <p:cNvPr id="88" name="Freeform 25"/>
              <p:cNvSpPr>
                <a:spLocks/>
              </p:cNvSpPr>
              <p:nvPr/>
            </p:nvSpPr>
            <p:spPr bwMode="auto">
              <a:xfrm>
                <a:off x="7277883" y="1987389"/>
                <a:ext cx="246391" cy="625553"/>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grpFill/>
              <a:ln>
                <a:noFill/>
              </a:ln>
              <a:effectLst/>
              <a:extLst/>
            </p:spPr>
            <p:txBody>
              <a:bodyPr vert="horz" wrap="square" lIns="93234" tIns="46616" rIns="93234" bIns="46616" numCol="1" anchor="t" anchorCtr="0" compatLnSpc="1">
                <a:prstTxWarp prst="textNoShape">
                  <a:avLst/>
                </a:prstTxWarp>
              </a:bodyPr>
              <a:lstStyle/>
              <a:p>
                <a:pPr defTabSz="950938"/>
                <a:endParaRPr lang="en-US" sz="1836" dirty="0">
                  <a:solidFill>
                    <a:srgbClr val="000000"/>
                  </a:solidFill>
                </a:endParaRPr>
              </a:p>
            </p:txBody>
          </p:sp>
        </p:grpSp>
      </p:grpSp>
      <p:grpSp>
        <p:nvGrpSpPr>
          <p:cNvPr id="18" name="Group 17"/>
          <p:cNvGrpSpPr/>
          <p:nvPr/>
        </p:nvGrpSpPr>
        <p:grpSpPr>
          <a:xfrm>
            <a:off x="951073" y="4606800"/>
            <a:ext cx="5215611" cy="2008967"/>
            <a:chOff x="948920" y="4589656"/>
            <a:chExt cx="5215611" cy="2008967"/>
          </a:xfrm>
        </p:grpSpPr>
        <p:grpSp>
          <p:nvGrpSpPr>
            <p:cNvPr id="10" name="Group 9"/>
            <p:cNvGrpSpPr/>
            <p:nvPr/>
          </p:nvGrpSpPr>
          <p:grpSpPr>
            <a:xfrm>
              <a:off x="1036408" y="4589656"/>
              <a:ext cx="5128123" cy="1763404"/>
              <a:chOff x="1036408" y="4589656"/>
              <a:chExt cx="5128123" cy="1763404"/>
            </a:xfrm>
          </p:grpSpPr>
          <p:sp>
            <p:nvSpPr>
              <p:cNvPr id="42" name="Rectangle 41"/>
              <p:cNvSpPr/>
              <p:nvPr/>
            </p:nvSpPr>
            <p:spPr bwMode="auto">
              <a:xfrm>
                <a:off x="1036408" y="4589656"/>
                <a:ext cx="5128123" cy="1763404"/>
              </a:xfrm>
              <a:prstGeom prst="rect">
                <a:avLst/>
              </a:prstGeom>
              <a:solidFill>
                <a:schemeClr val="accent3"/>
              </a:solidFill>
              <a:ln w="6350">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45873" tIns="0" rIns="0" bIns="0" numCol="1" spcCol="0" rtlCol="0" fromWordArt="0" anchor="ctr" anchorCtr="0" forceAA="0" compatLnSpc="1">
                <a:prstTxWarp prst="textNoShape">
                  <a:avLst/>
                </a:prstTxWarp>
                <a:noAutofit/>
              </a:bodyPr>
              <a:lstStyle/>
              <a:p>
                <a:pPr defTabSz="930968" fontAlgn="base">
                  <a:spcBef>
                    <a:spcPct val="0"/>
                  </a:spcBef>
                  <a:spcAft>
                    <a:spcPts val="600"/>
                  </a:spcAft>
                </a:pPr>
                <a:r>
                  <a:rPr lang="en-US" sz="1600" dirty="0">
                    <a:solidFill>
                      <a:schemeClr val="bg2"/>
                    </a:solidFill>
                    <a:latin typeface="Segoe UI Semibold" panose="020B0702040204020203" pitchFamily="34" charset="0"/>
                    <a:ea typeface="MS PGothic" charset="0"/>
                    <a:cs typeface="Segoe UI Semibold" panose="020B0702040204020203" pitchFamily="34" charset="0"/>
                  </a:rPr>
                  <a:t>Modeling</a:t>
                </a:r>
              </a:p>
            </p:txBody>
          </p:sp>
          <p:grpSp>
            <p:nvGrpSpPr>
              <p:cNvPr id="14" name="Group 13"/>
              <p:cNvGrpSpPr/>
              <p:nvPr/>
            </p:nvGrpSpPr>
            <p:grpSpPr>
              <a:xfrm>
                <a:off x="3178390" y="4816251"/>
                <a:ext cx="2620481" cy="1427120"/>
                <a:chOff x="3114642" y="4871861"/>
                <a:chExt cx="2570060" cy="1399661"/>
              </a:xfrm>
            </p:grpSpPr>
            <p:sp>
              <p:nvSpPr>
                <p:cNvPr id="47" name="Freeform 46"/>
                <p:cNvSpPr>
                  <a:spLocks/>
                </p:cNvSpPr>
                <p:nvPr/>
              </p:nvSpPr>
              <p:spPr bwMode="auto">
                <a:xfrm>
                  <a:off x="3114642" y="4871861"/>
                  <a:ext cx="994278" cy="1085662"/>
                </a:xfrm>
                <a:custGeom>
                  <a:avLst/>
                  <a:gdLst>
                    <a:gd name="connsiteX0" fmla="*/ 125323 w 1014215"/>
                    <a:gd name="connsiteY0" fmla="*/ 329467 h 1107432"/>
                    <a:gd name="connsiteX1" fmla="*/ 476077 w 1014215"/>
                    <a:gd name="connsiteY1" fmla="*/ 532127 h 1107432"/>
                    <a:gd name="connsiteX2" fmla="*/ 474864 w 1014215"/>
                    <a:gd name="connsiteY2" fmla="*/ 1098952 h 1107432"/>
                    <a:gd name="connsiteX3" fmla="*/ 459087 w 1014215"/>
                    <a:gd name="connsiteY3" fmla="*/ 1107432 h 1107432"/>
                    <a:gd name="connsiteX4" fmla="*/ 108333 w 1014215"/>
                    <a:gd name="connsiteY4" fmla="*/ 904772 h 1107432"/>
                    <a:gd name="connsiteX5" fmla="*/ 109547 w 1014215"/>
                    <a:gd name="connsiteY5" fmla="*/ 339192 h 1107432"/>
                    <a:gd name="connsiteX6" fmla="*/ 998983 w 1014215"/>
                    <a:gd name="connsiteY6" fmla="*/ 245825 h 1107432"/>
                    <a:gd name="connsiteX7" fmla="*/ 1014215 w 1014215"/>
                    <a:gd name="connsiteY7" fmla="*/ 255248 h 1107432"/>
                    <a:gd name="connsiteX8" fmla="*/ 1014083 w 1014215"/>
                    <a:gd name="connsiteY8" fmla="*/ 660340 h 1107432"/>
                    <a:gd name="connsiteX9" fmla="*/ 523669 w 1014215"/>
                    <a:gd name="connsiteY9" fmla="*/ 942080 h 1107432"/>
                    <a:gd name="connsiteX10" fmla="*/ 507360 w 1014215"/>
                    <a:gd name="connsiteY10" fmla="*/ 933279 h 1107432"/>
                    <a:gd name="connsiteX11" fmla="*/ 507491 w 1014215"/>
                    <a:gd name="connsiteY11" fmla="*/ 528187 h 1107432"/>
                    <a:gd name="connsiteX12" fmla="*/ 998983 w 1014215"/>
                    <a:gd name="connsiteY12" fmla="*/ 245825 h 1107432"/>
                    <a:gd name="connsiteX13" fmla="*/ 351430 w 1014215"/>
                    <a:gd name="connsiteY13" fmla="*/ 0 h 1107432"/>
                    <a:gd name="connsiteX14" fmla="*/ 840630 w 1014215"/>
                    <a:gd name="connsiteY14" fmla="*/ 283841 h 1107432"/>
                    <a:gd name="connsiteX15" fmla="*/ 841164 w 1014215"/>
                    <a:gd name="connsiteY15" fmla="*/ 302366 h 1107432"/>
                    <a:gd name="connsiteX16" fmla="*/ 490278 w 1014215"/>
                    <a:gd name="connsiteY16" fmla="*/ 504799 h 1107432"/>
                    <a:gd name="connsiteX17" fmla="*/ 0 w 1014215"/>
                    <a:gd name="connsiteY17" fmla="*/ 220335 h 1107432"/>
                    <a:gd name="connsiteX18" fmla="*/ 544 w 1014215"/>
                    <a:gd name="connsiteY18" fmla="*/ 202432 h 110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4215" h="1107432">
                      <a:moveTo>
                        <a:pt x="125323" y="329467"/>
                      </a:moveTo>
                      <a:lnTo>
                        <a:pt x="476077" y="532127"/>
                      </a:lnTo>
                      <a:cubicBezTo>
                        <a:pt x="475673" y="721095"/>
                        <a:pt x="475268" y="909985"/>
                        <a:pt x="474864" y="1098952"/>
                      </a:cubicBezTo>
                      <a:lnTo>
                        <a:pt x="459087" y="1107432"/>
                      </a:lnTo>
                      <a:lnTo>
                        <a:pt x="108333" y="904772"/>
                      </a:lnTo>
                      <a:cubicBezTo>
                        <a:pt x="111974" y="899716"/>
                        <a:pt x="106715" y="435037"/>
                        <a:pt x="109547" y="339192"/>
                      </a:cubicBezTo>
                      <a:close/>
                      <a:moveTo>
                        <a:pt x="998983" y="245825"/>
                      </a:moveTo>
                      <a:lnTo>
                        <a:pt x="1014215" y="255248"/>
                      </a:lnTo>
                      <a:lnTo>
                        <a:pt x="1014083" y="660340"/>
                      </a:lnTo>
                      <a:cubicBezTo>
                        <a:pt x="1007884" y="659716"/>
                        <a:pt x="608090" y="896609"/>
                        <a:pt x="523669" y="942080"/>
                      </a:cubicBezTo>
                      <a:lnTo>
                        <a:pt x="507360" y="933279"/>
                      </a:lnTo>
                      <a:lnTo>
                        <a:pt x="507491" y="528187"/>
                      </a:lnTo>
                      <a:cubicBezTo>
                        <a:pt x="671344" y="434054"/>
                        <a:pt x="835130" y="339959"/>
                        <a:pt x="998983" y="245825"/>
                      </a:cubicBezTo>
                      <a:close/>
                      <a:moveTo>
                        <a:pt x="351430" y="0"/>
                      </a:moveTo>
                      <a:cubicBezTo>
                        <a:pt x="353989" y="5681"/>
                        <a:pt x="759042" y="233466"/>
                        <a:pt x="840630" y="283841"/>
                      </a:cubicBezTo>
                      <a:lnTo>
                        <a:pt x="841164" y="302366"/>
                      </a:lnTo>
                      <a:lnTo>
                        <a:pt x="490278" y="504799"/>
                      </a:lnTo>
                      <a:cubicBezTo>
                        <a:pt x="326830" y="409965"/>
                        <a:pt x="163449" y="315169"/>
                        <a:pt x="0" y="220335"/>
                      </a:cubicBezTo>
                      <a:lnTo>
                        <a:pt x="544" y="202432"/>
                      </a:lnTo>
                      <a:close/>
                    </a:path>
                  </a:pathLst>
                </a:custGeom>
                <a:solidFill>
                  <a:schemeClr val="bg1"/>
                </a:solidFill>
                <a:ln>
                  <a:noFill/>
                </a:ln>
              </p:spPr>
              <p:txBody>
                <a:bodyPr vert="horz" wrap="square" lIns="91401" tIns="45700" rIns="91401" bIns="45700" numCol="1" anchor="t" anchorCtr="0" compatLnSpc="1">
                  <a:prstTxWarp prst="textNoShape">
                    <a:avLst/>
                  </a:prstTxWarp>
                  <a:noAutofit/>
                </a:bodyPr>
                <a:lstStyle/>
                <a:p>
                  <a:pPr defTabSz="931326" fontAlgn="base">
                    <a:spcBef>
                      <a:spcPct val="0"/>
                    </a:spcBef>
                    <a:spcAft>
                      <a:spcPct val="0"/>
                    </a:spcAft>
                  </a:pPr>
                  <a:endParaRPr lang="en-US" sz="2800">
                    <a:solidFill>
                      <a:srgbClr val="2C2C2C"/>
                    </a:solidFill>
                  </a:endParaRPr>
                </a:p>
              </p:txBody>
            </p:sp>
            <p:sp>
              <p:nvSpPr>
                <p:cNvPr id="68" name="Freeform 23"/>
                <p:cNvSpPr>
                  <a:spLocks noChangeAspect="1" noEditPoints="1"/>
                </p:cNvSpPr>
                <p:nvPr/>
              </p:nvSpPr>
              <p:spPr bwMode="black">
                <a:xfrm>
                  <a:off x="4557822" y="4883083"/>
                  <a:ext cx="990065" cy="1063219"/>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chemeClr val="bg1"/>
                </a:solidFill>
                <a:ln>
                  <a:noFill/>
                </a:ln>
              </p:spPr>
              <p:txBody>
                <a:bodyPr vert="horz" wrap="square" lIns="0" tIns="41960" rIns="83919" bIns="41960" numCol="1" anchor="t" anchorCtr="0" compatLnSpc="1">
                  <a:prstTxWarp prst="textNoShape">
                    <a:avLst/>
                  </a:prstTxWarp>
                </a:bodyPr>
                <a:lstStyle/>
                <a:p>
                  <a:pPr algn="ctr" defTabSz="932201"/>
                  <a:endParaRPr lang="en-US" dirty="0">
                    <a:gradFill>
                      <a:gsLst>
                        <a:gs pos="0">
                          <a:srgbClr val="FFFFFF"/>
                        </a:gs>
                        <a:gs pos="100000">
                          <a:srgbClr val="FFFFFF"/>
                        </a:gs>
                      </a:gsLst>
                      <a:lin ang="5400000" scaled="0"/>
                    </a:gradFill>
                  </a:endParaRPr>
                </a:p>
              </p:txBody>
            </p:sp>
            <p:sp>
              <p:nvSpPr>
                <p:cNvPr id="13" name="Rectangle 12"/>
                <p:cNvSpPr/>
                <p:nvPr/>
              </p:nvSpPr>
              <p:spPr>
                <a:xfrm>
                  <a:off x="3305447" y="6030038"/>
                  <a:ext cx="646472" cy="241484"/>
                </a:xfrm>
                <a:prstGeom prst="rect">
                  <a:avLst/>
                </a:prstGeom>
              </p:spPr>
              <p:txBody>
                <a:bodyPr wrap="none">
                  <a:spAutoFit/>
                </a:bodyPr>
                <a:lstStyle/>
                <a:p>
                  <a:pPr defTabSz="932239"/>
                  <a:r>
                    <a:rPr lang="en-US" sz="1000" dirty="0">
                      <a:solidFill>
                        <a:schemeClr val="bg2"/>
                      </a:solidFill>
                      <a:latin typeface="Segoe UI Semibold" panose="020B0702040204020203" pitchFamily="34" charset="0"/>
                      <a:cs typeface="Segoe UI Semibold" panose="020B0702040204020203" pitchFamily="34" charset="0"/>
                    </a:rPr>
                    <a:t>Tabular</a:t>
                  </a:r>
                  <a:r>
                    <a:rPr lang="en-US" sz="1000" dirty="0">
                      <a:gradFill>
                        <a:gsLst>
                          <a:gs pos="0">
                            <a:srgbClr val="FFFFFF"/>
                          </a:gs>
                          <a:gs pos="100000">
                            <a:srgbClr val="FFFFFF"/>
                          </a:gs>
                        </a:gsLst>
                      </a:gradFill>
                      <a:latin typeface="Segoe UI Semibold" panose="020B0702040204020203" pitchFamily="34" charset="0"/>
                      <a:cs typeface="Segoe UI Semibold" panose="020B0702040204020203" pitchFamily="34" charset="0"/>
                    </a:rPr>
                    <a:t> </a:t>
                  </a:r>
                </a:p>
              </p:txBody>
            </p:sp>
            <p:sp>
              <p:nvSpPr>
                <p:cNvPr id="89" name="Rectangle 88"/>
                <p:cNvSpPr/>
                <p:nvPr/>
              </p:nvSpPr>
              <p:spPr>
                <a:xfrm>
                  <a:off x="4505268" y="6030038"/>
                  <a:ext cx="1179434" cy="241483"/>
                </a:xfrm>
                <a:prstGeom prst="rect">
                  <a:avLst/>
                </a:prstGeom>
              </p:spPr>
              <p:txBody>
                <a:bodyPr wrap="none">
                  <a:spAutoFit/>
                </a:bodyPr>
                <a:lstStyle/>
                <a:p>
                  <a:pPr defTabSz="932239"/>
                  <a:r>
                    <a:rPr lang="en-US" sz="1000" dirty="0">
                      <a:solidFill>
                        <a:schemeClr val="bg2"/>
                      </a:solidFill>
                      <a:latin typeface="Segoe UI Semibold" panose="020B0702040204020203" pitchFamily="34" charset="0"/>
                      <a:cs typeface="Segoe UI Semibold" panose="020B0702040204020203" pitchFamily="34" charset="0"/>
                    </a:rPr>
                    <a:t>Multidimensional</a:t>
                  </a:r>
                </a:p>
              </p:txBody>
            </p:sp>
          </p:grpSp>
        </p:grpSp>
        <p:sp>
          <p:nvSpPr>
            <p:cNvPr id="15" name="Rectangle 14"/>
            <p:cNvSpPr/>
            <p:nvPr/>
          </p:nvSpPr>
          <p:spPr>
            <a:xfrm>
              <a:off x="948920" y="6321624"/>
              <a:ext cx="1049839" cy="276999"/>
            </a:xfrm>
            <a:prstGeom prst="rect">
              <a:avLst/>
            </a:prstGeom>
          </p:spPr>
          <p:txBody>
            <a:bodyPr wrap="none">
              <a:spAutoFit/>
            </a:bodyPr>
            <a:lstStyle/>
            <a:p>
              <a:pPr defTabSz="932239"/>
              <a:r>
                <a:rPr lang="en-US" sz="1200" dirty="0">
                  <a:solidFill>
                    <a:schemeClr val="accent3"/>
                  </a:solidFill>
                  <a:cs typeface="Segoe UI Semibold" panose="020B0702040204020203" pitchFamily="34" charset="0"/>
                </a:rPr>
                <a:t>On-premises</a:t>
              </a:r>
              <a:endParaRPr lang="en-US" sz="1200" dirty="0">
                <a:solidFill>
                  <a:schemeClr val="accent3"/>
                </a:solidFill>
              </a:endParaRPr>
            </a:p>
          </p:txBody>
        </p:sp>
      </p:grpSp>
      <p:grpSp>
        <p:nvGrpSpPr>
          <p:cNvPr id="8" name="Group 7"/>
          <p:cNvGrpSpPr/>
          <p:nvPr/>
        </p:nvGrpSpPr>
        <p:grpSpPr>
          <a:xfrm>
            <a:off x="1036408" y="2734619"/>
            <a:ext cx="5130276" cy="1827549"/>
            <a:chOff x="1036408" y="2734619"/>
            <a:chExt cx="5130276" cy="1827549"/>
          </a:xfrm>
        </p:grpSpPr>
        <p:sp>
          <p:nvSpPr>
            <p:cNvPr id="40" name="Rectangle 39"/>
            <p:cNvSpPr/>
            <p:nvPr/>
          </p:nvSpPr>
          <p:spPr bwMode="auto">
            <a:xfrm>
              <a:off x="1036408" y="2734619"/>
              <a:ext cx="5130276" cy="1827549"/>
            </a:xfrm>
            <a:prstGeom prst="rect">
              <a:avLst/>
            </a:prstGeom>
            <a:solidFill>
              <a:srgbClr val="FF8C00"/>
            </a:solidFill>
            <a:ln w="6350">
              <a:solidFill>
                <a:srgbClr val="FF8C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45873" tIns="146241" rIns="182802" bIns="146241" numCol="1" spcCol="0" rtlCol="0" fromWordArt="0" anchor="ctr" anchorCtr="0" forceAA="0" compatLnSpc="1">
              <a:prstTxWarp prst="textNoShape">
                <a:avLst/>
              </a:prstTxWarp>
              <a:noAutofit/>
            </a:bodyPr>
            <a:lstStyle/>
            <a:p>
              <a:pPr defTabSz="930968" fontAlgn="base">
                <a:spcBef>
                  <a:spcPct val="0"/>
                </a:spcBef>
                <a:spcAft>
                  <a:spcPts val="600"/>
                </a:spcAft>
              </a:pPr>
              <a:r>
                <a:rPr lang="en-US" sz="1598" dirty="0">
                  <a:solidFill>
                    <a:schemeClr val="bg2"/>
                  </a:solidFill>
                  <a:latin typeface="Segoe UI Semibold" panose="020B0702040204020203" pitchFamily="34" charset="0"/>
                  <a:ea typeface="MS PGothic" charset="0"/>
                  <a:cs typeface="Segoe UI Semibold" panose="020B0702040204020203" pitchFamily="34" charset="0"/>
                </a:rPr>
                <a:t>Visualization</a:t>
              </a:r>
            </a:p>
          </p:txBody>
        </p:sp>
        <p:grpSp>
          <p:nvGrpSpPr>
            <p:cNvPr id="7" name="Group 6"/>
            <p:cNvGrpSpPr/>
            <p:nvPr/>
          </p:nvGrpSpPr>
          <p:grpSpPr>
            <a:xfrm>
              <a:off x="3568793" y="2874561"/>
              <a:ext cx="1812932" cy="1600286"/>
              <a:chOff x="3497531" y="2867858"/>
              <a:chExt cx="1778051" cy="1569495"/>
            </a:xfrm>
          </p:grpSpPr>
          <p:grpSp>
            <p:nvGrpSpPr>
              <p:cNvPr id="51" name="Group 50"/>
              <p:cNvGrpSpPr/>
              <p:nvPr/>
            </p:nvGrpSpPr>
            <p:grpSpPr>
              <a:xfrm>
                <a:off x="3838203" y="2867858"/>
                <a:ext cx="1069457" cy="1292131"/>
                <a:chOff x="3304920" y="4010006"/>
                <a:chExt cx="1017214" cy="1229018"/>
              </a:xfrm>
            </p:grpSpPr>
            <p:sp>
              <p:nvSpPr>
                <p:cNvPr id="55" name="Freeform 75"/>
                <p:cNvSpPr>
                  <a:spLocks noChangeAspect="1" noEditPoints="1"/>
                </p:cNvSpPr>
                <p:nvPr/>
              </p:nvSpPr>
              <p:spPr bwMode="auto">
                <a:xfrm>
                  <a:off x="3304920" y="4010006"/>
                  <a:ext cx="1017214" cy="1229018"/>
                </a:xfrm>
                <a:custGeom>
                  <a:avLst/>
                  <a:gdLst>
                    <a:gd name="T0" fmla="*/ 0 w 1274"/>
                    <a:gd name="T1" fmla="*/ 74 h 1540"/>
                    <a:gd name="T2" fmla="*/ 74 w 1274"/>
                    <a:gd name="T3" fmla="*/ 1540 h 1540"/>
                    <a:gd name="T4" fmla="*/ 1274 w 1274"/>
                    <a:gd name="T5" fmla="*/ 1467 h 1540"/>
                    <a:gd name="T6" fmla="*/ 1201 w 1274"/>
                    <a:gd name="T7" fmla="*/ 0 h 1540"/>
                    <a:gd name="T8" fmla="*/ 1176 w 1274"/>
                    <a:gd name="T9" fmla="*/ 1394 h 1540"/>
                    <a:gd name="T10" fmla="*/ 98 w 1274"/>
                    <a:gd name="T11" fmla="*/ 98 h 1540"/>
                    <a:gd name="T12" fmla="*/ 1176 w 1274"/>
                    <a:gd name="T13" fmla="*/ 1394 h 1540"/>
                    <a:gd name="T14" fmla="*/ 365 w 1274"/>
                    <a:gd name="T15" fmla="*/ 391 h 1540"/>
                    <a:gd name="T16" fmla="*/ 489 w 1274"/>
                    <a:gd name="T17" fmla="*/ 391 h 1540"/>
                    <a:gd name="T18" fmla="*/ 512 w 1274"/>
                    <a:gd name="T19" fmla="*/ 588 h 1540"/>
                    <a:gd name="T20" fmla="*/ 316 w 1274"/>
                    <a:gd name="T21" fmla="*/ 686 h 1540"/>
                    <a:gd name="T22" fmla="*/ 365 w 1274"/>
                    <a:gd name="T23" fmla="*/ 391 h 1540"/>
                    <a:gd name="T24" fmla="*/ 1104 w 1274"/>
                    <a:gd name="T25" fmla="*/ 391 h 1540"/>
                    <a:gd name="T26" fmla="*/ 683 w 1274"/>
                    <a:gd name="T27" fmla="*/ 440 h 1540"/>
                    <a:gd name="T28" fmla="*/ 683 w 1274"/>
                    <a:gd name="T29" fmla="*/ 539 h 1540"/>
                    <a:gd name="T30" fmla="*/ 1104 w 1274"/>
                    <a:gd name="T31" fmla="*/ 588 h 1540"/>
                    <a:gd name="T32" fmla="*/ 683 w 1274"/>
                    <a:gd name="T33" fmla="*/ 539 h 1540"/>
                    <a:gd name="T34" fmla="*/ 1104 w 1274"/>
                    <a:gd name="T35" fmla="*/ 687 h 1540"/>
                    <a:gd name="T36" fmla="*/ 683 w 1274"/>
                    <a:gd name="T37" fmla="*/ 736 h 1540"/>
                    <a:gd name="T38" fmla="*/ 194 w 1274"/>
                    <a:gd name="T39" fmla="*/ 1251 h 1540"/>
                    <a:gd name="T40" fmla="*/ 1104 w 1274"/>
                    <a:gd name="T41" fmla="*/ 1294 h 1540"/>
                    <a:gd name="T42" fmla="*/ 194 w 1274"/>
                    <a:gd name="T43" fmla="*/ 1251 h 1540"/>
                    <a:gd name="T44" fmla="*/ 1040 w 1274"/>
                    <a:gd name="T45" fmla="*/ 850 h 1540"/>
                    <a:gd name="T46" fmla="*/ 912 w 1274"/>
                    <a:gd name="T47" fmla="*/ 1205 h 1540"/>
                    <a:gd name="T48" fmla="*/ 692 w 1274"/>
                    <a:gd name="T49" fmla="*/ 990 h 1540"/>
                    <a:gd name="T50" fmla="*/ 820 w 1274"/>
                    <a:gd name="T51" fmla="*/ 1205 h 1540"/>
                    <a:gd name="T52" fmla="*/ 692 w 1274"/>
                    <a:gd name="T53" fmla="*/ 990 h 1540"/>
                    <a:gd name="T54" fmla="*/ 603 w 1274"/>
                    <a:gd name="T55" fmla="*/ 924 h 1540"/>
                    <a:gd name="T56" fmla="*/ 475 w 1274"/>
                    <a:gd name="T57" fmla="*/ 1205 h 1540"/>
                    <a:gd name="T58" fmla="*/ 258 w 1274"/>
                    <a:gd name="T59" fmla="*/ 1054 h 1540"/>
                    <a:gd name="T60" fmla="*/ 386 w 1274"/>
                    <a:gd name="T61" fmla="*/ 1205 h 1540"/>
                    <a:gd name="T62" fmla="*/ 258 w 1274"/>
                    <a:gd name="T63" fmla="*/ 105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540">
                      <a:moveTo>
                        <a:pt x="74" y="0"/>
                      </a:moveTo>
                      <a:cubicBezTo>
                        <a:pt x="31" y="0"/>
                        <a:pt x="0" y="31"/>
                        <a:pt x="0" y="74"/>
                      </a:cubicBezTo>
                      <a:cubicBezTo>
                        <a:pt x="0" y="1467"/>
                        <a:pt x="0" y="1467"/>
                        <a:pt x="0" y="1467"/>
                      </a:cubicBezTo>
                      <a:cubicBezTo>
                        <a:pt x="0" y="1510"/>
                        <a:pt x="31" y="1540"/>
                        <a:pt x="74" y="1540"/>
                      </a:cubicBezTo>
                      <a:cubicBezTo>
                        <a:pt x="1201" y="1540"/>
                        <a:pt x="1201" y="1540"/>
                        <a:pt x="1201" y="1540"/>
                      </a:cubicBezTo>
                      <a:cubicBezTo>
                        <a:pt x="1244" y="1540"/>
                        <a:pt x="1274" y="1510"/>
                        <a:pt x="1274" y="1467"/>
                      </a:cubicBezTo>
                      <a:cubicBezTo>
                        <a:pt x="1274" y="74"/>
                        <a:pt x="1274" y="74"/>
                        <a:pt x="1274" y="74"/>
                      </a:cubicBezTo>
                      <a:cubicBezTo>
                        <a:pt x="1274" y="31"/>
                        <a:pt x="1201" y="0"/>
                        <a:pt x="1201" y="0"/>
                      </a:cubicBezTo>
                      <a:lnTo>
                        <a:pt x="74" y="0"/>
                      </a:lnTo>
                      <a:close/>
                      <a:moveTo>
                        <a:pt x="1176" y="1394"/>
                      </a:moveTo>
                      <a:cubicBezTo>
                        <a:pt x="98" y="1394"/>
                        <a:pt x="98" y="1394"/>
                        <a:pt x="98" y="1394"/>
                      </a:cubicBezTo>
                      <a:cubicBezTo>
                        <a:pt x="98" y="98"/>
                        <a:pt x="98" y="98"/>
                        <a:pt x="98" y="98"/>
                      </a:cubicBezTo>
                      <a:cubicBezTo>
                        <a:pt x="270" y="98"/>
                        <a:pt x="1176" y="98"/>
                        <a:pt x="1176" y="98"/>
                      </a:cubicBezTo>
                      <a:cubicBezTo>
                        <a:pt x="1176" y="1394"/>
                        <a:pt x="1176" y="1394"/>
                        <a:pt x="1176" y="1394"/>
                      </a:cubicBezTo>
                      <a:cubicBezTo>
                        <a:pt x="1176" y="1394"/>
                        <a:pt x="1176" y="1394"/>
                        <a:pt x="1176" y="1394"/>
                      </a:cubicBezTo>
                      <a:close/>
                      <a:moveTo>
                        <a:pt x="365" y="391"/>
                      </a:moveTo>
                      <a:cubicBezTo>
                        <a:pt x="365" y="391"/>
                        <a:pt x="365" y="391"/>
                        <a:pt x="365" y="391"/>
                      </a:cubicBezTo>
                      <a:cubicBezTo>
                        <a:pt x="489" y="391"/>
                        <a:pt x="489" y="391"/>
                        <a:pt x="489" y="391"/>
                      </a:cubicBezTo>
                      <a:cubicBezTo>
                        <a:pt x="365" y="588"/>
                        <a:pt x="365" y="588"/>
                        <a:pt x="365" y="588"/>
                      </a:cubicBezTo>
                      <a:cubicBezTo>
                        <a:pt x="512" y="588"/>
                        <a:pt x="512" y="588"/>
                        <a:pt x="512" y="588"/>
                      </a:cubicBezTo>
                      <a:cubicBezTo>
                        <a:pt x="220" y="880"/>
                        <a:pt x="220" y="880"/>
                        <a:pt x="220" y="880"/>
                      </a:cubicBezTo>
                      <a:cubicBezTo>
                        <a:pt x="316" y="686"/>
                        <a:pt x="316" y="686"/>
                        <a:pt x="316" y="686"/>
                      </a:cubicBezTo>
                      <a:cubicBezTo>
                        <a:pt x="194" y="686"/>
                        <a:pt x="194" y="686"/>
                        <a:pt x="194" y="686"/>
                      </a:cubicBezTo>
                      <a:cubicBezTo>
                        <a:pt x="365" y="391"/>
                        <a:pt x="365" y="391"/>
                        <a:pt x="365" y="391"/>
                      </a:cubicBezTo>
                      <a:close/>
                      <a:moveTo>
                        <a:pt x="683" y="391"/>
                      </a:moveTo>
                      <a:cubicBezTo>
                        <a:pt x="1104" y="391"/>
                        <a:pt x="1104" y="391"/>
                        <a:pt x="1104" y="391"/>
                      </a:cubicBezTo>
                      <a:cubicBezTo>
                        <a:pt x="1104" y="440"/>
                        <a:pt x="1104" y="440"/>
                        <a:pt x="1104" y="440"/>
                      </a:cubicBezTo>
                      <a:cubicBezTo>
                        <a:pt x="683" y="440"/>
                        <a:pt x="683" y="440"/>
                        <a:pt x="683" y="440"/>
                      </a:cubicBezTo>
                      <a:cubicBezTo>
                        <a:pt x="683" y="391"/>
                        <a:pt x="683" y="391"/>
                        <a:pt x="683" y="391"/>
                      </a:cubicBezTo>
                      <a:close/>
                      <a:moveTo>
                        <a:pt x="683" y="539"/>
                      </a:moveTo>
                      <a:cubicBezTo>
                        <a:pt x="1104" y="539"/>
                        <a:pt x="1104" y="539"/>
                        <a:pt x="1104" y="539"/>
                      </a:cubicBezTo>
                      <a:cubicBezTo>
                        <a:pt x="1104" y="588"/>
                        <a:pt x="1104" y="588"/>
                        <a:pt x="1104" y="588"/>
                      </a:cubicBezTo>
                      <a:cubicBezTo>
                        <a:pt x="683" y="588"/>
                        <a:pt x="683" y="588"/>
                        <a:pt x="683" y="588"/>
                      </a:cubicBezTo>
                      <a:cubicBezTo>
                        <a:pt x="683" y="539"/>
                        <a:pt x="683" y="539"/>
                        <a:pt x="683" y="539"/>
                      </a:cubicBezTo>
                      <a:close/>
                      <a:moveTo>
                        <a:pt x="683" y="687"/>
                      </a:moveTo>
                      <a:cubicBezTo>
                        <a:pt x="1104" y="687"/>
                        <a:pt x="1104" y="687"/>
                        <a:pt x="1104" y="687"/>
                      </a:cubicBezTo>
                      <a:cubicBezTo>
                        <a:pt x="1104" y="736"/>
                        <a:pt x="1104" y="736"/>
                        <a:pt x="1104" y="736"/>
                      </a:cubicBezTo>
                      <a:cubicBezTo>
                        <a:pt x="683" y="736"/>
                        <a:pt x="683" y="736"/>
                        <a:pt x="683" y="736"/>
                      </a:cubicBezTo>
                      <a:cubicBezTo>
                        <a:pt x="683" y="687"/>
                        <a:pt x="683" y="687"/>
                        <a:pt x="683" y="687"/>
                      </a:cubicBezTo>
                      <a:close/>
                      <a:moveTo>
                        <a:pt x="194" y="1251"/>
                      </a:moveTo>
                      <a:cubicBezTo>
                        <a:pt x="1104" y="1251"/>
                        <a:pt x="1104" y="1251"/>
                        <a:pt x="1104" y="1251"/>
                      </a:cubicBezTo>
                      <a:cubicBezTo>
                        <a:pt x="1104" y="1294"/>
                        <a:pt x="1104" y="1294"/>
                        <a:pt x="1104" y="1294"/>
                      </a:cubicBezTo>
                      <a:cubicBezTo>
                        <a:pt x="194" y="1294"/>
                        <a:pt x="194" y="1294"/>
                        <a:pt x="194" y="1294"/>
                      </a:cubicBezTo>
                      <a:cubicBezTo>
                        <a:pt x="194" y="1251"/>
                        <a:pt x="194" y="1251"/>
                        <a:pt x="194" y="1251"/>
                      </a:cubicBezTo>
                      <a:close/>
                      <a:moveTo>
                        <a:pt x="912" y="850"/>
                      </a:moveTo>
                      <a:cubicBezTo>
                        <a:pt x="1040" y="850"/>
                        <a:pt x="1040" y="850"/>
                        <a:pt x="1040" y="850"/>
                      </a:cubicBezTo>
                      <a:cubicBezTo>
                        <a:pt x="1040" y="1205"/>
                        <a:pt x="1040" y="1205"/>
                        <a:pt x="1040" y="1205"/>
                      </a:cubicBezTo>
                      <a:cubicBezTo>
                        <a:pt x="912" y="1205"/>
                        <a:pt x="912" y="1205"/>
                        <a:pt x="912" y="1205"/>
                      </a:cubicBezTo>
                      <a:cubicBezTo>
                        <a:pt x="912" y="850"/>
                        <a:pt x="912" y="850"/>
                        <a:pt x="912" y="850"/>
                      </a:cubicBezTo>
                      <a:close/>
                      <a:moveTo>
                        <a:pt x="692" y="990"/>
                      </a:moveTo>
                      <a:cubicBezTo>
                        <a:pt x="820" y="990"/>
                        <a:pt x="820" y="990"/>
                        <a:pt x="820" y="990"/>
                      </a:cubicBezTo>
                      <a:cubicBezTo>
                        <a:pt x="820" y="1205"/>
                        <a:pt x="820" y="1205"/>
                        <a:pt x="820" y="1205"/>
                      </a:cubicBezTo>
                      <a:cubicBezTo>
                        <a:pt x="692" y="1205"/>
                        <a:pt x="692" y="1205"/>
                        <a:pt x="692" y="1205"/>
                      </a:cubicBezTo>
                      <a:cubicBezTo>
                        <a:pt x="692" y="990"/>
                        <a:pt x="692" y="990"/>
                        <a:pt x="692" y="990"/>
                      </a:cubicBezTo>
                      <a:close/>
                      <a:moveTo>
                        <a:pt x="475" y="924"/>
                      </a:moveTo>
                      <a:cubicBezTo>
                        <a:pt x="603" y="924"/>
                        <a:pt x="603" y="924"/>
                        <a:pt x="603" y="924"/>
                      </a:cubicBezTo>
                      <a:cubicBezTo>
                        <a:pt x="603" y="1205"/>
                        <a:pt x="603" y="1205"/>
                        <a:pt x="603" y="1205"/>
                      </a:cubicBezTo>
                      <a:cubicBezTo>
                        <a:pt x="475" y="1205"/>
                        <a:pt x="475" y="1205"/>
                        <a:pt x="475" y="1205"/>
                      </a:cubicBezTo>
                      <a:cubicBezTo>
                        <a:pt x="475" y="924"/>
                        <a:pt x="475" y="924"/>
                        <a:pt x="475" y="924"/>
                      </a:cubicBezTo>
                      <a:close/>
                      <a:moveTo>
                        <a:pt x="258" y="1054"/>
                      </a:moveTo>
                      <a:cubicBezTo>
                        <a:pt x="386" y="1054"/>
                        <a:pt x="386" y="1054"/>
                        <a:pt x="386" y="1054"/>
                      </a:cubicBezTo>
                      <a:cubicBezTo>
                        <a:pt x="386" y="1205"/>
                        <a:pt x="386" y="1205"/>
                        <a:pt x="386" y="1205"/>
                      </a:cubicBezTo>
                      <a:cubicBezTo>
                        <a:pt x="258" y="1205"/>
                        <a:pt x="258" y="1205"/>
                        <a:pt x="258" y="1205"/>
                      </a:cubicBezTo>
                      <a:cubicBezTo>
                        <a:pt x="258" y="1054"/>
                        <a:pt x="258" y="1054"/>
                        <a:pt x="258" y="1054"/>
                      </a:cubicBezTo>
                      <a:close/>
                    </a:path>
                  </a:pathLst>
                </a:custGeom>
                <a:solidFill>
                  <a:schemeClr val="bg1"/>
                </a:solidFill>
                <a:ln>
                  <a:noFill/>
                </a:ln>
              </p:spPr>
              <p:txBody>
                <a:bodyPr vert="horz" wrap="square" lIns="93234" tIns="46616" rIns="93234" bIns="46616" numCol="1" anchor="t" anchorCtr="0" compatLnSpc="1">
                  <a:prstTxWarp prst="textNoShape">
                    <a:avLst/>
                  </a:prstTxWarp>
                </a:bodyPr>
                <a:lstStyle/>
                <a:p>
                  <a:pPr defTabSz="932239"/>
                  <a:endParaRPr lang="en-US" sz="1836">
                    <a:solidFill>
                      <a:srgbClr val="2C2C2C"/>
                    </a:solidFill>
                  </a:endParaRPr>
                </a:p>
              </p:txBody>
            </p:sp>
            <p:sp>
              <p:nvSpPr>
                <p:cNvPr id="56" name="Oval 55"/>
                <p:cNvSpPr/>
                <p:nvPr/>
              </p:nvSpPr>
              <p:spPr bwMode="auto">
                <a:xfrm>
                  <a:off x="3789548" y="5154841"/>
                  <a:ext cx="47960" cy="47960"/>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marL="349589" indent="-349589" algn="ctr" defTabSz="950663" fontAlgn="base">
                    <a:lnSpc>
                      <a:spcPct val="90000"/>
                    </a:lnSpc>
                    <a:spcBef>
                      <a:spcPct val="0"/>
                    </a:spcBef>
                    <a:spcAft>
                      <a:spcPct val="0"/>
                    </a:spcAft>
                    <a:buFont typeface="Wingdings 3" panose="05040102010807070707" pitchFamily="18" charset="2"/>
                    <a:buChar char="Æ"/>
                  </a:pPr>
                  <a:endParaRPr lang="en-US" sz="2040" b="1" dirty="0" err="1">
                    <a:solidFill>
                      <a:srgbClr val="FFFFFF"/>
                    </a:solidFill>
                    <a:latin typeface="Segoe UI Light"/>
                    <a:ea typeface="Segoe UI" pitchFamily="34" charset="0"/>
                    <a:cs typeface="Segoe UI" pitchFamily="34" charset="0"/>
                  </a:endParaRPr>
                </a:p>
              </p:txBody>
            </p:sp>
          </p:grpSp>
          <p:sp>
            <p:nvSpPr>
              <p:cNvPr id="70" name="Rectangle 69"/>
              <p:cNvSpPr/>
              <p:nvPr/>
            </p:nvSpPr>
            <p:spPr>
              <a:xfrm>
                <a:off x="3497531" y="4203763"/>
                <a:ext cx="1778051" cy="233590"/>
              </a:xfrm>
              <a:prstGeom prst="rect">
                <a:avLst/>
              </a:prstGeom>
            </p:spPr>
            <p:txBody>
              <a:bodyPr wrap="none">
                <a:spAutoFit/>
              </a:bodyPr>
              <a:lstStyle/>
              <a:p>
                <a:pPr defTabSz="932239"/>
                <a:r>
                  <a:rPr lang="en-US" sz="918" dirty="0">
                    <a:gradFill>
                      <a:gsLst>
                        <a:gs pos="0">
                          <a:srgbClr val="FFFFFF"/>
                        </a:gs>
                        <a:gs pos="100000">
                          <a:srgbClr val="FFFFFF"/>
                        </a:gs>
                      </a:gsLst>
                    </a:gradFill>
                    <a:latin typeface="Segoe UI Semibold" panose="020B0702040204020203" pitchFamily="34" charset="0"/>
                    <a:cs typeface="Segoe UI Semibold" panose="020B0702040204020203" pitchFamily="34" charset="0"/>
                  </a:rPr>
                  <a:t>Mobile and paginated reports</a:t>
                </a:r>
              </a:p>
            </p:txBody>
          </p:sp>
        </p:grpSp>
      </p:grpSp>
      <p:grpSp>
        <p:nvGrpSpPr>
          <p:cNvPr id="19" name="Group 18"/>
          <p:cNvGrpSpPr/>
          <p:nvPr/>
        </p:nvGrpSpPr>
        <p:grpSpPr>
          <a:xfrm>
            <a:off x="6132685" y="2734619"/>
            <a:ext cx="2770745" cy="3864001"/>
            <a:chOff x="6132685" y="2720863"/>
            <a:chExt cx="2770745" cy="3877757"/>
          </a:xfrm>
        </p:grpSpPr>
        <p:sp>
          <p:nvSpPr>
            <p:cNvPr id="90" name="Rectangle 89"/>
            <p:cNvSpPr/>
            <p:nvPr/>
          </p:nvSpPr>
          <p:spPr>
            <a:xfrm>
              <a:off x="6132685" y="6321621"/>
              <a:ext cx="583814" cy="276999"/>
            </a:xfrm>
            <a:prstGeom prst="rect">
              <a:avLst/>
            </a:prstGeom>
          </p:spPr>
          <p:txBody>
            <a:bodyPr wrap="none">
              <a:spAutoFit/>
            </a:bodyPr>
            <a:lstStyle/>
            <a:p>
              <a:pPr defTabSz="932239"/>
              <a:r>
                <a:rPr lang="en-US" sz="1200" dirty="0">
                  <a:solidFill>
                    <a:schemeClr val="accent1"/>
                  </a:solidFill>
                  <a:cs typeface="Segoe UI Semibold" panose="020B0702040204020203" pitchFamily="34" charset="0"/>
                </a:rPr>
                <a:t>Cloud</a:t>
              </a:r>
              <a:endParaRPr lang="en-US" sz="1200" dirty="0">
                <a:solidFill>
                  <a:schemeClr val="accent1"/>
                </a:solidFill>
              </a:endParaRPr>
            </a:p>
          </p:txBody>
        </p:sp>
        <p:grpSp>
          <p:nvGrpSpPr>
            <p:cNvPr id="12" name="Group 11"/>
            <p:cNvGrpSpPr/>
            <p:nvPr/>
          </p:nvGrpSpPr>
          <p:grpSpPr>
            <a:xfrm>
              <a:off x="6222774" y="2720863"/>
              <a:ext cx="2680656" cy="3654989"/>
              <a:chOff x="6222774" y="2720863"/>
              <a:chExt cx="2680656" cy="3654989"/>
            </a:xfrm>
          </p:grpSpPr>
          <p:sp>
            <p:nvSpPr>
              <p:cNvPr id="35" name="Rectangle 34"/>
              <p:cNvSpPr/>
              <p:nvPr/>
            </p:nvSpPr>
            <p:spPr bwMode="auto">
              <a:xfrm>
                <a:off x="6222774" y="2720863"/>
                <a:ext cx="2680656" cy="3649341"/>
              </a:xfrm>
              <a:prstGeom prst="rect">
                <a:avLst/>
              </a:prstGeom>
              <a:solidFill>
                <a:schemeClr val="accent1"/>
              </a:solidFill>
              <a:ln w="63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255" tIns="2013852" rIns="182802" bIns="146241" numCol="1" spcCol="0" rtlCol="0" fromWordArt="0" anchor="ctr" anchorCtr="0" forceAA="0" compatLnSpc="1">
                <a:prstTxWarp prst="textNoShape">
                  <a:avLst/>
                </a:prstTxWarp>
                <a:noAutofit/>
              </a:bodyPr>
              <a:lstStyle/>
              <a:p>
                <a:pPr defTabSz="930968" fontAlgn="base">
                  <a:spcBef>
                    <a:spcPct val="0"/>
                  </a:spcBef>
                  <a:spcAft>
                    <a:spcPts val="600"/>
                  </a:spcAft>
                </a:pPr>
                <a:r>
                  <a:rPr lang="en-US" sz="1598" dirty="0">
                    <a:gradFill>
                      <a:gsLst>
                        <a:gs pos="0">
                          <a:srgbClr val="FFFFFF"/>
                        </a:gs>
                        <a:gs pos="100000">
                          <a:srgbClr val="FFFFFF"/>
                        </a:gs>
                      </a:gsLst>
                    </a:gradFill>
                    <a:latin typeface="Segoe UI Semibold" panose="020B0702040204020203" pitchFamily="34" charset="0"/>
                    <a:ea typeface="MS PGothic" charset="0"/>
                    <a:cs typeface="Segoe UI Semibold" panose="020B0702040204020203" pitchFamily="34" charset="0"/>
                  </a:rPr>
                  <a:t>Power BI</a:t>
                </a:r>
              </a:p>
              <a:p>
                <a:pPr defTabSz="930968" fontAlgn="base">
                  <a:spcBef>
                    <a:spcPct val="0"/>
                  </a:spcBef>
                  <a:spcAft>
                    <a:spcPts val="600"/>
                  </a:spcAft>
                </a:pPr>
                <a:endParaRPr lang="en-US" sz="1598" dirty="0">
                  <a:solidFill>
                    <a:srgbClr val="FFFFFF"/>
                  </a:solidFill>
                  <a:latin typeface="Segoe UI Semibold" panose="020B0702040204020203" pitchFamily="34" charset="0"/>
                  <a:ea typeface="MS PGothic" charset="0"/>
                  <a:cs typeface="Segoe UI Semibold" panose="020B0702040204020203" pitchFamily="34" charset="0"/>
                </a:endParaRPr>
              </a:p>
              <a:p>
                <a:pPr defTabSz="930968" fontAlgn="base">
                  <a:spcBef>
                    <a:spcPct val="0"/>
                  </a:spcBef>
                  <a:spcAft>
                    <a:spcPts val="600"/>
                  </a:spcAft>
                </a:pPr>
                <a:r>
                  <a:rPr lang="en-US" sz="1598" dirty="0">
                    <a:solidFill>
                      <a:srgbClr val="FFFFFF"/>
                    </a:solidFill>
                    <a:latin typeface="Segoe UI Semibold" panose="020B0702040204020203" pitchFamily="34" charset="0"/>
                    <a:ea typeface="MS PGothic" charset="0"/>
                    <a:cs typeface="Segoe UI Semibold" panose="020B0702040204020203" pitchFamily="34" charset="0"/>
                  </a:rPr>
                  <a:t>    </a:t>
                </a:r>
              </a:p>
            </p:txBody>
          </p:sp>
          <p:pic>
            <p:nvPicPr>
              <p:cNvPr id="82" name="Picture 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3755" y="4890738"/>
                <a:ext cx="399880" cy="421134"/>
              </a:xfrm>
              <a:prstGeom prst="rect">
                <a:avLst/>
              </a:prstGeom>
            </p:spPr>
          </p:pic>
          <p:sp>
            <p:nvSpPr>
              <p:cNvPr id="84" name="Freeform 83"/>
              <p:cNvSpPr>
                <a:spLocks noChangeAspect="1"/>
              </p:cNvSpPr>
              <p:nvPr/>
            </p:nvSpPr>
            <p:spPr bwMode="auto">
              <a:xfrm>
                <a:off x="6714394" y="3590772"/>
                <a:ext cx="1697412" cy="1113257"/>
              </a:xfrm>
              <a:custGeom>
                <a:avLst/>
                <a:gdLst>
                  <a:gd name="T0" fmla="*/ 33 w 206"/>
                  <a:gd name="T1" fmla="*/ 59 h 135"/>
                  <a:gd name="T2" fmla="*/ 33 w 206"/>
                  <a:gd name="T3" fmla="*/ 57 h 135"/>
                  <a:gd name="T4" fmla="*/ 90 w 206"/>
                  <a:gd name="T5" fmla="*/ 0 h 135"/>
                  <a:gd name="T6" fmla="*/ 137 w 206"/>
                  <a:gd name="T7" fmla="*/ 25 h 135"/>
                  <a:gd name="T8" fmla="*/ 153 w 206"/>
                  <a:gd name="T9" fmla="*/ 21 h 135"/>
                  <a:gd name="T10" fmla="*/ 171 w 206"/>
                  <a:gd name="T11" fmla="*/ 27 h 135"/>
                  <a:gd name="T12" fmla="*/ 186 w 206"/>
                  <a:gd name="T13" fmla="*/ 53 h 135"/>
                  <a:gd name="T14" fmla="*/ 206 w 206"/>
                  <a:gd name="T15" fmla="*/ 91 h 135"/>
                  <a:gd name="T16" fmla="*/ 166 w 206"/>
                  <a:gd name="T17" fmla="*/ 135 h 135"/>
                  <a:gd name="T18" fmla="*/ 161 w 206"/>
                  <a:gd name="T19" fmla="*/ 135 h 135"/>
                  <a:gd name="T20" fmla="*/ 157 w 206"/>
                  <a:gd name="T21" fmla="*/ 135 h 135"/>
                  <a:gd name="T22" fmla="*/ 64 w 206"/>
                  <a:gd name="T23" fmla="*/ 135 h 135"/>
                  <a:gd name="T24" fmla="*/ 62 w 206"/>
                  <a:gd name="T25" fmla="*/ 135 h 135"/>
                  <a:gd name="T26" fmla="*/ 60 w 206"/>
                  <a:gd name="T27" fmla="*/ 135 h 135"/>
                  <a:gd name="T28" fmla="*/ 53 w 206"/>
                  <a:gd name="T29" fmla="*/ 135 h 135"/>
                  <a:gd name="T30" fmla="*/ 38 w 206"/>
                  <a:gd name="T31" fmla="*/ 135 h 135"/>
                  <a:gd name="T32" fmla="*/ 0 w 206"/>
                  <a:gd name="T33" fmla="*/ 97 h 135"/>
                  <a:gd name="T34" fmla="*/ 33 w 206"/>
                  <a:gd name="T35" fmla="*/ 5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135">
                    <a:moveTo>
                      <a:pt x="33" y="59"/>
                    </a:moveTo>
                    <a:cubicBezTo>
                      <a:pt x="33" y="59"/>
                      <a:pt x="33" y="57"/>
                      <a:pt x="33" y="57"/>
                    </a:cubicBezTo>
                    <a:cubicBezTo>
                      <a:pt x="33" y="25"/>
                      <a:pt x="58" y="0"/>
                      <a:pt x="90" y="0"/>
                    </a:cubicBezTo>
                    <a:cubicBezTo>
                      <a:pt x="109" y="0"/>
                      <a:pt x="127" y="10"/>
                      <a:pt x="137" y="25"/>
                    </a:cubicBezTo>
                    <a:cubicBezTo>
                      <a:pt x="142" y="23"/>
                      <a:pt x="147" y="21"/>
                      <a:pt x="153" y="21"/>
                    </a:cubicBezTo>
                    <a:cubicBezTo>
                      <a:pt x="159" y="21"/>
                      <a:pt x="166" y="23"/>
                      <a:pt x="171" y="27"/>
                    </a:cubicBezTo>
                    <a:cubicBezTo>
                      <a:pt x="180" y="33"/>
                      <a:pt x="185" y="42"/>
                      <a:pt x="186" y="53"/>
                    </a:cubicBezTo>
                    <a:cubicBezTo>
                      <a:pt x="198" y="61"/>
                      <a:pt x="206" y="75"/>
                      <a:pt x="206" y="91"/>
                    </a:cubicBezTo>
                    <a:cubicBezTo>
                      <a:pt x="206" y="114"/>
                      <a:pt x="189" y="133"/>
                      <a:pt x="166" y="135"/>
                    </a:cubicBezTo>
                    <a:cubicBezTo>
                      <a:pt x="165" y="135"/>
                      <a:pt x="163" y="135"/>
                      <a:pt x="161" y="135"/>
                    </a:cubicBezTo>
                    <a:cubicBezTo>
                      <a:pt x="160" y="135"/>
                      <a:pt x="158" y="135"/>
                      <a:pt x="157" y="135"/>
                    </a:cubicBezTo>
                    <a:cubicBezTo>
                      <a:pt x="136" y="135"/>
                      <a:pt x="87" y="135"/>
                      <a:pt x="64" y="135"/>
                    </a:cubicBezTo>
                    <a:cubicBezTo>
                      <a:pt x="63" y="135"/>
                      <a:pt x="62" y="135"/>
                      <a:pt x="62" y="135"/>
                    </a:cubicBezTo>
                    <a:cubicBezTo>
                      <a:pt x="60" y="135"/>
                      <a:pt x="60" y="135"/>
                      <a:pt x="60" y="135"/>
                    </a:cubicBezTo>
                    <a:cubicBezTo>
                      <a:pt x="58" y="135"/>
                      <a:pt x="55" y="135"/>
                      <a:pt x="53" y="135"/>
                    </a:cubicBezTo>
                    <a:cubicBezTo>
                      <a:pt x="38" y="135"/>
                      <a:pt x="38" y="135"/>
                      <a:pt x="38" y="135"/>
                    </a:cubicBezTo>
                    <a:cubicBezTo>
                      <a:pt x="17" y="135"/>
                      <a:pt x="0" y="118"/>
                      <a:pt x="0" y="97"/>
                    </a:cubicBezTo>
                    <a:cubicBezTo>
                      <a:pt x="0" y="78"/>
                      <a:pt x="14" y="62"/>
                      <a:pt x="33" y="59"/>
                    </a:cubicBezTo>
                    <a:close/>
                  </a:path>
                </a:pathLst>
              </a:custGeom>
              <a:solidFill>
                <a:schemeClr val="bg2"/>
              </a:solidFill>
              <a:ln>
                <a:noFill/>
              </a:ln>
              <a:extLst/>
            </p:spPr>
            <p:txBody>
              <a:bodyPr vert="horz" wrap="square" lIns="91364" tIns="45683" rIns="91364" bIns="4568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475">
                  <a:defRPr/>
                </a:pPr>
                <a:endParaRPr lang="en-US" sz="1799" dirty="0">
                  <a:solidFill>
                    <a:srgbClr val="FFFFFF"/>
                  </a:solidFill>
                </a:endParaRPr>
              </a:p>
            </p:txBody>
          </p:sp>
          <p:sp>
            <p:nvSpPr>
              <p:cNvPr id="78" name="TextBox 77"/>
              <p:cNvSpPr txBox="1"/>
              <p:nvPr/>
            </p:nvSpPr>
            <p:spPr>
              <a:xfrm>
                <a:off x="6274426" y="2747403"/>
                <a:ext cx="2577349" cy="649324"/>
              </a:xfrm>
              <a:prstGeom prst="rect">
                <a:avLst/>
              </a:prstGeom>
              <a:noFill/>
            </p:spPr>
            <p:txBody>
              <a:bodyPr wrap="square" lIns="182828" tIns="146262" rIns="182828" bIns="146262" rtlCol="0">
                <a:spAutoFit/>
              </a:bodyPr>
              <a:lstStyle/>
              <a:p>
                <a:pPr algn="ctr" defTabSz="931505" fontAlgn="base">
                  <a:lnSpc>
                    <a:spcPct val="90000"/>
                  </a:lnSpc>
                  <a:spcBef>
                    <a:spcPct val="0"/>
                  </a:spcBef>
                  <a:spcAft>
                    <a:spcPts val="600"/>
                  </a:spcAft>
                </a:pPr>
                <a:r>
                  <a:rPr lang="en-US" sz="1000" dirty="0">
                    <a:gradFill>
                      <a:gsLst>
                        <a:gs pos="0">
                          <a:srgbClr val="FFFFFF"/>
                        </a:gs>
                        <a:gs pos="100000">
                          <a:srgbClr val="FFFFFF"/>
                        </a:gs>
                      </a:gsLst>
                    </a:gradFill>
                    <a:latin typeface="Segoe UI Semibold" panose="020B0702040204020203" pitchFamily="34" charset="0"/>
                    <a:cs typeface="Segoe UI Semibold" panose="020B0702040204020203" pitchFamily="34" charset="0"/>
                  </a:rPr>
                  <a:t>Pin paginated report items to</a:t>
                </a:r>
              </a:p>
              <a:p>
                <a:pPr algn="ctr" defTabSz="931505" fontAlgn="base">
                  <a:lnSpc>
                    <a:spcPct val="90000"/>
                  </a:lnSpc>
                  <a:spcBef>
                    <a:spcPct val="0"/>
                  </a:spcBef>
                  <a:spcAft>
                    <a:spcPts val="600"/>
                  </a:spcAft>
                </a:pPr>
                <a:r>
                  <a:rPr lang="en-US" sz="1000" dirty="0">
                    <a:gradFill>
                      <a:gsLst>
                        <a:gs pos="0">
                          <a:srgbClr val="FFFFFF"/>
                        </a:gs>
                        <a:gs pos="100000">
                          <a:srgbClr val="FFFFFF"/>
                        </a:gs>
                      </a:gsLst>
                    </a:gradFill>
                    <a:latin typeface="Segoe UI Semibold" panose="020B0702040204020203" pitchFamily="34" charset="0"/>
                    <a:cs typeface="Segoe UI Semibold" panose="020B0702040204020203" pitchFamily="34" charset="0"/>
                  </a:rPr>
                  <a:t>Power BI dashboards</a:t>
                </a:r>
              </a:p>
            </p:txBody>
          </p:sp>
          <p:sp>
            <p:nvSpPr>
              <p:cNvPr id="79" name="TextBox 78"/>
              <p:cNvSpPr txBox="1"/>
              <p:nvPr/>
            </p:nvSpPr>
            <p:spPr>
              <a:xfrm>
                <a:off x="6274426" y="5726528"/>
                <a:ext cx="2577349" cy="649324"/>
              </a:xfrm>
              <a:prstGeom prst="rect">
                <a:avLst/>
              </a:prstGeom>
              <a:noFill/>
            </p:spPr>
            <p:txBody>
              <a:bodyPr wrap="square" lIns="182828" tIns="146262" rIns="182828" bIns="146262" rtlCol="0">
                <a:spAutoFit/>
              </a:bodyPr>
              <a:lstStyle/>
              <a:p>
                <a:pPr algn="ctr" defTabSz="931505" fontAlgn="base">
                  <a:lnSpc>
                    <a:spcPct val="90000"/>
                  </a:lnSpc>
                  <a:spcBef>
                    <a:spcPct val="0"/>
                  </a:spcBef>
                  <a:spcAft>
                    <a:spcPts val="600"/>
                  </a:spcAft>
                </a:pPr>
                <a:r>
                  <a:rPr lang="en-US" sz="1000" dirty="0">
                    <a:solidFill>
                      <a:schemeClr val="bg2"/>
                    </a:solidFill>
                    <a:latin typeface="Segoe UI Semibold" panose="020B0702040204020203" pitchFamily="34" charset="0"/>
                    <a:cs typeface="Segoe UI Semibold" panose="020B0702040204020203" pitchFamily="34" charset="0"/>
                  </a:rPr>
                  <a:t>Access </a:t>
                </a:r>
              </a:p>
              <a:p>
                <a:pPr algn="ctr" defTabSz="931505" fontAlgn="base">
                  <a:lnSpc>
                    <a:spcPct val="90000"/>
                  </a:lnSpc>
                  <a:spcBef>
                    <a:spcPct val="0"/>
                  </a:spcBef>
                  <a:spcAft>
                    <a:spcPts val="600"/>
                  </a:spcAft>
                </a:pPr>
                <a:r>
                  <a:rPr lang="en-US" sz="1000" dirty="0">
                    <a:solidFill>
                      <a:schemeClr val="bg2"/>
                    </a:solidFill>
                    <a:latin typeface="Segoe UI Semibold" panose="020B0702040204020203" pitchFamily="34" charset="0"/>
                    <a:cs typeface="Segoe UI Semibold" panose="020B0702040204020203" pitchFamily="34" charset="0"/>
                  </a:rPr>
                  <a:t>on-premises data</a:t>
                </a:r>
              </a:p>
            </p:txBody>
          </p:sp>
        </p:grpSp>
      </p:grpSp>
      <p:sp>
        <p:nvSpPr>
          <p:cNvPr id="91" name="TextBox 90"/>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SQL Server 2016</a:t>
            </a:r>
          </a:p>
        </p:txBody>
      </p:sp>
    </p:spTree>
    <p:extLst>
      <p:ext uri="{BB962C8B-B14F-4D97-AF65-F5344CB8AC3E}">
        <p14:creationId xmlns:p14="http://schemas.microsoft.com/office/powerpoint/2010/main" val="382546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75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250"/>
                                        <p:tgtEl>
                                          <p:spTgt spid="17"/>
                                        </p:tgtEl>
                                      </p:cBhvr>
                                    </p:animEffect>
                                  </p:childTnLst>
                                </p:cTn>
                              </p:par>
                              <p:par>
                                <p:cTn id="11" presetID="1" presetClass="entr" presetSubtype="0" fill="hold" nodeType="withEffect">
                                  <p:stCondLst>
                                    <p:cond delay="0"/>
                                  </p:stCondLst>
                                  <p:childTnLst>
                                    <p:set>
                                      <p:cBhvr>
                                        <p:cTn id="12" dur="1" fill="hold">
                                          <p:stCondLst>
                                            <p:cond delay="499"/>
                                          </p:stCondLst>
                                        </p:cTn>
                                        <p:tgtEl>
                                          <p:spTgt spid="18"/>
                                        </p:tgtEl>
                                        <p:attrNameLst>
                                          <p:attrName>style.visibility</p:attrName>
                                        </p:attrNameLst>
                                      </p:cBhvr>
                                      <p:to>
                                        <p:strVal val="visible"/>
                                      </p:to>
                                    </p:set>
                                  </p:childTnLst>
                                </p:cTn>
                              </p:par>
                              <p:par>
                                <p:cTn id="13" presetID="6" presetClass="emph" presetSubtype="0" accel="100000" autoRev="1" fill="hold" nodeType="withEffect">
                                  <p:stCondLst>
                                    <p:cond delay="0"/>
                                  </p:stCondLst>
                                  <p:childTnLst>
                                    <p:animScale>
                                      <p:cBhvr>
                                        <p:cTn id="14" dur="500" fill="hold"/>
                                        <p:tgtEl>
                                          <p:spTgt spid="18"/>
                                        </p:tgtEl>
                                      </p:cBhvr>
                                      <p:by x="0" y="0"/>
                                    </p:animScale>
                                  </p:childTnLst>
                                </p:cTn>
                              </p:par>
                              <p:par>
                                <p:cTn id="15" presetID="1" presetClass="entr" presetSubtype="0" fill="hold" nodeType="withEffect">
                                  <p:stCondLst>
                                    <p:cond delay="0"/>
                                  </p:stCondLst>
                                  <p:childTnLst>
                                    <p:set>
                                      <p:cBhvr>
                                        <p:cTn id="16" dur="1" fill="hold">
                                          <p:stCondLst>
                                            <p:cond delay="499"/>
                                          </p:stCondLst>
                                        </p:cTn>
                                        <p:tgtEl>
                                          <p:spTgt spid="8"/>
                                        </p:tgtEl>
                                        <p:attrNameLst>
                                          <p:attrName>style.visibility</p:attrName>
                                        </p:attrNameLst>
                                      </p:cBhvr>
                                      <p:to>
                                        <p:strVal val="visible"/>
                                      </p:to>
                                    </p:set>
                                  </p:childTnLst>
                                </p:cTn>
                              </p:par>
                              <p:par>
                                <p:cTn id="17" presetID="6" presetClass="emph" presetSubtype="0" accel="100000" autoRev="1" fill="hold" nodeType="withEffect">
                                  <p:stCondLst>
                                    <p:cond delay="0"/>
                                  </p:stCondLst>
                                  <p:childTnLst>
                                    <p:animScale>
                                      <p:cBhvr>
                                        <p:cTn id="18" dur="500" fill="hold"/>
                                        <p:tgtEl>
                                          <p:spTgt spid="8"/>
                                        </p:tgtEl>
                                      </p:cBhvr>
                                      <p:by x="0" y="0"/>
                                    </p:animScale>
                                  </p:childTnLst>
                                </p:cTn>
                              </p:par>
                              <p:par>
                                <p:cTn id="19" presetID="1" presetClass="entr" presetSubtype="0" fill="hold" nodeType="withEffect">
                                  <p:stCondLst>
                                    <p:cond delay="0"/>
                                  </p:stCondLst>
                                  <p:childTnLst>
                                    <p:set>
                                      <p:cBhvr>
                                        <p:cTn id="20" dur="1" fill="hold">
                                          <p:stCondLst>
                                            <p:cond delay="499"/>
                                          </p:stCondLst>
                                        </p:cTn>
                                        <p:tgtEl>
                                          <p:spTgt spid="19"/>
                                        </p:tgtEl>
                                        <p:attrNameLst>
                                          <p:attrName>style.visibility</p:attrName>
                                        </p:attrNameLst>
                                      </p:cBhvr>
                                      <p:to>
                                        <p:strVal val="visible"/>
                                      </p:to>
                                    </p:set>
                                  </p:childTnLst>
                                </p:cTn>
                              </p:par>
                              <p:par>
                                <p:cTn id="21" presetID="6" presetClass="emph" presetSubtype="0" accel="100000" autoRev="1" fill="hold" nodeType="withEffect">
                                  <p:stCondLst>
                                    <p:cond delay="0"/>
                                  </p:stCondLst>
                                  <p:childTnLst>
                                    <p:animScale>
                                      <p:cBhvr>
                                        <p:cTn id="22" dur="500" fill="hold"/>
                                        <p:tgtEl>
                                          <p:spTgt spid="19"/>
                                        </p:tgtEl>
                                      </p:cBhvr>
                                      <p:by x="0" y="0"/>
                                    </p:animScale>
                                  </p:childTnLst>
                                </p:cTn>
                              </p:par>
                            </p:childTnLst>
                          </p:cTn>
                        </p:par>
                        <p:par>
                          <p:cTn id="23" fill="hold">
                            <p:stCondLst>
                              <p:cond delay="1100"/>
                            </p:stCondLst>
                            <p:childTnLst>
                              <p:par>
                                <p:cTn id="24" presetID="22" presetClass="entr" presetSubtype="8" fill="hold" grpId="0" nodeType="afterEffect">
                                  <p:stCondLst>
                                    <p:cond delay="25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bwMode="auto">
          <a:xfrm>
            <a:off x="6711828" y="2922713"/>
            <a:ext cx="6269792" cy="280660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44802" rIns="0" bIns="44802" numCol="1" spcCol="0" rtlCol="0" fromWordArt="0" anchor="t" anchorCtr="0" forceAA="0" compatLnSpc="1">
            <a:prstTxWarp prst="textNoShape">
              <a:avLst/>
            </a:prstTxWarp>
            <a:spAutoFit/>
          </a:bodyPr>
          <a:lstStyle/>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ea typeface="Segoe UI" pitchFamily="34" charset="0"/>
                <a:cs typeface="Segoe UI" pitchFamily="34" charset="0"/>
              </a:rPr>
              <a:t>Use SQL Server Analysis Services as</a:t>
            </a:r>
            <a:br>
              <a:rPr lang="en-US" sz="2000" dirty="0">
                <a:ln>
                  <a:solidFill>
                    <a:srgbClr val="FFFFFF">
                      <a:alpha val="0"/>
                    </a:srgbClr>
                  </a:solidFill>
                </a:ln>
                <a:ea typeface="Segoe UI" pitchFamily="34" charset="0"/>
                <a:cs typeface="Segoe UI" pitchFamily="34" charset="0"/>
              </a:rPr>
            </a:br>
            <a:r>
              <a:rPr lang="en-US" sz="2000" dirty="0">
                <a:ln>
                  <a:solidFill>
                    <a:srgbClr val="FFFFFF">
                      <a:alpha val="0"/>
                    </a:srgbClr>
                  </a:solidFill>
                </a:ln>
                <a:ea typeface="Segoe UI" pitchFamily="34" charset="0"/>
                <a:cs typeface="Segoe UI" pitchFamily="34" charset="0"/>
              </a:rPr>
              <a:t>a semantic model without storing data</a:t>
            </a:r>
            <a:br>
              <a:rPr lang="en-US" sz="2000" dirty="0">
                <a:ln>
                  <a:solidFill>
                    <a:srgbClr val="FFFFFF">
                      <a:alpha val="0"/>
                    </a:srgbClr>
                  </a:solidFill>
                </a:ln>
                <a:ea typeface="Segoe UI" pitchFamily="34" charset="0"/>
                <a:cs typeface="Segoe UI" pitchFamily="34" charset="0"/>
              </a:rPr>
            </a:br>
            <a:r>
              <a:rPr lang="en-US" sz="1500" dirty="0">
                <a:ln>
                  <a:solidFill>
                    <a:srgbClr val="FFFFFF">
                      <a:alpha val="0"/>
                    </a:srgbClr>
                  </a:solidFill>
                </a:ln>
                <a:ea typeface="Segoe UI" pitchFamily="34" charset="0"/>
                <a:cs typeface="Segoe UI" pitchFamily="34" charset="0"/>
              </a:rPr>
              <a:t>High performance DirectQuery for Tabular</a:t>
            </a:r>
          </a:p>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ea typeface="Segoe UI" pitchFamily="34" charset="0"/>
                <a:cs typeface="Segoe UI" pitchFamily="34" charset="0"/>
              </a:rPr>
              <a:t>Make it easier to create powerful models </a:t>
            </a:r>
            <a:br>
              <a:rPr lang="en-US" sz="2000" dirty="0">
                <a:ln>
                  <a:solidFill>
                    <a:srgbClr val="FFFFFF">
                      <a:alpha val="0"/>
                    </a:srgbClr>
                  </a:solidFill>
                </a:ln>
                <a:ea typeface="Segoe UI" pitchFamily="34" charset="0"/>
                <a:cs typeface="Segoe UI" pitchFamily="34" charset="0"/>
              </a:rPr>
            </a:br>
            <a:r>
              <a:rPr lang="en-US" sz="1500" dirty="0">
                <a:ln>
                  <a:solidFill>
                    <a:srgbClr val="FFFFFF">
                      <a:alpha val="0"/>
                    </a:srgbClr>
                  </a:solidFill>
                </a:ln>
                <a:ea typeface="Segoe UI" pitchFamily="34" charset="0"/>
                <a:cs typeface="Segoe UI" pitchFamily="34" charset="0"/>
              </a:rPr>
              <a:t>Tabular modeling capabilities and performance</a:t>
            </a:r>
          </a:p>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ea typeface="Segoe UI" pitchFamily="34" charset="0"/>
                <a:cs typeface="Segoe UI" pitchFamily="34" charset="0"/>
              </a:rPr>
              <a:t>Improve manageability and security</a:t>
            </a:r>
            <a:br>
              <a:rPr lang="en-US" sz="2000" dirty="0">
                <a:ln>
                  <a:solidFill>
                    <a:srgbClr val="FFFFFF">
                      <a:alpha val="0"/>
                    </a:srgbClr>
                  </a:solidFill>
                </a:ln>
                <a:ea typeface="Segoe UI" pitchFamily="34" charset="0"/>
                <a:cs typeface="Segoe UI" pitchFamily="34" charset="0"/>
              </a:rPr>
            </a:br>
            <a:r>
              <a:rPr lang="en-US" sz="1500" dirty="0">
                <a:ln>
                  <a:solidFill>
                    <a:srgbClr val="FFFFFF">
                      <a:alpha val="0"/>
                    </a:srgbClr>
                  </a:solidFill>
                </a:ln>
                <a:ea typeface="Segoe UI" pitchFamily="34" charset="0"/>
                <a:cs typeface="Segoe UI" pitchFamily="34" charset="0"/>
              </a:rPr>
              <a:t>Provide additional tools for administrators</a:t>
            </a:r>
          </a:p>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ea typeface="Segoe UI" pitchFamily="34" charset="0"/>
                <a:cs typeface="Segoe UI" pitchFamily="34" charset="0"/>
              </a:rPr>
              <a:t>Strengthen multidimensional</a:t>
            </a:r>
            <a:br>
              <a:rPr lang="en-US" sz="2000" dirty="0">
                <a:ln>
                  <a:solidFill>
                    <a:srgbClr val="FFFFFF">
                      <a:alpha val="0"/>
                    </a:srgbClr>
                  </a:solidFill>
                </a:ln>
                <a:ea typeface="Segoe UI" pitchFamily="34" charset="0"/>
                <a:cs typeface="Segoe UI" pitchFamily="34" charset="0"/>
              </a:rPr>
            </a:br>
            <a:r>
              <a:rPr lang="en-US" sz="1500" dirty="0">
                <a:ln>
                  <a:solidFill>
                    <a:srgbClr val="FFFFFF">
                      <a:alpha val="0"/>
                    </a:srgbClr>
                  </a:solidFill>
                </a:ln>
                <a:ea typeface="Segoe UI" pitchFamily="34" charset="0"/>
                <a:cs typeface="Segoe UI" pitchFamily="34" charset="0"/>
              </a:rPr>
              <a:t>Performance and other updates</a:t>
            </a:r>
          </a:p>
        </p:txBody>
      </p:sp>
      <p:sp>
        <p:nvSpPr>
          <p:cNvPr id="23" name="Bent Arrow 22"/>
          <p:cNvSpPr/>
          <p:nvPr/>
        </p:nvSpPr>
        <p:spPr bwMode="auto">
          <a:xfrm flipH="1" flipV="1">
            <a:off x="2103157" y="5307059"/>
            <a:ext cx="3016664" cy="822727"/>
          </a:xfrm>
          <a:prstGeom prst="bentArrow">
            <a:avLst>
              <a:gd name="adj1" fmla="val 25000"/>
              <a:gd name="adj2" fmla="val 25723"/>
              <a:gd name="adj3" fmla="val 25000"/>
              <a:gd name="adj4" fmla="val 36177"/>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32114" fontAlgn="base">
              <a:lnSpc>
                <a:spcPct val="90000"/>
              </a:lnSpc>
              <a:spcBef>
                <a:spcPct val="0"/>
              </a:spcBef>
              <a:spcAft>
                <a:spcPct val="0"/>
              </a:spcAft>
            </a:pPr>
            <a:endParaRPr lang="en-US" sz="1098" dirty="0">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26" name="Object 25" hidden="1"/>
          <p:cNvGraphicFramePr>
            <a:graphicFrameLocks noChangeAspect="1"/>
          </p:cNvGraphicFramePr>
          <p:nvPr>
            <p:custDataLst>
              <p:tags r:id="rId2"/>
            </p:custDataLst>
            <p:extLst/>
          </p:nvPr>
        </p:nvGraphicFramePr>
        <p:xfrm>
          <a:off x="4235" y="3077"/>
          <a:ext cx="1587" cy="1587"/>
        </p:xfrm>
        <a:graphic>
          <a:graphicData uri="http://schemas.openxmlformats.org/presentationml/2006/ole">
            <mc:AlternateContent xmlns:mc="http://schemas.openxmlformats.org/markup-compatibility/2006">
              <mc:Choice xmlns:v="urn:schemas-microsoft-com:vml" Requires="v">
                <p:oleObj spid="_x0000_s5143"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4235" y="3077"/>
                        <a:ext cx="1587" cy="1587"/>
                      </a:xfrm>
                      <a:prstGeom prst="rect">
                        <a:avLst/>
                      </a:prstGeom>
                    </p:spPr>
                  </p:pic>
                </p:oleObj>
              </mc:Fallback>
            </mc:AlternateContent>
          </a:graphicData>
        </a:graphic>
      </p:graphicFrame>
      <p:sp>
        <p:nvSpPr>
          <p:cNvPr id="4" name="Title 3"/>
          <p:cNvSpPr>
            <a:spLocks noGrp="1"/>
          </p:cNvSpPr>
          <p:nvPr>
            <p:ph type="title" idx="4294967295"/>
          </p:nvPr>
        </p:nvSpPr>
        <p:spPr>
          <a:xfrm>
            <a:off x="300935" y="1022099"/>
            <a:ext cx="11887200" cy="917575"/>
          </a:xfrm>
        </p:spPr>
        <p:txBody>
          <a:bodyPr/>
          <a:lstStyle/>
          <a:p>
            <a:r>
              <a:rPr lang="en-US" sz="2000" spc="0" dirty="0">
                <a:gradFill>
                  <a:gsLst>
                    <a:gs pos="0">
                      <a:schemeClr val="tx2"/>
                    </a:gs>
                    <a:gs pos="100000">
                      <a:schemeClr val="tx2"/>
                    </a:gs>
                  </a:gsLst>
                  <a:lin ang="0" scaled="0"/>
                </a:gradFill>
                <a:latin typeface="Segoe UI Semibold" panose="020B0702040204020203" pitchFamily="34" charset="0"/>
                <a:cs typeface="Segoe UI Semibold" panose="020B0702040204020203" pitchFamily="34" charset="0"/>
              </a:rPr>
              <a:t>Enterprise scale models with in-memory technology built-in</a:t>
            </a:r>
          </a:p>
        </p:txBody>
      </p:sp>
      <p:sp>
        <p:nvSpPr>
          <p:cNvPr id="19" name="Rectangle 18"/>
          <p:cNvSpPr/>
          <p:nvPr/>
        </p:nvSpPr>
        <p:spPr bwMode="auto">
          <a:xfrm>
            <a:off x="5966514" y="2194746"/>
            <a:ext cx="6394607" cy="409223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694" rIns="0" bIns="45694" numCol="1" spcCol="0" rtlCol="0" fromWordArt="0" anchor="t" anchorCtr="0" forceAA="0" compatLnSpc="1">
            <a:prstTxWarp prst="textNoShape">
              <a:avLst/>
            </a:prstTxWarp>
            <a:spAutoFit/>
          </a:bodyPr>
          <a:lstStyle/>
          <a:p>
            <a:pPr marL="145350" defTabSz="931419" fontAlgn="base">
              <a:spcBef>
                <a:spcPts val="600"/>
              </a:spcBef>
              <a:spcAft>
                <a:spcPct val="0"/>
              </a:spcAft>
              <a:buClr>
                <a:srgbClr val="FF8C00"/>
              </a:buClr>
              <a:buSzPct val="115000"/>
            </a:pPr>
            <a:endParaRPr lang="en-US" sz="2000" dirty="0">
              <a:ln>
                <a:solidFill>
                  <a:srgbClr val="FFFFFF">
                    <a:alpha val="0"/>
                  </a:srgbClr>
                </a:solidFill>
              </a:ln>
              <a:solidFill>
                <a:srgbClr val="505050"/>
              </a:solidFill>
              <a:latin typeface="Segoe UI Light"/>
              <a:ea typeface="Segoe UI" panose="020B0502040204020203" pitchFamily="34" charset="0"/>
              <a:cs typeface="Segoe UI" panose="020B0502040204020203" pitchFamily="34" charset="0"/>
            </a:endParaRPr>
          </a:p>
        </p:txBody>
      </p:sp>
      <p:sp>
        <p:nvSpPr>
          <p:cNvPr id="27" name="TextBox 26"/>
          <p:cNvSpPr txBox="1"/>
          <p:nvPr/>
        </p:nvSpPr>
        <p:spPr>
          <a:xfrm>
            <a:off x="2236138" y="2500610"/>
            <a:ext cx="1921455" cy="461535"/>
          </a:xfrm>
          <a:prstGeom prst="rect">
            <a:avLst/>
          </a:prstGeom>
          <a:noFill/>
        </p:spPr>
        <p:txBody>
          <a:bodyPr wrap="square" lIns="182828" tIns="146262" rIns="182828" bIns="146262" rtlCol="0">
            <a:spAutoFit/>
          </a:bodyPr>
          <a:lstStyle/>
          <a:p>
            <a:pPr algn="r" defTabSz="931505" fontAlgn="base">
              <a:lnSpc>
                <a:spcPct val="90000"/>
              </a:lnSpc>
              <a:spcBef>
                <a:spcPct val="0"/>
              </a:spcBef>
              <a:spcAft>
                <a:spcPts val="600"/>
              </a:spcAft>
            </a:pPr>
            <a:r>
              <a:rPr lang="en-US" sz="1098" dirty="0">
                <a:gradFill>
                  <a:gsLst>
                    <a:gs pos="0">
                      <a:srgbClr val="0078D7"/>
                    </a:gs>
                    <a:gs pos="100000">
                      <a:srgbClr val="0078D7"/>
                    </a:gs>
                  </a:gsLst>
                  <a:lin ang="0" scaled="0"/>
                </a:gradFill>
              </a:rPr>
              <a:t>Easily create models</a:t>
            </a:r>
          </a:p>
        </p:txBody>
      </p:sp>
      <p:sp>
        <p:nvSpPr>
          <p:cNvPr id="66" name="Freeform 65"/>
          <p:cNvSpPr>
            <a:spLocks noChangeAspect="1"/>
          </p:cNvSpPr>
          <p:nvPr/>
        </p:nvSpPr>
        <p:spPr bwMode="auto">
          <a:xfrm>
            <a:off x="4450334" y="3907789"/>
            <a:ext cx="1088351" cy="1188383"/>
          </a:xfrm>
          <a:custGeom>
            <a:avLst/>
            <a:gdLst>
              <a:gd name="connsiteX0" fmla="*/ 125323 w 1014215"/>
              <a:gd name="connsiteY0" fmla="*/ 329467 h 1107432"/>
              <a:gd name="connsiteX1" fmla="*/ 476077 w 1014215"/>
              <a:gd name="connsiteY1" fmla="*/ 532127 h 1107432"/>
              <a:gd name="connsiteX2" fmla="*/ 474864 w 1014215"/>
              <a:gd name="connsiteY2" fmla="*/ 1098952 h 1107432"/>
              <a:gd name="connsiteX3" fmla="*/ 459087 w 1014215"/>
              <a:gd name="connsiteY3" fmla="*/ 1107432 h 1107432"/>
              <a:gd name="connsiteX4" fmla="*/ 108333 w 1014215"/>
              <a:gd name="connsiteY4" fmla="*/ 904772 h 1107432"/>
              <a:gd name="connsiteX5" fmla="*/ 109547 w 1014215"/>
              <a:gd name="connsiteY5" fmla="*/ 339192 h 1107432"/>
              <a:gd name="connsiteX6" fmla="*/ 998983 w 1014215"/>
              <a:gd name="connsiteY6" fmla="*/ 245825 h 1107432"/>
              <a:gd name="connsiteX7" fmla="*/ 1014215 w 1014215"/>
              <a:gd name="connsiteY7" fmla="*/ 255248 h 1107432"/>
              <a:gd name="connsiteX8" fmla="*/ 1014083 w 1014215"/>
              <a:gd name="connsiteY8" fmla="*/ 660340 h 1107432"/>
              <a:gd name="connsiteX9" fmla="*/ 523669 w 1014215"/>
              <a:gd name="connsiteY9" fmla="*/ 942080 h 1107432"/>
              <a:gd name="connsiteX10" fmla="*/ 507360 w 1014215"/>
              <a:gd name="connsiteY10" fmla="*/ 933279 h 1107432"/>
              <a:gd name="connsiteX11" fmla="*/ 507491 w 1014215"/>
              <a:gd name="connsiteY11" fmla="*/ 528187 h 1107432"/>
              <a:gd name="connsiteX12" fmla="*/ 998983 w 1014215"/>
              <a:gd name="connsiteY12" fmla="*/ 245825 h 1107432"/>
              <a:gd name="connsiteX13" fmla="*/ 351430 w 1014215"/>
              <a:gd name="connsiteY13" fmla="*/ 0 h 1107432"/>
              <a:gd name="connsiteX14" fmla="*/ 840630 w 1014215"/>
              <a:gd name="connsiteY14" fmla="*/ 283841 h 1107432"/>
              <a:gd name="connsiteX15" fmla="*/ 841164 w 1014215"/>
              <a:gd name="connsiteY15" fmla="*/ 302366 h 1107432"/>
              <a:gd name="connsiteX16" fmla="*/ 490278 w 1014215"/>
              <a:gd name="connsiteY16" fmla="*/ 504799 h 1107432"/>
              <a:gd name="connsiteX17" fmla="*/ 0 w 1014215"/>
              <a:gd name="connsiteY17" fmla="*/ 220335 h 1107432"/>
              <a:gd name="connsiteX18" fmla="*/ 544 w 1014215"/>
              <a:gd name="connsiteY18" fmla="*/ 202432 h 110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4215" h="1107432">
                <a:moveTo>
                  <a:pt x="125323" y="329467"/>
                </a:moveTo>
                <a:lnTo>
                  <a:pt x="476077" y="532127"/>
                </a:lnTo>
                <a:cubicBezTo>
                  <a:pt x="475673" y="721095"/>
                  <a:pt x="475268" y="909985"/>
                  <a:pt x="474864" y="1098952"/>
                </a:cubicBezTo>
                <a:lnTo>
                  <a:pt x="459087" y="1107432"/>
                </a:lnTo>
                <a:lnTo>
                  <a:pt x="108333" y="904772"/>
                </a:lnTo>
                <a:cubicBezTo>
                  <a:pt x="111974" y="899716"/>
                  <a:pt x="106715" y="435037"/>
                  <a:pt x="109547" y="339192"/>
                </a:cubicBezTo>
                <a:close/>
                <a:moveTo>
                  <a:pt x="998983" y="245825"/>
                </a:moveTo>
                <a:lnTo>
                  <a:pt x="1014215" y="255248"/>
                </a:lnTo>
                <a:lnTo>
                  <a:pt x="1014083" y="660340"/>
                </a:lnTo>
                <a:cubicBezTo>
                  <a:pt x="1007884" y="659716"/>
                  <a:pt x="608090" y="896609"/>
                  <a:pt x="523669" y="942080"/>
                </a:cubicBezTo>
                <a:lnTo>
                  <a:pt x="507360" y="933279"/>
                </a:lnTo>
                <a:lnTo>
                  <a:pt x="507491" y="528187"/>
                </a:lnTo>
                <a:cubicBezTo>
                  <a:pt x="671344" y="434054"/>
                  <a:pt x="835130" y="339959"/>
                  <a:pt x="998983" y="245825"/>
                </a:cubicBezTo>
                <a:close/>
                <a:moveTo>
                  <a:pt x="351430" y="0"/>
                </a:moveTo>
                <a:cubicBezTo>
                  <a:pt x="353989" y="5681"/>
                  <a:pt x="759042" y="233466"/>
                  <a:pt x="840630" y="283841"/>
                </a:cubicBezTo>
                <a:lnTo>
                  <a:pt x="841164" y="302366"/>
                </a:lnTo>
                <a:lnTo>
                  <a:pt x="490278" y="504799"/>
                </a:lnTo>
                <a:cubicBezTo>
                  <a:pt x="326830" y="409965"/>
                  <a:pt x="163449" y="315169"/>
                  <a:pt x="0" y="220335"/>
                </a:cubicBezTo>
                <a:lnTo>
                  <a:pt x="544" y="202432"/>
                </a:lnTo>
                <a:close/>
              </a:path>
            </a:pathLst>
          </a:custGeom>
          <a:solidFill>
            <a:srgbClr val="FF8C00"/>
          </a:solidFill>
          <a:ln>
            <a:noFill/>
          </a:ln>
        </p:spPr>
        <p:txBody>
          <a:bodyPr vert="horz" wrap="square" lIns="91414" tIns="45706" rIns="91414" bIns="45706" numCol="1" anchor="t" anchorCtr="0" compatLnSpc="1">
            <a:prstTxWarp prst="textNoShape">
              <a:avLst/>
            </a:prstTxWarp>
            <a:noAutofit/>
          </a:bodyPr>
          <a:lstStyle/>
          <a:p>
            <a:pPr defTabSz="931505" fontAlgn="base">
              <a:spcBef>
                <a:spcPct val="0"/>
              </a:spcBef>
              <a:spcAft>
                <a:spcPct val="0"/>
              </a:spcAft>
            </a:pPr>
            <a:endParaRPr lang="en-US" sz="2400">
              <a:solidFill>
                <a:srgbClr val="2C2C2C"/>
              </a:solidFill>
            </a:endParaRPr>
          </a:p>
        </p:txBody>
      </p:sp>
      <p:grpSp>
        <p:nvGrpSpPr>
          <p:cNvPr id="5" name="Group 4"/>
          <p:cNvGrpSpPr/>
          <p:nvPr/>
        </p:nvGrpSpPr>
        <p:grpSpPr>
          <a:xfrm>
            <a:off x="1091542" y="2608825"/>
            <a:ext cx="778057" cy="1054145"/>
            <a:chOff x="562226" y="2396568"/>
            <a:chExt cx="778277" cy="1054444"/>
          </a:xfrm>
        </p:grpSpPr>
        <p:grpSp>
          <p:nvGrpSpPr>
            <p:cNvPr id="42" name="Group 41"/>
            <p:cNvGrpSpPr>
              <a:grpSpLocks noChangeAspect="1"/>
            </p:cNvGrpSpPr>
            <p:nvPr/>
          </p:nvGrpSpPr>
          <p:grpSpPr>
            <a:xfrm flipH="1">
              <a:off x="642832" y="2396568"/>
              <a:ext cx="697671" cy="722585"/>
              <a:chOff x="3807371" y="2914650"/>
              <a:chExt cx="637629" cy="660397"/>
            </a:xfrm>
            <a:solidFill>
              <a:srgbClr val="FF8C00"/>
            </a:solidFill>
          </p:grpSpPr>
          <p:sp>
            <p:nvSpPr>
              <p:cNvPr id="43" name="Oval 42"/>
              <p:cNvSpPr/>
              <p:nvPr/>
            </p:nvSpPr>
            <p:spPr>
              <a:xfrm>
                <a:off x="4054475" y="2914650"/>
                <a:ext cx="273050" cy="273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endParaRPr lang="en-IN" sz="1836">
                  <a:solidFill>
                    <a:prstClr val="white"/>
                  </a:solidFill>
                </a:endParaRPr>
              </a:p>
            </p:txBody>
          </p:sp>
          <p:sp>
            <p:nvSpPr>
              <p:cNvPr id="48" name="Freeform 47"/>
              <p:cNvSpPr/>
              <p:nvPr/>
            </p:nvSpPr>
            <p:spPr>
              <a:xfrm>
                <a:off x="3888313" y="3201605"/>
                <a:ext cx="556687" cy="373442"/>
              </a:xfrm>
              <a:custGeom>
                <a:avLst/>
                <a:gdLst>
                  <a:gd name="connsiteX0" fmla="*/ 34925 w 558800"/>
                  <a:gd name="connsiteY0" fmla="*/ 266700 h 371475"/>
                  <a:gd name="connsiteX1" fmla="*/ 203200 w 558800"/>
                  <a:gd name="connsiteY1" fmla="*/ 250825 h 371475"/>
                  <a:gd name="connsiteX2" fmla="*/ 260350 w 558800"/>
                  <a:gd name="connsiteY2" fmla="*/ 73025 h 371475"/>
                  <a:gd name="connsiteX3" fmla="*/ 320675 w 558800"/>
                  <a:gd name="connsiteY3" fmla="*/ 15875 h 371475"/>
                  <a:gd name="connsiteX4" fmla="*/ 419100 w 558800"/>
                  <a:gd name="connsiteY4" fmla="*/ 0 h 371475"/>
                  <a:gd name="connsiteX5" fmla="*/ 501650 w 558800"/>
                  <a:gd name="connsiteY5" fmla="*/ 44450 h 371475"/>
                  <a:gd name="connsiteX6" fmla="*/ 536575 w 558800"/>
                  <a:gd name="connsiteY6" fmla="*/ 98425 h 371475"/>
                  <a:gd name="connsiteX7" fmla="*/ 558800 w 558800"/>
                  <a:gd name="connsiteY7" fmla="*/ 346075 h 371475"/>
                  <a:gd name="connsiteX8" fmla="*/ 349250 w 558800"/>
                  <a:gd name="connsiteY8" fmla="*/ 355600 h 371475"/>
                  <a:gd name="connsiteX9" fmla="*/ 346075 w 558800"/>
                  <a:gd name="connsiteY9" fmla="*/ 349250 h 371475"/>
                  <a:gd name="connsiteX10" fmla="*/ 415925 w 558800"/>
                  <a:gd name="connsiteY10" fmla="*/ 196850 h 371475"/>
                  <a:gd name="connsiteX11" fmla="*/ 412750 w 558800"/>
                  <a:gd name="connsiteY11" fmla="*/ 184150 h 371475"/>
                  <a:gd name="connsiteX12" fmla="*/ 381000 w 558800"/>
                  <a:gd name="connsiteY12" fmla="*/ 187325 h 371475"/>
                  <a:gd name="connsiteX13" fmla="*/ 301625 w 558800"/>
                  <a:gd name="connsiteY13" fmla="*/ 365125 h 371475"/>
                  <a:gd name="connsiteX14" fmla="*/ 28575 w 558800"/>
                  <a:gd name="connsiteY14" fmla="*/ 371475 h 371475"/>
                  <a:gd name="connsiteX15" fmla="*/ 0 w 558800"/>
                  <a:gd name="connsiteY15" fmla="*/ 336550 h 371475"/>
                  <a:gd name="connsiteX16" fmla="*/ 34925 w 558800"/>
                  <a:gd name="connsiteY16" fmla="*/ 266700 h 371475"/>
                  <a:gd name="connsiteX0" fmla="*/ 34925 w 558800"/>
                  <a:gd name="connsiteY0" fmla="*/ 266700 h 371475"/>
                  <a:gd name="connsiteX1" fmla="*/ 203200 w 558800"/>
                  <a:gd name="connsiteY1" fmla="*/ 250825 h 371475"/>
                  <a:gd name="connsiteX2" fmla="*/ 260350 w 558800"/>
                  <a:gd name="connsiteY2" fmla="*/ 73025 h 371475"/>
                  <a:gd name="connsiteX3" fmla="*/ 419100 w 558800"/>
                  <a:gd name="connsiteY3" fmla="*/ 0 h 371475"/>
                  <a:gd name="connsiteX4" fmla="*/ 501650 w 558800"/>
                  <a:gd name="connsiteY4" fmla="*/ 44450 h 371475"/>
                  <a:gd name="connsiteX5" fmla="*/ 536575 w 558800"/>
                  <a:gd name="connsiteY5" fmla="*/ 98425 h 371475"/>
                  <a:gd name="connsiteX6" fmla="*/ 558800 w 558800"/>
                  <a:gd name="connsiteY6" fmla="*/ 346075 h 371475"/>
                  <a:gd name="connsiteX7" fmla="*/ 349250 w 558800"/>
                  <a:gd name="connsiteY7" fmla="*/ 355600 h 371475"/>
                  <a:gd name="connsiteX8" fmla="*/ 346075 w 558800"/>
                  <a:gd name="connsiteY8" fmla="*/ 349250 h 371475"/>
                  <a:gd name="connsiteX9" fmla="*/ 415925 w 558800"/>
                  <a:gd name="connsiteY9" fmla="*/ 196850 h 371475"/>
                  <a:gd name="connsiteX10" fmla="*/ 412750 w 558800"/>
                  <a:gd name="connsiteY10" fmla="*/ 184150 h 371475"/>
                  <a:gd name="connsiteX11" fmla="*/ 381000 w 558800"/>
                  <a:gd name="connsiteY11" fmla="*/ 187325 h 371475"/>
                  <a:gd name="connsiteX12" fmla="*/ 301625 w 558800"/>
                  <a:gd name="connsiteY12" fmla="*/ 365125 h 371475"/>
                  <a:gd name="connsiteX13" fmla="*/ 28575 w 558800"/>
                  <a:gd name="connsiteY13" fmla="*/ 371475 h 371475"/>
                  <a:gd name="connsiteX14" fmla="*/ 0 w 558800"/>
                  <a:gd name="connsiteY14" fmla="*/ 336550 h 371475"/>
                  <a:gd name="connsiteX15" fmla="*/ 34925 w 558800"/>
                  <a:gd name="connsiteY15" fmla="*/ 266700 h 371475"/>
                  <a:gd name="connsiteX0" fmla="*/ 34925 w 558800"/>
                  <a:gd name="connsiteY0" fmla="*/ 222250 h 327025"/>
                  <a:gd name="connsiteX1" fmla="*/ 203200 w 558800"/>
                  <a:gd name="connsiteY1" fmla="*/ 206375 h 327025"/>
                  <a:gd name="connsiteX2" fmla="*/ 260350 w 558800"/>
                  <a:gd name="connsiteY2" fmla="*/ 28575 h 327025"/>
                  <a:gd name="connsiteX3" fmla="*/ 501650 w 558800"/>
                  <a:gd name="connsiteY3" fmla="*/ 0 h 327025"/>
                  <a:gd name="connsiteX4" fmla="*/ 536575 w 558800"/>
                  <a:gd name="connsiteY4" fmla="*/ 53975 h 327025"/>
                  <a:gd name="connsiteX5" fmla="*/ 558800 w 558800"/>
                  <a:gd name="connsiteY5" fmla="*/ 301625 h 327025"/>
                  <a:gd name="connsiteX6" fmla="*/ 349250 w 558800"/>
                  <a:gd name="connsiteY6" fmla="*/ 311150 h 327025"/>
                  <a:gd name="connsiteX7" fmla="*/ 346075 w 558800"/>
                  <a:gd name="connsiteY7" fmla="*/ 304800 h 327025"/>
                  <a:gd name="connsiteX8" fmla="*/ 415925 w 558800"/>
                  <a:gd name="connsiteY8" fmla="*/ 152400 h 327025"/>
                  <a:gd name="connsiteX9" fmla="*/ 412750 w 558800"/>
                  <a:gd name="connsiteY9" fmla="*/ 139700 h 327025"/>
                  <a:gd name="connsiteX10" fmla="*/ 381000 w 558800"/>
                  <a:gd name="connsiteY10" fmla="*/ 142875 h 327025"/>
                  <a:gd name="connsiteX11" fmla="*/ 301625 w 558800"/>
                  <a:gd name="connsiteY11" fmla="*/ 320675 h 327025"/>
                  <a:gd name="connsiteX12" fmla="*/ 28575 w 558800"/>
                  <a:gd name="connsiteY12" fmla="*/ 327025 h 327025"/>
                  <a:gd name="connsiteX13" fmla="*/ 0 w 558800"/>
                  <a:gd name="connsiteY13" fmla="*/ 292100 h 327025"/>
                  <a:gd name="connsiteX14" fmla="*/ 34925 w 558800"/>
                  <a:gd name="connsiteY14" fmla="*/ 222250 h 327025"/>
                  <a:gd name="connsiteX0" fmla="*/ 34925 w 558800"/>
                  <a:gd name="connsiteY0" fmla="*/ 246288 h 351063"/>
                  <a:gd name="connsiteX1" fmla="*/ 203200 w 558800"/>
                  <a:gd name="connsiteY1" fmla="*/ 230413 h 351063"/>
                  <a:gd name="connsiteX2" fmla="*/ 260350 w 558800"/>
                  <a:gd name="connsiteY2" fmla="*/ 52613 h 351063"/>
                  <a:gd name="connsiteX3" fmla="*/ 501650 w 558800"/>
                  <a:gd name="connsiteY3" fmla="*/ 24038 h 351063"/>
                  <a:gd name="connsiteX4" fmla="*/ 536575 w 558800"/>
                  <a:gd name="connsiteY4" fmla="*/ 78013 h 351063"/>
                  <a:gd name="connsiteX5" fmla="*/ 558800 w 558800"/>
                  <a:gd name="connsiteY5" fmla="*/ 325663 h 351063"/>
                  <a:gd name="connsiteX6" fmla="*/ 349250 w 558800"/>
                  <a:gd name="connsiteY6" fmla="*/ 335188 h 351063"/>
                  <a:gd name="connsiteX7" fmla="*/ 346075 w 558800"/>
                  <a:gd name="connsiteY7" fmla="*/ 328838 h 351063"/>
                  <a:gd name="connsiteX8" fmla="*/ 415925 w 558800"/>
                  <a:gd name="connsiteY8" fmla="*/ 176438 h 351063"/>
                  <a:gd name="connsiteX9" fmla="*/ 412750 w 558800"/>
                  <a:gd name="connsiteY9" fmla="*/ 163738 h 351063"/>
                  <a:gd name="connsiteX10" fmla="*/ 381000 w 558800"/>
                  <a:gd name="connsiteY10" fmla="*/ 166913 h 351063"/>
                  <a:gd name="connsiteX11" fmla="*/ 301625 w 558800"/>
                  <a:gd name="connsiteY11" fmla="*/ 344713 h 351063"/>
                  <a:gd name="connsiteX12" fmla="*/ 28575 w 558800"/>
                  <a:gd name="connsiteY12" fmla="*/ 351063 h 351063"/>
                  <a:gd name="connsiteX13" fmla="*/ 0 w 558800"/>
                  <a:gd name="connsiteY13" fmla="*/ 316138 h 351063"/>
                  <a:gd name="connsiteX14" fmla="*/ 34925 w 558800"/>
                  <a:gd name="connsiteY14" fmla="*/ 246288 h 351063"/>
                  <a:gd name="connsiteX0" fmla="*/ 34925 w 558800"/>
                  <a:gd name="connsiteY0" fmla="*/ 263928 h 368703"/>
                  <a:gd name="connsiteX1" fmla="*/ 203200 w 558800"/>
                  <a:gd name="connsiteY1" fmla="*/ 248053 h 368703"/>
                  <a:gd name="connsiteX2" fmla="*/ 260350 w 558800"/>
                  <a:gd name="connsiteY2" fmla="*/ 70253 h 368703"/>
                  <a:gd name="connsiteX3" fmla="*/ 501650 w 558800"/>
                  <a:gd name="connsiteY3" fmla="*/ 41678 h 368703"/>
                  <a:gd name="connsiteX4" fmla="*/ 536575 w 558800"/>
                  <a:gd name="connsiteY4" fmla="*/ 95653 h 368703"/>
                  <a:gd name="connsiteX5" fmla="*/ 558800 w 558800"/>
                  <a:gd name="connsiteY5" fmla="*/ 343303 h 368703"/>
                  <a:gd name="connsiteX6" fmla="*/ 349250 w 558800"/>
                  <a:gd name="connsiteY6" fmla="*/ 352828 h 368703"/>
                  <a:gd name="connsiteX7" fmla="*/ 346075 w 558800"/>
                  <a:gd name="connsiteY7" fmla="*/ 346478 h 368703"/>
                  <a:gd name="connsiteX8" fmla="*/ 415925 w 558800"/>
                  <a:gd name="connsiteY8" fmla="*/ 194078 h 368703"/>
                  <a:gd name="connsiteX9" fmla="*/ 412750 w 558800"/>
                  <a:gd name="connsiteY9" fmla="*/ 181378 h 368703"/>
                  <a:gd name="connsiteX10" fmla="*/ 381000 w 558800"/>
                  <a:gd name="connsiteY10" fmla="*/ 184553 h 368703"/>
                  <a:gd name="connsiteX11" fmla="*/ 301625 w 558800"/>
                  <a:gd name="connsiteY11" fmla="*/ 362353 h 368703"/>
                  <a:gd name="connsiteX12" fmla="*/ 28575 w 558800"/>
                  <a:gd name="connsiteY12" fmla="*/ 368703 h 368703"/>
                  <a:gd name="connsiteX13" fmla="*/ 0 w 558800"/>
                  <a:gd name="connsiteY13" fmla="*/ 333778 h 368703"/>
                  <a:gd name="connsiteX14" fmla="*/ 34925 w 558800"/>
                  <a:gd name="connsiteY14" fmla="*/ 263928 h 368703"/>
                  <a:gd name="connsiteX0" fmla="*/ 34925 w 558800"/>
                  <a:gd name="connsiteY0" fmla="*/ 263928 h 368703"/>
                  <a:gd name="connsiteX1" fmla="*/ 203200 w 558800"/>
                  <a:gd name="connsiteY1" fmla="*/ 248053 h 368703"/>
                  <a:gd name="connsiteX2" fmla="*/ 260350 w 558800"/>
                  <a:gd name="connsiteY2" fmla="*/ 70253 h 368703"/>
                  <a:gd name="connsiteX3" fmla="*/ 501650 w 558800"/>
                  <a:gd name="connsiteY3" fmla="*/ 41678 h 368703"/>
                  <a:gd name="connsiteX4" fmla="*/ 558800 w 558800"/>
                  <a:gd name="connsiteY4" fmla="*/ 343303 h 368703"/>
                  <a:gd name="connsiteX5" fmla="*/ 349250 w 558800"/>
                  <a:gd name="connsiteY5" fmla="*/ 352828 h 368703"/>
                  <a:gd name="connsiteX6" fmla="*/ 346075 w 558800"/>
                  <a:gd name="connsiteY6" fmla="*/ 346478 h 368703"/>
                  <a:gd name="connsiteX7" fmla="*/ 415925 w 558800"/>
                  <a:gd name="connsiteY7" fmla="*/ 194078 h 368703"/>
                  <a:gd name="connsiteX8" fmla="*/ 412750 w 558800"/>
                  <a:gd name="connsiteY8" fmla="*/ 181378 h 368703"/>
                  <a:gd name="connsiteX9" fmla="*/ 381000 w 558800"/>
                  <a:gd name="connsiteY9" fmla="*/ 184553 h 368703"/>
                  <a:gd name="connsiteX10" fmla="*/ 301625 w 558800"/>
                  <a:gd name="connsiteY10" fmla="*/ 362353 h 368703"/>
                  <a:gd name="connsiteX11" fmla="*/ 28575 w 558800"/>
                  <a:gd name="connsiteY11" fmla="*/ 368703 h 368703"/>
                  <a:gd name="connsiteX12" fmla="*/ 0 w 558800"/>
                  <a:gd name="connsiteY12" fmla="*/ 333778 h 368703"/>
                  <a:gd name="connsiteX13" fmla="*/ 34925 w 558800"/>
                  <a:gd name="connsiteY13" fmla="*/ 263928 h 368703"/>
                  <a:gd name="connsiteX0" fmla="*/ 34925 w 558800"/>
                  <a:gd name="connsiteY0" fmla="*/ 263928 h 368703"/>
                  <a:gd name="connsiteX1" fmla="*/ 203200 w 558800"/>
                  <a:gd name="connsiteY1" fmla="*/ 248053 h 368703"/>
                  <a:gd name="connsiteX2" fmla="*/ 260350 w 558800"/>
                  <a:gd name="connsiteY2" fmla="*/ 70253 h 368703"/>
                  <a:gd name="connsiteX3" fmla="*/ 501650 w 558800"/>
                  <a:gd name="connsiteY3" fmla="*/ 41678 h 368703"/>
                  <a:gd name="connsiteX4" fmla="*/ 558800 w 558800"/>
                  <a:gd name="connsiteY4" fmla="*/ 343303 h 368703"/>
                  <a:gd name="connsiteX5" fmla="*/ 349250 w 558800"/>
                  <a:gd name="connsiteY5" fmla="*/ 352828 h 368703"/>
                  <a:gd name="connsiteX6" fmla="*/ 346075 w 558800"/>
                  <a:gd name="connsiteY6" fmla="*/ 346478 h 368703"/>
                  <a:gd name="connsiteX7" fmla="*/ 415925 w 558800"/>
                  <a:gd name="connsiteY7" fmla="*/ 194078 h 368703"/>
                  <a:gd name="connsiteX8" fmla="*/ 412750 w 558800"/>
                  <a:gd name="connsiteY8" fmla="*/ 181378 h 368703"/>
                  <a:gd name="connsiteX9" fmla="*/ 381000 w 558800"/>
                  <a:gd name="connsiteY9" fmla="*/ 184553 h 368703"/>
                  <a:gd name="connsiteX10" fmla="*/ 301625 w 558800"/>
                  <a:gd name="connsiteY10" fmla="*/ 362353 h 368703"/>
                  <a:gd name="connsiteX11" fmla="*/ 28575 w 558800"/>
                  <a:gd name="connsiteY11" fmla="*/ 368703 h 368703"/>
                  <a:gd name="connsiteX12" fmla="*/ 0 w 558800"/>
                  <a:gd name="connsiteY12" fmla="*/ 333778 h 368703"/>
                  <a:gd name="connsiteX13" fmla="*/ 34925 w 558800"/>
                  <a:gd name="connsiteY13" fmla="*/ 263928 h 368703"/>
                  <a:gd name="connsiteX0" fmla="*/ 34925 w 558800"/>
                  <a:gd name="connsiteY0" fmla="*/ 263928 h 368703"/>
                  <a:gd name="connsiteX1" fmla="*/ 203200 w 558800"/>
                  <a:gd name="connsiteY1" fmla="*/ 248053 h 368703"/>
                  <a:gd name="connsiteX2" fmla="*/ 260350 w 558800"/>
                  <a:gd name="connsiteY2" fmla="*/ 70253 h 368703"/>
                  <a:gd name="connsiteX3" fmla="*/ 501650 w 558800"/>
                  <a:gd name="connsiteY3" fmla="*/ 41678 h 368703"/>
                  <a:gd name="connsiteX4" fmla="*/ 558800 w 558800"/>
                  <a:gd name="connsiteY4" fmla="*/ 343303 h 368703"/>
                  <a:gd name="connsiteX5" fmla="*/ 349250 w 558800"/>
                  <a:gd name="connsiteY5" fmla="*/ 352828 h 368703"/>
                  <a:gd name="connsiteX6" fmla="*/ 346075 w 558800"/>
                  <a:gd name="connsiteY6" fmla="*/ 346478 h 368703"/>
                  <a:gd name="connsiteX7" fmla="*/ 415925 w 558800"/>
                  <a:gd name="connsiteY7" fmla="*/ 194078 h 368703"/>
                  <a:gd name="connsiteX8" fmla="*/ 412750 w 558800"/>
                  <a:gd name="connsiteY8" fmla="*/ 181378 h 368703"/>
                  <a:gd name="connsiteX9" fmla="*/ 381000 w 558800"/>
                  <a:gd name="connsiteY9" fmla="*/ 184553 h 368703"/>
                  <a:gd name="connsiteX10" fmla="*/ 301625 w 558800"/>
                  <a:gd name="connsiteY10" fmla="*/ 362353 h 368703"/>
                  <a:gd name="connsiteX11" fmla="*/ 28575 w 558800"/>
                  <a:gd name="connsiteY11" fmla="*/ 368703 h 368703"/>
                  <a:gd name="connsiteX12" fmla="*/ 0 w 558800"/>
                  <a:gd name="connsiteY12" fmla="*/ 333778 h 368703"/>
                  <a:gd name="connsiteX13" fmla="*/ 34925 w 558800"/>
                  <a:gd name="connsiteY13" fmla="*/ 263928 h 368703"/>
                  <a:gd name="connsiteX0" fmla="*/ 34925 w 558800"/>
                  <a:gd name="connsiteY0" fmla="*/ 263928 h 368703"/>
                  <a:gd name="connsiteX1" fmla="*/ 203200 w 558800"/>
                  <a:gd name="connsiteY1" fmla="*/ 248053 h 368703"/>
                  <a:gd name="connsiteX2" fmla="*/ 260350 w 558800"/>
                  <a:gd name="connsiteY2" fmla="*/ 70253 h 368703"/>
                  <a:gd name="connsiteX3" fmla="*/ 501650 w 558800"/>
                  <a:gd name="connsiteY3" fmla="*/ 41678 h 368703"/>
                  <a:gd name="connsiteX4" fmla="*/ 558800 w 558800"/>
                  <a:gd name="connsiteY4" fmla="*/ 343303 h 368703"/>
                  <a:gd name="connsiteX5" fmla="*/ 349250 w 558800"/>
                  <a:gd name="connsiteY5" fmla="*/ 352828 h 368703"/>
                  <a:gd name="connsiteX6" fmla="*/ 346075 w 558800"/>
                  <a:gd name="connsiteY6" fmla="*/ 346478 h 368703"/>
                  <a:gd name="connsiteX7" fmla="*/ 415925 w 558800"/>
                  <a:gd name="connsiteY7" fmla="*/ 194078 h 368703"/>
                  <a:gd name="connsiteX8" fmla="*/ 381000 w 558800"/>
                  <a:gd name="connsiteY8" fmla="*/ 184553 h 368703"/>
                  <a:gd name="connsiteX9" fmla="*/ 301625 w 558800"/>
                  <a:gd name="connsiteY9" fmla="*/ 362353 h 368703"/>
                  <a:gd name="connsiteX10" fmla="*/ 28575 w 558800"/>
                  <a:gd name="connsiteY10" fmla="*/ 368703 h 368703"/>
                  <a:gd name="connsiteX11" fmla="*/ 0 w 558800"/>
                  <a:gd name="connsiteY11" fmla="*/ 333778 h 368703"/>
                  <a:gd name="connsiteX12" fmla="*/ 34925 w 558800"/>
                  <a:gd name="connsiteY12" fmla="*/ 263928 h 368703"/>
                  <a:gd name="connsiteX0" fmla="*/ 6350 w 530225"/>
                  <a:gd name="connsiteY0" fmla="*/ 263928 h 368703"/>
                  <a:gd name="connsiteX1" fmla="*/ 174625 w 530225"/>
                  <a:gd name="connsiteY1" fmla="*/ 248053 h 368703"/>
                  <a:gd name="connsiteX2" fmla="*/ 231775 w 530225"/>
                  <a:gd name="connsiteY2" fmla="*/ 70253 h 368703"/>
                  <a:gd name="connsiteX3" fmla="*/ 473075 w 530225"/>
                  <a:gd name="connsiteY3" fmla="*/ 41678 h 368703"/>
                  <a:gd name="connsiteX4" fmla="*/ 530225 w 530225"/>
                  <a:gd name="connsiteY4" fmla="*/ 343303 h 368703"/>
                  <a:gd name="connsiteX5" fmla="*/ 320675 w 530225"/>
                  <a:gd name="connsiteY5" fmla="*/ 352828 h 368703"/>
                  <a:gd name="connsiteX6" fmla="*/ 317500 w 530225"/>
                  <a:gd name="connsiteY6" fmla="*/ 346478 h 368703"/>
                  <a:gd name="connsiteX7" fmla="*/ 387350 w 530225"/>
                  <a:gd name="connsiteY7" fmla="*/ 194078 h 368703"/>
                  <a:gd name="connsiteX8" fmla="*/ 352425 w 530225"/>
                  <a:gd name="connsiteY8" fmla="*/ 184553 h 368703"/>
                  <a:gd name="connsiteX9" fmla="*/ 273050 w 530225"/>
                  <a:gd name="connsiteY9" fmla="*/ 362353 h 368703"/>
                  <a:gd name="connsiteX10" fmla="*/ 0 w 530225"/>
                  <a:gd name="connsiteY10" fmla="*/ 368703 h 368703"/>
                  <a:gd name="connsiteX11" fmla="*/ 6350 w 530225"/>
                  <a:gd name="connsiteY11" fmla="*/ 263928 h 368703"/>
                  <a:gd name="connsiteX0" fmla="*/ 28984 w 552859"/>
                  <a:gd name="connsiteY0" fmla="*/ 263928 h 368703"/>
                  <a:gd name="connsiteX1" fmla="*/ 197259 w 552859"/>
                  <a:gd name="connsiteY1" fmla="*/ 248053 h 368703"/>
                  <a:gd name="connsiteX2" fmla="*/ 254409 w 552859"/>
                  <a:gd name="connsiteY2" fmla="*/ 70253 h 368703"/>
                  <a:gd name="connsiteX3" fmla="*/ 495709 w 552859"/>
                  <a:gd name="connsiteY3" fmla="*/ 41678 h 368703"/>
                  <a:gd name="connsiteX4" fmla="*/ 552859 w 552859"/>
                  <a:gd name="connsiteY4" fmla="*/ 343303 h 368703"/>
                  <a:gd name="connsiteX5" fmla="*/ 343309 w 552859"/>
                  <a:gd name="connsiteY5" fmla="*/ 352828 h 368703"/>
                  <a:gd name="connsiteX6" fmla="*/ 340134 w 552859"/>
                  <a:gd name="connsiteY6" fmla="*/ 346478 h 368703"/>
                  <a:gd name="connsiteX7" fmla="*/ 409984 w 552859"/>
                  <a:gd name="connsiteY7" fmla="*/ 194078 h 368703"/>
                  <a:gd name="connsiteX8" fmla="*/ 375059 w 552859"/>
                  <a:gd name="connsiteY8" fmla="*/ 184553 h 368703"/>
                  <a:gd name="connsiteX9" fmla="*/ 295684 w 552859"/>
                  <a:gd name="connsiteY9" fmla="*/ 362353 h 368703"/>
                  <a:gd name="connsiteX10" fmla="*/ 22634 w 552859"/>
                  <a:gd name="connsiteY10" fmla="*/ 368703 h 368703"/>
                  <a:gd name="connsiteX11" fmla="*/ 28984 w 552859"/>
                  <a:gd name="connsiteY11" fmla="*/ 263928 h 368703"/>
                  <a:gd name="connsiteX0" fmla="*/ 35058 w 558933"/>
                  <a:gd name="connsiteY0" fmla="*/ 263928 h 369620"/>
                  <a:gd name="connsiteX1" fmla="*/ 203333 w 558933"/>
                  <a:gd name="connsiteY1" fmla="*/ 248053 h 369620"/>
                  <a:gd name="connsiteX2" fmla="*/ 260483 w 558933"/>
                  <a:gd name="connsiteY2" fmla="*/ 70253 h 369620"/>
                  <a:gd name="connsiteX3" fmla="*/ 501783 w 558933"/>
                  <a:gd name="connsiteY3" fmla="*/ 41678 h 369620"/>
                  <a:gd name="connsiteX4" fmla="*/ 558933 w 558933"/>
                  <a:gd name="connsiteY4" fmla="*/ 343303 h 369620"/>
                  <a:gd name="connsiteX5" fmla="*/ 349383 w 558933"/>
                  <a:gd name="connsiteY5" fmla="*/ 352828 h 369620"/>
                  <a:gd name="connsiteX6" fmla="*/ 346208 w 558933"/>
                  <a:gd name="connsiteY6" fmla="*/ 346478 h 369620"/>
                  <a:gd name="connsiteX7" fmla="*/ 416058 w 558933"/>
                  <a:gd name="connsiteY7" fmla="*/ 194078 h 369620"/>
                  <a:gd name="connsiteX8" fmla="*/ 381133 w 558933"/>
                  <a:gd name="connsiteY8" fmla="*/ 184553 h 369620"/>
                  <a:gd name="connsiteX9" fmla="*/ 301758 w 558933"/>
                  <a:gd name="connsiteY9" fmla="*/ 362353 h 369620"/>
                  <a:gd name="connsiteX10" fmla="*/ 28708 w 558933"/>
                  <a:gd name="connsiteY10" fmla="*/ 368703 h 369620"/>
                  <a:gd name="connsiteX11" fmla="*/ 35058 w 558933"/>
                  <a:gd name="connsiteY11" fmla="*/ 263928 h 369620"/>
                  <a:gd name="connsiteX0" fmla="*/ 38101 w 561976"/>
                  <a:gd name="connsiteY0" fmla="*/ 263928 h 368703"/>
                  <a:gd name="connsiteX1" fmla="*/ 206376 w 561976"/>
                  <a:gd name="connsiteY1" fmla="*/ 248053 h 368703"/>
                  <a:gd name="connsiteX2" fmla="*/ 263526 w 561976"/>
                  <a:gd name="connsiteY2" fmla="*/ 70253 h 368703"/>
                  <a:gd name="connsiteX3" fmla="*/ 504826 w 561976"/>
                  <a:gd name="connsiteY3" fmla="*/ 41678 h 368703"/>
                  <a:gd name="connsiteX4" fmla="*/ 561976 w 561976"/>
                  <a:gd name="connsiteY4" fmla="*/ 343303 h 368703"/>
                  <a:gd name="connsiteX5" fmla="*/ 352426 w 561976"/>
                  <a:gd name="connsiteY5" fmla="*/ 352828 h 368703"/>
                  <a:gd name="connsiteX6" fmla="*/ 349251 w 561976"/>
                  <a:gd name="connsiteY6" fmla="*/ 346478 h 368703"/>
                  <a:gd name="connsiteX7" fmla="*/ 419101 w 561976"/>
                  <a:gd name="connsiteY7" fmla="*/ 194078 h 368703"/>
                  <a:gd name="connsiteX8" fmla="*/ 384176 w 561976"/>
                  <a:gd name="connsiteY8" fmla="*/ 184553 h 368703"/>
                  <a:gd name="connsiteX9" fmla="*/ 304801 w 561976"/>
                  <a:gd name="connsiteY9" fmla="*/ 362353 h 368703"/>
                  <a:gd name="connsiteX10" fmla="*/ 31751 w 561976"/>
                  <a:gd name="connsiteY10" fmla="*/ 368703 h 368703"/>
                  <a:gd name="connsiteX11" fmla="*/ 38101 w 561976"/>
                  <a:gd name="connsiteY11" fmla="*/ 263928 h 368703"/>
                  <a:gd name="connsiteX0" fmla="*/ 35796 w 559671"/>
                  <a:gd name="connsiteY0" fmla="*/ 263928 h 368703"/>
                  <a:gd name="connsiteX1" fmla="*/ 204071 w 559671"/>
                  <a:gd name="connsiteY1" fmla="*/ 248053 h 368703"/>
                  <a:gd name="connsiteX2" fmla="*/ 261221 w 559671"/>
                  <a:gd name="connsiteY2" fmla="*/ 70253 h 368703"/>
                  <a:gd name="connsiteX3" fmla="*/ 502521 w 559671"/>
                  <a:gd name="connsiteY3" fmla="*/ 41678 h 368703"/>
                  <a:gd name="connsiteX4" fmla="*/ 559671 w 559671"/>
                  <a:gd name="connsiteY4" fmla="*/ 343303 h 368703"/>
                  <a:gd name="connsiteX5" fmla="*/ 350121 w 559671"/>
                  <a:gd name="connsiteY5" fmla="*/ 352828 h 368703"/>
                  <a:gd name="connsiteX6" fmla="*/ 346946 w 559671"/>
                  <a:gd name="connsiteY6" fmla="*/ 346478 h 368703"/>
                  <a:gd name="connsiteX7" fmla="*/ 416796 w 559671"/>
                  <a:gd name="connsiteY7" fmla="*/ 194078 h 368703"/>
                  <a:gd name="connsiteX8" fmla="*/ 381871 w 559671"/>
                  <a:gd name="connsiteY8" fmla="*/ 184553 h 368703"/>
                  <a:gd name="connsiteX9" fmla="*/ 302496 w 559671"/>
                  <a:gd name="connsiteY9" fmla="*/ 362353 h 368703"/>
                  <a:gd name="connsiteX10" fmla="*/ 29446 w 559671"/>
                  <a:gd name="connsiteY10" fmla="*/ 368703 h 368703"/>
                  <a:gd name="connsiteX11" fmla="*/ 35796 w 559671"/>
                  <a:gd name="connsiteY11" fmla="*/ 263928 h 368703"/>
                  <a:gd name="connsiteX0" fmla="*/ 33802 w 557677"/>
                  <a:gd name="connsiteY0" fmla="*/ 263928 h 368703"/>
                  <a:gd name="connsiteX1" fmla="*/ 202077 w 557677"/>
                  <a:gd name="connsiteY1" fmla="*/ 248053 h 368703"/>
                  <a:gd name="connsiteX2" fmla="*/ 259227 w 557677"/>
                  <a:gd name="connsiteY2" fmla="*/ 70253 h 368703"/>
                  <a:gd name="connsiteX3" fmla="*/ 500527 w 557677"/>
                  <a:gd name="connsiteY3" fmla="*/ 41678 h 368703"/>
                  <a:gd name="connsiteX4" fmla="*/ 557677 w 557677"/>
                  <a:gd name="connsiteY4" fmla="*/ 343303 h 368703"/>
                  <a:gd name="connsiteX5" fmla="*/ 348127 w 557677"/>
                  <a:gd name="connsiteY5" fmla="*/ 352828 h 368703"/>
                  <a:gd name="connsiteX6" fmla="*/ 344952 w 557677"/>
                  <a:gd name="connsiteY6" fmla="*/ 346478 h 368703"/>
                  <a:gd name="connsiteX7" fmla="*/ 414802 w 557677"/>
                  <a:gd name="connsiteY7" fmla="*/ 194078 h 368703"/>
                  <a:gd name="connsiteX8" fmla="*/ 379877 w 557677"/>
                  <a:gd name="connsiteY8" fmla="*/ 184553 h 368703"/>
                  <a:gd name="connsiteX9" fmla="*/ 300502 w 557677"/>
                  <a:gd name="connsiteY9" fmla="*/ 362353 h 368703"/>
                  <a:gd name="connsiteX10" fmla="*/ 27452 w 557677"/>
                  <a:gd name="connsiteY10" fmla="*/ 368703 h 368703"/>
                  <a:gd name="connsiteX11" fmla="*/ 33802 w 557677"/>
                  <a:gd name="connsiteY11" fmla="*/ 263928 h 368703"/>
                  <a:gd name="connsiteX0" fmla="*/ 32812 w 556687"/>
                  <a:gd name="connsiteY0" fmla="*/ 263928 h 368703"/>
                  <a:gd name="connsiteX1" fmla="*/ 201087 w 556687"/>
                  <a:gd name="connsiteY1" fmla="*/ 248053 h 368703"/>
                  <a:gd name="connsiteX2" fmla="*/ 258237 w 556687"/>
                  <a:gd name="connsiteY2" fmla="*/ 70253 h 368703"/>
                  <a:gd name="connsiteX3" fmla="*/ 499537 w 556687"/>
                  <a:gd name="connsiteY3" fmla="*/ 41678 h 368703"/>
                  <a:gd name="connsiteX4" fmla="*/ 556687 w 556687"/>
                  <a:gd name="connsiteY4" fmla="*/ 343303 h 368703"/>
                  <a:gd name="connsiteX5" fmla="*/ 347137 w 556687"/>
                  <a:gd name="connsiteY5" fmla="*/ 352828 h 368703"/>
                  <a:gd name="connsiteX6" fmla="*/ 343962 w 556687"/>
                  <a:gd name="connsiteY6" fmla="*/ 346478 h 368703"/>
                  <a:gd name="connsiteX7" fmla="*/ 413812 w 556687"/>
                  <a:gd name="connsiteY7" fmla="*/ 194078 h 368703"/>
                  <a:gd name="connsiteX8" fmla="*/ 378887 w 556687"/>
                  <a:gd name="connsiteY8" fmla="*/ 184553 h 368703"/>
                  <a:gd name="connsiteX9" fmla="*/ 299512 w 556687"/>
                  <a:gd name="connsiteY9" fmla="*/ 362353 h 368703"/>
                  <a:gd name="connsiteX10" fmla="*/ 26462 w 556687"/>
                  <a:gd name="connsiteY10" fmla="*/ 368703 h 368703"/>
                  <a:gd name="connsiteX11" fmla="*/ 32812 w 556687"/>
                  <a:gd name="connsiteY11" fmla="*/ 263928 h 368703"/>
                  <a:gd name="connsiteX0" fmla="*/ 32812 w 556687"/>
                  <a:gd name="connsiteY0" fmla="*/ 263928 h 368703"/>
                  <a:gd name="connsiteX1" fmla="*/ 201087 w 556687"/>
                  <a:gd name="connsiteY1" fmla="*/ 248053 h 368703"/>
                  <a:gd name="connsiteX2" fmla="*/ 258237 w 556687"/>
                  <a:gd name="connsiteY2" fmla="*/ 70253 h 368703"/>
                  <a:gd name="connsiteX3" fmla="*/ 499537 w 556687"/>
                  <a:gd name="connsiteY3" fmla="*/ 41678 h 368703"/>
                  <a:gd name="connsiteX4" fmla="*/ 556687 w 556687"/>
                  <a:gd name="connsiteY4" fmla="*/ 343303 h 368703"/>
                  <a:gd name="connsiteX5" fmla="*/ 347137 w 556687"/>
                  <a:gd name="connsiteY5" fmla="*/ 352828 h 368703"/>
                  <a:gd name="connsiteX6" fmla="*/ 413812 w 556687"/>
                  <a:gd name="connsiteY6" fmla="*/ 194078 h 368703"/>
                  <a:gd name="connsiteX7" fmla="*/ 378887 w 556687"/>
                  <a:gd name="connsiteY7" fmla="*/ 184553 h 368703"/>
                  <a:gd name="connsiteX8" fmla="*/ 299512 w 556687"/>
                  <a:gd name="connsiteY8" fmla="*/ 362353 h 368703"/>
                  <a:gd name="connsiteX9" fmla="*/ 26462 w 556687"/>
                  <a:gd name="connsiteY9" fmla="*/ 368703 h 368703"/>
                  <a:gd name="connsiteX10" fmla="*/ 32812 w 556687"/>
                  <a:gd name="connsiteY10" fmla="*/ 263928 h 368703"/>
                  <a:gd name="connsiteX0" fmla="*/ 32812 w 556687"/>
                  <a:gd name="connsiteY0" fmla="*/ 263928 h 368703"/>
                  <a:gd name="connsiteX1" fmla="*/ 201087 w 556687"/>
                  <a:gd name="connsiteY1" fmla="*/ 248053 h 368703"/>
                  <a:gd name="connsiteX2" fmla="*/ 258237 w 556687"/>
                  <a:gd name="connsiteY2" fmla="*/ 70253 h 368703"/>
                  <a:gd name="connsiteX3" fmla="*/ 499537 w 556687"/>
                  <a:gd name="connsiteY3" fmla="*/ 41678 h 368703"/>
                  <a:gd name="connsiteX4" fmla="*/ 556687 w 556687"/>
                  <a:gd name="connsiteY4" fmla="*/ 343303 h 368703"/>
                  <a:gd name="connsiteX5" fmla="*/ 347137 w 556687"/>
                  <a:gd name="connsiteY5" fmla="*/ 352828 h 368703"/>
                  <a:gd name="connsiteX6" fmla="*/ 413812 w 556687"/>
                  <a:gd name="connsiteY6" fmla="*/ 194078 h 368703"/>
                  <a:gd name="connsiteX7" fmla="*/ 378887 w 556687"/>
                  <a:gd name="connsiteY7" fmla="*/ 184553 h 368703"/>
                  <a:gd name="connsiteX8" fmla="*/ 299512 w 556687"/>
                  <a:gd name="connsiteY8" fmla="*/ 362353 h 368703"/>
                  <a:gd name="connsiteX9" fmla="*/ 26462 w 556687"/>
                  <a:gd name="connsiteY9" fmla="*/ 368703 h 368703"/>
                  <a:gd name="connsiteX10" fmla="*/ 32812 w 556687"/>
                  <a:gd name="connsiteY10" fmla="*/ 263928 h 368703"/>
                  <a:gd name="connsiteX0" fmla="*/ 32812 w 556687"/>
                  <a:gd name="connsiteY0" fmla="*/ 263928 h 368703"/>
                  <a:gd name="connsiteX1" fmla="*/ 201087 w 556687"/>
                  <a:gd name="connsiteY1" fmla="*/ 248053 h 368703"/>
                  <a:gd name="connsiteX2" fmla="*/ 258237 w 556687"/>
                  <a:gd name="connsiteY2" fmla="*/ 70253 h 368703"/>
                  <a:gd name="connsiteX3" fmla="*/ 499537 w 556687"/>
                  <a:gd name="connsiteY3" fmla="*/ 41678 h 368703"/>
                  <a:gd name="connsiteX4" fmla="*/ 556687 w 556687"/>
                  <a:gd name="connsiteY4" fmla="*/ 343303 h 368703"/>
                  <a:gd name="connsiteX5" fmla="*/ 347137 w 556687"/>
                  <a:gd name="connsiteY5" fmla="*/ 352828 h 368703"/>
                  <a:gd name="connsiteX6" fmla="*/ 413812 w 556687"/>
                  <a:gd name="connsiteY6" fmla="*/ 194078 h 368703"/>
                  <a:gd name="connsiteX7" fmla="*/ 378887 w 556687"/>
                  <a:gd name="connsiteY7" fmla="*/ 184553 h 368703"/>
                  <a:gd name="connsiteX8" fmla="*/ 299512 w 556687"/>
                  <a:gd name="connsiteY8" fmla="*/ 362353 h 368703"/>
                  <a:gd name="connsiteX9" fmla="*/ 26462 w 556687"/>
                  <a:gd name="connsiteY9" fmla="*/ 368703 h 368703"/>
                  <a:gd name="connsiteX10" fmla="*/ 32812 w 556687"/>
                  <a:gd name="connsiteY10" fmla="*/ 263928 h 368703"/>
                  <a:gd name="connsiteX0" fmla="*/ 32812 w 556687"/>
                  <a:gd name="connsiteY0" fmla="*/ 263928 h 368703"/>
                  <a:gd name="connsiteX1" fmla="*/ 201087 w 556687"/>
                  <a:gd name="connsiteY1" fmla="*/ 248053 h 368703"/>
                  <a:gd name="connsiteX2" fmla="*/ 258237 w 556687"/>
                  <a:gd name="connsiteY2" fmla="*/ 70253 h 368703"/>
                  <a:gd name="connsiteX3" fmla="*/ 499537 w 556687"/>
                  <a:gd name="connsiteY3" fmla="*/ 41678 h 368703"/>
                  <a:gd name="connsiteX4" fmla="*/ 556687 w 556687"/>
                  <a:gd name="connsiteY4" fmla="*/ 343303 h 368703"/>
                  <a:gd name="connsiteX5" fmla="*/ 347137 w 556687"/>
                  <a:gd name="connsiteY5" fmla="*/ 352828 h 368703"/>
                  <a:gd name="connsiteX6" fmla="*/ 413812 w 556687"/>
                  <a:gd name="connsiteY6" fmla="*/ 194078 h 368703"/>
                  <a:gd name="connsiteX7" fmla="*/ 378887 w 556687"/>
                  <a:gd name="connsiteY7" fmla="*/ 184553 h 368703"/>
                  <a:gd name="connsiteX8" fmla="*/ 299512 w 556687"/>
                  <a:gd name="connsiteY8" fmla="*/ 362353 h 368703"/>
                  <a:gd name="connsiteX9" fmla="*/ 26462 w 556687"/>
                  <a:gd name="connsiteY9" fmla="*/ 368703 h 368703"/>
                  <a:gd name="connsiteX10" fmla="*/ 32812 w 556687"/>
                  <a:gd name="connsiteY10" fmla="*/ 263928 h 368703"/>
                  <a:gd name="connsiteX0" fmla="*/ 32812 w 556687"/>
                  <a:gd name="connsiteY0" fmla="*/ 260508 h 365283"/>
                  <a:gd name="connsiteX1" fmla="*/ 201087 w 556687"/>
                  <a:gd name="connsiteY1" fmla="*/ 244633 h 365283"/>
                  <a:gd name="connsiteX2" fmla="*/ 258237 w 556687"/>
                  <a:gd name="connsiteY2" fmla="*/ 66833 h 365283"/>
                  <a:gd name="connsiteX3" fmla="*/ 426512 w 556687"/>
                  <a:gd name="connsiteY3" fmla="*/ 7302 h 365283"/>
                  <a:gd name="connsiteX4" fmla="*/ 499537 w 556687"/>
                  <a:gd name="connsiteY4" fmla="*/ 38258 h 365283"/>
                  <a:gd name="connsiteX5" fmla="*/ 556687 w 556687"/>
                  <a:gd name="connsiteY5" fmla="*/ 339883 h 365283"/>
                  <a:gd name="connsiteX6" fmla="*/ 347137 w 556687"/>
                  <a:gd name="connsiteY6" fmla="*/ 349408 h 365283"/>
                  <a:gd name="connsiteX7" fmla="*/ 413812 w 556687"/>
                  <a:gd name="connsiteY7" fmla="*/ 190658 h 365283"/>
                  <a:gd name="connsiteX8" fmla="*/ 378887 w 556687"/>
                  <a:gd name="connsiteY8" fmla="*/ 181133 h 365283"/>
                  <a:gd name="connsiteX9" fmla="*/ 299512 w 556687"/>
                  <a:gd name="connsiteY9" fmla="*/ 358933 h 365283"/>
                  <a:gd name="connsiteX10" fmla="*/ 26462 w 556687"/>
                  <a:gd name="connsiteY10" fmla="*/ 365283 h 365283"/>
                  <a:gd name="connsiteX11" fmla="*/ 32812 w 556687"/>
                  <a:gd name="connsiteY11" fmla="*/ 260508 h 365283"/>
                  <a:gd name="connsiteX0" fmla="*/ 32812 w 557953"/>
                  <a:gd name="connsiteY0" fmla="*/ 268685 h 373460"/>
                  <a:gd name="connsiteX1" fmla="*/ 201087 w 557953"/>
                  <a:gd name="connsiteY1" fmla="*/ 252810 h 373460"/>
                  <a:gd name="connsiteX2" fmla="*/ 258237 w 557953"/>
                  <a:gd name="connsiteY2" fmla="*/ 75010 h 373460"/>
                  <a:gd name="connsiteX3" fmla="*/ 426512 w 557953"/>
                  <a:gd name="connsiteY3" fmla="*/ 15479 h 373460"/>
                  <a:gd name="connsiteX4" fmla="*/ 556687 w 557953"/>
                  <a:gd name="connsiteY4" fmla="*/ 348060 h 373460"/>
                  <a:gd name="connsiteX5" fmla="*/ 347137 w 557953"/>
                  <a:gd name="connsiteY5" fmla="*/ 357585 h 373460"/>
                  <a:gd name="connsiteX6" fmla="*/ 413812 w 557953"/>
                  <a:gd name="connsiteY6" fmla="*/ 198835 h 373460"/>
                  <a:gd name="connsiteX7" fmla="*/ 378887 w 557953"/>
                  <a:gd name="connsiteY7" fmla="*/ 189310 h 373460"/>
                  <a:gd name="connsiteX8" fmla="*/ 299512 w 557953"/>
                  <a:gd name="connsiteY8" fmla="*/ 367110 h 373460"/>
                  <a:gd name="connsiteX9" fmla="*/ 26462 w 557953"/>
                  <a:gd name="connsiteY9" fmla="*/ 373460 h 373460"/>
                  <a:gd name="connsiteX10" fmla="*/ 32812 w 557953"/>
                  <a:gd name="connsiteY10" fmla="*/ 268685 h 373460"/>
                  <a:gd name="connsiteX0" fmla="*/ 32812 w 557953"/>
                  <a:gd name="connsiteY0" fmla="*/ 260976 h 365751"/>
                  <a:gd name="connsiteX1" fmla="*/ 201087 w 557953"/>
                  <a:gd name="connsiteY1" fmla="*/ 245101 h 365751"/>
                  <a:gd name="connsiteX2" fmla="*/ 258237 w 557953"/>
                  <a:gd name="connsiteY2" fmla="*/ 67301 h 365751"/>
                  <a:gd name="connsiteX3" fmla="*/ 426512 w 557953"/>
                  <a:gd name="connsiteY3" fmla="*/ 7770 h 365751"/>
                  <a:gd name="connsiteX4" fmla="*/ 556687 w 557953"/>
                  <a:gd name="connsiteY4" fmla="*/ 340351 h 365751"/>
                  <a:gd name="connsiteX5" fmla="*/ 347137 w 557953"/>
                  <a:gd name="connsiteY5" fmla="*/ 349876 h 365751"/>
                  <a:gd name="connsiteX6" fmla="*/ 413812 w 557953"/>
                  <a:gd name="connsiteY6" fmla="*/ 191126 h 365751"/>
                  <a:gd name="connsiteX7" fmla="*/ 378887 w 557953"/>
                  <a:gd name="connsiteY7" fmla="*/ 181601 h 365751"/>
                  <a:gd name="connsiteX8" fmla="*/ 299512 w 557953"/>
                  <a:gd name="connsiteY8" fmla="*/ 359401 h 365751"/>
                  <a:gd name="connsiteX9" fmla="*/ 26462 w 557953"/>
                  <a:gd name="connsiteY9" fmla="*/ 365751 h 365751"/>
                  <a:gd name="connsiteX10" fmla="*/ 32812 w 557953"/>
                  <a:gd name="connsiteY10" fmla="*/ 260976 h 365751"/>
                  <a:gd name="connsiteX0" fmla="*/ 32812 w 558115"/>
                  <a:gd name="connsiteY0" fmla="*/ 269583 h 374358"/>
                  <a:gd name="connsiteX1" fmla="*/ 201087 w 558115"/>
                  <a:gd name="connsiteY1" fmla="*/ 253708 h 374358"/>
                  <a:gd name="connsiteX2" fmla="*/ 258237 w 558115"/>
                  <a:gd name="connsiteY2" fmla="*/ 75908 h 374358"/>
                  <a:gd name="connsiteX3" fmla="*/ 438418 w 558115"/>
                  <a:gd name="connsiteY3" fmla="*/ 6852 h 374358"/>
                  <a:gd name="connsiteX4" fmla="*/ 556687 w 558115"/>
                  <a:gd name="connsiteY4" fmla="*/ 348958 h 374358"/>
                  <a:gd name="connsiteX5" fmla="*/ 347137 w 558115"/>
                  <a:gd name="connsiteY5" fmla="*/ 358483 h 374358"/>
                  <a:gd name="connsiteX6" fmla="*/ 413812 w 558115"/>
                  <a:gd name="connsiteY6" fmla="*/ 199733 h 374358"/>
                  <a:gd name="connsiteX7" fmla="*/ 378887 w 558115"/>
                  <a:gd name="connsiteY7" fmla="*/ 190208 h 374358"/>
                  <a:gd name="connsiteX8" fmla="*/ 299512 w 558115"/>
                  <a:gd name="connsiteY8" fmla="*/ 368008 h 374358"/>
                  <a:gd name="connsiteX9" fmla="*/ 26462 w 558115"/>
                  <a:gd name="connsiteY9" fmla="*/ 374358 h 374358"/>
                  <a:gd name="connsiteX10" fmla="*/ 32812 w 558115"/>
                  <a:gd name="connsiteY10" fmla="*/ 269583 h 374358"/>
                  <a:gd name="connsiteX0" fmla="*/ 32812 w 558706"/>
                  <a:gd name="connsiteY0" fmla="*/ 269583 h 374358"/>
                  <a:gd name="connsiteX1" fmla="*/ 201087 w 558706"/>
                  <a:gd name="connsiteY1" fmla="*/ 253708 h 374358"/>
                  <a:gd name="connsiteX2" fmla="*/ 258237 w 558706"/>
                  <a:gd name="connsiteY2" fmla="*/ 75908 h 374358"/>
                  <a:gd name="connsiteX3" fmla="*/ 438418 w 558706"/>
                  <a:gd name="connsiteY3" fmla="*/ 6852 h 374358"/>
                  <a:gd name="connsiteX4" fmla="*/ 556687 w 558706"/>
                  <a:gd name="connsiteY4" fmla="*/ 348958 h 374358"/>
                  <a:gd name="connsiteX5" fmla="*/ 347137 w 558706"/>
                  <a:gd name="connsiteY5" fmla="*/ 358483 h 374358"/>
                  <a:gd name="connsiteX6" fmla="*/ 413812 w 558706"/>
                  <a:gd name="connsiteY6" fmla="*/ 199733 h 374358"/>
                  <a:gd name="connsiteX7" fmla="*/ 378887 w 558706"/>
                  <a:gd name="connsiteY7" fmla="*/ 190208 h 374358"/>
                  <a:gd name="connsiteX8" fmla="*/ 299512 w 558706"/>
                  <a:gd name="connsiteY8" fmla="*/ 368008 h 374358"/>
                  <a:gd name="connsiteX9" fmla="*/ 26462 w 558706"/>
                  <a:gd name="connsiteY9" fmla="*/ 374358 h 374358"/>
                  <a:gd name="connsiteX10" fmla="*/ 32812 w 558706"/>
                  <a:gd name="connsiteY10" fmla="*/ 269583 h 374358"/>
                  <a:gd name="connsiteX0" fmla="*/ 32812 w 558706"/>
                  <a:gd name="connsiteY0" fmla="*/ 265576 h 370351"/>
                  <a:gd name="connsiteX1" fmla="*/ 201087 w 558706"/>
                  <a:gd name="connsiteY1" fmla="*/ 249701 h 370351"/>
                  <a:gd name="connsiteX2" fmla="*/ 258237 w 558706"/>
                  <a:gd name="connsiteY2" fmla="*/ 71901 h 370351"/>
                  <a:gd name="connsiteX3" fmla="*/ 438418 w 558706"/>
                  <a:gd name="connsiteY3" fmla="*/ 2845 h 370351"/>
                  <a:gd name="connsiteX4" fmla="*/ 556687 w 558706"/>
                  <a:gd name="connsiteY4" fmla="*/ 344951 h 370351"/>
                  <a:gd name="connsiteX5" fmla="*/ 347137 w 558706"/>
                  <a:gd name="connsiteY5" fmla="*/ 354476 h 370351"/>
                  <a:gd name="connsiteX6" fmla="*/ 413812 w 558706"/>
                  <a:gd name="connsiteY6" fmla="*/ 195726 h 370351"/>
                  <a:gd name="connsiteX7" fmla="*/ 378887 w 558706"/>
                  <a:gd name="connsiteY7" fmla="*/ 186201 h 370351"/>
                  <a:gd name="connsiteX8" fmla="*/ 299512 w 558706"/>
                  <a:gd name="connsiteY8" fmla="*/ 364001 h 370351"/>
                  <a:gd name="connsiteX9" fmla="*/ 26462 w 558706"/>
                  <a:gd name="connsiteY9" fmla="*/ 370351 h 370351"/>
                  <a:gd name="connsiteX10" fmla="*/ 32812 w 558706"/>
                  <a:gd name="connsiteY10" fmla="*/ 265576 h 370351"/>
                  <a:gd name="connsiteX0" fmla="*/ 32812 w 558706"/>
                  <a:gd name="connsiteY0" fmla="*/ 268667 h 373442"/>
                  <a:gd name="connsiteX1" fmla="*/ 201087 w 558706"/>
                  <a:gd name="connsiteY1" fmla="*/ 252792 h 373442"/>
                  <a:gd name="connsiteX2" fmla="*/ 258237 w 558706"/>
                  <a:gd name="connsiteY2" fmla="*/ 74992 h 373442"/>
                  <a:gd name="connsiteX3" fmla="*/ 438418 w 558706"/>
                  <a:gd name="connsiteY3" fmla="*/ 5936 h 373442"/>
                  <a:gd name="connsiteX4" fmla="*/ 556687 w 558706"/>
                  <a:gd name="connsiteY4" fmla="*/ 348042 h 373442"/>
                  <a:gd name="connsiteX5" fmla="*/ 347137 w 558706"/>
                  <a:gd name="connsiteY5" fmla="*/ 357567 h 373442"/>
                  <a:gd name="connsiteX6" fmla="*/ 413812 w 558706"/>
                  <a:gd name="connsiteY6" fmla="*/ 198817 h 373442"/>
                  <a:gd name="connsiteX7" fmla="*/ 378887 w 558706"/>
                  <a:gd name="connsiteY7" fmla="*/ 189292 h 373442"/>
                  <a:gd name="connsiteX8" fmla="*/ 299512 w 558706"/>
                  <a:gd name="connsiteY8" fmla="*/ 367092 h 373442"/>
                  <a:gd name="connsiteX9" fmla="*/ 26462 w 558706"/>
                  <a:gd name="connsiteY9" fmla="*/ 373442 h 373442"/>
                  <a:gd name="connsiteX10" fmla="*/ 32812 w 558706"/>
                  <a:gd name="connsiteY10" fmla="*/ 268667 h 373442"/>
                  <a:gd name="connsiteX0" fmla="*/ 32812 w 556687"/>
                  <a:gd name="connsiteY0" fmla="*/ 268667 h 373442"/>
                  <a:gd name="connsiteX1" fmla="*/ 201087 w 556687"/>
                  <a:gd name="connsiteY1" fmla="*/ 252792 h 373442"/>
                  <a:gd name="connsiteX2" fmla="*/ 258237 w 556687"/>
                  <a:gd name="connsiteY2" fmla="*/ 74992 h 373442"/>
                  <a:gd name="connsiteX3" fmla="*/ 438418 w 556687"/>
                  <a:gd name="connsiteY3" fmla="*/ 5936 h 373442"/>
                  <a:gd name="connsiteX4" fmla="*/ 556687 w 556687"/>
                  <a:gd name="connsiteY4" fmla="*/ 348042 h 373442"/>
                  <a:gd name="connsiteX5" fmla="*/ 347137 w 556687"/>
                  <a:gd name="connsiteY5" fmla="*/ 357567 h 373442"/>
                  <a:gd name="connsiteX6" fmla="*/ 413812 w 556687"/>
                  <a:gd name="connsiteY6" fmla="*/ 198817 h 373442"/>
                  <a:gd name="connsiteX7" fmla="*/ 378887 w 556687"/>
                  <a:gd name="connsiteY7" fmla="*/ 189292 h 373442"/>
                  <a:gd name="connsiteX8" fmla="*/ 299512 w 556687"/>
                  <a:gd name="connsiteY8" fmla="*/ 367092 h 373442"/>
                  <a:gd name="connsiteX9" fmla="*/ 26462 w 556687"/>
                  <a:gd name="connsiteY9" fmla="*/ 373442 h 373442"/>
                  <a:gd name="connsiteX10" fmla="*/ 32812 w 556687"/>
                  <a:gd name="connsiteY10" fmla="*/ 268667 h 373442"/>
                  <a:gd name="connsiteX0" fmla="*/ 32812 w 556687"/>
                  <a:gd name="connsiteY0" fmla="*/ 268667 h 373442"/>
                  <a:gd name="connsiteX1" fmla="*/ 201087 w 556687"/>
                  <a:gd name="connsiteY1" fmla="*/ 252792 h 373442"/>
                  <a:gd name="connsiteX2" fmla="*/ 258237 w 556687"/>
                  <a:gd name="connsiteY2" fmla="*/ 74992 h 373442"/>
                  <a:gd name="connsiteX3" fmla="*/ 438418 w 556687"/>
                  <a:gd name="connsiteY3" fmla="*/ 5936 h 373442"/>
                  <a:gd name="connsiteX4" fmla="*/ 556687 w 556687"/>
                  <a:gd name="connsiteY4" fmla="*/ 348042 h 373442"/>
                  <a:gd name="connsiteX5" fmla="*/ 347137 w 556687"/>
                  <a:gd name="connsiteY5" fmla="*/ 357567 h 373442"/>
                  <a:gd name="connsiteX6" fmla="*/ 413812 w 556687"/>
                  <a:gd name="connsiteY6" fmla="*/ 198817 h 373442"/>
                  <a:gd name="connsiteX7" fmla="*/ 378887 w 556687"/>
                  <a:gd name="connsiteY7" fmla="*/ 189292 h 373442"/>
                  <a:gd name="connsiteX8" fmla="*/ 299512 w 556687"/>
                  <a:gd name="connsiteY8" fmla="*/ 367092 h 373442"/>
                  <a:gd name="connsiteX9" fmla="*/ 26462 w 556687"/>
                  <a:gd name="connsiteY9" fmla="*/ 373442 h 373442"/>
                  <a:gd name="connsiteX10" fmla="*/ 32812 w 556687"/>
                  <a:gd name="connsiteY10" fmla="*/ 268667 h 37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6687" h="373442">
                    <a:moveTo>
                      <a:pt x="32812" y="268667"/>
                    </a:moveTo>
                    <a:lnTo>
                      <a:pt x="201087" y="252792"/>
                    </a:lnTo>
                    <a:lnTo>
                      <a:pt x="258237" y="74992"/>
                    </a:lnTo>
                    <a:cubicBezTo>
                      <a:pt x="302951" y="-282"/>
                      <a:pt x="376770" y="-8615"/>
                      <a:pt x="438418" y="5936"/>
                    </a:cubicBezTo>
                    <a:cubicBezTo>
                      <a:pt x="516735" y="49062"/>
                      <a:pt x="546104" y="71949"/>
                      <a:pt x="556687" y="348042"/>
                    </a:cubicBezTo>
                    <a:cubicBezTo>
                      <a:pt x="479693" y="353599"/>
                      <a:pt x="416987" y="354392"/>
                      <a:pt x="347137" y="357567"/>
                    </a:cubicBezTo>
                    <a:cubicBezTo>
                      <a:pt x="357456" y="321318"/>
                      <a:pt x="389206" y="251734"/>
                      <a:pt x="413812" y="198817"/>
                    </a:cubicBezTo>
                    <a:lnTo>
                      <a:pt x="378887" y="189292"/>
                    </a:lnTo>
                    <a:lnTo>
                      <a:pt x="299512" y="367092"/>
                    </a:lnTo>
                    <a:lnTo>
                      <a:pt x="26462" y="373442"/>
                    </a:lnTo>
                    <a:cubicBezTo>
                      <a:pt x="3972" y="361535"/>
                      <a:pt x="-22485" y="302005"/>
                      <a:pt x="32812" y="2686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endParaRPr lang="en-IN" sz="1836">
                  <a:solidFill>
                    <a:prstClr val="white"/>
                  </a:solidFill>
                </a:endParaRPr>
              </a:p>
            </p:txBody>
          </p:sp>
          <p:sp>
            <p:nvSpPr>
              <p:cNvPr id="49" name="Freeform 48"/>
              <p:cNvSpPr/>
              <p:nvPr/>
            </p:nvSpPr>
            <p:spPr>
              <a:xfrm rot="20245202">
                <a:off x="3807371" y="3312921"/>
                <a:ext cx="255167" cy="149644"/>
              </a:xfrm>
              <a:custGeom>
                <a:avLst/>
                <a:gdLst>
                  <a:gd name="connsiteX0" fmla="*/ 246244 w 255167"/>
                  <a:gd name="connsiteY0" fmla="*/ 8923 h 128920"/>
                  <a:gd name="connsiteX1" fmla="*/ 255167 w 255167"/>
                  <a:gd name="connsiteY1" fmla="*/ 30466 h 128920"/>
                  <a:gd name="connsiteX2" fmla="*/ 255167 w 255167"/>
                  <a:gd name="connsiteY2" fmla="*/ 101784 h 128920"/>
                  <a:gd name="connsiteX3" fmla="*/ 246244 w 255167"/>
                  <a:gd name="connsiteY3" fmla="*/ 123327 h 128920"/>
                  <a:gd name="connsiteX4" fmla="*/ 232739 w 255167"/>
                  <a:gd name="connsiteY4" fmla="*/ 128920 h 128920"/>
                  <a:gd name="connsiteX5" fmla="*/ 232739 w 255167"/>
                  <a:gd name="connsiteY5" fmla="*/ 29639 h 128920"/>
                  <a:gd name="connsiteX6" fmla="*/ 223504 w 255167"/>
                  <a:gd name="connsiteY6" fmla="*/ 20404 h 128920"/>
                  <a:gd name="connsiteX7" fmla="*/ 31662 w 255167"/>
                  <a:gd name="connsiteY7" fmla="*/ 20404 h 128920"/>
                  <a:gd name="connsiteX8" fmla="*/ 22427 w 255167"/>
                  <a:gd name="connsiteY8" fmla="*/ 29639 h 128920"/>
                  <a:gd name="connsiteX9" fmla="*/ 22427 w 255167"/>
                  <a:gd name="connsiteY9" fmla="*/ 128920 h 128920"/>
                  <a:gd name="connsiteX10" fmla="*/ 8923 w 255167"/>
                  <a:gd name="connsiteY10" fmla="*/ 123327 h 128920"/>
                  <a:gd name="connsiteX11" fmla="*/ 0 w 255167"/>
                  <a:gd name="connsiteY11" fmla="*/ 101784 h 128920"/>
                  <a:gd name="connsiteX12" fmla="*/ 0 w 255167"/>
                  <a:gd name="connsiteY12" fmla="*/ 30466 h 128920"/>
                  <a:gd name="connsiteX13" fmla="*/ 30466 w 255167"/>
                  <a:gd name="connsiteY13" fmla="*/ 0 h 128920"/>
                  <a:gd name="connsiteX14" fmla="*/ 224701 w 255167"/>
                  <a:gd name="connsiteY14" fmla="*/ 0 h 128920"/>
                  <a:gd name="connsiteX15" fmla="*/ 246244 w 255167"/>
                  <a:gd name="connsiteY15" fmla="*/ 8923 h 128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5167" h="128920">
                    <a:moveTo>
                      <a:pt x="246244" y="8923"/>
                    </a:moveTo>
                    <a:cubicBezTo>
                      <a:pt x="251757" y="14437"/>
                      <a:pt x="255167" y="22053"/>
                      <a:pt x="255167" y="30466"/>
                    </a:cubicBezTo>
                    <a:lnTo>
                      <a:pt x="255167" y="101784"/>
                    </a:lnTo>
                    <a:cubicBezTo>
                      <a:pt x="255167" y="110197"/>
                      <a:pt x="251757" y="117814"/>
                      <a:pt x="246244" y="123327"/>
                    </a:cubicBezTo>
                    <a:lnTo>
                      <a:pt x="232739" y="128920"/>
                    </a:lnTo>
                    <a:lnTo>
                      <a:pt x="232739" y="29639"/>
                    </a:lnTo>
                    <a:cubicBezTo>
                      <a:pt x="232739" y="24539"/>
                      <a:pt x="228604" y="20404"/>
                      <a:pt x="223504" y="20404"/>
                    </a:cubicBezTo>
                    <a:lnTo>
                      <a:pt x="31662" y="20404"/>
                    </a:lnTo>
                    <a:cubicBezTo>
                      <a:pt x="26562" y="20404"/>
                      <a:pt x="22427" y="24539"/>
                      <a:pt x="22427" y="29639"/>
                    </a:cubicBezTo>
                    <a:lnTo>
                      <a:pt x="22427" y="128920"/>
                    </a:lnTo>
                    <a:lnTo>
                      <a:pt x="8923" y="123327"/>
                    </a:lnTo>
                    <a:cubicBezTo>
                      <a:pt x="3410" y="117813"/>
                      <a:pt x="0" y="110197"/>
                      <a:pt x="0" y="101784"/>
                    </a:cubicBezTo>
                    <a:lnTo>
                      <a:pt x="0" y="30466"/>
                    </a:lnTo>
                    <a:cubicBezTo>
                      <a:pt x="0" y="13640"/>
                      <a:pt x="13640" y="0"/>
                      <a:pt x="30466" y="0"/>
                    </a:cubicBezTo>
                    <a:lnTo>
                      <a:pt x="224701" y="0"/>
                    </a:lnTo>
                    <a:cubicBezTo>
                      <a:pt x="233114" y="0"/>
                      <a:pt x="240731" y="3410"/>
                      <a:pt x="246244" y="89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endParaRPr lang="en-IN" sz="1836">
                  <a:solidFill>
                    <a:prstClr val="white"/>
                  </a:solidFill>
                </a:endParaRPr>
              </a:p>
            </p:txBody>
          </p:sp>
        </p:grpSp>
        <p:sp>
          <p:nvSpPr>
            <p:cNvPr id="44" name="TextBox 43"/>
            <p:cNvSpPr txBox="1"/>
            <p:nvPr/>
          </p:nvSpPr>
          <p:spPr>
            <a:xfrm>
              <a:off x="562226" y="3003411"/>
              <a:ext cx="744583" cy="447601"/>
            </a:xfrm>
            <a:prstGeom prst="rect">
              <a:avLst/>
            </a:prstGeom>
            <a:noFill/>
          </p:spPr>
          <p:txBody>
            <a:bodyPr wrap="square" lIns="182828" tIns="146262" rIns="182828" bIns="146262" rtlCol="0">
              <a:spAutoFit/>
            </a:bodyPr>
            <a:lstStyle/>
            <a:p>
              <a:pPr algn="ctr" defTabSz="931505" fontAlgn="base">
                <a:lnSpc>
                  <a:spcPct val="90000"/>
                </a:lnSpc>
                <a:spcBef>
                  <a:spcPct val="0"/>
                </a:spcBef>
                <a:spcAft>
                  <a:spcPts val="600"/>
                </a:spcAft>
              </a:pPr>
              <a:r>
                <a:rPr lang="en-US" sz="1098" dirty="0">
                  <a:gradFill>
                    <a:gsLst>
                      <a:gs pos="0">
                        <a:srgbClr val="FF8C00"/>
                      </a:gs>
                      <a:gs pos="100000">
                        <a:srgbClr val="FF8C00"/>
                      </a:gs>
                    </a:gsLst>
                    <a:lin ang="0" scaled="0"/>
                  </a:gradFill>
                  <a:latin typeface="Segoe UI Semibold" panose="020B0702040204020203" pitchFamily="34" charset="0"/>
                  <a:cs typeface="Segoe UI Semibold" panose="020B0702040204020203" pitchFamily="34" charset="0"/>
                </a:rPr>
                <a:t>IT pro</a:t>
              </a:r>
            </a:p>
          </p:txBody>
        </p:sp>
      </p:grpSp>
      <p:grpSp>
        <p:nvGrpSpPr>
          <p:cNvPr id="6" name="Group 5"/>
          <p:cNvGrpSpPr/>
          <p:nvPr/>
        </p:nvGrpSpPr>
        <p:grpSpPr>
          <a:xfrm>
            <a:off x="689476" y="5308921"/>
            <a:ext cx="1462000" cy="1031746"/>
            <a:chOff x="481019" y="5261465"/>
            <a:chExt cx="1462414" cy="1032040"/>
          </a:xfrm>
        </p:grpSpPr>
        <p:grpSp>
          <p:nvGrpSpPr>
            <p:cNvPr id="35" name="Group 34"/>
            <p:cNvGrpSpPr>
              <a:grpSpLocks noChangeAspect="1"/>
            </p:cNvGrpSpPr>
            <p:nvPr/>
          </p:nvGrpSpPr>
          <p:grpSpPr>
            <a:xfrm>
              <a:off x="769558" y="5261465"/>
              <a:ext cx="885337" cy="716065"/>
              <a:chOff x="9381985" y="5575169"/>
              <a:chExt cx="768940" cy="621923"/>
            </a:xfrm>
          </p:grpSpPr>
          <p:grpSp>
            <p:nvGrpSpPr>
              <p:cNvPr id="47" name="Group 46"/>
              <p:cNvGrpSpPr/>
              <p:nvPr/>
            </p:nvGrpSpPr>
            <p:grpSpPr>
              <a:xfrm>
                <a:off x="9381985" y="5575169"/>
                <a:ext cx="606588" cy="594929"/>
                <a:chOff x="6690129" y="5110423"/>
                <a:chExt cx="606588" cy="594929"/>
              </a:xfrm>
            </p:grpSpPr>
            <p:grpSp>
              <p:nvGrpSpPr>
                <p:cNvPr id="55" name="Group 54"/>
                <p:cNvGrpSpPr>
                  <a:grpSpLocks noChangeAspect="1"/>
                </p:cNvGrpSpPr>
                <p:nvPr/>
              </p:nvGrpSpPr>
              <p:grpSpPr>
                <a:xfrm>
                  <a:off x="6690129" y="5110423"/>
                  <a:ext cx="464903" cy="594929"/>
                  <a:chOff x="5809310" y="1674658"/>
                  <a:chExt cx="3316029" cy="4226967"/>
                </a:xfrm>
                <a:solidFill>
                  <a:srgbClr val="FF8C00"/>
                </a:solidFill>
              </p:grpSpPr>
              <p:sp>
                <p:nvSpPr>
                  <p:cNvPr id="57" name="Oval 56"/>
                  <p:cNvSpPr/>
                  <p:nvPr/>
                </p:nvSpPr>
                <p:spPr>
                  <a:xfrm>
                    <a:off x="6881217" y="1674658"/>
                    <a:ext cx="2210082" cy="22100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defRPr/>
                    </a:pPr>
                    <a:endParaRPr lang="en-IN" sz="1836" b="1">
                      <a:solidFill>
                        <a:prstClr val="white"/>
                      </a:solidFill>
                    </a:endParaRPr>
                  </a:p>
                </p:txBody>
              </p:sp>
              <p:sp>
                <p:nvSpPr>
                  <p:cNvPr id="58" name="Freeform 57"/>
                  <p:cNvSpPr/>
                  <p:nvPr/>
                </p:nvSpPr>
                <p:spPr>
                  <a:xfrm>
                    <a:off x="5809310" y="3984172"/>
                    <a:ext cx="3316029" cy="1917453"/>
                  </a:xfrm>
                  <a:custGeom>
                    <a:avLst/>
                    <a:gdLst>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258008 w 3331029"/>
                      <a:gd name="connsiteY15" fmla="*/ 1716833 h 1912775"/>
                      <a:gd name="connsiteX16" fmla="*/ 2164702 w 3331029"/>
                      <a:gd name="connsiteY16" fmla="*/ 1782147 h 1912775"/>
                      <a:gd name="connsiteX17" fmla="*/ 1968760 w 3331029"/>
                      <a:gd name="connsiteY17" fmla="*/ 1446245 h 1912775"/>
                      <a:gd name="connsiteX18" fmla="*/ 1688841 w 3331029"/>
                      <a:gd name="connsiteY18" fmla="*/ 886408 h 1912775"/>
                      <a:gd name="connsiteX19" fmla="*/ 1558213 w 3331029"/>
                      <a:gd name="connsiteY19" fmla="*/ 457200 h 1912775"/>
                      <a:gd name="connsiteX20" fmla="*/ 1418253 w 3331029"/>
                      <a:gd name="connsiteY20"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164702 w 3331029"/>
                      <a:gd name="connsiteY15" fmla="*/ 1782147 h 1912775"/>
                      <a:gd name="connsiteX16" fmla="*/ 1968760 w 3331029"/>
                      <a:gd name="connsiteY16" fmla="*/ 1446245 h 1912775"/>
                      <a:gd name="connsiteX17" fmla="*/ 1688841 w 3331029"/>
                      <a:gd name="connsiteY17" fmla="*/ 886408 h 1912775"/>
                      <a:gd name="connsiteX18" fmla="*/ 1558213 w 3331029"/>
                      <a:gd name="connsiteY18" fmla="*/ 457200 h 1912775"/>
                      <a:gd name="connsiteX19" fmla="*/ 1418253 w 3331029"/>
                      <a:gd name="connsiteY19"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164702 w 3331029"/>
                      <a:gd name="connsiteY14" fmla="*/ 1782147 h 1912775"/>
                      <a:gd name="connsiteX15" fmla="*/ 1968760 w 3331029"/>
                      <a:gd name="connsiteY15" fmla="*/ 1446245 h 1912775"/>
                      <a:gd name="connsiteX16" fmla="*/ 1688841 w 3331029"/>
                      <a:gd name="connsiteY16" fmla="*/ 886408 h 1912775"/>
                      <a:gd name="connsiteX17" fmla="*/ 1558213 w 3331029"/>
                      <a:gd name="connsiteY17" fmla="*/ 457200 h 1912775"/>
                      <a:gd name="connsiteX18" fmla="*/ 1418253 w 3331029"/>
                      <a:gd name="connsiteY18"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558213 w 3331029"/>
                      <a:gd name="connsiteY16" fmla="*/ 457200 h 1912775"/>
                      <a:gd name="connsiteX17" fmla="*/ 1418253 w 3331029"/>
                      <a:gd name="connsiteY17"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418253 w 3331029"/>
                      <a:gd name="connsiteY16"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418253 w 3331029"/>
                      <a:gd name="connsiteY15"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36914 w 3331029"/>
                      <a:gd name="connsiteY0" fmla="*/ 0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36914 w 3331029"/>
                      <a:gd name="connsiteY14" fmla="*/ 0 h 1912775"/>
                      <a:gd name="connsiteX0" fmla="*/ 1436914 w 3331029"/>
                      <a:gd name="connsiteY0" fmla="*/ 0 h 1912775"/>
                      <a:gd name="connsiteX1" fmla="*/ 223935 w 3331029"/>
                      <a:gd name="connsiteY1" fmla="*/ 699796 h 1912775"/>
                      <a:gd name="connsiteX2" fmla="*/ 130629 w 3331029"/>
                      <a:gd name="connsiteY2" fmla="*/ 989045 h 1912775"/>
                      <a:gd name="connsiteX3" fmla="*/ 0 w 3331029"/>
                      <a:gd name="connsiteY3" fmla="*/ 1614196 h 1912775"/>
                      <a:gd name="connsiteX4" fmla="*/ 746449 w 3331029"/>
                      <a:gd name="connsiteY4" fmla="*/ 1828800 h 1912775"/>
                      <a:gd name="connsiteX5" fmla="*/ 1735494 w 3331029"/>
                      <a:gd name="connsiteY5" fmla="*/ 1912775 h 1912775"/>
                      <a:gd name="connsiteX6" fmla="*/ 2948474 w 3331029"/>
                      <a:gd name="connsiteY6" fmla="*/ 1884784 h 1912775"/>
                      <a:gd name="connsiteX7" fmla="*/ 2901821 w 3331029"/>
                      <a:gd name="connsiteY7" fmla="*/ 1772816 h 1912775"/>
                      <a:gd name="connsiteX8" fmla="*/ 3247053 w 3331029"/>
                      <a:gd name="connsiteY8" fmla="*/ 783771 h 1912775"/>
                      <a:gd name="connsiteX9" fmla="*/ 3331029 w 3331029"/>
                      <a:gd name="connsiteY9" fmla="*/ 513184 h 1912775"/>
                      <a:gd name="connsiteX10" fmla="*/ 3331029 w 3331029"/>
                      <a:gd name="connsiteY10" fmla="*/ 158620 h 1912775"/>
                      <a:gd name="connsiteX11" fmla="*/ 2911151 w 3331029"/>
                      <a:gd name="connsiteY11" fmla="*/ 0 h 1912775"/>
                      <a:gd name="connsiteX12" fmla="*/ 2164702 w 3331029"/>
                      <a:gd name="connsiteY12" fmla="*/ 1782147 h 1912775"/>
                      <a:gd name="connsiteX13" fmla="*/ 1436914 w 3331029"/>
                      <a:gd name="connsiteY13" fmla="*/ 0 h 1912775"/>
                      <a:gd name="connsiteX0" fmla="*/ 1436914 w 3331029"/>
                      <a:gd name="connsiteY0" fmla="*/ 0 h 1912775"/>
                      <a:gd name="connsiteX1" fmla="*/ 130629 w 3331029"/>
                      <a:gd name="connsiteY1" fmla="*/ 989045 h 1912775"/>
                      <a:gd name="connsiteX2" fmla="*/ 0 w 3331029"/>
                      <a:gd name="connsiteY2" fmla="*/ 1614196 h 1912775"/>
                      <a:gd name="connsiteX3" fmla="*/ 746449 w 3331029"/>
                      <a:gd name="connsiteY3" fmla="*/ 1828800 h 1912775"/>
                      <a:gd name="connsiteX4" fmla="*/ 1735494 w 3331029"/>
                      <a:gd name="connsiteY4" fmla="*/ 1912775 h 1912775"/>
                      <a:gd name="connsiteX5" fmla="*/ 2948474 w 3331029"/>
                      <a:gd name="connsiteY5" fmla="*/ 1884784 h 1912775"/>
                      <a:gd name="connsiteX6" fmla="*/ 2901821 w 3331029"/>
                      <a:gd name="connsiteY6" fmla="*/ 1772816 h 1912775"/>
                      <a:gd name="connsiteX7" fmla="*/ 3247053 w 3331029"/>
                      <a:gd name="connsiteY7" fmla="*/ 783771 h 1912775"/>
                      <a:gd name="connsiteX8" fmla="*/ 3331029 w 3331029"/>
                      <a:gd name="connsiteY8" fmla="*/ 513184 h 1912775"/>
                      <a:gd name="connsiteX9" fmla="*/ 3331029 w 3331029"/>
                      <a:gd name="connsiteY9" fmla="*/ 158620 h 1912775"/>
                      <a:gd name="connsiteX10" fmla="*/ 2911151 w 3331029"/>
                      <a:gd name="connsiteY10" fmla="*/ 0 h 1912775"/>
                      <a:gd name="connsiteX11" fmla="*/ 2164702 w 3331029"/>
                      <a:gd name="connsiteY11" fmla="*/ 1782147 h 1912775"/>
                      <a:gd name="connsiteX12" fmla="*/ 1436914 w 3331029"/>
                      <a:gd name="connsiteY12"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1735494 w 3331029"/>
                      <a:gd name="connsiteY2" fmla="*/ 1912775 h 1912775"/>
                      <a:gd name="connsiteX3" fmla="*/ 2948474 w 3331029"/>
                      <a:gd name="connsiteY3" fmla="*/ 1884784 h 1912775"/>
                      <a:gd name="connsiteX4" fmla="*/ 2901821 w 3331029"/>
                      <a:gd name="connsiteY4" fmla="*/ 1772816 h 1912775"/>
                      <a:gd name="connsiteX5" fmla="*/ 3247053 w 3331029"/>
                      <a:gd name="connsiteY5" fmla="*/ 783771 h 1912775"/>
                      <a:gd name="connsiteX6" fmla="*/ 3331029 w 3331029"/>
                      <a:gd name="connsiteY6" fmla="*/ 513184 h 1912775"/>
                      <a:gd name="connsiteX7" fmla="*/ 3331029 w 3331029"/>
                      <a:gd name="connsiteY7" fmla="*/ 158620 h 1912775"/>
                      <a:gd name="connsiteX8" fmla="*/ 2911151 w 3331029"/>
                      <a:gd name="connsiteY8" fmla="*/ 0 h 1912775"/>
                      <a:gd name="connsiteX9" fmla="*/ 2164702 w 3331029"/>
                      <a:gd name="connsiteY9" fmla="*/ 1782147 h 1912775"/>
                      <a:gd name="connsiteX10" fmla="*/ 1436914 w 3331029"/>
                      <a:gd name="connsiteY10" fmla="*/ 0 h 1912775"/>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247053 w 3331029"/>
                      <a:gd name="connsiteY4" fmla="*/ 783771 h 1915295"/>
                      <a:gd name="connsiteX5" fmla="*/ 3331029 w 3331029"/>
                      <a:gd name="connsiteY5" fmla="*/ 513184 h 1915295"/>
                      <a:gd name="connsiteX6" fmla="*/ 3331029 w 3331029"/>
                      <a:gd name="connsiteY6" fmla="*/ 158620 h 1915295"/>
                      <a:gd name="connsiteX7" fmla="*/ 2911151 w 3331029"/>
                      <a:gd name="connsiteY7" fmla="*/ 0 h 1915295"/>
                      <a:gd name="connsiteX8" fmla="*/ 2164702 w 3331029"/>
                      <a:gd name="connsiteY8" fmla="*/ 1782147 h 1915295"/>
                      <a:gd name="connsiteX9" fmla="*/ 1436914 w 3331029"/>
                      <a:gd name="connsiteY9"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14689 w 3308804"/>
                      <a:gd name="connsiteY0" fmla="*/ 0 h 1917453"/>
                      <a:gd name="connsiteX1" fmla="*/ 0 w 3308804"/>
                      <a:gd name="connsiteY1" fmla="*/ 1623721 h 1917453"/>
                      <a:gd name="connsiteX2" fmla="*/ 2926249 w 3308804"/>
                      <a:gd name="connsiteY2" fmla="*/ 1884784 h 1917453"/>
                      <a:gd name="connsiteX3" fmla="*/ 2879596 w 3308804"/>
                      <a:gd name="connsiteY3" fmla="*/ 1772816 h 1917453"/>
                      <a:gd name="connsiteX4" fmla="*/ 3308804 w 3308804"/>
                      <a:gd name="connsiteY4" fmla="*/ 513184 h 1917453"/>
                      <a:gd name="connsiteX5" fmla="*/ 3308804 w 3308804"/>
                      <a:gd name="connsiteY5" fmla="*/ 158620 h 1917453"/>
                      <a:gd name="connsiteX6" fmla="*/ 2888926 w 3308804"/>
                      <a:gd name="connsiteY6" fmla="*/ 0 h 1917453"/>
                      <a:gd name="connsiteX7" fmla="*/ 2142477 w 3308804"/>
                      <a:gd name="connsiteY7" fmla="*/ 1782147 h 1917453"/>
                      <a:gd name="connsiteX8" fmla="*/ 1414689 w 3308804"/>
                      <a:gd name="connsiteY8" fmla="*/ 0 h 1917453"/>
                      <a:gd name="connsiteX0" fmla="*/ 1417845 w 3311960"/>
                      <a:gd name="connsiteY0" fmla="*/ 0 h 1917453"/>
                      <a:gd name="connsiteX1" fmla="*/ 3156 w 3311960"/>
                      <a:gd name="connsiteY1" fmla="*/ 1623721 h 1917453"/>
                      <a:gd name="connsiteX2" fmla="*/ 2929405 w 3311960"/>
                      <a:gd name="connsiteY2" fmla="*/ 1884784 h 1917453"/>
                      <a:gd name="connsiteX3" fmla="*/ 2882752 w 3311960"/>
                      <a:gd name="connsiteY3" fmla="*/ 1772816 h 1917453"/>
                      <a:gd name="connsiteX4" fmla="*/ 3311960 w 3311960"/>
                      <a:gd name="connsiteY4" fmla="*/ 513184 h 1917453"/>
                      <a:gd name="connsiteX5" fmla="*/ 3311960 w 3311960"/>
                      <a:gd name="connsiteY5" fmla="*/ 158620 h 1917453"/>
                      <a:gd name="connsiteX6" fmla="*/ 2892082 w 3311960"/>
                      <a:gd name="connsiteY6" fmla="*/ 0 h 1917453"/>
                      <a:gd name="connsiteX7" fmla="*/ 2145633 w 3311960"/>
                      <a:gd name="connsiteY7" fmla="*/ 1782147 h 1917453"/>
                      <a:gd name="connsiteX8" fmla="*/ 1417845 w 3311960"/>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6029" h="1917453">
                        <a:moveTo>
                          <a:pt x="1421914" y="0"/>
                        </a:moveTo>
                        <a:cubicBezTo>
                          <a:pt x="-316689" y="435428"/>
                          <a:pt x="45908" y="1617501"/>
                          <a:pt x="7225" y="1623721"/>
                        </a:cubicBezTo>
                        <a:cubicBezTo>
                          <a:pt x="868946" y="1956513"/>
                          <a:pt x="1941319" y="1943878"/>
                          <a:pt x="2933474" y="1884784"/>
                        </a:cubicBezTo>
                        <a:lnTo>
                          <a:pt x="2886821" y="1772816"/>
                        </a:lnTo>
                        <a:lnTo>
                          <a:pt x="3316029" y="513184"/>
                        </a:lnTo>
                        <a:lnTo>
                          <a:pt x="3316029" y="158620"/>
                        </a:lnTo>
                        <a:lnTo>
                          <a:pt x="2896151" y="0"/>
                        </a:lnTo>
                        <a:cubicBezTo>
                          <a:pt x="2731310" y="584719"/>
                          <a:pt x="2473163" y="1374710"/>
                          <a:pt x="2149702" y="1782147"/>
                        </a:cubicBezTo>
                        <a:cubicBezTo>
                          <a:pt x="1826241" y="1377820"/>
                          <a:pt x="1568094" y="572278"/>
                          <a:pt x="14219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defRPr/>
                    </a:pPr>
                    <a:endParaRPr lang="en-IN" sz="1836" b="1">
                      <a:solidFill>
                        <a:prstClr val="white"/>
                      </a:solidFill>
                    </a:endParaRPr>
                  </a:p>
                </p:txBody>
              </p:sp>
              <p:sp>
                <p:nvSpPr>
                  <p:cNvPr id="59" name="Freeform 58"/>
                  <p:cNvSpPr/>
                  <p:nvPr/>
                </p:nvSpPr>
                <p:spPr>
                  <a:xfrm>
                    <a:off x="7703901" y="4266374"/>
                    <a:ext cx="426246" cy="1117201"/>
                  </a:xfrm>
                  <a:custGeom>
                    <a:avLst/>
                    <a:gdLst>
                      <a:gd name="connsiteX0" fmla="*/ 73823 w 426246"/>
                      <a:gd name="connsiteY0" fmla="*/ 402431 h 1117201"/>
                      <a:gd name="connsiteX1" fmla="*/ 352424 w 426246"/>
                      <a:gd name="connsiteY1" fmla="*/ 402431 h 1117201"/>
                      <a:gd name="connsiteX2" fmla="*/ 426246 w 426246"/>
                      <a:gd name="connsiteY2" fmla="*/ 726281 h 1117201"/>
                      <a:gd name="connsiteX3" fmla="*/ 426245 w 426246"/>
                      <a:gd name="connsiteY3" fmla="*/ 726281 h 1117201"/>
                      <a:gd name="connsiteX4" fmla="*/ 213123 w 426246"/>
                      <a:gd name="connsiteY4" fmla="*/ 1117201 h 1117201"/>
                      <a:gd name="connsiteX5" fmla="*/ 0 w 426246"/>
                      <a:gd name="connsiteY5" fmla="*/ 726281 h 1117201"/>
                      <a:gd name="connsiteX6" fmla="*/ 1 w 426246"/>
                      <a:gd name="connsiteY6" fmla="*/ 726281 h 1117201"/>
                      <a:gd name="connsiteX7" fmla="*/ 46437 w 426246"/>
                      <a:gd name="connsiteY7" fmla="*/ 0 h 1117201"/>
                      <a:gd name="connsiteX8" fmla="*/ 379811 w 426246"/>
                      <a:gd name="connsiteY8" fmla="*/ 0 h 1117201"/>
                      <a:gd name="connsiteX9" fmla="*/ 426246 w 426246"/>
                      <a:gd name="connsiteY9" fmla="*/ 46435 h 1117201"/>
                      <a:gd name="connsiteX10" fmla="*/ 358380 w 426246"/>
                      <a:gd name="connsiteY10" fmla="*/ 335756 h 1117201"/>
                      <a:gd name="connsiteX11" fmla="*/ 65488 w 426246"/>
                      <a:gd name="connsiteY11" fmla="*/ 335756 h 1117201"/>
                      <a:gd name="connsiteX12" fmla="*/ 2 w 426246"/>
                      <a:gd name="connsiteY12" fmla="*/ 46435 h 1117201"/>
                      <a:gd name="connsiteX13" fmla="*/ 46437 w 426246"/>
                      <a:gd name="connsiteY13" fmla="*/ 0 h 1117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6246" h="1117201">
                        <a:moveTo>
                          <a:pt x="73823" y="402431"/>
                        </a:moveTo>
                        <a:lnTo>
                          <a:pt x="352424" y="402431"/>
                        </a:lnTo>
                        <a:lnTo>
                          <a:pt x="426246" y="726281"/>
                        </a:lnTo>
                        <a:lnTo>
                          <a:pt x="426245" y="726281"/>
                        </a:lnTo>
                        <a:lnTo>
                          <a:pt x="213123" y="1117201"/>
                        </a:lnTo>
                        <a:lnTo>
                          <a:pt x="0" y="726281"/>
                        </a:lnTo>
                        <a:lnTo>
                          <a:pt x="1" y="726281"/>
                        </a:lnTo>
                        <a:close/>
                        <a:moveTo>
                          <a:pt x="46437" y="0"/>
                        </a:moveTo>
                        <a:lnTo>
                          <a:pt x="379811" y="0"/>
                        </a:lnTo>
                        <a:cubicBezTo>
                          <a:pt x="405456" y="0"/>
                          <a:pt x="426246" y="20790"/>
                          <a:pt x="426246" y="46435"/>
                        </a:cubicBezTo>
                        <a:lnTo>
                          <a:pt x="358380" y="335756"/>
                        </a:lnTo>
                        <a:lnTo>
                          <a:pt x="65488" y="335756"/>
                        </a:lnTo>
                        <a:cubicBezTo>
                          <a:pt x="49813" y="273249"/>
                          <a:pt x="2" y="102394"/>
                          <a:pt x="2" y="46435"/>
                        </a:cubicBezTo>
                        <a:cubicBezTo>
                          <a:pt x="2" y="20790"/>
                          <a:pt x="20792" y="0"/>
                          <a:pt x="464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defRPr/>
                    </a:pPr>
                    <a:endParaRPr lang="en-IN" sz="1836" b="1">
                      <a:solidFill>
                        <a:prstClr val="white"/>
                      </a:solidFill>
                    </a:endParaRPr>
                  </a:p>
                </p:txBody>
              </p:sp>
              <p:sp>
                <p:nvSpPr>
                  <p:cNvPr id="60" name="Freeform 59"/>
                  <p:cNvSpPr/>
                  <p:nvPr/>
                </p:nvSpPr>
                <p:spPr>
                  <a:xfrm>
                    <a:off x="7089322" y="2425771"/>
                    <a:ext cx="1793873" cy="629817"/>
                  </a:xfrm>
                  <a:custGeom>
                    <a:avLst/>
                    <a:gdLst>
                      <a:gd name="connsiteX0" fmla="*/ 1199486 w 1793873"/>
                      <a:gd name="connsiteY0" fmla="*/ 158945 h 629817"/>
                      <a:gd name="connsiteX1" fmla="*/ 1199486 w 1793873"/>
                      <a:gd name="connsiteY1" fmla="*/ 508195 h 629817"/>
                      <a:gd name="connsiteX2" fmla="*/ 1637636 w 1793873"/>
                      <a:gd name="connsiteY2" fmla="*/ 508195 h 629817"/>
                      <a:gd name="connsiteX3" fmla="*/ 1637636 w 1793873"/>
                      <a:gd name="connsiteY3" fmla="*/ 158945 h 629817"/>
                      <a:gd name="connsiteX4" fmla="*/ 151165 w 1793873"/>
                      <a:gd name="connsiteY4" fmla="*/ 158945 h 629817"/>
                      <a:gd name="connsiteX5" fmla="*/ 151165 w 1793873"/>
                      <a:gd name="connsiteY5" fmla="*/ 508195 h 629817"/>
                      <a:gd name="connsiteX6" fmla="*/ 589315 w 1793873"/>
                      <a:gd name="connsiteY6" fmla="*/ 508195 h 629817"/>
                      <a:gd name="connsiteX7" fmla="*/ 589315 w 1793873"/>
                      <a:gd name="connsiteY7" fmla="*/ 158945 h 629817"/>
                      <a:gd name="connsiteX8" fmla="*/ 170284 w 1793873"/>
                      <a:gd name="connsiteY8" fmla="*/ 0 h 629817"/>
                      <a:gd name="connsiteX9" fmla="*/ 571500 w 1793873"/>
                      <a:gd name="connsiteY9" fmla="*/ 0 h 629817"/>
                      <a:gd name="connsiteX10" fmla="*/ 580706 w 1793873"/>
                      <a:gd name="connsiteY10" fmla="*/ 1859 h 629817"/>
                      <a:gd name="connsiteX11" fmla="*/ 580706 w 1793873"/>
                      <a:gd name="connsiteY11" fmla="*/ 0 h 629817"/>
                      <a:gd name="connsiteX12" fmla="*/ 1222373 w 1793873"/>
                      <a:gd name="connsiteY12" fmla="*/ 0 h 629817"/>
                      <a:gd name="connsiteX13" fmla="*/ 1257524 w 1793873"/>
                      <a:gd name="connsiteY13" fmla="*/ 0 h 629817"/>
                      <a:gd name="connsiteX14" fmla="*/ 1623589 w 1793873"/>
                      <a:gd name="connsiteY14" fmla="*/ 0 h 629817"/>
                      <a:gd name="connsiteX15" fmla="*/ 1793873 w 1793873"/>
                      <a:gd name="connsiteY15" fmla="*/ 170284 h 629817"/>
                      <a:gd name="connsiteX16" fmla="*/ 1793873 w 1793873"/>
                      <a:gd name="connsiteY16" fmla="*/ 459533 h 629817"/>
                      <a:gd name="connsiteX17" fmla="*/ 1623589 w 1793873"/>
                      <a:gd name="connsiteY17" fmla="*/ 629817 h 629817"/>
                      <a:gd name="connsiteX18" fmla="*/ 1222373 w 1793873"/>
                      <a:gd name="connsiteY18" fmla="*/ 629817 h 629817"/>
                      <a:gd name="connsiteX19" fmla="*/ 1052089 w 1793873"/>
                      <a:gd name="connsiteY19" fmla="*/ 459533 h 629817"/>
                      <a:gd name="connsiteX20" fmla="*/ 1052089 w 1793873"/>
                      <a:gd name="connsiteY20" fmla="*/ 269867 h 629817"/>
                      <a:gd name="connsiteX21" fmla="*/ 1019448 w 1793873"/>
                      <a:gd name="connsiteY21" fmla="*/ 238597 h 629817"/>
                      <a:gd name="connsiteX22" fmla="*/ 772480 w 1793873"/>
                      <a:gd name="connsiteY22" fmla="*/ 239651 h 629817"/>
                      <a:gd name="connsiteX23" fmla="*/ 741784 w 1793873"/>
                      <a:gd name="connsiteY23" fmla="*/ 272720 h 629817"/>
                      <a:gd name="connsiteX24" fmla="*/ 741784 w 1793873"/>
                      <a:gd name="connsiteY24" fmla="*/ 459533 h 629817"/>
                      <a:gd name="connsiteX25" fmla="*/ 571500 w 1793873"/>
                      <a:gd name="connsiteY25" fmla="*/ 629817 h 629817"/>
                      <a:gd name="connsiteX26" fmla="*/ 170284 w 1793873"/>
                      <a:gd name="connsiteY26" fmla="*/ 629817 h 629817"/>
                      <a:gd name="connsiteX27" fmla="*/ 0 w 1793873"/>
                      <a:gd name="connsiteY27" fmla="*/ 459533 h 629817"/>
                      <a:gd name="connsiteX28" fmla="*/ 0 w 1793873"/>
                      <a:gd name="connsiteY28" fmla="*/ 170284 h 629817"/>
                      <a:gd name="connsiteX29" fmla="*/ 170284 w 1793873"/>
                      <a:gd name="connsiteY29" fmla="*/ 0 h 62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3873" h="629817">
                        <a:moveTo>
                          <a:pt x="1199486" y="158945"/>
                        </a:moveTo>
                        <a:lnTo>
                          <a:pt x="1199486" y="508195"/>
                        </a:lnTo>
                        <a:lnTo>
                          <a:pt x="1637636" y="508195"/>
                        </a:lnTo>
                        <a:lnTo>
                          <a:pt x="1637636" y="158945"/>
                        </a:lnTo>
                        <a:close/>
                        <a:moveTo>
                          <a:pt x="151165" y="158945"/>
                        </a:moveTo>
                        <a:lnTo>
                          <a:pt x="151165" y="508195"/>
                        </a:lnTo>
                        <a:lnTo>
                          <a:pt x="589315" y="508195"/>
                        </a:lnTo>
                        <a:lnTo>
                          <a:pt x="589315" y="158945"/>
                        </a:lnTo>
                        <a:close/>
                        <a:moveTo>
                          <a:pt x="170284" y="0"/>
                        </a:moveTo>
                        <a:lnTo>
                          <a:pt x="571500" y="0"/>
                        </a:lnTo>
                        <a:lnTo>
                          <a:pt x="580706" y="1859"/>
                        </a:lnTo>
                        <a:lnTo>
                          <a:pt x="580706" y="0"/>
                        </a:lnTo>
                        <a:lnTo>
                          <a:pt x="1222373" y="0"/>
                        </a:lnTo>
                        <a:lnTo>
                          <a:pt x="1257524" y="0"/>
                        </a:lnTo>
                        <a:lnTo>
                          <a:pt x="1623589" y="0"/>
                        </a:lnTo>
                        <a:cubicBezTo>
                          <a:pt x="1717634" y="0"/>
                          <a:pt x="1793873" y="76239"/>
                          <a:pt x="1793873" y="170284"/>
                        </a:cubicBezTo>
                        <a:lnTo>
                          <a:pt x="1793873" y="459533"/>
                        </a:lnTo>
                        <a:cubicBezTo>
                          <a:pt x="1793873" y="553578"/>
                          <a:pt x="1717634" y="629817"/>
                          <a:pt x="1623589" y="629817"/>
                        </a:cubicBezTo>
                        <a:lnTo>
                          <a:pt x="1222373" y="629817"/>
                        </a:lnTo>
                        <a:cubicBezTo>
                          <a:pt x="1128328" y="629817"/>
                          <a:pt x="1052089" y="553578"/>
                          <a:pt x="1052089" y="459533"/>
                        </a:cubicBezTo>
                        <a:lnTo>
                          <a:pt x="1052089" y="269867"/>
                        </a:lnTo>
                        <a:lnTo>
                          <a:pt x="1019448" y="238597"/>
                        </a:lnTo>
                        <a:cubicBezTo>
                          <a:pt x="940178" y="175104"/>
                          <a:pt x="842604" y="178661"/>
                          <a:pt x="772480" y="239651"/>
                        </a:cubicBezTo>
                        <a:lnTo>
                          <a:pt x="741784" y="272720"/>
                        </a:lnTo>
                        <a:lnTo>
                          <a:pt x="741784" y="459533"/>
                        </a:lnTo>
                        <a:cubicBezTo>
                          <a:pt x="741784" y="553578"/>
                          <a:pt x="665545" y="629817"/>
                          <a:pt x="571500" y="629817"/>
                        </a:cubicBezTo>
                        <a:lnTo>
                          <a:pt x="170284" y="629817"/>
                        </a:lnTo>
                        <a:cubicBezTo>
                          <a:pt x="76239" y="629817"/>
                          <a:pt x="0" y="553578"/>
                          <a:pt x="0" y="459533"/>
                        </a:cubicBezTo>
                        <a:lnTo>
                          <a:pt x="0" y="170284"/>
                        </a:lnTo>
                        <a:cubicBezTo>
                          <a:pt x="0" y="76239"/>
                          <a:pt x="76239" y="0"/>
                          <a:pt x="170284" y="0"/>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defRPr/>
                    </a:pPr>
                    <a:endParaRPr lang="en-IN" sz="1836" b="1">
                      <a:solidFill>
                        <a:prstClr val="white"/>
                      </a:solidFill>
                    </a:endParaRPr>
                  </a:p>
                </p:txBody>
              </p:sp>
            </p:grpSp>
            <p:sp>
              <p:nvSpPr>
                <p:cNvPr id="56" name="Freeform 55"/>
                <p:cNvSpPr/>
                <p:nvPr/>
              </p:nvSpPr>
              <p:spPr>
                <a:xfrm flipH="1">
                  <a:off x="6831814" y="5435478"/>
                  <a:ext cx="464903" cy="269874"/>
                </a:xfrm>
                <a:custGeom>
                  <a:avLst/>
                  <a:gdLst>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258008 w 3331029"/>
                    <a:gd name="connsiteY15" fmla="*/ 1716833 h 1912775"/>
                    <a:gd name="connsiteX16" fmla="*/ 2164702 w 3331029"/>
                    <a:gd name="connsiteY16" fmla="*/ 1782147 h 1912775"/>
                    <a:gd name="connsiteX17" fmla="*/ 1968760 w 3331029"/>
                    <a:gd name="connsiteY17" fmla="*/ 1446245 h 1912775"/>
                    <a:gd name="connsiteX18" fmla="*/ 1688841 w 3331029"/>
                    <a:gd name="connsiteY18" fmla="*/ 886408 h 1912775"/>
                    <a:gd name="connsiteX19" fmla="*/ 1558213 w 3331029"/>
                    <a:gd name="connsiteY19" fmla="*/ 457200 h 1912775"/>
                    <a:gd name="connsiteX20" fmla="*/ 1418253 w 3331029"/>
                    <a:gd name="connsiteY20"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528596 w 3331029"/>
                    <a:gd name="connsiteY14" fmla="*/ 1212980 h 1912775"/>
                    <a:gd name="connsiteX15" fmla="*/ 2164702 w 3331029"/>
                    <a:gd name="connsiteY15" fmla="*/ 1782147 h 1912775"/>
                    <a:gd name="connsiteX16" fmla="*/ 1968760 w 3331029"/>
                    <a:gd name="connsiteY16" fmla="*/ 1446245 h 1912775"/>
                    <a:gd name="connsiteX17" fmla="*/ 1688841 w 3331029"/>
                    <a:gd name="connsiteY17" fmla="*/ 886408 h 1912775"/>
                    <a:gd name="connsiteX18" fmla="*/ 1558213 w 3331029"/>
                    <a:gd name="connsiteY18" fmla="*/ 457200 h 1912775"/>
                    <a:gd name="connsiteX19" fmla="*/ 1418253 w 3331029"/>
                    <a:gd name="connsiteY19"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827176 w 3331029"/>
                    <a:gd name="connsiteY13" fmla="*/ 279918 h 1912775"/>
                    <a:gd name="connsiteX14" fmla="*/ 2164702 w 3331029"/>
                    <a:gd name="connsiteY14" fmla="*/ 1782147 h 1912775"/>
                    <a:gd name="connsiteX15" fmla="*/ 1968760 w 3331029"/>
                    <a:gd name="connsiteY15" fmla="*/ 1446245 h 1912775"/>
                    <a:gd name="connsiteX16" fmla="*/ 1688841 w 3331029"/>
                    <a:gd name="connsiteY16" fmla="*/ 886408 h 1912775"/>
                    <a:gd name="connsiteX17" fmla="*/ 1558213 w 3331029"/>
                    <a:gd name="connsiteY17" fmla="*/ 457200 h 1912775"/>
                    <a:gd name="connsiteX18" fmla="*/ 1418253 w 3331029"/>
                    <a:gd name="connsiteY18"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558213 w 3331029"/>
                    <a:gd name="connsiteY16" fmla="*/ 457200 h 1912775"/>
                    <a:gd name="connsiteX17" fmla="*/ 1418253 w 3331029"/>
                    <a:gd name="connsiteY17"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688841 w 3331029"/>
                    <a:gd name="connsiteY15" fmla="*/ 886408 h 1912775"/>
                    <a:gd name="connsiteX16" fmla="*/ 1418253 w 3331029"/>
                    <a:gd name="connsiteY16"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968760 w 3331029"/>
                    <a:gd name="connsiteY14" fmla="*/ 1446245 h 1912775"/>
                    <a:gd name="connsiteX15" fmla="*/ 1418253 w 3331029"/>
                    <a:gd name="connsiteY15"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18253 w 3331029"/>
                    <a:gd name="connsiteY0" fmla="*/ 9331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18253 w 3331029"/>
                    <a:gd name="connsiteY14" fmla="*/ 9331 h 1912775"/>
                    <a:gd name="connsiteX0" fmla="*/ 1436914 w 3331029"/>
                    <a:gd name="connsiteY0" fmla="*/ 0 h 1912775"/>
                    <a:gd name="connsiteX1" fmla="*/ 475862 w 3331029"/>
                    <a:gd name="connsiteY1" fmla="*/ 419877 h 1912775"/>
                    <a:gd name="connsiteX2" fmla="*/ 223935 w 3331029"/>
                    <a:gd name="connsiteY2" fmla="*/ 699796 h 1912775"/>
                    <a:gd name="connsiteX3" fmla="*/ 130629 w 3331029"/>
                    <a:gd name="connsiteY3" fmla="*/ 989045 h 1912775"/>
                    <a:gd name="connsiteX4" fmla="*/ 0 w 3331029"/>
                    <a:gd name="connsiteY4" fmla="*/ 1614196 h 1912775"/>
                    <a:gd name="connsiteX5" fmla="*/ 746449 w 3331029"/>
                    <a:gd name="connsiteY5" fmla="*/ 1828800 h 1912775"/>
                    <a:gd name="connsiteX6" fmla="*/ 1735494 w 3331029"/>
                    <a:gd name="connsiteY6" fmla="*/ 1912775 h 1912775"/>
                    <a:gd name="connsiteX7" fmla="*/ 2948474 w 3331029"/>
                    <a:gd name="connsiteY7" fmla="*/ 1884784 h 1912775"/>
                    <a:gd name="connsiteX8" fmla="*/ 2901821 w 3331029"/>
                    <a:gd name="connsiteY8" fmla="*/ 1772816 h 1912775"/>
                    <a:gd name="connsiteX9" fmla="*/ 3247053 w 3331029"/>
                    <a:gd name="connsiteY9" fmla="*/ 783771 h 1912775"/>
                    <a:gd name="connsiteX10" fmla="*/ 3331029 w 3331029"/>
                    <a:gd name="connsiteY10" fmla="*/ 513184 h 1912775"/>
                    <a:gd name="connsiteX11" fmla="*/ 3331029 w 3331029"/>
                    <a:gd name="connsiteY11" fmla="*/ 158620 h 1912775"/>
                    <a:gd name="connsiteX12" fmla="*/ 2911151 w 3331029"/>
                    <a:gd name="connsiteY12" fmla="*/ 0 h 1912775"/>
                    <a:gd name="connsiteX13" fmla="*/ 2164702 w 3331029"/>
                    <a:gd name="connsiteY13" fmla="*/ 1782147 h 1912775"/>
                    <a:gd name="connsiteX14" fmla="*/ 1436914 w 3331029"/>
                    <a:gd name="connsiteY14" fmla="*/ 0 h 1912775"/>
                    <a:gd name="connsiteX0" fmla="*/ 1436914 w 3331029"/>
                    <a:gd name="connsiteY0" fmla="*/ 0 h 1912775"/>
                    <a:gd name="connsiteX1" fmla="*/ 223935 w 3331029"/>
                    <a:gd name="connsiteY1" fmla="*/ 699796 h 1912775"/>
                    <a:gd name="connsiteX2" fmla="*/ 130629 w 3331029"/>
                    <a:gd name="connsiteY2" fmla="*/ 989045 h 1912775"/>
                    <a:gd name="connsiteX3" fmla="*/ 0 w 3331029"/>
                    <a:gd name="connsiteY3" fmla="*/ 1614196 h 1912775"/>
                    <a:gd name="connsiteX4" fmla="*/ 746449 w 3331029"/>
                    <a:gd name="connsiteY4" fmla="*/ 1828800 h 1912775"/>
                    <a:gd name="connsiteX5" fmla="*/ 1735494 w 3331029"/>
                    <a:gd name="connsiteY5" fmla="*/ 1912775 h 1912775"/>
                    <a:gd name="connsiteX6" fmla="*/ 2948474 w 3331029"/>
                    <a:gd name="connsiteY6" fmla="*/ 1884784 h 1912775"/>
                    <a:gd name="connsiteX7" fmla="*/ 2901821 w 3331029"/>
                    <a:gd name="connsiteY7" fmla="*/ 1772816 h 1912775"/>
                    <a:gd name="connsiteX8" fmla="*/ 3247053 w 3331029"/>
                    <a:gd name="connsiteY8" fmla="*/ 783771 h 1912775"/>
                    <a:gd name="connsiteX9" fmla="*/ 3331029 w 3331029"/>
                    <a:gd name="connsiteY9" fmla="*/ 513184 h 1912775"/>
                    <a:gd name="connsiteX10" fmla="*/ 3331029 w 3331029"/>
                    <a:gd name="connsiteY10" fmla="*/ 158620 h 1912775"/>
                    <a:gd name="connsiteX11" fmla="*/ 2911151 w 3331029"/>
                    <a:gd name="connsiteY11" fmla="*/ 0 h 1912775"/>
                    <a:gd name="connsiteX12" fmla="*/ 2164702 w 3331029"/>
                    <a:gd name="connsiteY12" fmla="*/ 1782147 h 1912775"/>
                    <a:gd name="connsiteX13" fmla="*/ 1436914 w 3331029"/>
                    <a:gd name="connsiteY13" fmla="*/ 0 h 1912775"/>
                    <a:gd name="connsiteX0" fmla="*/ 1436914 w 3331029"/>
                    <a:gd name="connsiteY0" fmla="*/ 0 h 1912775"/>
                    <a:gd name="connsiteX1" fmla="*/ 130629 w 3331029"/>
                    <a:gd name="connsiteY1" fmla="*/ 989045 h 1912775"/>
                    <a:gd name="connsiteX2" fmla="*/ 0 w 3331029"/>
                    <a:gd name="connsiteY2" fmla="*/ 1614196 h 1912775"/>
                    <a:gd name="connsiteX3" fmla="*/ 746449 w 3331029"/>
                    <a:gd name="connsiteY3" fmla="*/ 1828800 h 1912775"/>
                    <a:gd name="connsiteX4" fmla="*/ 1735494 w 3331029"/>
                    <a:gd name="connsiteY4" fmla="*/ 1912775 h 1912775"/>
                    <a:gd name="connsiteX5" fmla="*/ 2948474 w 3331029"/>
                    <a:gd name="connsiteY5" fmla="*/ 1884784 h 1912775"/>
                    <a:gd name="connsiteX6" fmla="*/ 2901821 w 3331029"/>
                    <a:gd name="connsiteY6" fmla="*/ 1772816 h 1912775"/>
                    <a:gd name="connsiteX7" fmla="*/ 3247053 w 3331029"/>
                    <a:gd name="connsiteY7" fmla="*/ 783771 h 1912775"/>
                    <a:gd name="connsiteX8" fmla="*/ 3331029 w 3331029"/>
                    <a:gd name="connsiteY8" fmla="*/ 513184 h 1912775"/>
                    <a:gd name="connsiteX9" fmla="*/ 3331029 w 3331029"/>
                    <a:gd name="connsiteY9" fmla="*/ 158620 h 1912775"/>
                    <a:gd name="connsiteX10" fmla="*/ 2911151 w 3331029"/>
                    <a:gd name="connsiteY10" fmla="*/ 0 h 1912775"/>
                    <a:gd name="connsiteX11" fmla="*/ 2164702 w 3331029"/>
                    <a:gd name="connsiteY11" fmla="*/ 1782147 h 1912775"/>
                    <a:gd name="connsiteX12" fmla="*/ 1436914 w 3331029"/>
                    <a:gd name="connsiteY12"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746449 w 3331029"/>
                    <a:gd name="connsiteY2" fmla="*/ 1828800 h 1912775"/>
                    <a:gd name="connsiteX3" fmla="*/ 1735494 w 3331029"/>
                    <a:gd name="connsiteY3" fmla="*/ 1912775 h 1912775"/>
                    <a:gd name="connsiteX4" fmla="*/ 2948474 w 3331029"/>
                    <a:gd name="connsiteY4" fmla="*/ 1884784 h 1912775"/>
                    <a:gd name="connsiteX5" fmla="*/ 2901821 w 3331029"/>
                    <a:gd name="connsiteY5" fmla="*/ 1772816 h 1912775"/>
                    <a:gd name="connsiteX6" fmla="*/ 3247053 w 3331029"/>
                    <a:gd name="connsiteY6" fmla="*/ 783771 h 1912775"/>
                    <a:gd name="connsiteX7" fmla="*/ 3331029 w 3331029"/>
                    <a:gd name="connsiteY7" fmla="*/ 513184 h 1912775"/>
                    <a:gd name="connsiteX8" fmla="*/ 3331029 w 3331029"/>
                    <a:gd name="connsiteY8" fmla="*/ 158620 h 1912775"/>
                    <a:gd name="connsiteX9" fmla="*/ 2911151 w 3331029"/>
                    <a:gd name="connsiteY9" fmla="*/ 0 h 1912775"/>
                    <a:gd name="connsiteX10" fmla="*/ 2164702 w 3331029"/>
                    <a:gd name="connsiteY10" fmla="*/ 1782147 h 1912775"/>
                    <a:gd name="connsiteX11" fmla="*/ 1436914 w 3331029"/>
                    <a:gd name="connsiteY11" fmla="*/ 0 h 1912775"/>
                    <a:gd name="connsiteX0" fmla="*/ 1436914 w 3331029"/>
                    <a:gd name="connsiteY0" fmla="*/ 0 h 1912775"/>
                    <a:gd name="connsiteX1" fmla="*/ 0 w 3331029"/>
                    <a:gd name="connsiteY1" fmla="*/ 1614196 h 1912775"/>
                    <a:gd name="connsiteX2" fmla="*/ 1735494 w 3331029"/>
                    <a:gd name="connsiteY2" fmla="*/ 1912775 h 1912775"/>
                    <a:gd name="connsiteX3" fmla="*/ 2948474 w 3331029"/>
                    <a:gd name="connsiteY3" fmla="*/ 1884784 h 1912775"/>
                    <a:gd name="connsiteX4" fmla="*/ 2901821 w 3331029"/>
                    <a:gd name="connsiteY4" fmla="*/ 1772816 h 1912775"/>
                    <a:gd name="connsiteX5" fmla="*/ 3247053 w 3331029"/>
                    <a:gd name="connsiteY5" fmla="*/ 783771 h 1912775"/>
                    <a:gd name="connsiteX6" fmla="*/ 3331029 w 3331029"/>
                    <a:gd name="connsiteY6" fmla="*/ 513184 h 1912775"/>
                    <a:gd name="connsiteX7" fmla="*/ 3331029 w 3331029"/>
                    <a:gd name="connsiteY7" fmla="*/ 158620 h 1912775"/>
                    <a:gd name="connsiteX8" fmla="*/ 2911151 w 3331029"/>
                    <a:gd name="connsiteY8" fmla="*/ 0 h 1912775"/>
                    <a:gd name="connsiteX9" fmla="*/ 2164702 w 3331029"/>
                    <a:gd name="connsiteY9" fmla="*/ 1782147 h 1912775"/>
                    <a:gd name="connsiteX10" fmla="*/ 1436914 w 3331029"/>
                    <a:gd name="connsiteY10" fmla="*/ 0 h 1912775"/>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884784"/>
                    <a:gd name="connsiteX1" fmla="*/ 0 w 3331029"/>
                    <a:gd name="connsiteY1" fmla="*/ 1614196 h 1884784"/>
                    <a:gd name="connsiteX2" fmla="*/ 2948474 w 3331029"/>
                    <a:gd name="connsiteY2" fmla="*/ 1884784 h 1884784"/>
                    <a:gd name="connsiteX3" fmla="*/ 2901821 w 3331029"/>
                    <a:gd name="connsiteY3" fmla="*/ 1772816 h 1884784"/>
                    <a:gd name="connsiteX4" fmla="*/ 3247053 w 3331029"/>
                    <a:gd name="connsiteY4" fmla="*/ 783771 h 1884784"/>
                    <a:gd name="connsiteX5" fmla="*/ 3331029 w 3331029"/>
                    <a:gd name="connsiteY5" fmla="*/ 513184 h 1884784"/>
                    <a:gd name="connsiteX6" fmla="*/ 3331029 w 3331029"/>
                    <a:gd name="connsiteY6" fmla="*/ 158620 h 1884784"/>
                    <a:gd name="connsiteX7" fmla="*/ 2911151 w 3331029"/>
                    <a:gd name="connsiteY7" fmla="*/ 0 h 1884784"/>
                    <a:gd name="connsiteX8" fmla="*/ 2164702 w 3331029"/>
                    <a:gd name="connsiteY8" fmla="*/ 1782147 h 1884784"/>
                    <a:gd name="connsiteX9" fmla="*/ 1436914 w 3331029"/>
                    <a:gd name="connsiteY9" fmla="*/ 0 h 1884784"/>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247053 w 3331029"/>
                    <a:gd name="connsiteY4" fmla="*/ 783771 h 1915295"/>
                    <a:gd name="connsiteX5" fmla="*/ 3331029 w 3331029"/>
                    <a:gd name="connsiteY5" fmla="*/ 513184 h 1915295"/>
                    <a:gd name="connsiteX6" fmla="*/ 3331029 w 3331029"/>
                    <a:gd name="connsiteY6" fmla="*/ 158620 h 1915295"/>
                    <a:gd name="connsiteX7" fmla="*/ 2911151 w 3331029"/>
                    <a:gd name="connsiteY7" fmla="*/ 0 h 1915295"/>
                    <a:gd name="connsiteX8" fmla="*/ 2164702 w 3331029"/>
                    <a:gd name="connsiteY8" fmla="*/ 1782147 h 1915295"/>
                    <a:gd name="connsiteX9" fmla="*/ 1436914 w 3331029"/>
                    <a:gd name="connsiteY9"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36914 w 3331029"/>
                    <a:gd name="connsiteY0" fmla="*/ 0 h 1915295"/>
                    <a:gd name="connsiteX1" fmla="*/ 0 w 3331029"/>
                    <a:gd name="connsiteY1" fmla="*/ 1614196 h 1915295"/>
                    <a:gd name="connsiteX2" fmla="*/ 2948474 w 3331029"/>
                    <a:gd name="connsiteY2" fmla="*/ 1884784 h 1915295"/>
                    <a:gd name="connsiteX3" fmla="*/ 2901821 w 3331029"/>
                    <a:gd name="connsiteY3" fmla="*/ 1772816 h 1915295"/>
                    <a:gd name="connsiteX4" fmla="*/ 3331029 w 3331029"/>
                    <a:gd name="connsiteY4" fmla="*/ 513184 h 1915295"/>
                    <a:gd name="connsiteX5" fmla="*/ 3331029 w 3331029"/>
                    <a:gd name="connsiteY5" fmla="*/ 158620 h 1915295"/>
                    <a:gd name="connsiteX6" fmla="*/ 2911151 w 3331029"/>
                    <a:gd name="connsiteY6" fmla="*/ 0 h 1915295"/>
                    <a:gd name="connsiteX7" fmla="*/ 2164702 w 3331029"/>
                    <a:gd name="connsiteY7" fmla="*/ 1782147 h 1915295"/>
                    <a:gd name="connsiteX8" fmla="*/ 1436914 w 3331029"/>
                    <a:gd name="connsiteY8" fmla="*/ 0 h 1915295"/>
                    <a:gd name="connsiteX0" fmla="*/ 1414689 w 3308804"/>
                    <a:gd name="connsiteY0" fmla="*/ 0 h 1917453"/>
                    <a:gd name="connsiteX1" fmla="*/ 0 w 3308804"/>
                    <a:gd name="connsiteY1" fmla="*/ 1623721 h 1917453"/>
                    <a:gd name="connsiteX2" fmla="*/ 2926249 w 3308804"/>
                    <a:gd name="connsiteY2" fmla="*/ 1884784 h 1917453"/>
                    <a:gd name="connsiteX3" fmla="*/ 2879596 w 3308804"/>
                    <a:gd name="connsiteY3" fmla="*/ 1772816 h 1917453"/>
                    <a:gd name="connsiteX4" fmla="*/ 3308804 w 3308804"/>
                    <a:gd name="connsiteY4" fmla="*/ 513184 h 1917453"/>
                    <a:gd name="connsiteX5" fmla="*/ 3308804 w 3308804"/>
                    <a:gd name="connsiteY5" fmla="*/ 158620 h 1917453"/>
                    <a:gd name="connsiteX6" fmla="*/ 2888926 w 3308804"/>
                    <a:gd name="connsiteY6" fmla="*/ 0 h 1917453"/>
                    <a:gd name="connsiteX7" fmla="*/ 2142477 w 3308804"/>
                    <a:gd name="connsiteY7" fmla="*/ 1782147 h 1917453"/>
                    <a:gd name="connsiteX8" fmla="*/ 1414689 w 3308804"/>
                    <a:gd name="connsiteY8" fmla="*/ 0 h 1917453"/>
                    <a:gd name="connsiteX0" fmla="*/ 1417845 w 3311960"/>
                    <a:gd name="connsiteY0" fmla="*/ 0 h 1917453"/>
                    <a:gd name="connsiteX1" fmla="*/ 3156 w 3311960"/>
                    <a:gd name="connsiteY1" fmla="*/ 1623721 h 1917453"/>
                    <a:gd name="connsiteX2" fmla="*/ 2929405 w 3311960"/>
                    <a:gd name="connsiteY2" fmla="*/ 1884784 h 1917453"/>
                    <a:gd name="connsiteX3" fmla="*/ 2882752 w 3311960"/>
                    <a:gd name="connsiteY3" fmla="*/ 1772816 h 1917453"/>
                    <a:gd name="connsiteX4" fmla="*/ 3311960 w 3311960"/>
                    <a:gd name="connsiteY4" fmla="*/ 513184 h 1917453"/>
                    <a:gd name="connsiteX5" fmla="*/ 3311960 w 3311960"/>
                    <a:gd name="connsiteY5" fmla="*/ 158620 h 1917453"/>
                    <a:gd name="connsiteX6" fmla="*/ 2892082 w 3311960"/>
                    <a:gd name="connsiteY6" fmla="*/ 0 h 1917453"/>
                    <a:gd name="connsiteX7" fmla="*/ 2145633 w 3311960"/>
                    <a:gd name="connsiteY7" fmla="*/ 1782147 h 1917453"/>
                    <a:gd name="connsiteX8" fmla="*/ 1417845 w 3311960"/>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 name="connsiteX0" fmla="*/ 1421914 w 3316029"/>
                    <a:gd name="connsiteY0" fmla="*/ 0 h 1917453"/>
                    <a:gd name="connsiteX1" fmla="*/ 7225 w 3316029"/>
                    <a:gd name="connsiteY1" fmla="*/ 1623721 h 1917453"/>
                    <a:gd name="connsiteX2" fmla="*/ 2933474 w 3316029"/>
                    <a:gd name="connsiteY2" fmla="*/ 1884784 h 1917453"/>
                    <a:gd name="connsiteX3" fmla="*/ 2886821 w 3316029"/>
                    <a:gd name="connsiteY3" fmla="*/ 1772816 h 1917453"/>
                    <a:gd name="connsiteX4" fmla="*/ 3316029 w 3316029"/>
                    <a:gd name="connsiteY4" fmla="*/ 513184 h 1917453"/>
                    <a:gd name="connsiteX5" fmla="*/ 3316029 w 3316029"/>
                    <a:gd name="connsiteY5" fmla="*/ 158620 h 1917453"/>
                    <a:gd name="connsiteX6" fmla="*/ 2896151 w 3316029"/>
                    <a:gd name="connsiteY6" fmla="*/ 0 h 1917453"/>
                    <a:gd name="connsiteX7" fmla="*/ 2149702 w 3316029"/>
                    <a:gd name="connsiteY7" fmla="*/ 1782147 h 1917453"/>
                    <a:gd name="connsiteX8" fmla="*/ 1421914 w 3316029"/>
                    <a:gd name="connsiteY8" fmla="*/ 0 h 1917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6029" h="1917453">
                      <a:moveTo>
                        <a:pt x="1421914" y="0"/>
                      </a:moveTo>
                      <a:cubicBezTo>
                        <a:pt x="-316689" y="435428"/>
                        <a:pt x="45908" y="1617501"/>
                        <a:pt x="7225" y="1623721"/>
                      </a:cubicBezTo>
                      <a:cubicBezTo>
                        <a:pt x="868946" y="1956513"/>
                        <a:pt x="1941319" y="1943878"/>
                        <a:pt x="2933474" y="1884784"/>
                      </a:cubicBezTo>
                      <a:lnTo>
                        <a:pt x="2886821" y="1772816"/>
                      </a:lnTo>
                      <a:lnTo>
                        <a:pt x="3316029" y="513184"/>
                      </a:lnTo>
                      <a:lnTo>
                        <a:pt x="3316029" y="158620"/>
                      </a:lnTo>
                      <a:lnTo>
                        <a:pt x="2896151" y="0"/>
                      </a:lnTo>
                      <a:cubicBezTo>
                        <a:pt x="2731310" y="584719"/>
                        <a:pt x="2473163" y="1374710"/>
                        <a:pt x="2149702" y="1782147"/>
                      </a:cubicBezTo>
                      <a:cubicBezTo>
                        <a:pt x="1826241" y="1377820"/>
                        <a:pt x="1568094" y="572278"/>
                        <a:pt x="1421914" y="0"/>
                      </a:cubicBezTo>
                      <a:close/>
                    </a:path>
                  </a:pathLst>
                </a:cu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881">
                    <a:defRPr/>
                  </a:pPr>
                  <a:endParaRPr lang="en-IN" sz="1836" b="1">
                    <a:solidFill>
                      <a:prstClr val="white"/>
                    </a:solidFill>
                  </a:endParaRPr>
                </a:p>
              </p:txBody>
            </p:sp>
          </p:grpSp>
          <p:grpSp>
            <p:nvGrpSpPr>
              <p:cNvPr id="50" name="Group 49"/>
              <p:cNvGrpSpPr/>
              <p:nvPr/>
            </p:nvGrpSpPr>
            <p:grpSpPr>
              <a:xfrm>
                <a:off x="9873487" y="5820260"/>
                <a:ext cx="277438" cy="376832"/>
                <a:chOff x="1008694" y="2356398"/>
                <a:chExt cx="277438" cy="376832"/>
              </a:xfrm>
            </p:grpSpPr>
            <p:sp>
              <p:nvSpPr>
                <p:cNvPr id="51" name="Rectangle 50"/>
                <p:cNvSpPr/>
                <p:nvPr/>
              </p:nvSpPr>
              <p:spPr bwMode="auto">
                <a:xfrm>
                  <a:off x="1008694" y="2372698"/>
                  <a:ext cx="277438" cy="31718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342768" indent="-342768" algn="ctr" defTabSz="932114" fontAlgn="base">
                    <a:lnSpc>
                      <a:spcPct val="90000"/>
                    </a:lnSpc>
                    <a:spcBef>
                      <a:spcPct val="0"/>
                    </a:spcBef>
                    <a:spcAft>
                      <a:spcPct val="0"/>
                    </a:spcAft>
                    <a:buFont typeface="Wingdings 3" panose="05040102010807070707" pitchFamily="18" charset="2"/>
                    <a:buChar char="Æ"/>
                    <a:defRPr/>
                  </a:pPr>
                  <a:endParaRPr lang="en-US" sz="2000" b="1" dirty="0" err="1">
                    <a:solidFill>
                      <a:srgbClr val="FFFFFF"/>
                    </a:solidFill>
                    <a:latin typeface="Segoe UI Light"/>
                    <a:ea typeface="Segoe UI" pitchFamily="34" charset="0"/>
                    <a:cs typeface="Segoe UI" pitchFamily="34" charset="0"/>
                  </a:endParaRPr>
                </a:p>
              </p:txBody>
            </p:sp>
            <p:grpSp>
              <p:nvGrpSpPr>
                <p:cNvPr id="52" name="Group 51"/>
                <p:cNvGrpSpPr/>
                <p:nvPr/>
              </p:nvGrpSpPr>
              <p:grpSpPr>
                <a:xfrm>
                  <a:off x="1008694" y="2356398"/>
                  <a:ext cx="277438" cy="376832"/>
                  <a:chOff x="5617016" y="4216783"/>
                  <a:chExt cx="277438" cy="376832"/>
                </a:xfrm>
              </p:grpSpPr>
              <p:sp>
                <p:nvSpPr>
                  <p:cNvPr id="53" name="Freeform 9"/>
                  <p:cNvSpPr>
                    <a:spLocks noChangeAspect="1" noEditPoints="1"/>
                  </p:cNvSpPr>
                  <p:nvPr/>
                </p:nvSpPr>
                <p:spPr bwMode="black">
                  <a:xfrm flipH="1">
                    <a:off x="5617016" y="4216783"/>
                    <a:ext cx="277438" cy="376832"/>
                  </a:xfrm>
                  <a:custGeom>
                    <a:avLst/>
                    <a:gdLst>
                      <a:gd name="T0" fmla="*/ 124 w 133"/>
                      <a:gd name="T1" fmla="*/ 0 h 182"/>
                      <a:gd name="T2" fmla="*/ 8 w 133"/>
                      <a:gd name="T3" fmla="*/ 0 h 182"/>
                      <a:gd name="T4" fmla="*/ 0 w 133"/>
                      <a:gd name="T5" fmla="*/ 8 h 182"/>
                      <a:gd name="T6" fmla="*/ 0 w 133"/>
                      <a:gd name="T7" fmla="*/ 173 h 182"/>
                      <a:gd name="T8" fmla="*/ 8 w 133"/>
                      <a:gd name="T9" fmla="*/ 182 h 182"/>
                      <a:gd name="T10" fmla="*/ 124 w 133"/>
                      <a:gd name="T11" fmla="*/ 182 h 182"/>
                      <a:gd name="T12" fmla="*/ 133 w 133"/>
                      <a:gd name="T13" fmla="*/ 173 h 182"/>
                      <a:gd name="T14" fmla="*/ 133 w 133"/>
                      <a:gd name="T15" fmla="*/ 8 h 182"/>
                      <a:gd name="T16" fmla="*/ 124 w 133"/>
                      <a:gd name="T17" fmla="*/ 0 h 182"/>
                      <a:gd name="T18" fmla="*/ 123 w 133"/>
                      <a:gd name="T19" fmla="*/ 160 h 182"/>
                      <a:gd name="T20" fmla="*/ 10 w 133"/>
                      <a:gd name="T21" fmla="*/ 160 h 182"/>
                      <a:gd name="T22" fmla="*/ 10 w 133"/>
                      <a:gd name="T23" fmla="*/ 10 h 182"/>
                      <a:gd name="T24" fmla="*/ 123 w 133"/>
                      <a:gd name="T25" fmla="*/ 10 h 182"/>
                      <a:gd name="T26" fmla="*/ 123 w 133"/>
                      <a:gd name="T27" fmla="*/ 16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82">
                        <a:moveTo>
                          <a:pt x="124" y="0"/>
                        </a:moveTo>
                        <a:cubicBezTo>
                          <a:pt x="8" y="0"/>
                          <a:pt x="8" y="0"/>
                          <a:pt x="8" y="0"/>
                        </a:cubicBezTo>
                        <a:cubicBezTo>
                          <a:pt x="3" y="0"/>
                          <a:pt x="0" y="4"/>
                          <a:pt x="0" y="8"/>
                        </a:cubicBezTo>
                        <a:cubicBezTo>
                          <a:pt x="0" y="173"/>
                          <a:pt x="0" y="173"/>
                          <a:pt x="0" y="173"/>
                        </a:cubicBezTo>
                        <a:cubicBezTo>
                          <a:pt x="0" y="178"/>
                          <a:pt x="3" y="182"/>
                          <a:pt x="8" y="182"/>
                        </a:cubicBezTo>
                        <a:cubicBezTo>
                          <a:pt x="124" y="182"/>
                          <a:pt x="124" y="182"/>
                          <a:pt x="124" y="182"/>
                        </a:cubicBezTo>
                        <a:cubicBezTo>
                          <a:pt x="129" y="182"/>
                          <a:pt x="133" y="178"/>
                          <a:pt x="133" y="173"/>
                        </a:cubicBezTo>
                        <a:cubicBezTo>
                          <a:pt x="133" y="8"/>
                          <a:pt x="133" y="8"/>
                          <a:pt x="133" y="8"/>
                        </a:cubicBezTo>
                        <a:cubicBezTo>
                          <a:pt x="133" y="4"/>
                          <a:pt x="129" y="0"/>
                          <a:pt x="124" y="0"/>
                        </a:cubicBezTo>
                        <a:close/>
                        <a:moveTo>
                          <a:pt x="123" y="160"/>
                        </a:moveTo>
                        <a:cubicBezTo>
                          <a:pt x="10" y="160"/>
                          <a:pt x="10" y="160"/>
                          <a:pt x="10" y="160"/>
                        </a:cubicBezTo>
                        <a:cubicBezTo>
                          <a:pt x="10" y="10"/>
                          <a:pt x="10" y="10"/>
                          <a:pt x="10" y="10"/>
                        </a:cubicBezTo>
                        <a:cubicBezTo>
                          <a:pt x="123" y="10"/>
                          <a:pt x="123" y="10"/>
                          <a:pt x="123" y="10"/>
                        </a:cubicBezTo>
                        <a:lnTo>
                          <a:pt x="123" y="160"/>
                        </a:lnTo>
                        <a:close/>
                      </a:path>
                    </a:pathLst>
                  </a:cu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54" name="Freeform 33"/>
                  <p:cNvSpPr>
                    <a:spLocks noChangeAspect="1" noEditPoints="1"/>
                  </p:cNvSpPr>
                  <p:nvPr/>
                </p:nvSpPr>
                <p:spPr bwMode="black">
                  <a:xfrm>
                    <a:off x="5661142" y="4321168"/>
                    <a:ext cx="189187" cy="134572"/>
                  </a:xfrm>
                  <a:custGeom>
                    <a:avLst/>
                    <a:gdLst>
                      <a:gd name="T0" fmla="*/ 0 w 1871"/>
                      <a:gd name="T1" fmla="*/ 1139 h 1330"/>
                      <a:gd name="T2" fmla="*/ 1871 w 1871"/>
                      <a:gd name="T3" fmla="*/ 1139 h 1330"/>
                      <a:gd name="T4" fmla="*/ 1871 w 1871"/>
                      <a:gd name="T5" fmla="*/ 1330 h 1330"/>
                      <a:gd name="T6" fmla="*/ 0 w 1871"/>
                      <a:gd name="T7" fmla="*/ 1330 h 1330"/>
                      <a:gd name="T8" fmla="*/ 0 w 1871"/>
                      <a:gd name="T9" fmla="*/ 1139 h 1330"/>
                      <a:gd name="T10" fmla="*/ 1870 w 1871"/>
                      <a:gd name="T11" fmla="*/ 0 h 1330"/>
                      <a:gd name="T12" fmla="*/ 1829 w 1871"/>
                      <a:gd name="T13" fmla="*/ 312 h 1330"/>
                      <a:gd name="T14" fmla="*/ 1766 w 1871"/>
                      <a:gd name="T15" fmla="*/ 249 h 1330"/>
                      <a:gd name="T16" fmla="*/ 1118 w 1871"/>
                      <a:gd name="T17" fmla="*/ 897 h 1330"/>
                      <a:gd name="T18" fmla="*/ 1115 w 1871"/>
                      <a:gd name="T19" fmla="*/ 894 h 1330"/>
                      <a:gd name="T20" fmla="*/ 1112 w 1871"/>
                      <a:gd name="T21" fmla="*/ 897 h 1330"/>
                      <a:gd name="T22" fmla="*/ 951 w 1871"/>
                      <a:gd name="T23" fmla="*/ 736 h 1330"/>
                      <a:gd name="T24" fmla="*/ 951 w 1871"/>
                      <a:gd name="T25" fmla="*/ 737 h 1330"/>
                      <a:gd name="T26" fmla="*/ 710 w 1871"/>
                      <a:gd name="T27" fmla="*/ 496 h 1330"/>
                      <a:gd name="T28" fmla="*/ 175 w 1871"/>
                      <a:gd name="T29" fmla="*/ 1032 h 1330"/>
                      <a:gd name="T30" fmla="*/ 171 w 1871"/>
                      <a:gd name="T31" fmla="*/ 1037 h 1330"/>
                      <a:gd name="T32" fmla="*/ 166 w 1871"/>
                      <a:gd name="T33" fmla="*/ 1041 h 1330"/>
                      <a:gd name="T34" fmla="*/ 161 w 1871"/>
                      <a:gd name="T35" fmla="*/ 1046 h 1330"/>
                      <a:gd name="T36" fmla="*/ 160 w 1871"/>
                      <a:gd name="T37" fmla="*/ 1045 h 1330"/>
                      <a:gd name="T38" fmla="*/ 140 w 1871"/>
                      <a:gd name="T39" fmla="*/ 1059 h 1330"/>
                      <a:gd name="T40" fmla="*/ 101 w 1871"/>
                      <a:gd name="T41" fmla="*/ 1066 h 1330"/>
                      <a:gd name="T42" fmla="*/ 1 w 1871"/>
                      <a:gd name="T43" fmla="*/ 967 h 1330"/>
                      <a:gd name="T44" fmla="*/ 9 w 1871"/>
                      <a:gd name="T45" fmla="*/ 928 h 1330"/>
                      <a:gd name="T46" fmla="*/ 23 w 1871"/>
                      <a:gd name="T47" fmla="*/ 908 h 1330"/>
                      <a:gd name="T48" fmla="*/ 19 w 1871"/>
                      <a:gd name="T49" fmla="*/ 905 h 1330"/>
                      <a:gd name="T50" fmla="*/ 707 w 1871"/>
                      <a:gd name="T51" fmla="*/ 217 h 1330"/>
                      <a:gd name="T52" fmla="*/ 710 w 1871"/>
                      <a:gd name="T53" fmla="*/ 220 h 1330"/>
                      <a:gd name="T54" fmla="*/ 713 w 1871"/>
                      <a:gd name="T55" fmla="*/ 217 h 1330"/>
                      <a:gd name="T56" fmla="*/ 874 w 1871"/>
                      <a:gd name="T57" fmla="*/ 378 h 1330"/>
                      <a:gd name="T58" fmla="*/ 874 w 1871"/>
                      <a:gd name="T59" fmla="*/ 377 h 1330"/>
                      <a:gd name="T60" fmla="*/ 1115 w 1871"/>
                      <a:gd name="T61" fmla="*/ 618 h 1330"/>
                      <a:gd name="T62" fmla="*/ 1625 w 1871"/>
                      <a:gd name="T63" fmla="*/ 108 h 1330"/>
                      <a:gd name="T64" fmla="*/ 1558 w 1871"/>
                      <a:gd name="T65" fmla="*/ 41 h 1330"/>
                      <a:gd name="T66" fmla="*/ 1870 w 1871"/>
                      <a:gd name="T67" fmla="*/ 0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71" h="1330">
                        <a:moveTo>
                          <a:pt x="0" y="1139"/>
                        </a:moveTo>
                        <a:cubicBezTo>
                          <a:pt x="1871" y="1139"/>
                          <a:pt x="1871" y="1139"/>
                          <a:pt x="1871" y="1139"/>
                        </a:cubicBezTo>
                        <a:cubicBezTo>
                          <a:pt x="1871" y="1330"/>
                          <a:pt x="1871" y="1330"/>
                          <a:pt x="1871" y="1330"/>
                        </a:cubicBezTo>
                        <a:cubicBezTo>
                          <a:pt x="0" y="1330"/>
                          <a:pt x="0" y="1330"/>
                          <a:pt x="0" y="1330"/>
                        </a:cubicBezTo>
                        <a:cubicBezTo>
                          <a:pt x="0" y="1139"/>
                          <a:pt x="0" y="1139"/>
                          <a:pt x="0" y="1139"/>
                        </a:cubicBezTo>
                        <a:close/>
                        <a:moveTo>
                          <a:pt x="1870" y="0"/>
                        </a:moveTo>
                        <a:cubicBezTo>
                          <a:pt x="1829" y="312"/>
                          <a:pt x="1829" y="312"/>
                          <a:pt x="1829" y="312"/>
                        </a:cubicBezTo>
                        <a:cubicBezTo>
                          <a:pt x="1766" y="249"/>
                          <a:pt x="1766" y="249"/>
                          <a:pt x="1766" y="249"/>
                        </a:cubicBezTo>
                        <a:cubicBezTo>
                          <a:pt x="1118" y="897"/>
                          <a:pt x="1118" y="897"/>
                          <a:pt x="1118" y="897"/>
                        </a:cubicBezTo>
                        <a:cubicBezTo>
                          <a:pt x="1115" y="894"/>
                          <a:pt x="1115" y="894"/>
                          <a:pt x="1115" y="894"/>
                        </a:cubicBezTo>
                        <a:cubicBezTo>
                          <a:pt x="1112" y="897"/>
                          <a:pt x="1112" y="897"/>
                          <a:pt x="1112" y="897"/>
                        </a:cubicBezTo>
                        <a:cubicBezTo>
                          <a:pt x="951" y="736"/>
                          <a:pt x="951" y="736"/>
                          <a:pt x="951" y="736"/>
                        </a:cubicBezTo>
                        <a:cubicBezTo>
                          <a:pt x="951" y="737"/>
                          <a:pt x="951" y="737"/>
                          <a:pt x="951" y="737"/>
                        </a:cubicBezTo>
                        <a:cubicBezTo>
                          <a:pt x="710" y="496"/>
                          <a:pt x="710" y="496"/>
                          <a:pt x="710" y="496"/>
                        </a:cubicBezTo>
                        <a:cubicBezTo>
                          <a:pt x="175" y="1032"/>
                          <a:pt x="175" y="1032"/>
                          <a:pt x="175" y="1032"/>
                        </a:cubicBezTo>
                        <a:cubicBezTo>
                          <a:pt x="171" y="1037"/>
                          <a:pt x="171" y="1037"/>
                          <a:pt x="171" y="1037"/>
                        </a:cubicBezTo>
                        <a:cubicBezTo>
                          <a:pt x="166" y="1041"/>
                          <a:pt x="166" y="1041"/>
                          <a:pt x="166" y="1041"/>
                        </a:cubicBezTo>
                        <a:cubicBezTo>
                          <a:pt x="161" y="1046"/>
                          <a:pt x="161" y="1046"/>
                          <a:pt x="161" y="1046"/>
                        </a:cubicBezTo>
                        <a:cubicBezTo>
                          <a:pt x="160" y="1045"/>
                          <a:pt x="160" y="1045"/>
                          <a:pt x="160" y="1045"/>
                        </a:cubicBezTo>
                        <a:cubicBezTo>
                          <a:pt x="140" y="1059"/>
                          <a:pt x="140" y="1059"/>
                          <a:pt x="140" y="1059"/>
                        </a:cubicBezTo>
                        <a:cubicBezTo>
                          <a:pt x="128" y="1064"/>
                          <a:pt x="115" y="1066"/>
                          <a:pt x="101" y="1066"/>
                        </a:cubicBezTo>
                        <a:cubicBezTo>
                          <a:pt x="46" y="1066"/>
                          <a:pt x="1" y="1022"/>
                          <a:pt x="1" y="967"/>
                        </a:cubicBezTo>
                        <a:cubicBezTo>
                          <a:pt x="1" y="953"/>
                          <a:pt x="4" y="940"/>
                          <a:pt x="9" y="928"/>
                        </a:cubicBezTo>
                        <a:cubicBezTo>
                          <a:pt x="23" y="908"/>
                          <a:pt x="23" y="908"/>
                          <a:pt x="23" y="908"/>
                        </a:cubicBezTo>
                        <a:cubicBezTo>
                          <a:pt x="19" y="905"/>
                          <a:pt x="19" y="905"/>
                          <a:pt x="19" y="905"/>
                        </a:cubicBezTo>
                        <a:cubicBezTo>
                          <a:pt x="707" y="217"/>
                          <a:pt x="707" y="217"/>
                          <a:pt x="707" y="217"/>
                        </a:cubicBezTo>
                        <a:cubicBezTo>
                          <a:pt x="710" y="220"/>
                          <a:pt x="710" y="220"/>
                          <a:pt x="710" y="220"/>
                        </a:cubicBezTo>
                        <a:cubicBezTo>
                          <a:pt x="713" y="217"/>
                          <a:pt x="713" y="217"/>
                          <a:pt x="713" y="217"/>
                        </a:cubicBezTo>
                        <a:cubicBezTo>
                          <a:pt x="874" y="378"/>
                          <a:pt x="874" y="378"/>
                          <a:pt x="874" y="378"/>
                        </a:cubicBezTo>
                        <a:cubicBezTo>
                          <a:pt x="874" y="377"/>
                          <a:pt x="874" y="377"/>
                          <a:pt x="874" y="377"/>
                        </a:cubicBezTo>
                        <a:cubicBezTo>
                          <a:pt x="1115" y="618"/>
                          <a:pt x="1115" y="618"/>
                          <a:pt x="1115" y="618"/>
                        </a:cubicBezTo>
                        <a:cubicBezTo>
                          <a:pt x="1625" y="108"/>
                          <a:pt x="1625" y="108"/>
                          <a:pt x="1625" y="108"/>
                        </a:cubicBezTo>
                        <a:cubicBezTo>
                          <a:pt x="1558" y="41"/>
                          <a:pt x="1558" y="41"/>
                          <a:pt x="1558" y="41"/>
                        </a:cubicBezTo>
                        <a:cubicBezTo>
                          <a:pt x="1870" y="0"/>
                          <a:pt x="1870" y="0"/>
                          <a:pt x="1870" y="0"/>
                        </a:cubicBezTo>
                        <a:close/>
                      </a:path>
                    </a:pathLst>
                  </a:custGeom>
                  <a:solidFill>
                    <a:srgbClr val="FF8C00"/>
                  </a:solidFill>
                  <a:ln>
                    <a:noFill/>
                  </a:ln>
                </p:spPr>
                <p:txBody>
                  <a:bodyPr vert="horz" wrap="square" lIns="91414" tIns="45706" rIns="91414" bIns="45706" numCol="1" anchor="t" anchorCtr="0" compatLnSpc="1">
                    <a:prstTxWarp prst="textNoShape">
                      <a:avLst/>
                    </a:prstTxWarp>
                  </a:bodyPr>
                  <a:lstStyle/>
                  <a:p>
                    <a:pPr algn="ctr" defTabSz="931505" fontAlgn="base">
                      <a:spcBef>
                        <a:spcPct val="0"/>
                      </a:spcBef>
                      <a:spcAft>
                        <a:spcPct val="0"/>
                      </a:spcAft>
                      <a:defRPr/>
                    </a:pPr>
                    <a:endParaRPr lang="en-US" sz="2400" dirty="0">
                      <a:solidFill>
                        <a:srgbClr val="000000"/>
                      </a:solidFill>
                    </a:endParaRPr>
                  </a:p>
                </p:txBody>
              </p:sp>
            </p:grpSp>
          </p:grpSp>
        </p:grpSp>
        <p:sp>
          <p:nvSpPr>
            <p:cNvPr id="36" name="TextBox 35"/>
            <p:cNvSpPr txBox="1"/>
            <p:nvPr/>
          </p:nvSpPr>
          <p:spPr>
            <a:xfrm>
              <a:off x="481019" y="5845690"/>
              <a:ext cx="1462414" cy="447815"/>
            </a:xfrm>
            <a:prstGeom prst="rect">
              <a:avLst/>
            </a:prstGeom>
            <a:noFill/>
          </p:spPr>
          <p:txBody>
            <a:bodyPr wrap="square" lIns="182828" tIns="146262" rIns="182828" bIns="146262" rtlCol="0">
              <a:spAutoFit/>
            </a:bodyPr>
            <a:lstStyle/>
            <a:p>
              <a:pPr algn="ctr" defTabSz="931147" fontAlgn="base">
                <a:lnSpc>
                  <a:spcPct val="90000"/>
                </a:lnSpc>
                <a:spcBef>
                  <a:spcPct val="0"/>
                </a:spcBef>
                <a:spcAft>
                  <a:spcPts val="600"/>
                </a:spcAft>
                <a:defRPr/>
              </a:pPr>
              <a:r>
                <a:rPr lang="en-US" sz="1098" dirty="0">
                  <a:gradFill>
                    <a:gsLst>
                      <a:gs pos="0">
                        <a:srgbClr val="FF8C00"/>
                      </a:gs>
                      <a:gs pos="100000">
                        <a:srgbClr val="FF8C00"/>
                      </a:gs>
                    </a:gsLst>
                    <a:lin ang="0" scaled="0"/>
                  </a:gradFill>
                  <a:latin typeface="Segoe UI Semibold" panose="020B0702040204020203" pitchFamily="34" charset="0"/>
                  <a:cs typeface="Segoe UI Semibold" panose="020B0702040204020203" pitchFamily="34" charset="0"/>
                </a:rPr>
                <a:t>Business analyst</a:t>
              </a:r>
            </a:p>
          </p:txBody>
        </p:sp>
      </p:grpSp>
      <p:sp>
        <p:nvSpPr>
          <p:cNvPr id="62" name="TextBox 61"/>
          <p:cNvSpPr txBox="1"/>
          <p:nvPr/>
        </p:nvSpPr>
        <p:spPr>
          <a:xfrm>
            <a:off x="2362123" y="5465092"/>
            <a:ext cx="1669482" cy="447688"/>
          </a:xfrm>
          <a:prstGeom prst="rect">
            <a:avLst/>
          </a:prstGeom>
          <a:noFill/>
        </p:spPr>
        <p:txBody>
          <a:bodyPr wrap="square" lIns="182828" tIns="146262" rIns="182828" bIns="146262" rtlCol="0">
            <a:spAutoFit/>
          </a:bodyPr>
          <a:lstStyle/>
          <a:p>
            <a:pPr defTabSz="931505" fontAlgn="base">
              <a:lnSpc>
                <a:spcPct val="90000"/>
              </a:lnSpc>
              <a:spcBef>
                <a:spcPct val="0"/>
              </a:spcBef>
              <a:spcAft>
                <a:spcPts val="600"/>
              </a:spcAft>
            </a:pPr>
            <a:r>
              <a:rPr lang="en-US" sz="1098" dirty="0">
                <a:gradFill>
                  <a:gsLst>
                    <a:gs pos="0">
                      <a:srgbClr val="0078D7"/>
                    </a:gs>
                    <a:gs pos="100000">
                      <a:srgbClr val="0078D7"/>
                    </a:gs>
                  </a:gsLst>
                  <a:lin ang="0" scaled="0"/>
                </a:gradFill>
              </a:rPr>
              <a:t>Share insights faster</a:t>
            </a:r>
          </a:p>
        </p:txBody>
      </p:sp>
      <p:sp>
        <p:nvSpPr>
          <p:cNvPr id="63" name="Bent Arrow 62"/>
          <p:cNvSpPr/>
          <p:nvPr/>
        </p:nvSpPr>
        <p:spPr bwMode="auto">
          <a:xfrm rot="16200000" flipH="1" flipV="1">
            <a:off x="3200127" y="1762814"/>
            <a:ext cx="822727" cy="2998699"/>
          </a:xfrm>
          <a:prstGeom prst="bentArrow">
            <a:avLst>
              <a:gd name="adj1" fmla="val 25000"/>
              <a:gd name="adj2" fmla="val 25000"/>
              <a:gd name="adj3" fmla="val 25000"/>
              <a:gd name="adj4" fmla="val 40440"/>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32114" fontAlgn="base">
              <a:lnSpc>
                <a:spcPct val="90000"/>
              </a:lnSpc>
              <a:spcBef>
                <a:spcPct val="0"/>
              </a:spcBef>
              <a:spcAft>
                <a:spcPct val="0"/>
              </a:spcAft>
            </a:pPr>
            <a:endParaRPr lang="en-US" sz="1098" dirty="0">
              <a:gradFill>
                <a:gsLst>
                  <a:gs pos="0">
                    <a:srgbClr val="FFFFFF"/>
                  </a:gs>
                  <a:gs pos="100000">
                    <a:srgbClr val="FFFFFF"/>
                  </a:gs>
                </a:gsLst>
                <a:lin ang="5400000" scaled="0"/>
              </a:gradFill>
              <a:ea typeface="Segoe UI" pitchFamily="34" charset="0"/>
              <a:cs typeface="Segoe UI" pitchFamily="34" charset="0"/>
            </a:endParaRPr>
          </a:p>
        </p:txBody>
      </p:sp>
      <p:sp>
        <p:nvSpPr>
          <p:cNvPr id="64" name="Bent Arrow 63"/>
          <p:cNvSpPr/>
          <p:nvPr/>
        </p:nvSpPr>
        <p:spPr bwMode="auto">
          <a:xfrm>
            <a:off x="1232360" y="3886504"/>
            <a:ext cx="822727" cy="1279797"/>
          </a:xfrm>
          <a:prstGeom prst="bentArrow">
            <a:avLst>
              <a:gd name="adj1" fmla="val 25000"/>
              <a:gd name="adj2" fmla="val 25000"/>
              <a:gd name="adj3" fmla="val 25000"/>
              <a:gd name="adj4" fmla="val 40440"/>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32114" fontAlgn="base">
              <a:lnSpc>
                <a:spcPct val="90000"/>
              </a:lnSpc>
              <a:spcBef>
                <a:spcPct val="0"/>
              </a:spcBef>
              <a:spcAft>
                <a:spcPct val="0"/>
              </a:spcAft>
            </a:pPr>
            <a:endParaRPr lang="en-US" sz="1098" dirty="0">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p:cNvSpPr txBox="1"/>
          <p:nvPr/>
        </p:nvSpPr>
        <p:spPr>
          <a:xfrm>
            <a:off x="1304951" y="4355900"/>
            <a:ext cx="1732152" cy="599994"/>
          </a:xfrm>
          <a:prstGeom prst="rect">
            <a:avLst/>
          </a:prstGeom>
          <a:noFill/>
        </p:spPr>
        <p:txBody>
          <a:bodyPr wrap="square" lIns="182828" tIns="146262" rIns="182828" bIns="146262" rtlCol="0">
            <a:spAutoFit/>
          </a:bodyPr>
          <a:lstStyle/>
          <a:p>
            <a:pPr defTabSz="931505" fontAlgn="base">
              <a:lnSpc>
                <a:spcPct val="90000"/>
              </a:lnSpc>
              <a:spcBef>
                <a:spcPct val="0"/>
              </a:spcBef>
              <a:spcAft>
                <a:spcPts val="600"/>
              </a:spcAft>
            </a:pPr>
            <a:r>
              <a:rPr lang="en-US" sz="1098" dirty="0">
                <a:gradFill>
                  <a:gsLst>
                    <a:gs pos="0">
                      <a:srgbClr val="0078D7"/>
                    </a:gs>
                    <a:gs pos="100000">
                      <a:srgbClr val="0078D7"/>
                    </a:gs>
                  </a:gsLst>
                  <a:lin ang="0" scaled="0"/>
                </a:gradFill>
              </a:rPr>
              <a:t>Faster time</a:t>
            </a:r>
            <a:br>
              <a:rPr lang="en-US" sz="1098" dirty="0">
                <a:gradFill>
                  <a:gsLst>
                    <a:gs pos="0">
                      <a:srgbClr val="0078D7"/>
                    </a:gs>
                    <a:gs pos="100000">
                      <a:srgbClr val="0078D7"/>
                    </a:gs>
                  </a:gsLst>
                  <a:lin ang="0" scaled="0"/>
                </a:gradFill>
              </a:rPr>
            </a:br>
            <a:r>
              <a:rPr lang="en-US" sz="1098" dirty="0">
                <a:gradFill>
                  <a:gsLst>
                    <a:gs pos="0">
                      <a:srgbClr val="0078D7"/>
                    </a:gs>
                    <a:gs pos="100000">
                      <a:srgbClr val="0078D7"/>
                    </a:gs>
                  </a:gsLst>
                  <a:lin ang="0" scaled="0"/>
                </a:gradFill>
              </a:rPr>
              <a:t> to insight</a:t>
            </a:r>
          </a:p>
        </p:txBody>
      </p:sp>
      <p:grpSp>
        <p:nvGrpSpPr>
          <p:cNvPr id="11" name="Group 10"/>
          <p:cNvGrpSpPr/>
          <p:nvPr/>
        </p:nvGrpSpPr>
        <p:grpSpPr>
          <a:xfrm>
            <a:off x="2495073" y="3441986"/>
            <a:ext cx="1403587" cy="1503914"/>
            <a:chOff x="2485924" y="3289185"/>
            <a:chExt cx="1403985" cy="1504340"/>
          </a:xfrm>
        </p:grpSpPr>
        <p:grpSp>
          <p:nvGrpSpPr>
            <p:cNvPr id="3" name="Group 2"/>
            <p:cNvGrpSpPr/>
            <p:nvPr/>
          </p:nvGrpSpPr>
          <p:grpSpPr>
            <a:xfrm>
              <a:off x="2485924" y="3673460"/>
              <a:ext cx="1403985" cy="546712"/>
              <a:chOff x="2576736" y="4979121"/>
              <a:chExt cx="2744702" cy="1068787"/>
            </a:xfrm>
          </p:grpSpPr>
          <p:grpSp>
            <p:nvGrpSpPr>
              <p:cNvPr id="2" name="Group 1"/>
              <p:cNvGrpSpPr/>
              <p:nvPr/>
            </p:nvGrpSpPr>
            <p:grpSpPr>
              <a:xfrm>
                <a:off x="2576736" y="4979121"/>
                <a:ext cx="1340717" cy="1068787"/>
                <a:chOff x="1647369" y="2054538"/>
                <a:chExt cx="1239488" cy="988090"/>
              </a:xfrm>
            </p:grpSpPr>
            <p:sp>
              <p:nvSpPr>
                <p:cNvPr id="39"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40"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41"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grpSp>
          <p:grpSp>
            <p:nvGrpSpPr>
              <p:cNvPr id="28" name="Group 27"/>
              <p:cNvGrpSpPr/>
              <p:nvPr/>
            </p:nvGrpSpPr>
            <p:grpSpPr>
              <a:xfrm>
                <a:off x="3980721" y="4979121"/>
                <a:ext cx="1340717" cy="1068787"/>
                <a:chOff x="1647369" y="2054538"/>
                <a:chExt cx="1239488" cy="988090"/>
              </a:xfrm>
            </p:grpSpPr>
            <p:sp>
              <p:nvSpPr>
                <p:cNvPr id="30"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31"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37"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grpSp>
        </p:grpSp>
        <p:sp>
          <p:nvSpPr>
            <p:cNvPr id="45" name="TextBox 44"/>
            <p:cNvSpPr txBox="1"/>
            <p:nvPr/>
          </p:nvSpPr>
          <p:spPr>
            <a:xfrm>
              <a:off x="2553476" y="3289185"/>
              <a:ext cx="1285063" cy="461665"/>
            </a:xfrm>
            <a:prstGeom prst="rect">
              <a:avLst/>
            </a:prstGeom>
            <a:noFill/>
          </p:spPr>
          <p:txBody>
            <a:bodyPr wrap="square" lIns="182828" tIns="146262" rIns="182828" bIns="146262" rtlCol="0">
              <a:spAutoFit/>
            </a:bodyPr>
            <a:lstStyle/>
            <a:p>
              <a:pPr algn="ctr" defTabSz="931505" fontAlgn="base">
                <a:lnSpc>
                  <a:spcPct val="90000"/>
                </a:lnSpc>
                <a:spcBef>
                  <a:spcPct val="0"/>
                </a:spcBef>
                <a:spcAft>
                  <a:spcPts val="600"/>
                </a:spcAft>
              </a:pPr>
              <a:r>
                <a:rPr lang="en-US" sz="1098" dirty="0">
                  <a:gradFill>
                    <a:gsLst>
                      <a:gs pos="0">
                        <a:srgbClr val="FF8C00"/>
                      </a:gs>
                      <a:gs pos="100000">
                        <a:srgbClr val="FF8C00"/>
                      </a:gs>
                    </a:gsLst>
                    <a:lin ang="0" scaled="0"/>
                  </a:gradFill>
                  <a:latin typeface="Segoe UI Semibold" panose="020B0702040204020203" pitchFamily="34" charset="0"/>
                  <a:cs typeface="Segoe UI Semibold" panose="020B0702040204020203" pitchFamily="34" charset="0"/>
                </a:rPr>
                <a:t>BI consumers</a:t>
              </a:r>
            </a:p>
          </p:txBody>
        </p:sp>
        <p:grpSp>
          <p:nvGrpSpPr>
            <p:cNvPr id="73" name="Group 72"/>
            <p:cNvGrpSpPr/>
            <p:nvPr/>
          </p:nvGrpSpPr>
          <p:grpSpPr>
            <a:xfrm>
              <a:off x="2485924" y="4246813"/>
              <a:ext cx="1403985" cy="546712"/>
              <a:chOff x="2576736" y="4979121"/>
              <a:chExt cx="2744702" cy="1068787"/>
            </a:xfrm>
          </p:grpSpPr>
          <p:grpSp>
            <p:nvGrpSpPr>
              <p:cNvPr id="74" name="Group 73"/>
              <p:cNvGrpSpPr/>
              <p:nvPr/>
            </p:nvGrpSpPr>
            <p:grpSpPr>
              <a:xfrm>
                <a:off x="2576736" y="4979121"/>
                <a:ext cx="1340717" cy="1068787"/>
                <a:chOff x="1647369" y="2054538"/>
                <a:chExt cx="1239488" cy="988090"/>
              </a:xfrm>
            </p:grpSpPr>
            <p:sp>
              <p:nvSpPr>
                <p:cNvPr id="79"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80"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81"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grpSp>
          <p:grpSp>
            <p:nvGrpSpPr>
              <p:cNvPr id="75" name="Group 74"/>
              <p:cNvGrpSpPr/>
              <p:nvPr/>
            </p:nvGrpSpPr>
            <p:grpSpPr>
              <a:xfrm>
                <a:off x="3980721" y="4979121"/>
                <a:ext cx="1340717" cy="1068787"/>
                <a:chOff x="1647369" y="2054538"/>
                <a:chExt cx="1239488" cy="988090"/>
              </a:xfrm>
            </p:grpSpPr>
            <p:sp>
              <p:nvSpPr>
                <p:cNvPr id="76" name="Freeform 25"/>
                <p:cNvSpPr>
                  <a:spLocks/>
                </p:cNvSpPr>
                <p:nvPr/>
              </p:nvSpPr>
              <p:spPr bwMode="auto">
                <a:xfrm>
                  <a:off x="1647369"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77" name="Freeform 25"/>
                <p:cNvSpPr>
                  <a:spLocks/>
                </p:cNvSpPr>
                <p:nvPr/>
              </p:nvSpPr>
              <p:spPr bwMode="auto">
                <a:xfrm>
                  <a:off x="2072520"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sp>
              <p:nvSpPr>
                <p:cNvPr id="78" name="Freeform 25"/>
                <p:cNvSpPr>
                  <a:spLocks/>
                </p:cNvSpPr>
                <p:nvPr/>
              </p:nvSpPr>
              <p:spPr bwMode="auto">
                <a:xfrm>
                  <a:off x="2497671" y="2054538"/>
                  <a:ext cx="389186" cy="988090"/>
                </a:xfrm>
                <a:custGeom>
                  <a:avLst/>
                  <a:gdLst/>
                  <a:ahLst/>
                  <a:cxnLst/>
                  <a:rect l="l" t="t" r="r" b="b"/>
                  <a:pathLst>
                    <a:path w="639719" h="1624152">
                      <a:moveTo>
                        <a:pt x="173064" y="301544"/>
                      </a:moveTo>
                      <a:cubicBezTo>
                        <a:pt x="217876" y="301544"/>
                        <a:pt x="420299" y="301544"/>
                        <a:pt x="468200" y="301544"/>
                      </a:cubicBezTo>
                      <a:cubicBezTo>
                        <a:pt x="562458" y="301544"/>
                        <a:pt x="639719" y="378799"/>
                        <a:pt x="639719" y="473051"/>
                      </a:cubicBezTo>
                      <a:cubicBezTo>
                        <a:pt x="639719" y="520949"/>
                        <a:pt x="639719" y="854691"/>
                        <a:pt x="639719" y="887138"/>
                      </a:cubicBezTo>
                      <a:cubicBezTo>
                        <a:pt x="639719" y="919585"/>
                        <a:pt x="613451" y="945852"/>
                        <a:pt x="582546" y="945852"/>
                      </a:cubicBezTo>
                      <a:cubicBezTo>
                        <a:pt x="550097" y="945852"/>
                        <a:pt x="523828" y="919585"/>
                        <a:pt x="523828" y="887138"/>
                      </a:cubicBezTo>
                      <a:cubicBezTo>
                        <a:pt x="523828" y="850056"/>
                        <a:pt x="523828" y="513223"/>
                        <a:pt x="523828" y="513223"/>
                      </a:cubicBezTo>
                      <a:cubicBezTo>
                        <a:pt x="492924" y="513223"/>
                        <a:pt x="492924" y="513223"/>
                        <a:pt x="492924" y="513223"/>
                      </a:cubicBezTo>
                      <a:cubicBezTo>
                        <a:pt x="492924" y="513331"/>
                        <a:pt x="492924" y="1482006"/>
                        <a:pt x="492924" y="1546897"/>
                      </a:cubicBezTo>
                      <a:cubicBezTo>
                        <a:pt x="492924" y="1590160"/>
                        <a:pt x="457384" y="1624152"/>
                        <a:pt x="414118" y="1624152"/>
                      </a:cubicBezTo>
                      <a:cubicBezTo>
                        <a:pt x="370852" y="1624152"/>
                        <a:pt x="335312" y="1590160"/>
                        <a:pt x="335312" y="1546897"/>
                      </a:cubicBezTo>
                      <a:cubicBezTo>
                        <a:pt x="335312" y="1482003"/>
                        <a:pt x="335312" y="948942"/>
                        <a:pt x="335312" y="948942"/>
                      </a:cubicBezTo>
                      <a:cubicBezTo>
                        <a:pt x="304408" y="948942"/>
                        <a:pt x="304408" y="948942"/>
                        <a:pt x="304408" y="948942"/>
                      </a:cubicBezTo>
                      <a:cubicBezTo>
                        <a:pt x="304408" y="949043"/>
                        <a:pt x="304408" y="1482009"/>
                        <a:pt x="304408" y="1546897"/>
                      </a:cubicBezTo>
                      <a:cubicBezTo>
                        <a:pt x="304408" y="1590160"/>
                        <a:pt x="268868" y="1624152"/>
                        <a:pt x="225602" y="1624152"/>
                      </a:cubicBezTo>
                      <a:cubicBezTo>
                        <a:pt x="182336" y="1624152"/>
                        <a:pt x="146796" y="1590160"/>
                        <a:pt x="146796" y="1546897"/>
                      </a:cubicBezTo>
                      <a:cubicBezTo>
                        <a:pt x="146796" y="1482003"/>
                        <a:pt x="146796" y="513223"/>
                        <a:pt x="146796" y="513223"/>
                      </a:cubicBezTo>
                      <a:cubicBezTo>
                        <a:pt x="115891" y="513223"/>
                        <a:pt x="115891" y="513223"/>
                        <a:pt x="115891" y="513223"/>
                      </a:cubicBezTo>
                      <a:cubicBezTo>
                        <a:pt x="115891" y="513317"/>
                        <a:pt x="115891" y="850061"/>
                        <a:pt x="115891" y="887138"/>
                      </a:cubicBezTo>
                      <a:cubicBezTo>
                        <a:pt x="115891" y="919585"/>
                        <a:pt x="91168" y="945852"/>
                        <a:pt x="58718" y="945852"/>
                      </a:cubicBezTo>
                      <a:cubicBezTo>
                        <a:pt x="26269" y="945852"/>
                        <a:pt x="0" y="919585"/>
                        <a:pt x="0" y="887138"/>
                      </a:cubicBezTo>
                      <a:cubicBezTo>
                        <a:pt x="0" y="854691"/>
                        <a:pt x="0" y="520949"/>
                        <a:pt x="0" y="473051"/>
                      </a:cubicBezTo>
                      <a:cubicBezTo>
                        <a:pt x="0" y="378799"/>
                        <a:pt x="77261" y="301544"/>
                        <a:pt x="173064" y="301544"/>
                      </a:cubicBezTo>
                      <a:close/>
                      <a:moveTo>
                        <a:pt x="320514" y="0"/>
                      </a:moveTo>
                      <a:cubicBezTo>
                        <a:pt x="394210" y="0"/>
                        <a:pt x="453953" y="59889"/>
                        <a:pt x="453953" y="133765"/>
                      </a:cubicBezTo>
                      <a:cubicBezTo>
                        <a:pt x="453953" y="207641"/>
                        <a:pt x="394210" y="267530"/>
                        <a:pt x="320514" y="267530"/>
                      </a:cubicBezTo>
                      <a:cubicBezTo>
                        <a:pt x="246818" y="267530"/>
                        <a:pt x="187075" y="207641"/>
                        <a:pt x="187075" y="133765"/>
                      </a:cubicBezTo>
                      <a:cubicBezTo>
                        <a:pt x="187075" y="59889"/>
                        <a:pt x="246818" y="0"/>
                        <a:pt x="320514" y="0"/>
                      </a:cubicBezTo>
                      <a:close/>
                    </a:path>
                  </a:pathLst>
                </a:custGeom>
                <a:solidFill>
                  <a:srgbClr val="FF8C00"/>
                </a:solidFill>
                <a:ln>
                  <a:noFill/>
                </a:ln>
                <a:effectLst/>
                <a:extLst/>
              </p:spPr>
              <p:txBody>
                <a:bodyPr vert="horz" wrap="square" lIns="91414" tIns="45706" rIns="91414" bIns="45706" numCol="1" anchor="t" anchorCtr="0" compatLnSpc="1">
                  <a:prstTxWarp prst="textNoShape">
                    <a:avLst/>
                  </a:prstTxWarp>
                </a:bodyPr>
                <a:lstStyle/>
                <a:p>
                  <a:pPr defTabSz="932384"/>
                  <a:endParaRPr lang="en-US" dirty="0">
                    <a:solidFill>
                      <a:srgbClr val="000000"/>
                    </a:solidFill>
                  </a:endParaRPr>
                </a:p>
              </p:txBody>
            </p:sp>
          </p:grpSp>
        </p:grpSp>
      </p:grpSp>
      <p:sp>
        <p:nvSpPr>
          <p:cNvPr id="65" name="TextBox 64"/>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SQL Server Analysis Services 2016</a:t>
            </a:r>
          </a:p>
        </p:txBody>
      </p:sp>
      <p:grpSp>
        <p:nvGrpSpPr>
          <p:cNvPr id="67" name="Group 66"/>
          <p:cNvGrpSpPr/>
          <p:nvPr/>
        </p:nvGrpSpPr>
        <p:grpSpPr>
          <a:xfrm>
            <a:off x="6675437" y="3112795"/>
            <a:ext cx="362908" cy="384467"/>
            <a:chOff x="8431377" y="-766784"/>
            <a:chExt cx="457200" cy="457200"/>
          </a:xfrm>
          <a:solidFill>
            <a:srgbClr val="0072C6"/>
          </a:solidFill>
        </p:grpSpPr>
        <p:sp>
          <p:nvSpPr>
            <p:cNvPr id="68"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69"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71" name="Group 70"/>
          <p:cNvGrpSpPr/>
          <p:nvPr/>
        </p:nvGrpSpPr>
        <p:grpSpPr>
          <a:xfrm>
            <a:off x="6675437" y="3950995"/>
            <a:ext cx="362908" cy="384467"/>
            <a:chOff x="8431377" y="-766784"/>
            <a:chExt cx="457200" cy="457200"/>
          </a:xfrm>
          <a:solidFill>
            <a:srgbClr val="0072C6"/>
          </a:solidFill>
        </p:grpSpPr>
        <p:sp>
          <p:nvSpPr>
            <p:cNvPr id="72"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82"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83" name="Group 82"/>
          <p:cNvGrpSpPr/>
          <p:nvPr/>
        </p:nvGrpSpPr>
        <p:grpSpPr>
          <a:xfrm>
            <a:off x="6675437" y="4636795"/>
            <a:ext cx="362908" cy="384467"/>
            <a:chOff x="8431377" y="-766784"/>
            <a:chExt cx="457200" cy="457200"/>
          </a:xfrm>
          <a:solidFill>
            <a:srgbClr val="0072C6"/>
          </a:solidFill>
        </p:grpSpPr>
        <p:sp>
          <p:nvSpPr>
            <p:cNvPr id="84"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85"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86" name="Group 85"/>
          <p:cNvGrpSpPr/>
          <p:nvPr/>
        </p:nvGrpSpPr>
        <p:grpSpPr>
          <a:xfrm>
            <a:off x="6675437" y="5246395"/>
            <a:ext cx="362908" cy="384467"/>
            <a:chOff x="8431377" y="-766784"/>
            <a:chExt cx="457200" cy="457200"/>
          </a:xfrm>
          <a:solidFill>
            <a:srgbClr val="0072C6"/>
          </a:solidFill>
        </p:grpSpPr>
        <p:sp>
          <p:nvSpPr>
            <p:cNvPr id="8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8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spTree>
    <p:extLst>
      <p:ext uri="{BB962C8B-B14F-4D97-AF65-F5344CB8AC3E}">
        <p14:creationId xmlns:p14="http://schemas.microsoft.com/office/powerpoint/2010/main" val="10771376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500"/>
                                        <p:tgtEl>
                                          <p:spTgt spid="70">
                                            <p:txEl>
                                              <p:pRg st="0" end="0"/>
                                            </p:txEl>
                                          </p:spTgt>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0">
                                            <p:txEl>
                                              <p:pRg st="1" end="1"/>
                                            </p:txEl>
                                          </p:spTgt>
                                        </p:tgtEl>
                                        <p:attrNameLst>
                                          <p:attrName>style.visibility</p:attrName>
                                        </p:attrNameLst>
                                      </p:cBhvr>
                                      <p:to>
                                        <p:strVal val="visible"/>
                                      </p:to>
                                    </p:set>
                                    <p:animEffect transition="in" filter="fade">
                                      <p:cBhvr>
                                        <p:cTn id="10" dur="500"/>
                                        <p:tgtEl>
                                          <p:spTgt spid="70">
                                            <p:txEl>
                                              <p:pRg st="1" end="1"/>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70">
                                            <p:txEl>
                                              <p:pRg st="2" end="2"/>
                                            </p:txEl>
                                          </p:spTgt>
                                        </p:tgtEl>
                                        <p:attrNameLst>
                                          <p:attrName>style.visibility</p:attrName>
                                        </p:attrNameLst>
                                      </p:cBhvr>
                                      <p:to>
                                        <p:strVal val="visible"/>
                                      </p:to>
                                    </p:set>
                                    <p:animEffect transition="in" filter="fade">
                                      <p:cBhvr>
                                        <p:cTn id="13" dur="500"/>
                                        <p:tgtEl>
                                          <p:spTgt spid="70">
                                            <p:txEl>
                                              <p:pRg st="2" end="2"/>
                                            </p:txEl>
                                          </p:spTgt>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70">
                                            <p:txEl>
                                              <p:pRg st="3" end="3"/>
                                            </p:txEl>
                                          </p:spTgt>
                                        </p:tgtEl>
                                        <p:attrNameLst>
                                          <p:attrName>style.visibility</p:attrName>
                                        </p:attrNameLst>
                                      </p:cBhvr>
                                      <p:to>
                                        <p:strVal val="visible"/>
                                      </p:to>
                                    </p:set>
                                    <p:animEffect transition="in" filter="fade">
                                      <p:cBhvr>
                                        <p:cTn id="16" dur="500"/>
                                        <p:tgtEl>
                                          <p:spTgt spid="70">
                                            <p:txEl>
                                              <p:pRg st="3" end="3"/>
                                            </p:txEl>
                                          </p:spTgt>
                                        </p:tgtEl>
                                      </p:cBhvr>
                                    </p:animEffect>
                                  </p:childTnLst>
                                </p:cTn>
                              </p:par>
                              <p:par>
                                <p:cTn id="17" presetID="10" presetClass="entr" presetSubtype="0" fill="hold" nodeType="withEffect">
                                  <p:stCondLst>
                                    <p:cond delay="25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500"/>
                                        <p:tgtEl>
                                          <p:spTgt spid="67"/>
                                        </p:tgtEl>
                                      </p:cBhvr>
                                    </p:animEffect>
                                  </p:childTnLst>
                                </p:cTn>
                              </p:par>
                              <p:par>
                                <p:cTn id="20" presetID="63" presetClass="path" presetSubtype="0" accel="50000" decel="50000" fill="hold" nodeType="withEffect">
                                  <p:stCondLst>
                                    <p:cond delay="250"/>
                                  </p:stCondLst>
                                  <p:childTnLst>
                                    <p:animMotion origin="layout" path="M -0.03063 2.55107E-6 L -4.78172E-6 2.55107E-6 " pathEditMode="relative" rAng="0" ptsTypes="AA">
                                      <p:cBhvr>
                                        <p:cTn id="21" dur="500" fill="hold"/>
                                        <p:tgtEl>
                                          <p:spTgt spid="67"/>
                                        </p:tgtEl>
                                        <p:attrNameLst>
                                          <p:attrName>ppt_x</p:attrName>
                                          <p:attrName>ppt_y</p:attrName>
                                        </p:attrNameLst>
                                      </p:cBhvr>
                                      <p:rCtr x="1532" y="0"/>
                                    </p:animMotion>
                                  </p:childTnLst>
                                </p:cTn>
                              </p:par>
                              <p:par>
                                <p:cTn id="22" presetID="10" presetClass="entr" presetSubtype="0" fill="hold" nodeType="withEffect">
                                  <p:stCondLst>
                                    <p:cond delay="50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63" presetClass="path" presetSubtype="0" accel="50000" decel="50000" fill="hold" nodeType="withEffect">
                                  <p:stCondLst>
                                    <p:cond delay="500"/>
                                  </p:stCondLst>
                                  <p:childTnLst>
                                    <p:animMotion origin="layout" path="M -0.03063 -4.03541E-6 L -4.78172E-6 -4.03541E-6 " pathEditMode="relative" rAng="0" ptsTypes="AA">
                                      <p:cBhvr>
                                        <p:cTn id="26" dur="500" fill="hold"/>
                                        <p:tgtEl>
                                          <p:spTgt spid="71"/>
                                        </p:tgtEl>
                                        <p:attrNameLst>
                                          <p:attrName>ppt_x</p:attrName>
                                          <p:attrName>ppt_y</p:attrName>
                                        </p:attrNameLst>
                                      </p:cBhvr>
                                      <p:rCtr x="1532" y="0"/>
                                    </p:animMotion>
                                  </p:childTnLst>
                                </p:cTn>
                              </p:par>
                              <p:par>
                                <p:cTn id="27" presetID="10" presetClass="entr" presetSubtype="0" fill="hold" nodeType="withEffect">
                                  <p:stCondLst>
                                    <p:cond delay="75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500"/>
                                        <p:tgtEl>
                                          <p:spTgt spid="83"/>
                                        </p:tgtEl>
                                      </p:cBhvr>
                                    </p:animEffect>
                                  </p:childTnLst>
                                </p:cTn>
                              </p:par>
                              <p:par>
                                <p:cTn id="30" presetID="63" presetClass="path" presetSubtype="0" accel="50000" decel="50000" fill="hold" nodeType="withEffect">
                                  <p:stCondLst>
                                    <p:cond delay="750"/>
                                  </p:stCondLst>
                                  <p:childTnLst>
                                    <p:animMotion origin="layout" path="M -0.03063 -2.15161E-6 L -4.78172E-6 -2.15161E-6 " pathEditMode="relative" rAng="0" ptsTypes="AA">
                                      <p:cBhvr>
                                        <p:cTn id="31" dur="500" fill="hold"/>
                                        <p:tgtEl>
                                          <p:spTgt spid="83"/>
                                        </p:tgtEl>
                                        <p:attrNameLst>
                                          <p:attrName>ppt_x</p:attrName>
                                          <p:attrName>ppt_y</p:attrName>
                                        </p:attrNameLst>
                                      </p:cBhvr>
                                      <p:rCtr x="1532" y="0"/>
                                    </p:animMotion>
                                  </p:childTnLst>
                                </p:cTn>
                              </p:par>
                              <p:par>
                                <p:cTn id="32" presetID="10" presetClass="entr" presetSubtype="0"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fade">
                                      <p:cBhvr>
                                        <p:cTn id="34" dur="500"/>
                                        <p:tgtEl>
                                          <p:spTgt spid="86"/>
                                        </p:tgtEl>
                                      </p:cBhvr>
                                    </p:animEffect>
                                  </p:childTnLst>
                                </p:cTn>
                              </p:par>
                              <p:par>
                                <p:cTn id="35" presetID="63" presetClass="path" presetSubtype="0" accel="50000" decel="50000" fill="hold" nodeType="withEffect">
                                  <p:stCondLst>
                                    <p:cond delay="1000"/>
                                  </p:stCondLst>
                                  <p:childTnLst>
                                    <p:animMotion origin="layout" path="M -0.03063 3.96732E-6 L -4.78172E-6 3.96732E-6 " pathEditMode="relative" rAng="0" ptsTypes="AA">
                                      <p:cBhvr>
                                        <p:cTn id="36" dur="500" fill="hold"/>
                                        <p:tgtEl>
                                          <p:spTgt spid="86"/>
                                        </p:tgtEl>
                                        <p:attrNameLst>
                                          <p:attrName>ppt_x</p:attrName>
                                          <p:attrName>ppt_y</p:attrName>
                                        </p:attrNameLst>
                                      </p:cBhvr>
                                      <p:rCtr x="1532" y="0"/>
                                    </p:animMotion>
                                  </p:childTnLst>
                                </p:cTn>
                              </p:par>
                              <p:par>
                                <p:cTn id="37" presetID="1" presetClass="entr" presetSubtype="0" fill="hold" nodeType="withEffect">
                                  <p:stCondLst>
                                    <p:cond delay="0"/>
                                  </p:stCondLst>
                                  <p:childTnLst>
                                    <p:set>
                                      <p:cBhvr>
                                        <p:cTn id="38" dur="1" fill="hold">
                                          <p:stCondLst>
                                            <p:cond delay="499"/>
                                          </p:stCondLst>
                                        </p:cTn>
                                        <p:tgtEl>
                                          <p:spTgt spid="5"/>
                                        </p:tgtEl>
                                        <p:attrNameLst>
                                          <p:attrName>style.visibility</p:attrName>
                                        </p:attrNameLst>
                                      </p:cBhvr>
                                      <p:to>
                                        <p:strVal val="visible"/>
                                      </p:to>
                                    </p:set>
                                  </p:childTnLst>
                                </p:cTn>
                              </p:par>
                              <p:par>
                                <p:cTn id="39" presetID="6" presetClass="emph" presetSubtype="0" accel="100000" autoRev="1" fill="hold" nodeType="withEffect">
                                  <p:stCondLst>
                                    <p:cond delay="0"/>
                                  </p:stCondLst>
                                  <p:childTnLst>
                                    <p:animScale>
                                      <p:cBhvr>
                                        <p:cTn id="40" dur="500" fill="hold"/>
                                        <p:tgtEl>
                                          <p:spTgt spid="5"/>
                                        </p:tgtEl>
                                      </p:cBhvr>
                                      <p:by x="0" y="0"/>
                                    </p:animScale>
                                  </p:childTnLst>
                                </p:cTn>
                              </p:par>
                              <p:par>
                                <p:cTn id="41" presetID="22" presetClass="entr" presetSubtype="8" fill="hold" grpId="0" nodeType="withEffect">
                                  <p:stCondLst>
                                    <p:cond delay="500"/>
                                  </p:stCondLst>
                                  <p:childTnLst>
                                    <p:set>
                                      <p:cBhvr>
                                        <p:cTn id="42" dur="1" fill="hold">
                                          <p:stCondLst>
                                            <p:cond delay="0"/>
                                          </p:stCondLst>
                                        </p:cTn>
                                        <p:tgtEl>
                                          <p:spTgt spid="63"/>
                                        </p:tgtEl>
                                        <p:attrNameLst>
                                          <p:attrName>style.visibility</p:attrName>
                                        </p:attrNameLst>
                                      </p:cBhvr>
                                      <p:to>
                                        <p:strVal val="visible"/>
                                      </p:to>
                                    </p:set>
                                    <p:animEffect transition="in" filter="wipe(left)">
                                      <p:cBhvr>
                                        <p:cTn id="43" dur="500"/>
                                        <p:tgtEl>
                                          <p:spTgt spid="6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 presetClass="entr" presetSubtype="0" fill="hold" grpId="0" nodeType="withEffect">
                                  <p:stCondLst>
                                    <p:cond delay="500"/>
                                  </p:stCondLst>
                                  <p:childTnLst>
                                    <p:set>
                                      <p:cBhvr>
                                        <p:cTn id="48" dur="1" fill="hold">
                                          <p:stCondLst>
                                            <p:cond delay="499"/>
                                          </p:stCondLst>
                                        </p:cTn>
                                        <p:tgtEl>
                                          <p:spTgt spid="66"/>
                                        </p:tgtEl>
                                        <p:attrNameLst>
                                          <p:attrName>style.visibility</p:attrName>
                                        </p:attrNameLst>
                                      </p:cBhvr>
                                      <p:to>
                                        <p:strVal val="visible"/>
                                      </p:to>
                                    </p:set>
                                  </p:childTnLst>
                                </p:cTn>
                              </p:par>
                              <p:par>
                                <p:cTn id="49" presetID="6" presetClass="emph" presetSubtype="0" accel="100000" autoRev="1" fill="hold" grpId="1" nodeType="withEffect">
                                  <p:stCondLst>
                                    <p:cond delay="500"/>
                                  </p:stCondLst>
                                  <p:childTnLst>
                                    <p:animScale>
                                      <p:cBhvr>
                                        <p:cTn id="50" dur="500" fill="hold"/>
                                        <p:tgtEl>
                                          <p:spTgt spid="66"/>
                                        </p:tgtEl>
                                      </p:cBhvr>
                                      <p:by x="0" y="0"/>
                                    </p:animScale>
                                  </p:childTnLst>
                                </p:cTn>
                              </p:par>
                              <p:par>
                                <p:cTn id="51" presetID="22" presetClass="entr" presetSubtype="2" fill="hold" grpId="0" nodeType="withEffect">
                                  <p:stCondLst>
                                    <p:cond delay="1250"/>
                                  </p:stCondLst>
                                  <p:childTnLst>
                                    <p:set>
                                      <p:cBhvr>
                                        <p:cTn id="52" dur="1" fill="hold">
                                          <p:stCondLst>
                                            <p:cond delay="0"/>
                                          </p:stCondLst>
                                        </p:cTn>
                                        <p:tgtEl>
                                          <p:spTgt spid="23"/>
                                        </p:tgtEl>
                                        <p:attrNameLst>
                                          <p:attrName>style.visibility</p:attrName>
                                        </p:attrNameLst>
                                      </p:cBhvr>
                                      <p:to>
                                        <p:strVal val="visible"/>
                                      </p:to>
                                    </p:set>
                                    <p:animEffect transition="in" filter="wipe(right)">
                                      <p:cBhvr>
                                        <p:cTn id="53" dur="500"/>
                                        <p:tgtEl>
                                          <p:spTgt spid="23"/>
                                        </p:tgtEl>
                                      </p:cBhvr>
                                    </p:animEffect>
                                  </p:childTnLst>
                                </p:cTn>
                              </p:par>
                              <p:par>
                                <p:cTn id="54" presetID="10" presetClass="entr" presetSubtype="0" fill="hold" grpId="0" nodeType="withEffect">
                                  <p:stCondLst>
                                    <p:cond delay="125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 presetClass="entr" presetSubtype="0" fill="hold" nodeType="withEffect">
                                  <p:stCondLst>
                                    <p:cond delay="1250"/>
                                  </p:stCondLst>
                                  <p:childTnLst>
                                    <p:set>
                                      <p:cBhvr>
                                        <p:cTn id="58" dur="1" fill="hold">
                                          <p:stCondLst>
                                            <p:cond delay="499"/>
                                          </p:stCondLst>
                                        </p:cTn>
                                        <p:tgtEl>
                                          <p:spTgt spid="6"/>
                                        </p:tgtEl>
                                        <p:attrNameLst>
                                          <p:attrName>style.visibility</p:attrName>
                                        </p:attrNameLst>
                                      </p:cBhvr>
                                      <p:to>
                                        <p:strVal val="visible"/>
                                      </p:to>
                                    </p:set>
                                  </p:childTnLst>
                                </p:cTn>
                              </p:par>
                              <p:par>
                                <p:cTn id="59" presetID="6" presetClass="emph" presetSubtype="0" accel="100000" autoRev="1" fill="hold" nodeType="withEffect">
                                  <p:stCondLst>
                                    <p:cond delay="1250"/>
                                  </p:stCondLst>
                                  <p:childTnLst>
                                    <p:animScale>
                                      <p:cBhvr>
                                        <p:cTn id="60" dur="500" fill="hold"/>
                                        <p:tgtEl>
                                          <p:spTgt spid="6"/>
                                        </p:tgtEl>
                                      </p:cBhvr>
                                      <p:by x="0" y="0"/>
                                    </p:animScale>
                                  </p:childTnLst>
                                </p:cTn>
                              </p:par>
                              <p:par>
                                <p:cTn id="61" presetID="22" presetClass="entr" presetSubtype="4" fill="hold" grpId="0" nodeType="withEffect">
                                  <p:stCondLst>
                                    <p:cond delay="1750"/>
                                  </p:stCondLst>
                                  <p:childTnLst>
                                    <p:set>
                                      <p:cBhvr>
                                        <p:cTn id="62" dur="1" fill="hold">
                                          <p:stCondLst>
                                            <p:cond delay="0"/>
                                          </p:stCondLst>
                                        </p:cTn>
                                        <p:tgtEl>
                                          <p:spTgt spid="64"/>
                                        </p:tgtEl>
                                        <p:attrNameLst>
                                          <p:attrName>style.visibility</p:attrName>
                                        </p:attrNameLst>
                                      </p:cBhvr>
                                      <p:to>
                                        <p:strVal val="visible"/>
                                      </p:to>
                                    </p:set>
                                    <p:animEffect transition="in" filter="wipe(down)">
                                      <p:cBhvr>
                                        <p:cTn id="63" dur="500"/>
                                        <p:tgtEl>
                                          <p:spTgt spid="64"/>
                                        </p:tgtEl>
                                      </p:cBhvr>
                                    </p:animEffect>
                                  </p:childTnLst>
                                </p:cTn>
                              </p:par>
                              <p:par>
                                <p:cTn id="64" presetID="10" presetClass="entr" presetSubtype="0" fill="hold" grpId="0" nodeType="withEffect">
                                  <p:stCondLst>
                                    <p:cond delay="175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 presetClass="entr" presetSubtype="0" fill="hold" nodeType="withEffect">
                                  <p:stCondLst>
                                    <p:cond delay="1750"/>
                                  </p:stCondLst>
                                  <p:childTnLst>
                                    <p:set>
                                      <p:cBhvr>
                                        <p:cTn id="68" dur="1" fill="hold">
                                          <p:stCondLst>
                                            <p:cond delay="499"/>
                                          </p:stCondLst>
                                        </p:cTn>
                                        <p:tgtEl>
                                          <p:spTgt spid="11"/>
                                        </p:tgtEl>
                                        <p:attrNameLst>
                                          <p:attrName>style.visibility</p:attrName>
                                        </p:attrNameLst>
                                      </p:cBhvr>
                                      <p:to>
                                        <p:strVal val="visible"/>
                                      </p:to>
                                    </p:set>
                                  </p:childTnLst>
                                </p:cTn>
                              </p:par>
                              <p:par>
                                <p:cTn id="69" presetID="6" presetClass="emph" presetSubtype="0" accel="100000" autoRev="1" fill="hold" nodeType="withEffect">
                                  <p:stCondLst>
                                    <p:cond delay="1750"/>
                                  </p:stCondLst>
                                  <p:childTnLst>
                                    <p:animScale>
                                      <p:cBhvr>
                                        <p:cTn id="70" dur="500" fill="hold"/>
                                        <p:tgtEl>
                                          <p:spTgt spid="11"/>
                                        </p:tgtEl>
                                      </p:cBhvr>
                                      <p:by x="0" y="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p"/>
      <p:bldP spid="23" grpId="0" animBg="1"/>
      <p:bldP spid="27" grpId="0"/>
      <p:bldP spid="66" grpId="0" animBg="1"/>
      <p:bldP spid="66" grpId="1" animBg="1"/>
      <p:bldP spid="62" grpId="0"/>
      <p:bldP spid="63" grpId="0" animBg="1"/>
      <p:bldP spid="64" grpId="0" animBg="1"/>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4235" y="3077"/>
          <a:ext cx="1587" cy="1587"/>
        </p:xfrm>
        <a:graphic>
          <a:graphicData uri="http://schemas.openxmlformats.org/presentationml/2006/ole">
            <mc:AlternateContent xmlns:mc="http://schemas.openxmlformats.org/markup-compatibility/2006">
              <mc:Choice xmlns:v="urn:schemas-microsoft-com:vml" Requires="v">
                <p:oleObj spid="_x0000_s6167"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4235" y="3077"/>
                        <a:ext cx="1587" cy="1587"/>
                      </a:xfrm>
                      <a:prstGeom prst="rect">
                        <a:avLst/>
                      </a:prstGeom>
                    </p:spPr>
                  </p:pic>
                </p:oleObj>
              </mc:Fallback>
            </mc:AlternateContent>
          </a:graphicData>
        </a:graphic>
      </p:graphicFrame>
      <p:sp>
        <p:nvSpPr>
          <p:cNvPr id="39" name="Rectangle 38"/>
          <p:cNvSpPr/>
          <p:nvPr/>
        </p:nvSpPr>
        <p:spPr bwMode="auto">
          <a:xfrm>
            <a:off x="6680586" y="2670465"/>
            <a:ext cx="4609597" cy="25031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694" rIns="0" bIns="45694" numCol="1" spcCol="0" rtlCol="0" fromWordArt="0" anchor="t" anchorCtr="0" forceAA="0" compatLnSpc="1">
            <a:prstTxWarp prst="textNoShape">
              <a:avLst/>
            </a:prstTxWarp>
            <a:spAutoFit/>
          </a:bodyPr>
          <a:lstStyle/>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solidFill>
                  <a:schemeClr val="tx1"/>
                </a:solidFill>
                <a:ea typeface="Segoe UI" pitchFamily="34" charset="0"/>
                <a:cs typeface="Segoe UI" pitchFamily="34" charset="0"/>
              </a:rPr>
              <a:t>Paginated reports</a:t>
            </a:r>
            <a:br>
              <a:rPr lang="en-US" sz="3198" dirty="0">
                <a:solidFill>
                  <a:schemeClr val="tx1"/>
                </a:solidFill>
                <a:latin typeface="Segoe UI Light"/>
              </a:rPr>
            </a:br>
            <a:r>
              <a:rPr lang="en-US" sz="1500" dirty="0">
                <a:ln>
                  <a:solidFill>
                    <a:srgbClr val="FFFFFF">
                      <a:alpha val="0"/>
                    </a:srgbClr>
                  </a:solidFill>
                </a:ln>
                <a:solidFill>
                  <a:schemeClr val="tx1"/>
                </a:solidFill>
                <a:ea typeface="Segoe UI" pitchFamily="34" charset="0"/>
                <a:cs typeface="Segoe UI" pitchFamily="34" charset="0"/>
              </a:rPr>
              <a:t>Design beautiful documents using updated tools and new features</a:t>
            </a:r>
          </a:p>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solidFill>
                  <a:schemeClr val="tx1"/>
                </a:solidFill>
                <a:ea typeface="Segoe UI" pitchFamily="34" charset="0"/>
                <a:cs typeface="Segoe UI" pitchFamily="34" charset="0"/>
              </a:rPr>
              <a:t>Mobile reports</a:t>
            </a:r>
            <a:br>
              <a:rPr lang="en-US" sz="2800" dirty="0">
                <a:solidFill>
                  <a:schemeClr val="tx1"/>
                </a:solidFill>
                <a:latin typeface="Segoe UI Light"/>
              </a:rPr>
            </a:br>
            <a:r>
              <a:rPr lang="en-US" sz="1500" dirty="0">
                <a:ln>
                  <a:solidFill>
                    <a:srgbClr val="FFFFFF">
                      <a:alpha val="0"/>
                    </a:srgbClr>
                  </a:solidFill>
                </a:ln>
                <a:solidFill>
                  <a:schemeClr val="tx1"/>
                </a:solidFill>
                <a:ea typeface="Segoe UI" pitchFamily="34" charset="0"/>
                <a:cs typeface="Segoe UI" pitchFamily="34" charset="0"/>
              </a:rPr>
              <a:t>Create responsive, interactive reports optimized for mobile devices</a:t>
            </a:r>
          </a:p>
          <a:p>
            <a:pPr marL="457024" indent="-403070" defTabSz="931597" fontAlgn="base">
              <a:lnSpc>
                <a:spcPct val="90000"/>
              </a:lnSpc>
              <a:spcBef>
                <a:spcPts val="306"/>
              </a:spcBef>
              <a:spcAft>
                <a:spcPts val="1020"/>
              </a:spcAft>
              <a:buClr>
                <a:srgbClr val="FFFFFF"/>
              </a:buClr>
              <a:buSzPct val="115000"/>
              <a:buFont typeface="Arial" panose="020B0604020202020204" pitchFamily="34" charset="0"/>
              <a:buChar char="•"/>
              <a:defRPr/>
            </a:pPr>
            <a:r>
              <a:rPr lang="en-US" sz="2000" dirty="0">
                <a:ln>
                  <a:solidFill>
                    <a:srgbClr val="FFFFFF">
                      <a:alpha val="0"/>
                    </a:srgbClr>
                  </a:solidFill>
                </a:ln>
                <a:solidFill>
                  <a:schemeClr val="tx1"/>
                </a:solidFill>
                <a:ea typeface="Segoe UI" pitchFamily="34" charset="0"/>
                <a:cs typeface="Segoe UI" pitchFamily="34" charset="0"/>
              </a:rPr>
              <a:t>New web portal </a:t>
            </a:r>
            <a:br>
              <a:rPr lang="en-US" sz="3198" dirty="0">
                <a:solidFill>
                  <a:schemeClr val="tx1"/>
                </a:solidFill>
                <a:latin typeface="Segoe UI Light"/>
              </a:rPr>
            </a:br>
            <a:r>
              <a:rPr lang="en-US" sz="1500" dirty="0">
                <a:ln>
                  <a:solidFill>
                    <a:srgbClr val="FFFFFF">
                      <a:alpha val="0"/>
                    </a:srgbClr>
                  </a:solidFill>
                </a:ln>
                <a:solidFill>
                  <a:schemeClr val="tx1"/>
                </a:solidFill>
                <a:ea typeface="Segoe UI" pitchFamily="34" charset="0"/>
                <a:cs typeface="Segoe UI" pitchFamily="34" charset="0"/>
              </a:rPr>
              <a:t>Consume both types of reports in one web portal using modern browsers</a:t>
            </a:r>
          </a:p>
        </p:txBody>
      </p:sp>
      <p:pic>
        <p:nvPicPr>
          <p:cNvPr id="16" name="Picture 15"/>
          <p:cNvPicPr>
            <a:picLocks noChangeAspect="1"/>
          </p:cNvPicPr>
          <p:nvPr/>
        </p:nvPicPr>
        <p:blipFill>
          <a:blip r:embed="rId7"/>
          <a:stretch>
            <a:fillRect/>
          </a:stretch>
        </p:blipFill>
        <p:spPr>
          <a:xfrm>
            <a:off x="488369" y="2335114"/>
            <a:ext cx="5667415" cy="4101506"/>
          </a:xfrm>
          <a:prstGeom prst="rect">
            <a:avLst/>
          </a:prstGeom>
        </p:spPr>
      </p:pic>
      <p:sp>
        <p:nvSpPr>
          <p:cNvPr id="10" name="TextBox 9"/>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SQL Server Reporting Services 2016</a:t>
            </a:r>
          </a:p>
        </p:txBody>
      </p:sp>
      <p:sp>
        <p:nvSpPr>
          <p:cNvPr id="11" name="Title 3"/>
          <p:cNvSpPr txBox="1">
            <a:spLocks/>
          </p:cNvSpPr>
          <p:nvPr/>
        </p:nvSpPr>
        <p:spPr>
          <a:xfrm>
            <a:off x="300935" y="1055231"/>
            <a:ext cx="11887454" cy="918031"/>
          </a:xfrm>
          <a:prstGeom prst="rect">
            <a:avLst/>
          </a:prstGeom>
        </p:spPr>
        <p:txBody>
          <a:bodyPr vert="horz" wrap="square" lIns="146304" tIns="91440" rIns="146304" bIns="91440"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sz="2000" spc="0" dirty="0">
                <a:solidFill>
                  <a:schemeClr val="tx1"/>
                </a:solidFill>
                <a:latin typeface="Segoe UI Semibold" panose="020B0702040204020203" pitchFamily="34" charset="0"/>
                <a:cs typeface="Segoe UI Semibold" panose="020B0702040204020203" pitchFamily="34" charset="0"/>
              </a:rPr>
              <a:t>On-premises solution for deploying and managing reports</a:t>
            </a:r>
          </a:p>
        </p:txBody>
      </p:sp>
      <p:grpSp>
        <p:nvGrpSpPr>
          <p:cNvPr id="12" name="Group 11"/>
          <p:cNvGrpSpPr/>
          <p:nvPr/>
        </p:nvGrpSpPr>
        <p:grpSpPr>
          <a:xfrm>
            <a:off x="6675437" y="2831304"/>
            <a:ext cx="384467" cy="384467"/>
            <a:chOff x="8431377" y="-766784"/>
            <a:chExt cx="457200" cy="457200"/>
          </a:xfrm>
          <a:solidFill>
            <a:srgbClr val="0072C6"/>
          </a:solidFill>
        </p:grpSpPr>
        <p:sp>
          <p:nvSpPr>
            <p:cNvPr id="13"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4"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15" name="Group 14"/>
          <p:cNvGrpSpPr/>
          <p:nvPr/>
        </p:nvGrpSpPr>
        <p:grpSpPr>
          <a:xfrm>
            <a:off x="6675437" y="3695385"/>
            <a:ext cx="384467" cy="384467"/>
            <a:chOff x="8431377" y="-766784"/>
            <a:chExt cx="457200" cy="457200"/>
          </a:xfrm>
          <a:solidFill>
            <a:srgbClr val="0072C6"/>
          </a:solidFill>
        </p:grpSpPr>
        <p:sp>
          <p:nvSpPr>
            <p:cNvPr id="1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1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19" name="Group 18"/>
          <p:cNvGrpSpPr/>
          <p:nvPr/>
        </p:nvGrpSpPr>
        <p:grpSpPr>
          <a:xfrm>
            <a:off x="6675437" y="4559466"/>
            <a:ext cx="384467" cy="384467"/>
            <a:chOff x="8431377" y="-766784"/>
            <a:chExt cx="457200" cy="457200"/>
          </a:xfrm>
          <a:solidFill>
            <a:srgbClr val="0072C6"/>
          </a:solidFill>
        </p:grpSpPr>
        <p:sp>
          <p:nvSpPr>
            <p:cNvPr id="20"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21"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spTree>
    <p:extLst>
      <p:ext uri="{BB962C8B-B14F-4D97-AF65-F5344CB8AC3E}">
        <p14:creationId xmlns:p14="http://schemas.microsoft.com/office/powerpoint/2010/main" val="2593546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xEl>
                                              <p:pRg st="0" end="0"/>
                                            </p:txEl>
                                          </p:spTgt>
                                        </p:tgtEl>
                                        <p:attrNameLst>
                                          <p:attrName>style.visibility</p:attrName>
                                        </p:attrNameLst>
                                      </p:cBhvr>
                                      <p:to>
                                        <p:strVal val="visible"/>
                                      </p:to>
                                    </p:set>
                                    <p:animEffect transition="in" filter="fade">
                                      <p:cBhvr>
                                        <p:cTn id="10" dur="500"/>
                                        <p:tgtEl>
                                          <p:spTgt spid="39">
                                            <p:txEl>
                                              <p:pRg st="0" end="0"/>
                                            </p:txEl>
                                          </p:spTgt>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39">
                                            <p:txEl>
                                              <p:pRg st="1" end="1"/>
                                            </p:txEl>
                                          </p:spTgt>
                                        </p:tgtEl>
                                        <p:attrNameLst>
                                          <p:attrName>style.visibility</p:attrName>
                                        </p:attrNameLst>
                                      </p:cBhvr>
                                      <p:to>
                                        <p:strVal val="visible"/>
                                      </p:to>
                                    </p:set>
                                    <p:animEffect transition="in" filter="fade">
                                      <p:cBhvr>
                                        <p:cTn id="13" dur="500"/>
                                        <p:tgtEl>
                                          <p:spTgt spid="39">
                                            <p:txEl>
                                              <p:pRg st="1" end="1"/>
                                            </p:txEl>
                                          </p:spTgt>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39">
                                            <p:txEl>
                                              <p:pRg st="2" end="2"/>
                                            </p:txEl>
                                          </p:spTgt>
                                        </p:tgtEl>
                                        <p:attrNameLst>
                                          <p:attrName>style.visibility</p:attrName>
                                        </p:attrNameLst>
                                      </p:cBhvr>
                                      <p:to>
                                        <p:strVal val="visible"/>
                                      </p:to>
                                    </p:set>
                                    <p:animEffect transition="in" filter="fade">
                                      <p:cBhvr>
                                        <p:cTn id="16" dur="500"/>
                                        <p:tgtEl>
                                          <p:spTgt spid="39">
                                            <p:txEl>
                                              <p:pRg st="2" end="2"/>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63" presetClass="path" presetSubtype="0" accel="50000" decel="50000" fill="hold" nodeType="withEffect">
                                  <p:stCondLst>
                                    <p:cond delay="500"/>
                                  </p:stCondLst>
                                  <p:childTnLst>
                                    <p:animMotion origin="layout" path="M -0.03064 2.00635E-6 L 1.6773E-6 2.00635E-6 " pathEditMode="relative" rAng="0" ptsTypes="AA">
                                      <p:cBhvr>
                                        <p:cTn id="21" dur="500" fill="hold"/>
                                        <p:tgtEl>
                                          <p:spTgt spid="12"/>
                                        </p:tgtEl>
                                        <p:attrNameLst>
                                          <p:attrName>ppt_x</p:attrName>
                                          <p:attrName>ppt_y</p:attrName>
                                        </p:attrNameLst>
                                      </p:cBhvr>
                                      <p:rCtr x="1532" y="0"/>
                                    </p:animMotion>
                                  </p:childTnLst>
                                </p:cTn>
                              </p:par>
                              <p:par>
                                <p:cTn id="22" presetID="10" presetClass="entr" presetSubtype="0" fill="hold" nodeType="withEffect">
                                  <p:stCondLst>
                                    <p:cond delay="75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63" presetClass="path" presetSubtype="0" accel="50000" decel="50000" fill="hold" nodeType="withEffect">
                                  <p:stCondLst>
                                    <p:cond delay="750"/>
                                  </p:stCondLst>
                                  <p:childTnLst>
                                    <p:animMotion origin="layout" path="M -0.03064 -2.95506E-6 L 1.6773E-6 -2.95506E-6 " pathEditMode="relative" rAng="0" ptsTypes="AA">
                                      <p:cBhvr>
                                        <p:cTn id="26" dur="500" fill="hold"/>
                                        <p:tgtEl>
                                          <p:spTgt spid="15"/>
                                        </p:tgtEl>
                                        <p:attrNameLst>
                                          <p:attrName>ppt_x</p:attrName>
                                          <p:attrName>ppt_y</p:attrName>
                                        </p:attrNameLst>
                                      </p:cBhvr>
                                      <p:rCtr x="1532" y="0"/>
                                    </p:animMotion>
                                  </p:childTnLst>
                                </p:cTn>
                              </p:par>
                              <p:par>
                                <p:cTn id="27" presetID="10" presetClass="entr" presetSubtype="0" fill="hold"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63" presetClass="path" presetSubtype="0" accel="50000" decel="50000" fill="hold" nodeType="withEffect">
                                  <p:stCondLst>
                                    <p:cond delay="1000"/>
                                  </p:stCondLst>
                                  <p:childTnLst>
                                    <p:animMotion origin="layout" path="M -0.03064 -9.53246E-7 L 1.6773E-6 -9.53246E-7 " pathEditMode="relative" rAng="0" ptsTypes="AA">
                                      <p:cBhvr>
                                        <p:cTn id="31" dur="500" fill="hold"/>
                                        <p:tgtEl>
                                          <p:spTgt spid="19"/>
                                        </p:tgtEl>
                                        <p:attrNameLst>
                                          <p:attrName>ppt_x</p:attrName>
                                          <p:attrName>ppt_y</p:attrName>
                                        </p:attrNameLst>
                                      </p:cBhvr>
                                      <p:rCtr x="153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3"/>
          <p:cNvSpPr txBox="1">
            <a:spLocks/>
          </p:cNvSpPr>
          <p:nvPr/>
        </p:nvSpPr>
        <p:spPr>
          <a:xfrm>
            <a:off x="251816" y="946121"/>
            <a:ext cx="11887878" cy="917444"/>
          </a:xfrm>
          <a:prstGeom prst="rect">
            <a:avLst/>
          </a:prstGeom>
        </p:spPr>
        <p:txBody>
          <a:bodyPr vert="horz" wrap="square" lIns="146283" tIns="91427" rIns="146283" bIns="91427"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defRPr/>
            </a:pPr>
            <a:r>
              <a:rPr sz="2000" spc="0" dirty="0">
                <a:solidFill>
                  <a:schemeClr val="tx1"/>
                </a:solidFill>
                <a:latin typeface="Segoe UI Semibold" panose="020B0702040204020203" pitchFamily="34" charset="0"/>
                <a:cs typeface="Segoe UI Semibold" panose="020B0702040204020203" pitchFamily="34" charset="0"/>
              </a:rPr>
              <a:t>Get more from existing Reporting Services investments</a:t>
            </a:r>
          </a:p>
        </p:txBody>
      </p:sp>
      <p:sp>
        <p:nvSpPr>
          <p:cNvPr id="6" name="Rectangle 5"/>
          <p:cNvSpPr/>
          <p:nvPr/>
        </p:nvSpPr>
        <p:spPr bwMode="auto">
          <a:xfrm>
            <a:off x="6697582" y="2644138"/>
            <a:ext cx="5442112" cy="26314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45700" rIns="0" bIns="45700" numCol="1" spcCol="0" rtlCol="0" fromWordArt="0" anchor="t" anchorCtr="0" forceAA="0" compatLnSpc="1">
            <a:prstTxWarp prst="textNoShape">
              <a:avLst/>
            </a:prstTxWarp>
            <a:spAutoFit/>
          </a:bodyPr>
          <a:lstStyle/>
          <a:p>
            <a:pPr marL="145378" defTabSz="931597" fontAlgn="base">
              <a:spcBef>
                <a:spcPts val="1800"/>
              </a:spcBef>
              <a:spcAft>
                <a:spcPct val="0"/>
              </a:spcAft>
              <a:buClr>
                <a:srgbClr val="FF8C00"/>
              </a:buClr>
              <a:buSzPct val="115000"/>
              <a:defRPr/>
            </a:pPr>
            <a:r>
              <a:rPr lang="en-US" sz="2000" dirty="0">
                <a:ln>
                  <a:solidFill>
                    <a:srgbClr val="FFFFFF">
                      <a:alpha val="0"/>
                    </a:srgbClr>
                  </a:solidFill>
                </a:ln>
                <a:solidFill>
                  <a:schemeClr val="tx1"/>
                </a:solidFill>
                <a:ea typeface="Segoe UI" pitchFamily="34" charset="0"/>
                <a:cs typeface="Segoe UI" pitchFamily="34" charset="0"/>
              </a:rPr>
              <a:t>Monitor the most important metrics </a:t>
            </a:r>
            <a:br>
              <a:rPr lang="en-US" sz="2000" dirty="0">
                <a:ln>
                  <a:solidFill>
                    <a:srgbClr val="FFFFFF">
                      <a:alpha val="0"/>
                    </a:srgbClr>
                  </a:solidFill>
                </a:ln>
                <a:solidFill>
                  <a:schemeClr val="tx1"/>
                </a:solidFill>
                <a:ea typeface="Segoe UI" pitchFamily="34" charset="0"/>
                <a:cs typeface="Segoe UI" pitchFamily="34" charset="0"/>
              </a:rPr>
            </a:br>
            <a:r>
              <a:rPr lang="en-US" sz="2000" dirty="0">
                <a:ln>
                  <a:solidFill>
                    <a:srgbClr val="FFFFFF">
                      <a:alpha val="0"/>
                    </a:srgbClr>
                  </a:solidFill>
                </a:ln>
                <a:solidFill>
                  <a:schemeClr val="tx1"/>
                </a:solidFill>
                <a:ea typeface="Segoe UI" pitchFamily="34" charset="0"/>
                <a:cs typeface="Segoe UI" pitchFamily="34" charset="0"/>
              </a:rPr>
              <a:t>and trends in one place</a:t>
            </a:r>
          </a:p>
          <a:p>
            <a:pPr marL="145378" defTabSz="931597" fontAlgn="base">
              <a:spcBef>
                <a:spcPts val="1800"/>
              </a:spcBef>
              <a:spcAft>
                <a:spcPct val="0"/>
              </a:spcAft>
              <a:buClr>
                <a:srgbClr val="FF8C00"/>
              </a:buClr>
              <a:buSzPct val="115000"/>
              <a:defRPr/>
            </a:pPr>
            <a:r>
              <a:rPr lang="en-US" sz="2000" dirty="0">
                <a:ln>
                  <a:solidFill>
                    <a:srgbClr val="FFFFFF">
                      <a:alpha val="0"/>
                    </a:srgbClr>
                  </a:solidFill>
                </a:ln>
                <a:solidFill>
                  <a:schemeClr val="tx1"/>
                </a:solidFill>
                <a:ea typeface="Segoe UI" pitchFamily="34" charset="0"/>
                <a:cs typeface="Segoe UI" pitchFamily="34" charset="0"/>
              </a:rPr>
              <a:t>Pin charts, gauges, maps, and images </a:t>
            </a:r>
            <a:br>
              <a:rPr lang="en-US" sz="2000" dirty="0">
                <a:ln>
                  <a:solidFill>
                    <a:srgbClr val="FFFFFF">
                      <a:alpha val="0"/>
                    </a:srgbClr>
                  </a:solidFill>
                </a:ln>
                <a:solidFill>
                  <a:schemeClr val="tx1"/>
                </a:solidFill>
                <a:ea typeface="Segoe UI" pitchFamily="34" charset="0"/>
                <a:cs typeface="Segoe UI" pitchFamily="34" charset="0"/>
              </a:rPr>
            </a:br>
            <a:r>
              <a:rPr lang="en-US" sz="2000" dirty="0">
                <a:ln>
                  <a:solidFill>
                    <a:srgbClr val="FFFFFF">
                      <a:alpha val="0"/>
                    </a:srgbClr>
                  </a:solidFill>
                </a:ln>
                <a:solidFill>
                  <a:schemeClr val="tx1"/>
                </a:solidFill>
                <a:ea typeface="Segoe UI" pitchFamily="34" charset="0"/>
                <a:cs typeface="Segoe UI" pitchFamily="34" charset="0"/>
              </a:rPr>
              <a:t>as tiles to Power BI dashboards</a:t>
            </a:r>
          </a:p>
          <a:p>
            <a:pPr marL="145378" defTabSz="931597" fontAlgn="base">
              <a:spcBef>
                <a:spcPts val="1800"/>
              </a:spcBef>
              <a:spcAft>
                <a:spcPct val="0"/>
              </a:spcAft>
              <a:buClr>
                <a:srgbClr val="FF8C00"/>
              </a:buClr>
              <a:buSzPct val="115000"/>
              <a:defRPr/>
            </a:pPr>
            <a:r>
              <a:rPr lang="en-US" sz="2000" dirty="0">
                <a:ln>
                  <a:solidFill>
                    <a:srgbClr val="FFFFFF">
                      <a:alpha val="0"/>
                    </a:srgbClr>
                  </a:solidFill>
                </a:ln>
                <a:solidFill>
                  <a:schemeClr val="tx1"/>
                </a:solidFill>
                <a:ea typeface="Segoe UI" pitchFamily="34" charset="0"/>
                <a:cs typeface="Segoe UI" pitchFamily="34" charset="0"/>
              </a:rPr>
              <a:t>Drill through to source reports</a:t>
            </a:r>
          </a:p>
          <a:p>
            <a:pPr marL="145378" defTabSz="931597" fontAlgn="base">
              <a:spcBef>
                <a:spcPts val="1800"/>
              </a:spcBef>
              <a:spcAft>
                <a:spcPct val="0"/>
              </a:spcAft>
              <a:buClr>
                <a:srgbClr val="FF8C00"/>
              </a:buClr>
              <a:buSzPct val="115000"/>
              <a:defRPr/>
            </a:pPr>
            <a:r>
              <a:rPr lang="en-US" sz="2000" dirty="0">
                <a:ln>
                  <a:solidFill>
                    <a:srgbClr val="FFFFFF">
                      <a:alpha val="0"/>
                    </a:srgbClr>
                  </a:solidFill>
                </a:ln>
                <a:solidFill>
                  <a:schemeClr val="tx1"/>
                </a:solidFill>
                <a:ea typeface="Segoe UI" pitchFamily="34" charset="0"/>
                <a:cs typeface="Segoe UI" pitchFamily="34" charset="0"/>
              </a:rPr>
              <a:t>Refresh tiles on a schedule</a:t>
            </a:r>
          </a:p>
        </p:txBody>
      </p:sp>
      <p:sp>
        <p:nvSpPr>
          <p:cNvPr id="24" name="Rectangle 23"/>
          <p:cNvSpPr/>
          <p:nvPr/>
        </p:nvSpPr>
        <p:spPr bwMode="auto">
          <a:xfrm>
            <a:off x="5102006" y="5329485"/>
            <a:ext cx="1132922" cy="67038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p:cNvPicPr>
            <a:picLocks noChangeAspect="1"/>
          </p:cNvPicPr>
          <p:nvPr/>
        </p:nvPicPr>
        <p:blipFill rotWithShape="1">
          <a:blip r:embed="rId3"/>
          <a:srcRect t="468"/>
          <a:stretch/>
        </p:blipFill>
        <p:spPr>
          <a:xfrm>
            <a:off x="274638" y="2099898"/>
            <a:ext cx="5017369" cy="2674373"/>
          </a:xfrm>
          <a:prstGeom prst="rect">
            <a:avLst/>
          </a:prstGeom>
        </p:spPr>
      </p:pic>
      <p:sp>
        <p:nvSpPr>
          <p:cNvPr id="43" name="Rectangle 42"/>
          <p:cNvSpPr/>
          <p:nvPr/>
        </p:nvSpPr>
        <p:spPr bwMode="auto">
          <a:xfrm>
            <a:off x="739877" y="3192463"/>
            <a:ext cx="2315431" cy="822960"/>
          </a:xfrm>
          <a:prstGeom prst="rect">
            <a:avLst/>
          </a:prstGeom>
          <a:noFill/>
          <a:ln w="47625">
            <a:solidFill>
              <a:srgbClr val="0072C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pic>
        <p:nvPicPr>
          <p:cNvPr id="38" name="Picture 37"/>
          <p:cNvPicPr>
            <a:picLocks noChangeAspect="1"/>
          </p:cNvPicPr>
          <p:nvPr/>
        </p:nvPicPr>
        <p:blipFill rotWithShape="1">
          <a:blip r:embed="rId4"/>
          <a:srcRect r="671" b="12862"/>
          <a:stretch/>
        </p:blipFill>
        <p:spPr>
          <a:xfrm>
            <a:off x="1555930" y="4130655"/>
            <a:ext cx="4754598" cy="2562788"/>
          </a:xfrm>
          <a:prstGeom prst="rect">
            <a:avLst/>
          </a:prstGeom>
        </p:spPr>
      </p:pic>
      <p:sp>
        <p:nvSpPr>
          <p:cNvPr id="8" name="TextBox 7"/>
          <p:cNvSpPr txBox="1"/>
          <p:nvPr/>
        </p:nvSpPr>
        <p:spPr>
          <a:xfrm>
            <a:off x="4818885" y="2881475"/>
            <a:ext cx="1246951" cy="493776"/>
          </a:xfrm>
          <a:prstGeom prst="rect">
            <a:avLst/>
          </a:prstGeom>
          <a:solidFill>
            <a:schemeClr val="accent1"/>
          </a:solidFill>
        </p:spPr>
        <p:txBody>
          <a:bodyPr wrap="square" lIns="186521" tIns="149217" rIns="186521" bIns="149217" rtlCol="0">
            <a:spAutoFit/>
          </a:bodyPr>
          <a:lstStyle/>
          <a:p>
            <a:pPr algn="ctr">
              <a:lnSpc>
                <a:spcPct val="90000"/>
              </a:lnSpc>
              <a:spcAft>
                <a:spcPts val="612"/>
              </a:spcAft>
            </a:pPr>
            <a:r>
              <a:rPr lang="en-US" sz="1400" dirty="0">
                <a:solidFill>
                  <a:schemeClr val="bg2"/>
                </a:solidFill>
              </a:rPr>
              <a:t>Power BI</a:t>
            </a:r>
          </a:p>
        </p:txBody>
      </p:sp>
      <p:sp>
        <p:nvSpPr>
          <p:cNvPr id="44" name="TextBox 43"/>
          <p:cNvSpPr txBox="1"/>
          <p:nvPr/>
        </p:nvSpPr>
        <p:spPr>
          <a:xfrm>
            <a:off x="122237" y="5752248"/>
            <a:ext cx="1965447" cy="495248"/>
          </a:xfrm>
          <a:prstGeom prst="rect">
            <a:avLst/>
          </a:prstGeom>
          <a:solidFill>
            <a:schemeClr val="accent3"/>
          </a:solidFill>
        </p:spPr>
        <p:txBody>
          <a:bodyPr wrap="square" lIns="186521" tIns="149217" rIns="186521" bIns="149217" rtlCol="0">
            <a:spAutoFit/>
          </a:bodyPr>
          <a:lstStyle/>
          <a:p>
            <a:pPr algn="ctr">
              <a:lnSpc>
                <a:spcPct val="90000"/>
              </a:lnSpc>
              <a:spcAft>
                <a:spcPts val="612"/>
              </a:spcAft>
            </a:pPr>
            <a:r>
              <a:rPr lang="en-US" sz="1400" dirty="0">
                <a:solidFill>
                  <a:schemeClr val="bg2"/>
                </a:solidFill>
              </a:rPr>
              <a:t>Reporting Services</a:t>
            </a:r>
          </a:p>
        </p:txBody>
      </p:sp>
      <p:grpSp>
        <p:nvGrpSpPr>
          <p:cNvPr id="29" name="Group 28"/>
          <p:cNvGrpSpPr/>
          <p:nvPr/>
        </p:nvGrpSpPr>
        <p:grpSpPr>
          <a:xfrm>
            <a:off x="6675437" y="2813426"/>
            <a:ext cx="384467" cy="384467"/>
            <a:chOff x="8431377" y="-766784"/>
            <a:chExt cx="457200" cy="457200"/>
          </a:xfrm>
          <a:solidFill>
            <a:srgbClr val="0072C6"/>
          </a:solidFill>
        </p:grpSpPr>
        <p:sp>
          <p:nvSpPr>
            <p:cNvPr id="3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45"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46" name="Group 45"/>
          <p:cNvGrpSpPr/>
          <p:nvPr/>
        </p:nvGrpSpPr>
        <p:grpSpPr>
          <a:xfrm>
            <a:off x="6675437" y="3646195"/>
            <a:ext cx="384467" cy="384467"/>
            <a:chOff x="8431377" y="-766784"/>
            <a:chExt cx="457200" cy="457200"/>
          </a:xfrm>
          <a:solidFill>
            <a:srgbClr val="0072C6"/>
          </a:solidFill>
        </p:grpSpPr>
        <p:sp>
          <p:nvSpPr>
            <p:cNvPr id="47"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48"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49" name="Group 48"/>
          <p:cNvGrpSpPr/>
          <p:nvPr/>
        </p:nvGrpSpPr>
        <p:grpSpPr>
          <a:xfrm>
            <a:off x="6675437" y="4335462"/>
            <a:ext cx="384467" cy="384467"/>
            <a:chOff x="8431377" y="-766784"/>
            <a:chExt cx="457200" cy="457200"/>
          </a:xfrm>
          <a:solidFill>
            <a:srgbClr val="0072C6"/>
          </a:solidFill>
        </p:grpSpPr>
        <p:sp>
          <p:nvSpPr>
            <p:cNvPr id="50"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51"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grpSp>
        <p:nvGrpSpPr>
          <p:cNvPr id="52" name="Group 51"/>
          <p:cNvGrpSpPr/>
          <p:nvPr/>
        </p:nvGrpSpPr>
        <p:grpSpPr>
          <a:xfrm>
            <a:off x="6675437" y="4865395"/>
            <a:ext cx="384467" cy="384467"/>
            <a:chOff x="8431377" y="-766784"/>
            <a:chExt cx="457200" cy="457200"/>
          </a:xfrm>
          <a:solidFill>
            <a:srgbClr val="0072C6"/>
          </a:solidFill>
        </p:grpSpPr>
        <p:sp>
          <p:nvSpPr>
            <p:cNvPr id="53" name="Freeform 5"/>
            <p:cNvSpPr>
              <a:spLocks noEditPoints="1"/>
            </p:cNvSpPr>
            <p:nvPr/>
          </p:nvSpPr>
          <p:spPr bwMode="auto">
            <a:xfrm>
              <a:off x="8431377" y="-766784"/>
              <a:ext cx="457200" cy="457200"/>
            </a:xfrm>
            <a:custGeom>
              <a:avLst/>
              <a:gdLst>
                <a:gd name="T0" fmla="*/ 618 w 1120"/>
                <a:gd name="T1" fmla="*/ 4 h 1120"/>
                <a:gd name="T2" fmla="*/ 726 w 1120"/>
                <a:gd name="T3" fmla="*/ 26 h 1120"/>
                <a:gd name="T4" fmla="*/ 828 w 1120"/>
                <a:gd name="T5" fmla="*/ 68 h 1120"/>
                <a:gd name="T6" fmla="*/ 916 w 1120"/>
                <a:gd name="T7" fmla="*/ 128 h 1120"/>
                <a:gd name="T8" fmla="*/ 992 w 1120"/>
                <a:gd name="T9" fmla="*/ 204 h 1120"/>
                <a:gd name="T10" fmla="*/ 1052 w 1120"/>
                <a:gd name="T11" fmla="*/ 294 h 1120"/>
                <a:gd name="T12" fmla="*/ 1094 w 1120"/>
                <a:gd name="T13" fmla="*/ 394 h 1120"/>
                <a:gd name="T14" fmla="*/ 1118 w 1120"/>
                <a:gd name="T15" fmla="*/ 504 h 1120"/>
                <a:gd name="T16" fmla="*/ 1120 w 1120"/>
                <a:gd name="T17" fmla="*/ 590 h 1120"/>
                <a:gd name="T18" fmla="*/ 1102 w 1120"/>
                <a:gd name="T19" fmla="*/ 700 h 1120"/>
                <a:gd name="T20" fmla="*/ 1064 w 1120"/>
                <a:gd name="T21" fmla="*/ 802 h 1120"/>
                <a:gd name="T22" fmla="*/ 1008 w 1120"/>
                <a:gd name="T23" fmla="*/ 896 h 1120"/>
                <a:gd name="T24" fmla="*/ 936 w 1120"/>
                <a:gd name="T25" fmla="*/ 974 h 1120"/>
                <a:gd name="T26" fmla="*/ 850 w 1120"/>
                <a:gd name="T27" fmla="*/ 1038 h 1120"/>
                <a:gd name="T28" fmla="*/ 752 w 1120"/>
                <a:gd name="T29" fmla="*/ 1086 h 1120"/>
                <a:gd name="T30" fmla="*/ 646 w 1120"/>
                <a:gd name="T31" fmla="*/ 1114 h 1120"/>
                <a:gd name="T32" fmla="*/ 560 w 1120"/>
                <a:gd name="T33" fmla="*/ 1120 h 1120"/>
                <a:gd name="T34" fmla="*/ 448 w 1120"/>
                <a:gd name="T35" fmla="*/ 1108 h 1120"/>
                <a:gd name="T36" fmla="*/ 342 w 1120"/>
                <a:gd name="T37" fmla="*/ 1076 h 1120"/>
                <a:gd name="T38" fmla="*/ 248 w 1120"/>
                <a:gd name="T39" fmla="*/ 1024 h 1120"/>
                <a:gd name="T40" fmla="*/ 164 w 1120"/>
                <a:gd name="T41" fmla="*/ 956 h 1120"/>
                <a:gd name="T42" fmla="*/ 96 w 1120"/>
                <a:gd name="T43" fmla="*/ 874 h 1120"/>
                <a:gd name="T44" fmla="*/ 44 w 1120"/>
                <a:gd name="T45" fmla="*/ 778 h 1120"/>
                <a:gd name="T46" fmla="*/ 12 w 1120"/>
                <a:gd name="T47" fmla="*/ 674 h 1120"/>
                <a:gd name="T48" fmla="*/ 0 w 1120"/>
                <a:gd name="T49" fmla="*/ 560 h 1120"/>
                <a:gd name="T50" fmla="*/ 6 w 1120"/>
                <a:gd name="T51" fmla="*/ 476 h 1120"/>
                <a:gd name="T52" fmla="*/ 34 w 1120"/>
                <a:gd name="T53" fmla="*/ 368 h 1120"/>
                <a:gd name="T54" fmla="*/ 82 w 1120"/>
                <a:gd name="T55" fmla="*/ 270 h 1120"/>
                <a:gd name="T56" fmla="*/ 146 w 1120"/>
                <a:gd name="T57" fmla="*/ 184 h 1120"/>
                <a:gd name="T58" fmla="*/ 226 w 1120"/>
                <a:gd name="T59" fmla="*/ 112 h 1120"/>
                <a:gd name="T60" fmla="*/ 318 w 1120"/>
                <a:gd name="T61" fmla="*/ 56 h 1120"/>
                <a:gd name="T62" fmla="*/ 420 w 1120"/>
                <a:gd name="T63" fmla="*/ 18 h 1120"/>
                <a:gd name="T64" fmla="*/ 532 w 1120"/>
                <a:gd name="T65" fmla="*/ 2 h 1120"/>
                <a:gd name="T66" fmla="*/ 536 w 1120"/>
                <a:gd name="T67" fmla="*/ 72 h 1120"/>
                <a:gd name="T68" fmla="*/ 438 w 1120"/>
                <a:gd name="T69" fmla="*/ 86 h 1120"/>
                <a:gd name="T70" fmla="*/ 288 w 1120"/>
                <a:gd name="T71" fmla="*/ 156 h 1120"/>
                <a:gd name="T72" fmla="*/ 156 w 1120"/>
                <a:gd name="T73" fmla="*/ 288 h 1120"/>
                <a:gd name="T74" fmla="*/ 88 w 1120"/>
                <a:gd name="T75" fmla="*/ 438 h 1120"/>
                <a:gd name="T76" fmla="*/ 72 w 1120"/>
                <a:gd name="T77" fmla="*/ 536 h 1120"/>
                <a:gd name="T78" fmla="*/ 74 w 1120"/>
                <a:gd name="T79" fmla="*/ 610 h 1120"/>
                <a:gd name="T80" fmla="*/ 94 w 1120"/>
                <a:gd name="T81" fmla="*/ 706 h 1120"/>
                <a:gd name="T82" fmla="*/ 184 w 1120"/>
                <a:gd name="T83" fmla="*/ 870 h 1120"/>
                <a:gd name="T84" fmla="*/ 328 w 1120"/>
                <a:gd name="T85" fmla="*/ 990 h 1120"/>
                <a:gd name="T86" fmla="*/ 462 w 1120"/>
                <a:gd name="T87" fmla="*/ 1038 h 1120"/>
                <a:gd name="T88" fmla="*/ 560 w 1120"/>
                <a:gd name="T89" fmla="*/ 1048 h 1120"/>
                <a:gd name="T90" fmla="*/ 634 w 1120"/>
                <a:gd name="T91" fmla="*/ 1044 h 1120"/>
                <a:gd name="T92" fmla="*/ 750 w 1120"/>
                <a:gd name="T93" fmla="*/ 1010 h 1120"/>
                <a:gd name="T94" fmla="*/ 906 w 1120"/>
                <a:gd name="T95" fmla="*/ 906 h 1120"/>
                <a:gd name="T96" fmla="*/ 1010 w 1120"/>
                <a:gd name="T97" fmla="*/ 750 h 1120"/>
                <a:gd name="T98" fmla="*/ 1044 w 1120"/>
                <a:gd name="T99" fmla="*/ 634 h 1120"/>
                <a:gd name="T100" fmla="*/ 1050 w 1120"/>
                <a:gd name="T101" fmla="*/ 560 h 1120"/>
                <a:gd name="T102" fmla="*/ 1040 w 1120"/>
                <a:gd name="T103" fmla="*/ 462 h 1120"/>
                <a:gd name="T104" fmla="*/ 990 w 1120"/>
                <a:gd name="T105" fmla="*/ 328 h 1120"/>
                <a:gd name="T106" fmla="*/ 870 w 1120"/>
                <a:gd name="T107" fmla="*/ 184 h 1120"/>
                <a:gd name="T108" fmla="*/ 706 w 1120"/>
                <a:gd name="T109" fmla="*/ 94 h 1120"/>
                <a:gd name="T110" fmla="*/ 610 w 1120"/>
                <a:gd name="T111" fmla="*/ 74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 h="1120">
                  <a:moveTo>
                    <a:pt x="560" y="0"/>
                  </a:moveTo>
                  <a:lnTo>
                    <a:pt x="560" y="0"/>
                  </a:lnTo>
                  <a:lnTo>
                    <a:pt x="590" y="2"/>
                  </a:lnTo>
                  <a:lnTo>
                    <a:pt x="618" y="4"/>
                  </a:lnTo>
                  <a:lnTo>
                    <a:pt x="646" y="6"/>
                  </a:lnTo>
                  <a:lnTo>
                    <a:pt x="674" y="12"/>
                  </a:lnTo>
                  <a:lnTo>
                    <a:pt x="700" y="18"/>
                  </a:lnTo>
                  <a:lnTo>
                    <a:pt x="726" y="26"/>
                  </a:lnTo>
                  <a:lnTo>
                    <a:pt x="752" y="34"/>
                  </a:lnTo>
                  <a:lnTo>
                    <a:pt x="778" y="44"/>
                  </a:lnTo>
                  <a:lnTo>
                    <a:pt x="802" y="56"/>
                  </a:lnTo>
                  <a:lnTo>
                    <a:pt x="828" y="68"/>
                  </a:lnTo>
                  <a:lnTo>
                    <a:pt x="850" y="82"/>
                  </a:lnTo>
                  <a:lnTo>
                    <a:pt x="874" y="96"/>
                  </a:lnTo>
                  <a:lnTo>
                    <a:pt x="896" y="112"/>
                  </a:lnTo>
                  <a:lnTo>
                    <a:pt x="916" y="128"/>
                  </a:lnTo>
                  <a:lnTo>
                    <a:pt x="936" y="146"/>
                  </a:lnTo>
                  <a:lnTo>
                    <a:pt x="956" y="164"/>
                  </a:lnTo>
                  <a:lnTo>
                    <a:pt x="974" y="184"/>
                  </a:lnTo>
                  <a:lnTo>
                    <a:pt x="992" y="204"/>
                  </a:lnTo>
                  <a:lnTo>
                    <a:pt x="1008" y="226"/>
                  </a:lnTo>
                  <a:lnTo>
                    <a:pt x="1024" y="248"/>
                  </a:lnTo>
                  <a:lnTo>
                    <a:pt x="1040" y="270"/>
                  </a:lnTo>
                  <a:lnTo>
                    <a:pt x="1052" y="294"/>
                  </a:lnTo>
                  <a:lnTo>
                    <a:pt x="1064" y="318"/>
                  </a:lnTo>
                  <a:lnTo>
                    <a:pt x="1076" y="342"/>
                  </a:lnTo>
                  <a:lnTo>
                    <a:pt x="1086" y="368"/>
                  </a:lnTo>
                  <a:lnTo>
                    <a:pt x="1094" y="394"/>
                  </a:lnTo>
                  <a:lnTo>
                    <a:pt x="1102" y="420"/>
                  </a:lnTo>
                  <a:lnTo>
                    <a:pt x="1108" y="448"/>
                  </a:lnTo>
                  <a:lnTo>
                    <a:pt x="1114" y="476"/>
                  </a:lnTo>
                  <a:lnTo>
                    <a:pt x="1118" y="504"/>
                  </a:lnTo>
                  <a:lnTo>
                    <a:pt x="1120" y="532"/>
                  </a:lnTo>
                  <a:lnTo>
                    <a:pt x="1120" y="560"/>
                  </a:lnTo>
                  <a:lnTo>
                    <a:pt x="1120" y="560"/>
                  </a:lnTo>
                  <a:lnTo>
                    <a:pt x="1120" y="590"/>
                  </a:lnTo>
                  <a:lnTo>
                    <a:pt x="1118" y="618"/>
                  </a:lnTo>
                  <a:lnTo>
                    <a:pt x="1114" y="646"/>
                  </a:lnTo>
                  <a:lnTo>
                    <a:pt x="1108" y="674"/>
                  </a:lnTo>
                  <a:lnTo>
                    <a:pt x="1102" y="700"/>
                  </a:lnTo>
                  <a:lnTo>
                    <a:pt x="1094" y="726"/>
                  </a:lnTo>
                  <a:lnTo>
                    <a:pt x="1086" y="752"/>
                  </a:lnTo>
                  <a:lnTo>
                    <a:pt x="1076" y="778"/>
                  </a:lnTo>
                  <a:lnTo>
                    <a:pt x="1064" y="802"/>
                  </a:lnTo>
                  <a:lnTo>
                    <a:pt x="1052" y="826"/>
                  </a:lnTo>
                  <a:lnTo>
                    <a:pt x="1040" y="850"/>
                  </a:lnTo>
                  <a:lnTo>
                    <a:pt x="1024" y="874"/>
                  </a:lnTo>
                  <a:lnTo>
                    <a:pt x="1008" y="896"/>
                  </a:lnTo>
                  <a:lnTo>
                    <a:pt x="992" y="916"/>
                  </a:lnTo>
                  <a:lnTo>
                    <a:pt x="974" y="936"/>
                  </a:lnTo>
                  <a:lnTo>
                    <a:pt x="956" y="956"/>
                  </a:lnTo>
                  <a:lnTo>
                    <a:pt x="936" y="974"/>
                  </a:lnTo>
                  <a:lnTo>
                    <a:pt x="916" y="992"/>
                  </a:lnTo>
                  <a:lnTo>
                    <a:pt x="896" y="1008"/>
                  </a:lnTo>
                  <a:lnTo>
                    <a:pt x="874" y="1024"/>
                  </a:lnTo>
                  <a:lnTo>
                    <a:pt x="850" y="1038"/>
                  </a:lnTo>
                  <a:lnTo>
                    <a:pt x="828" y="1052"/>
                  </a:lnTo>
                  <a:lnTo>
                    <a:pt x="802" y="1064"/>
                  </a:lnTo>
                  <a:lnTo>
                    <a:pt x="778" y="1076"/>
                  </a:lnTo>
                  <a:lnTo>
                    <a:pt x="752" y="1086"/>
                  </a:lnTo>
                  <a:lnTo>
                    <a:pt x="726" y="1094"/>
                  </a:lnTo>
                  <a:lnTo>
                    <a:pt x="700" y="1102"/>
                  </a:lnTo>
                  <a:lnTo>
                    <a:pt x="674" y="1108"/>
                  </a:lnTo>
                  <a:lnTo>
                    <a:pt x="646" y="1114"/>
                  </a:lnTo>
                  <a:lnTo>
                    <a:pt x="618" y="1118"/>
                  </a:lnTo>
                  <a:lnTo>
                    <a:pt x="590" y="1120"/>
                  </a:lnTo>
                  <a:lnTo>
                    <a:pt x="560" y="1120"/>
                  </a:lnTo>
                  <a:lnTo>
                    <a:pt x="560" y="1120"/>
                  </a:lnTo>
                  <a:lnTo>
                    <a:pt x="532" y="1120"/>
                  </a:lnTo>
                  <a:lnTo>
                    <a:pt x="504" y="1118"/>
                  </a:lnTo>
                  <a:lnTo>
                    <a:pt x="476" y="1114"/>
                  </a:lnTo>
                  <a:lnTo>
                    <a:pt x="448" y="1108"/>
                  </a:lnTo>
                  <a:lnTo>
                    <a:pt x="420" y="1102"/>
                  </a:lnTo>
                  <a:lnTo>
                    <a:pt x="394" y="1094"/>
                  </a:lnTo>
                  <a:lnTo>
                    <a:pt x="368" y="1086"/>
                  </a:lnTo>
                  <a:lnTo>
                    <a:pt x="342" y="1076"/>
                  </a:lnTo>
                  <a:lnTo>
                    <a:pt x="318" y="1064"/>
                  </a:lnTo>
                  <a:lnTo>
                    <a:pt x="294" y="1052"/>
                  </a:lnTo>
                  <a:lnTo>
                    <a:pt x="270" y="1038"/>
                  </a:lnTo>
                  <a:lnTo>
                    <a:pt x="248" y="1024"/>
                  </a:lnTo>
                  <a:lnTo>
                    <a:pt x="226" y="1008"/>
                  </a:lnTo>
                  <a:lnTo>
                    <a:pt x="204" y="992"/>
                  </a:lnTo>
                  <a:lnTo>
                    <a:pt x="184" y="974"/>
                  </a:lnTo>
                  <a:lnTo>
                    <a:pt x="164" y="956"/>
                  </a:lnTo>
                  <a:lnTo>
                    <a:pt x="146" y="936"/>
                  </a:lnTo>
                  <a:lnTo>
                    <a:pt x="128" y="916"/>
                  </a:lnTo>
                  <a:lnTo>
                    <a:pt x="112" y="896"/>
                  </a:lnTo>
                  <a:lnTo>
                    <a:pt x="96" y="874"/>
                  </a:lnTo>
                  <a:lnTo>
                    <a:pt x="82" y="850"/>
                  </a:lnTo>
                  <a:lnTo>
                    <a:pt x="68" y="826"/>
                  </a:lnTo>
                  <a:lnTo>
                    <a:pt x="56" y="802"/>
                  </a:lnTo>
                  <a:lnTo>
                    <a:pt x="44" y="778"/>
                  </a:lnTo>
                  <a:lnTo>
                    <a:pt x="34" y="752"/>
                  </a:lnTo>
                  <a:lnTo>
                    <a:pt x="26" y="726"/>
                  </a:lnTo>
                  <a:lnTo>
                    <a:pt x="18" y="700"/>
                  </a:lnTo>
                  <a:lnTo>
                    <a:pt x="12" y="674"/>
                  </a:lnTo>
                  <a:lnTo>
                    <a:pt x="6" y="646"/>
                  </a:lnTo>
                  <a:lnTo>
                    <a:pt x="4" y="618"/>
                  </a:lnTo>
                  <a:lnTo>
                    <a:pt x="2" y="590"/>
                  </a:lnTo>
                  <a:lnTo>
                    <a:pt x="0" y="560"/>
                  </a:lnTo>
                  <a:lnTo>
                    <a:pt x="0" y="560"/>
                  </a:lnTo>
                  <a:lnTo>
                    <a:pt x="2" y="532"/>
                  </a:lnTo>
                  <a:lnTo>
                    <a:pt x="4" y="504"/>
                  </a:lnTo>
                  <a:lnTo>
                    <a:pt x="6" y="476"/>
                  </a:lnTo>
                  <a:lnTo>
                    <a:pt x="12" y="448"/>
                  </a:lnTo>
                  <a:lnTo>
                    <a:pt x="18" y="420"/>
                  </a:lnTo>
                  <a:lnTo>
                    <a:pt x="26" y="394"/>
                  </a:lnTo>
                  <a:lnTo>
                    <a:pt x="34" y="368"/>
                  </a:lnTo>
                  <a:lnTo>
                    <a:pt x="44" y="342"/>
                  </a:lnTo>
                  <a:lnTo>
                    <a:pt x="56" y="318"/>
                  </a:lnTo>
                  <a:lnTo>
                    <a:pt x="68" y="294"/>
                  </a:lnTo>
                  <a:lnTo>
                    <a:pt x="82" y="270"/>
                  </a:lnTo>
                  <a:lnTo>
                    <a:pt x="96" y="248"/>
                  </a:lnTo>
                  <a:lnTo>
                    <a:pt x="112" y="226"/>
                  </a:lnTo>
                  <a:lnTo>
                    <a:pt x="128" y="204"/>
                  </a:lnTo>
                  <a:lnTo>
                    <a:pt x="146" y="184"/>
                  </a:lnTo>
                  <a:lnTo>
                    <a:pt x="164" y="164"/>
                  </a:lnTo>
                  <a:lnTo>
                    <a:pt x="184" y="146"/>
                  </a:lnTo>
                  <a:lnTo>
                    <a:pt x="204" y="128"/>
                  </a:lnTo>
                  <a:lnTo>
                    <a:pt x="226" y="112"/>
                  </a:lnTo>
                  <a:lnTo>
                    <a:pt x="248" y="96"/>
                  </a:lnTo>
                  <a:lnTo>
                    <a:pt x="270" y="82"/>
                  </a:lnTo>
                  <a:lnTo>
                    <a:pt x="294" y="68"/>
                  </a:lnTo>
                  <a:lnTo>
                    <a:pt x="318" y="56"/>
                  </a:lnTo>
                  <a:lnTo>
                    <a:pt x="342" y="44"/>
                  </a:lnTo>
                  <a:lnTo>
                    <a:pt x="368" y="34"/>
                  </a:lnTo>
                  <a:lnTo>
                    <a:pt x="394" y="26"/>
                  </a:lnTo>
                  <a:lnTo>
                    <a:pt x="420" y="18"/>
                  </a:lnTo>
                  <a:lnTo>
                    <a:pt x="448" y="12"/>
                  </a:lnTo>
                  <a:lnTo>
                    <a:pt x="476" y="6"/>
                  </a:lnTo>
                  <a:lnTo>
                    <a:pt x="504" y="4"/>
                  </a:lnTo>
                  <a:lnTo>
                    <a:pt x="532" y="2"/>
                  </a:lnTo>
                  <a:lnTo>
                    <a:pt x="560" y="0"/>
                  </a:lnTo>
                  <a:close/>
                  <a:moveTo>
                    <a:pt x="560" y="72"/>
                  </a:moveTo>
                  <a:lnTo>
                    <a:pt x="560" y="72"/>
                  </a:lnTo>
                  <a:lnTo>
                    <a:pt x="536" y="72"/>
                  </a:lnTo>
                  <a:lnTo>
                    <a:pt x="510" y="74"/>
                  </a:lnTo>
                  <a:lnTo>
                    <a:pt x="486" y="78"/>
                  </a:lnTo>
                  <a:lnTo>
                    <a:pt x="462" y="82"/>
                  </a:lnTo>
                  <a:lnTo>
                    <a:pt x="438" y="86"/>
                  </a:lnTo>
                  <a:lnTo>
                    <a:pt x="416" y="94"/>
                  </a:lnTo>
                  <a:lnTo>
                    <a:pt x="370" y="110"/>
                  </a:lnTo>
                  <a:lnTo>
                    <a:pt x="328" y="130"/>
                  </a:lnTo>
                  <a:lnTo>
                    <a:pt x="288" y="156"/>
                  </a:lnTo>
                  <a:lnTo>
                    <a:pt x="250" y="184"/>
                  </a:lnTo>
                  <a:lnTo>
                    <a:pt x="214" y="214"/>
                  </a:lnTo>
                  <a:lnTo>
                    <a:pt x="184" y="250"/>
                  </a:lnTo>
                  <a:lnTo>
                    <a:pt x="156" y="288"/>
                  </a:lnTo>
                  <a:lnTo>
                    <a:pt x="130" y="328"/>
                  </a:lnTo>
                  <a:lnTo>
                    <a:pt x="110" y="370"/>
                  </a:lnTo>
                  <a:lnTo>
                    <a:pt x="94" y="416"/>
                  </a:lnTo>
                  <a:lnTo>
                    <a:pt x="88" y="438"/>
                  </a:lnTo>
                  <a:lnTo>
                    <a:pt x="82" y="462"/>
                  </a:lnTo>
                  <a:lnTo>
                    <a:pt x="78" y="486"/>
                  </a:lnTo>
                  <a:lnTo>
                    <a:pt x="74" y="510"/>
                  </a:lnTo>
                  <a:lnTo>
                    <a:pt x="72" y="536"/>
                  </a:lnTo>
                  <a:lnTo>
                    <a:pt x="72" y="560"/>
                  </a:lnTo>
                  <a:lnTo>
                    <a:pt x="72" y="560"/>
                  </a:lnTo>
                  <a:lnTo>
                    <a:pt x="72" y="586"/>
                  </a:lnTo>
                  <a:lnTo>
                    <a:pt x="74" y="610"/>
                  </a:lnTo>
                  <a:lnTo>
                    <a:pt x="78" y="634"/>
                  </a:lnTo>
                  <a:lnTo>
                    <a:pt x="82" y="658"/>
                  </a:lnTo>
                  <a:lnTo>
                    <a:pt x="88" y="682"/>
                  </a:lnTo>
                  <a:lnTo>
                    <a:pt x="94" y="706"/>
                  </a:lnTo>
                  <a:lnTo>
                    <a:pt x="110" y="750"/>
                  </a:lnTo>
                  <a:lnTo>
                    <a:pt x="130" y="792"/>
                  </a:lnTo>
                  <a:lnTo>
                    <a:pt x="156" y="834"/>
                  </a:lnTo>
                  <a:lnTo>
                    <a:pt x="184" y="870"/>
                  </a:lnTo>
                  <a:lnTo>
                    <a:pt x="214" y="906"/>
                  </a:lnTo>
                  <a:lnTo>
                    <a:pt x="250" y="938"/>
                  </a:lnTo>
                  <a:lnTo>
                    <a:pt x="288" y="966"/>
                  </a:lnTo>
                  <a:lnTo>
                    <a:pt x="328" y="990"/>
                  </a:lnTo>
                  <a:lnTo>
                    <a:pt x="370" y="1010"/>
                  </a:lnTo>
                  <a:lnTo>
                    <a:pt x="416" y="1026"/>
                  </a:lnTo>
                  <a:lnTo>
                    <a:pt x="438" y="1034"/>
                  </a:lnTo>
                  <a:lnTo>
                    <a:pt x="462" y="1038"/>
                  </a:lnTo>
                  <a:lnTo>
                    <a:pt x="486" y="1044"/>
                  </a:lnTo>
                  <a:lnTo>
                    <a:pt x="510" y="1046"/>
                  </a:lnTo>
                  <a:lnTo>
                    <a:pt x="536" y="1048"/>
                  </a:lnTo>
                  <a:lnTo>
                    <a:pt x="560" y="1048"/>
                  </a:lnTo>
                  <a:lnTo>
                    <a:pt x="560" y="1048"/>
                  </a:lnTo>
                  <a:lnTo>
                    <a:pt x="586" y="1048"/>
                  </a:lnTo>
                  <a:lnTo>
                    <a:pt x="610" y="1046"/>
                  </a:lnTo>
                  <a:lnTo>
                    <a:pt x="634" y="1044"/>
                  </a:lnTo>
                  <a:lnTo>
                    <a:pt x="658" y="1038"/>
                  </a:lnTo>
                  <a:lnTo>
                    <a:pt x="682" y="1034"/>
                  </a:lnTo>
                  <a:lnTo>
                    <a:pt x="706" y="1026"/>
                  </a:lnTo>
                  <a:lnTo>
                    <a:pt x="750" y="1010"/>
                  </a:lnTo>
                  <a:lnTo>
                    <a:pt x="794" y="990"/>
                  </a:lnTo>
                  <a:lnTo>
                    <a:pt x="834" y="966"/>
                  </a:lnTo>
                  <a:lnTo>
                    <a:pt x="870" y="938"/>
                  </a:lnTo>
                  <a:lnTo>
                    <a:pt x="906" y="906"/>
                  </a:lnTo>
                  <a:lnTo>
                    <a:pt x="938" y="870"/>
                  </a:lnTo>
                  <a:lnTo>
                    <a:pt x="966" y="834"/>
                  </a:lnTo>
                  <a:lnTo>
                    <a:pt x="990" y="792"/>
                  </a:lnTo>
                  <a:lnTo>
                    <a:pt x="1010" y="750"/>
                  </a:lnTo>
                  <a:lnTo>
                    <a:pt x="1026" y="706"/>
                  </a:lnTo>
                  <a:lnTo>
                    <a:pt x="1034" y="682"/>
                  </a:lnTo>
                  <a:lnTo>
                    <a:pt x="1040" y="658"/>
                  </a:lnTo>
                  <a:lnTo>
                    <a:pt x="1044" y="634"/>
                  </a:lnTo>
                  <a:lnTo>
                    <a:pt x="1046" y="610"/>
                  </a:lnTo>
                  <a:lnTo>
                    <a:pt x="1048" y="586"/>
                  </a:lnTo>
                  <a:lnTo>
                    <a:pt x="1050" y="560"/>
                  </a:lnTo>
                  <a:lnTo>
                    <a:pt x="1050" y="560"/>
                  </a:lnTo>
                  <a:lnTo>
                    <a:pt x="1048" y="536"/>
                  </a:lnTo>
                  <a:lnTo>
                    <a:pt x="1046" y="510"/>
                  </a:lnTo>
                  <a:lnTo>
                    <a:pt x="1044" y="486"/>
                  </a:lnTo>
                  <a:lnTo>
                    <a:pt x="1040" y="462"/>
                  </a:lnTo>
                  <a:lnTo>
                    <a:pt x="1034" y="438"/>
                  </a:lnTo>
                  <a:lnTo>
                    <a:pt x="1026" y="416"/>
                  </a:lnTo>
                  <a:lnTo>
                    <a:pt x="1010" y="370"/>
                  </a:lnTo>
                  <a:lnTo>
                    <a:pt x="990" y="328"/>
                  </a:lnTo>
                  <a:lnTo>
                    <a:pt x="966" y="288"/>
                  </a:lnTo>
                  <a:lnTo>
                    <a:pt x="938" y="250"/>
                  </a:lnTo>
                  <a:lnTo>
                    <a:pt x="906" y="214"/>
                  </a:lnTo>
                  <a:lnTo>
                    <a:pt x="870" y="184"/>
                  </a:lnTo>
                  <a:lnTo>
                    <a:pt x="834" y="156"/>
                  </a:lnTo>
                  <a:lnTo>
                    <a:pt x="794" y="130"/>
                  </a:lnTo>
                  <a:lnTo>
                    <a:pt x="750" y="110"/>
                  </a:lnTo>
                  <a:lnTo>
                    <a:pt x="706" y="94"/>
                  </a:lnTo>
                  <a:lnTo>
                    <a:pt x="682" y="86"/>
                  </a:lnTo>
                  <a:lnTo>
                    <a:pt x="658" y="82"/>
                  </a:lnTo>
                  <a:lnTo>
                    <a:pt x="634" y="78"/>
                  </a:lnTo>
                  <a:lnTo>
                    <a:pt x="610" y="74"/>
                  </a:lnTo>
                  <a:lnTo>
                    <a:pt x="586" y="72"/>
                  </a:lnTo>
                  <a:lnTo>
                    <a:pt x="56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sp>
          <p:nvSpPr>
            <p:cNvPr id="54" name="Freeform 8"/>
            <p:cNvSpPr>
              <a:spLocks/>
            </p:cNvSpPr>
            <p:nvPr/>
          </p:nvSpPr>
          <p:spPr bwMode="auto">
            <a:xfrm>
              <a:off x="8542502" y="-627084"/>
              <a:ext cx="239712" cy="177800"/>
            </a:xfrm>
            <a:custGeom>
              <a:avLst/>
              <a:gdLst>
                <a:gd name="T0" fmla="*/ 388 w 586"/>
                <a:gd name="T1" fmla="*/ 162 h 432"/>
                <a:gd name="T2" fmla="*/ 216 w 586"/>
                <a:gd name="T3" fmla="*/ 0 h 432"/>
                <a:gd name="T4" fmla="*/ 356 w 586"/>
                <a:gd name="T5" fmla="*/ 0 h 432"/>
                <a:gd name="T6" fmla="*/ 586 w 586"/>
                <a:gd name="T7" fmla="*/ 216 h 432"/>
                <a:gd name="T8" fmla="*/ 358 w 586"/>
                <a:gd name="T9" fmla="*/ 432 h 432"/>
                <a:gd name="T10" fmla="*/ 218 w 586"/>
                <a:gd name="T11" fmla="*/ 432 h 432"/>
                <a:gd name="T12" fmla="*/ 388 w 586"/>
                <a:gd name="T13" fmla="*/ 272 h 432"/>
                <a:gd name="T14" fmla="*/ 0 w 586"/>
                <a:gd name="T15" fmla="*/ 272 h 432"/>
                <a:gd name="T16" fmla="*/ 0 w 586"/>
                <a:gd name="T17" fmla="*/ 162 h 432"/>
                <a:gd name="T18" fmla="*/ 388 w 586"/>
                <a:gd name="T19" fmla="*/ 16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6" h="432">
                  <a:moveTo>
                    <a:pt x="388" y="162"/>
                  </a:moveTo>
                  <a:lnTo>
                    <a:pt x="216" y="0"/>
                  </a:lnTo>
                  <a:lnTo>
                    <a:pt x="356" y="0"/>
                  </a:lnTo>
                  <a:lnTo>
                    <a:pt x="586" y="216"/>
                  </a:lnTo>
                  <a:lnTo>
                    <a:pt x="358" y="432"/>
                  </a:lnTo>
                  <a:lnTo>
                    <a:pt x="218" y="432"/>
                  </a:lnTo>
                  <a:lnTo>
                    <a:pt x="388" y="272"/>
                  </a:lnTo>
                  <a:lnTo>
                    <a:pt x="0" y="272"/>
                  </a:lnTo>
                  <a:lnTo>
                    <a:pt x="0" y="162"/>
                  </a:lnTo>
                  <a:lnTo>
                    <a:pt x="388"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32330">
                <a:defRPr/>
              </a:pPr>
              <a:endParaRPr lang="en-US" sz="1836" dirty="0">
                <a:solidFill>
                  <a:srgbClr val="505050"/>
                </a:solidFill>
              </a:endParaRPr>
            </a:p>
          </p:txBody>
        </p:sp>
      </p:grpSp>
      <p:sp>
        <p:nvSpPr>
          <p:cNvPr id="56" name="TextBox 55"/>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Pin report items to Power BI dashboards</a:t>
            </a:r>
          </a:p>
        </p:txBody>
      </p:sp>
    </p:spTree>
    <p:extLst>
      <p:ext uri="{BB962C8B-B14F-4D97-AF65-F5344CB8AC3E}">
        <p14:creationId xmlns:p14="http://schemas.microsoft.com/office/powerpoint/2010/main" val="856855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 presetClass="entr" presetSubtype="0" fill="hold" grpId="0" nodeType="withEffect">
                                  <p:stCondLst>
                                    <p:cond delay="250"/>
                                  </p:stCondLst>
                                  <p:childTnLst>
                                    <p:set>
                                      <p:cBhvr>
                                        <p:cTn id="12" dur="1" fill="hold">
                                          <p:stCondLst>
                                            <p:cond delay="499"/>
                                          </p:stCondLst>
                                        </p:cTn>
                                        <p:tgtEl>
                                          <p:spTgt spid="8"/>
                                        </p:tgtEl>
                                        <p:attrNameLst>
                                          <p:attrName>style.visibility</p:attrName>
                                        </p:attrNameLst>
                                      </p:cBhvr>
                                      <p:to>
                                        <p:strVal val="visible"/>
                                      </p:to>
                                    </p:set>
                                  </p:childTnLst>
                                </p:cTn>
                              </p:par>
                              <p:par>
                                <p:cTn id="13" presetID="6" presetClass="emph" presetSubtype="0" accel="100000" autoRev="1" fill="hold" grpId="1" nodeType="withEffect">
                                  <p:stCondLst>
                                    <p:cond delay="250"/>
                                  </p:stCondLst>
                                  <p:childTnLst>
                                    <p:animScale>
                                      <p:cBhvr>
                                        <p:cTn id="14" dur="500" fill="hold"/>
                                        <p:tgtEl>
                                          <p:spTgt spid="8"/>
                                        </p:tgtEl>
                                      </p:cBhvr>
                                      <p:by x="0" y="0"/>
                                    </p:animScale>
                                  </p:childTnLst>
                                </p:cTn>
                              </p:par>
                              <p:par>
                                <p:cTn id="15" presetID="1" presetClass="entr" presetSubtype="0" fill="hold" grpId="0" nodeType="withEffect">
                                  <p:stCondLst>
                                    <p:cond delay="750"/>
                                  </p:stCondLst>
                                  <p:childTnLst>
                                    <p:set>
                                      <p:cBhvr>
                                        <p:cTn id="16" dur="1" fill="hold">
                                          <p:stCondLst>
                                            <p:cond delay="499"/>
                                          </p:stCondLst>
                                        </p:cTn>
                                        <p:tgtEl>
                                          <p:spTgt spid="44"/>
                                        </p:tgtEl>
                                        <p:attrNameLst>
                                          <p:attrName>style.visibility</p:attrName>
                                        </p:attrNameLst>
                                      </p:cBhvr>
                                      <p:to>
                                        <p:strVal val="visible"/>
                                      </p:to>
                                    </p:set>
                                  </p:childTnLst>
                                </p:cTn>
                              </p:par>
                              <p:par>
                                <p:cTn id="17" presetID="6" presetClass="emph" presetSubtype="0" accel="100000" autoRev="1" fill="hold" grpId="1" nodeType="withEffect">
                                  <p:stCondLst>
                                    <p:cond delay="750"/>
                                  </p:stCondLst>
                                  <p:childTnLst>
                                    <p:animScale>
                                      <p:cBhvr>
                                        <p:cTn id="18" dur="500" fill="hold"/>
                                        <p:tgtEl>
                                          <p:spTgt spid="44"/>
                                        </p:tgtEl>
                                      </p:cBhvr>
                                      <p:by x="0" y="0"/>
                                    </p:animScale>
                                  </p:childTnLst>
                                </p:cTn>
                              </p:par>
                              <p:par>
                                <p:cTn id="19" presetID="16" presetClass="entr" presetSubtype="37" fill="hold" grpId="0" nodeType="withEffect">
                                  <p:stCondLst>
                                    <p:cond delay="750"/>
                                  </p:stCondLst>
                                  <p:childTnLst>
                                    <p:set>
                                      <p:cBhvr>
                                        <p:cTn id="20" dur="1" fill="hold">
                                          <p:stCondLst>
                                            <p:cond delay="0"/>
                                          </p:stCondLst>
                                        </p:cTn>
                                        <p:tgtEl>
                                          <p:spTgt spid="43"/>
                                        </p:tgtEl>
                                        <p:attrNameLst>
                                          <p:attrName>style.visibility</p:attrName>
                                        </p:attrNameLst>
                                      </p:cBhvr>
                                      <p:to>
                                        <p:strVal val="visible"/>
                                      </p:to>
                                    </p:set>
                                    <p:animEffect transition="in" filter="barn(outVertical)">
                                      <p:cBhvr>
                                        <p:cTn id="21" dur="500"/>
                                        <p:tgtEl>
                                          <p:spTgt spid="4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500"/>
                                        <p:tgtEl>
                                          <p:spTgt spid="6">
                                            <p:txEl>
                                              <p:pRg st="3" end="3"/>
                                            </p:txEl>
                                          </p:spTgt>
                                        </p:tgtEl>
                                      </p:cBhvr>
                                    </p:animEffect>
                                  </p:childTnLst>
                                </p:cTn>
                              </p:par>
                              <p:par>
                                <p:cTn id="34" presetID="10" presetClass="entr" presetSubtype="0" fill="hold" nodeType="withEffect">
                                  <p:stCondLst>
                                    <p:cond delay="5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par>
                                <p:cTn id="37" presetID="63" presetClass="path" presetSubtype="0" accel="50000" decel="50000" fill="hold" nodeType="withEffect">
                                  <p:stCondLst>
                                    <p:cond delay="500"/>
                                  </p:stCondLst>
                                  <p:childTnLst>
                                    <p:animMotion origin="layout" path="M -0.03064 -1.39809E-6 L 1.6773E-6 -1.39809E-6 " pathEditMode="relative" rAng="0" ptsTypes="AA">
                                      <p:cBhvr>
                                        <p:cTn id="38" dur="500" fill="hold"/>
                                        <p:tgtEl>
                                          <p:spTgt spid="29"/>
                                        </p:tgtEl>
                                        <p:attrNameLst>
                                          <p:attrName>ppt_x</p:attrName>
                                          <p:attrName>ppt_y</p:attrName>
                                        </p:attrNameLst>
                                      </p:cBhvr>
                                      <p:rCtr x="1532" y="0"/>
                                    </p:animMotion>
                                  </p:childTnLst>
                                </p:cTn>
                              </p:par>
                              <p:par>
                                <p:cTn id="39" presetID="10" presetClass="entr" presetSubtype="0" fill="hold" nodeType="withEffect">
                                  <p:stCondLst>
                                    <p:cond delay="75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63" presetClass="path" presetSubtype="0" accel="50000" decel="50000" fill="hold" nodeType="withEffect">
                                  <p:stCondLst>
                                    <p:cond delay="750"/>
                                  </p:stCondLst>
                                  <p:childTnLst>
                                    <p:animMotion origin="layout" path="M -0.03064 2.90513E-6 L 1.6773E-6 2.90513E-6 " pathEditMode="relative" rAng="0" ptsTypes="AA">
                                      <p:cBhvr>
                                        <p:cTn id="43" dur="500" fill="hold"/>
                                        <p:tgtEl>
                                          <p:spTgt spid="46"/>
                                        </p:tgtEl>
                                        <p:attrNameLst>
                                          <p:attrName>ppt_x</p:attrName>
                                          <p:attrName>ppt_y</p:attrName>
                                        </p:attrNameLst>
                                      </p:cBhvr>
                                      <p:rCtr x="1532" y="0"/>
                                    </p:animMotion>
                                  </p:childTnLst>
                                </p:cTn>
                              </p:par>
                              <p:par>
                                <p:cTn id="44" presetID="10" presetClass="entr" presetSubtype="0" fill="hold" nodeType="withEffect">
                                  <p:stCondLst>
                                    <p:cond delay="1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par>
                                <p:cTn id="47" presetID="63" presetClass="path" presetSubtype="0" accel="50000" decel="50000" fill="hold" nodeType="withEffect">
                                  <p:stCondLst>
                                    <p:cond delay="1000"/>
                                  </p:stCondLst>
                                  <p:childTnLst>
                                    <p:animMotion origin="layout" path="M -0.03064 8.6246E-7 L 1.6773E-6 8.6246E-7 " pathEditMode="relative" rAng="0" ptsTypes="AA">
                                      <p:cBhvr>
                                        <p:cTn id="48" dur="500" fill="hold"/>
                                        <p:tgtEl>
                                          <p:spTgt spid="49"/>
                                        </p:tgtEl>
                                        <p:attrNameLst>
                                          <p:attrName>ppt_x</p:attrName>
                                          <p:attrName>ppt_y</p:attrName>
                                        </p:attrNameLst>
                                      </p:cBhvr>
                                      <p:rCtr x="1532" y="0"/>
                                    </p:animMotion>
                                  </p:childTnLst>
                                </p:cTn>
                              </p:par>
                              <p:par>
                                <p:cTn id="49" presetID="10" presetClass="entr" presetSubtype="0" fill="hold" nodeType="withEffect">
                                  <p:stCondLst>
                                    <p:cond delay="125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par>
                                <p:cTn id="52" presetID="63" presetClass="path" presetSubtype="0" accel="50000" decel="50000" fill="hold" nodeType="withEffect">
                                  <p:stCondLst>
                                    <p:cond delay="1250"/>
                                  </p:stCondLst>
                                  <p:childTnLst>
                                    <p:animMotion origin="layout" path="M -0.03064 -4.85701E-6 L 1.6773E-6 -4.85701E-6 " pathEditMode="relative" rAng="0" ptsTypes="AA">
                                      <p:cBhvr>
                                        <p:cTn id="53" dur="500" fill="hold"/>
                                        <p:tgtEl>
                                          <p:spTgt spid="52"/>
                                        </p:tgtEl>
                                        <p:attrNameLst>
                                          <p:attrName>ppt_x</p:attrName>
                                          <p:attrName>ppt_y</p:attrName>
                                        </p:attrNameLst>
                                      </p:cBhvr>
                                      <p:rCtr x="153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3" grpId="0" animBg="1"/>
      <p:bldP spid="8" grpId="0" animBg="1"/>
      <p:bldP spid="8" grpId="1" animBg="1"/>
      <p:bldP spid="44" grpId="0" animBg="1"/>
      <p:bldP spid="44"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644" y="1439862"/>
            <a:ext cx="6666307" cy="3749797"/>
          </a:xfrm>
          <a:prstGeom prst="rect">
            <a:avLst/>
          </a:prstGeom>
        </p:spPr>
      </p:pic>
      <p:grpSp>
        <p:nvGrpSpPr>
          <p:cNvPr id="3" name="Group 2"/>
          <p:cNvGrpSpPr/>
          <p:nvPr/>
        </p:nvGrpSpPr>
        <p:grpSpPr>
          <a:xfrm>
            <a:off x="7132637" y="-1"/>
            <a:ext cx="5302955" cy="6994525"/>
            <a:chOff x="7132637" y="-1"/>
            <a:chExt cx="5302955" cy="6994525"/>
          </a:xfrm>
        </p:grpSpPr>
        <p:sp>
          <p:nvSpPr>
            <p:cNvPr id="103" name="Rectangle 102"/>
            <p:cNvSpPr/>
            <p:nvPr/>
          </p:nvSpPr>
          <p:spPr>
            <a:xfrm>
              <a:off x="7132637" y="-1"/>
              <a:ext cx="5302955" cy="6994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239"/>
              <a:endParaRPr lang="en-US" sz="1836">
                <a:solidFill>
                  <a:prstClr val="white"/>
                </a:solidFill>
              </a:endParaRPr>
            </a:p>
          </p:txBody>
        </p:sp>
        <p:sp>
          <p:nvSpPr>
            <p:cNvPr id="18" name="TextBox 17"/>
            <p:cNvSpPr txBox="1"/>
            <p:nvPr/>
          </p:nvSpPr>
          <p:spPr>
            <a:xfrm>
              <a:off x="7600706" y="2589786"/>
              <a:ext cx="4180131" cy="3639651"/>
            </a:xfrm>
            <a:prstGeom prst="rect">
              <a:avLst/>
            </a:prstGeom>
            <a:noFill/>
          </p:spPr>
          <p:txBody>
            <a:bodyPr wrap="square" lIns="182880" tIns="146304" rIns="182880" bIns="146304" rtlCol="0">
              <a:spAutoFit/>
            </a:bodyPr>
            <a:lstStyle/>
            <a:p>
              <a:pPr defTabSz="932239">
                <a:lnSpc>
                  <a:spcPct val="90000"/>
                </a:lnSpc>
                <a:spcBef>
                  <a:spcPts val="2448"/>
                </a:spcBef>
              </a:pPr>
              <a:r>
                <a:rPr lang="en-US" sz="1600" b="1" dirty="0">
                  <a:solidFill>
                    <a:schemeClr val="bg2"/>
                  </a:solidFill>
                  <a:cs typeface="Segoe UI" panose="020B0502040204020203" pitchFamily="34" charset="0"/>
                </a:rPr>
                <a:t>Discovery &amp; exploration </a:t>
              </a:r>
              <a:r>
                <a:rPr lang="en-US" sz="1600" dirty="0">
                  <a:solidFill>
                    <a:schemeClr val="bg2"/>
                  </a:solidFill>
                  <a:cs typeface="Segoe UI" panose="020B0502040204020203" pitchFamily="34" charset="0"/>
                </a:rPr>
                <a:t>–</a:t>
              </a:r>
              <a:r>
                <a:rPr lang="en-US" sz="1600" b="1" dirty="0">
                  <a:solidFill>
                    <a:schemeClr val="bg2"/>
                  </a:solidFill>
                  <a:cs typeface="Segoe UI" panose="020B0502040204020203" pitchFamily="34" charset="0"/>
                </a:rPr>
                <a:t> </a:t>
              </a:r>
              <a:r>
                <a:rPr lang="en-US" sz="1600" dirty="0">
                  <a:solidFill>
                    <a:schemeClr val="bg2"/>
                  </a:solidFill>
                  <a:cs typeface="Segoe UI" panose="020B0502040204020203" pitchFamily="34" charset="0"/>
                </a:rPr>
                <a:t>integrated experience for connecting and preparing data for visual data exploration</a:t>
              </a:r>
            </a:p>
            <a:p>
              <a:pPr defTabSz="932239">
                <a:lnSpc>
                  <a:spcPct val="90000"/>
                </a:lnSpc>
                <a:spcBef>
                  <a:spcPts val="2448"/>
                </a:spcBef>
              </a:pPr>
              <a:r>
                <a:rPr lang="en-US" sz="1600" b="1" dirty="0">
                  <a:solidFill>
                    <a:schemeClr val="bg2"/>
                  </a:solidFill>
                  <a:cs typeface="Segoe UI Semibold" panose="020B0702040204020203" pitchFamily="34" charset="0"/>
                </a:rPr>
                <a:t>Easy report authoring </a:t>
              </a:r>
              <a:r>
                <a:rPr lang="en-US" sz="1600" dirty="0">
                  <a:solidFill>
                    <a:schemeClr val="bg2"/>
                  </a:solidFill>
                  <a:cs typeface="Segoe UI" panose="020B0502040204020203" pitchFamily="34" charset="0"/>
                </a:rPr>
                <a:t>– </a:t>
              </a:r>
              <a:r>
                <a:rPr lang="en-US" sz="1600" dirty="0">
                  <a:solidFill>
                    <a:schemeClr val="bg2"/>
                  </a:solidFill>
                  <a:cs typeface="Segoe UI Semibold" panose="020B0702040204020203" pitchFamily="34" charset="0"/>
                </a:rPr>
                <a:t>freeform canvas for drag-and-drop report design</a:t>
              </a:r>
            </a:p>
            <a:p>
              <a:pPr defTabSz="932239">
                <a:lnSpc>
                  <a:spcPct val="90000"/>
                </a:lnSpc>
                <a:spcBef>
                  <a:spcPts val="2448"/>
                </a:spcBef>
              </a:pPr>
              <a:r>
                <a:rPr lang="en-US" sz="1600" b="1" dirty="0">
                  <a:solidFill>
                    <a:schemeClr val="bg2"/>
                  </a:solidFill>
                  <a:cs typeface="Segoe UI" panose="020B0502040204020203" pitchFamily="34" charset="0"/>
                </a:rPr>
                <a:t>Custom visualizations </a:t>
              </a:r>
              <a:r>
                <a:rPr lang="en-US" sz="1600" dirty="0">
                  <a:solidFill>
                    <a:schemeClr val="bg2"/>
                  </a:solidFill>
                  <a:cs typeface="Segoe UI" panose="020B0502040204020203" pitchFamily="34" charset="0"/>
                </a:rPr>
                <a:t>– create your own custom interactive visualizations</a:t>
              </a:r>
            </a:p>
            <a:p>
              <a:pPr defTabSz="932239">
                <a:lnSpc>
                  <a:spcPct val="90000"/>
                </a:lnSpc>
                <a:spcBef>
                  <a:spcPts val="2448"/>
                </a:spcBef>
              </a:pPr>
              <a:r>
                <a:rPr lang="en-US" sz="1600" b="1" dirty="0">
                  <a:solidFill>
                    <a:schemeClr val="bg2"/>
                  </a:solidFill>
                  <a:cs typeface="Segoe UI" panose="020B0502040204020203" pitchFamily="34" charset="0"/>
                </a:rPr>
                <a:t>R integration </a:t>
              </a:r>
              <a:r>
                <a:rPr lang="en-US" sz="1600" dirty="0">
                  <a:solidFill>
                    <a:schemeClr val="bg2"/>
                  </a:solidFill>
                  <a:cs typeface="Segoe UI" panose="020B0502040204020203" pitchFamily="34" charset="0"/>
                </a:rPr>
                <a:t>– </a:t>
              </a:r>
              <a:r>
                <a:rPr lang="en-US" sz="1600" dirty="0">
                  <a:ln>
                    <a:solidFill>
                      <a:srgbClr val="FFFFFF">
                        <a:alpha val="0"/>
                      </a:srgbClr>
                    </a:solidFill>
                  </a:ln>
                  <a:solidFill>
                    <a:schemeClr val="bg2"/>
                  </a:solidFill>
                  <a:cs typeface="Segoe UI" pitchFamily="34" charset="0"/>
                </a:rPr>
                <a:t>e</a:t>
              </a:r>
              <a:r>
                <a:rPr lang="en-US" sz="1600" dirty="0">
                  <a:ln>
                    <a:solidFill>
                      <a:srgbClr val="FFFFFF">
                        <a:alpha val="0"/>
                      </a:srgbClr>
                    </a:solidFill>
                  </a:ln>
                  <a:solidFill>
                    <a:schemeClr val="bg2"/>
                  </a:solidFill>
                  <a:ea typeface="Segoe UI" pitchFamily="34" charset="0"/>
                  <a:cs typeface="Segoe UI" pitchFamily="34" charset="0"/>
                </a:rPr>
                <a:t>xtend your reports with advanced analytics through support for R </a:t>
              </a:r>
              <a:endParaRPr lang="en-US" sz="1600" dirty="0">
                <a:solidFill>
                  <a:schemeClr val="bg2"/>
                </a:solidFill>
                <a:cs typeface="Segoe UI" panose="020B0502040204020203" pitchFamily="34" charset="0"/>
              </a:endParaRPr>
            </a:p>
            <a:p>
              <a:pPr defTabSz="932239">
                <a:lnSpc>
                  <a:spcPct val="90000"/>
                </a:lnSpc>
              </a:pPr>
              <a:endParaRPr lang="en-US" sz="1400" dirty="0">
                <a:solidFill>
                  <a:schemeClr val="bg2"/>
                </a:solidFill>
                <a:cs typeface="Segoe UI" panose="020B0502040204020203" pitchFamily="34" charset="0"/>
              </a:endParaRPr>
            </a:p>
            <a:p>
              <a:pPr defTabSz="932239">
                <a:lnSpc>
                  <a:spcPct val="90000"/>
                </a:lnSpc>
              </a:pPr>
              <a:endParaRPr lang="en-US" sz="1400" dirty="0">
                <a:solidFill>
                  <a:schemeClr val="bg2"/>
                </a:solidFill>
                <a:cs typeface="Segoe UI" panose="020B0502040204020203" pitchFamily="34" charset="0"/>
              </a:endParaRPr>
            </a:p>
          </p:txBody>
        </p:sp>
        <p:sp>
          <p:nvSpPr>
            <p:cNvPr id="11" name="TextBox 10"/>
            <p:cNvSpPr txBox="1"/>
            <p:nvPr/>
          </p:nvSpPr>
          <p:spPr>
            <a:xfrm>
              <a:off x="7600706" y="319408"/>
              <a:ext cx="4561131" cy="1846659"/>
            </a:xfrm>
            <a:prstGeom prst="rect">
              <a:avLst/>
            </a:prstGeom>
            <a:noFill/>
          </p:spPr>
          <p:txBody>
            <a:bodyPr wrap="square" lIns="146304" tIns="91440" rIns="146304" bIns="91440" rtlCol="0">
              <a:spAutoFit/>
            </a:bodyPr>
            <a:lstStyle/>
            <a:p>
              <a:pPr defTabSz="1243006">
                <a:lnSpc>
                  <a:spcPct val="90000"/>
                </a:lnSpc>
                <a:defRPr/>
              </a:pPr>
              <a:r>
                <a:rPr lang="en-US" sz="4000" dirty="0">
                  <a:gradFill>
                    <a:gsLst>
                      <a:gs pos="0">
                        <a:srgbClr val="FFFFFF"/>
                      </a:gs>
                      <a:gs pos="100000">
                        <a:srgbClr val="FFFFFF"/>
                      </a:gs>
                    </a:gsLst>
                    <a:lin ang="5400000" scaled="1"/>
                  </a:gradFill>
                  <a:latin typeface="Segoe UI Semibold" panose="020B0702040204020203" pitchFamily="34" charset="0"/>
                  <a:cs typeface="Segoe UI Semibold" panose="020B0702040204020203" pitchFamily="34" charset="0"/>
                </a:rPr>
                <a:t>Create powerful reports with Power BI desktop</a:t>
              </a:r>
            </a:p>
          </p:txBody>
        </p:sp>
      </p:grpSp>
    </p:spTree>
    <p:extLst>
      <p:ext uri="{BB962C8B-B14F-4D97-AF65-F5344CB8AC3E}">
        <p14:creationId xmlns:p14="http://schemas.microsoft.com/office/powerpoint/2010/main" val="280174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2" decel="10000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1+#ppt_w/2"/>
                                          </p:val>
                                        </p:tav>
                                        <p:tav tm="100000">
                                          <p:val>
                                            <p:strVal val="#ppt_x"/>
                                          </p:val>
                                        </p:tav>
                                      </p:tavLst>
                                    </p:anim>
                                    <p:anim calcmode="lin" valueType="num">
                                      <p:cBhvr additive="base">
                                        <p:cTn id="11"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Rectangle 202"/>
          <p:cNvSpPr/>
          <p:nvPr/>
        </p:nvSpPr>
        <p:spPr bwMode="auto">
          <a:xfrm>
            <a:off x="3166007" y="1729999"/>
            <a:ext cx="5350623" cy="1526831"/>
          </a:xfrm>
          <a:prstGeom prst="rect">
            <a:avLst/>
          </a:prstGeom>
          <a:solidFill>
            <a:schemeClr val="bg1"/>
          </a:solidFill>
          <a:ln w="10795" cap="flat" cmpd="sng" algn="ctr">
            <a:no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sp>
        <p:nvSpPr>
          <p:cNvPr id="204" name="TextBox 203"/>
          <p:cNvSpPr txBox="1"/>
          <p:nvPr/>
        </p:nvSpPr>
        <p:spPr>
          <a:xfrm>
            <a:off x="3180605" y="1741330"/>
            <a:ext cx="2558159" cy="461502"/>
          </a:xfrm>
          <a:prstGeom prst="rect">
            <a:avLst/>
          </a:prstGeom>
          <a:solidFill>
            <a:schemeClr val="bg1"/>
          </a:solidFill>
        </p:spPr>
        <p:txBody>
          <a:bodyPr wrap="square" lIns="182854" tIns="146283" rIns="182854" bIns="91427"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599" dirty="0">
                <a:solidFill>
                  <a:schemeClr val="accent1"/>
                </a:solidFill>
              </a:rPr>
              <a:t>Delivery</a:t>
            </a:r>
          </a:p>
        </p:txBody>
      </p:sp>
      <p:grpSp>
        <p:nvGrpSpPr>
          <p:cNvPr id="214" name="Group 213"/>
          <p:cNvGrpSpPr/>
          <p:nvPr/>
        </p:nvGrpSpPr>
        <p:grpSpPr>
          <a:xfrm>
            <a:off x="3110772" y="3168118"/>
            <a:ext cx="2761462" cy="3144562"/>
            <a:chOff x="3199125" y="3019253"/>
            <a:chExt cx="2761853" cy="3145009"/>
          </a:xfrm>
          <a:effectLst/>
        </p:grpSpPr>
        <p:sp>
          <p:nvSpPr>
            <p:cNvPr id="215" name="Rectangle 214"/>
            <p:cNvSpPr/>
            <p:nvPr/>
          </p:nvSpPr>
          <p:spPr bwMode="auto">
            <a:xfrm>
              <a:off x="3241650" y="3192461"/>
              <a:ext cx="2719328" cy="2971801"/>
            </a:xfrm>
            <a:prstGeom prst="rect">
              <a:avLst/>
            </a:prstGeom>
            <a:solidFill>
              <a:schemeClr val="bg1"/>
            </a:solidFill>
            <a:ln w="10795" cap="flat" cmpd="sng" algn="ctr">
              <a:no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grpSp>
          <p:nvGrpSpPr>
            <p:cNvPr id="216" name="Group 215"/>
            <p:cNvGrpSpPr/>
            <p:nvPr/>
          </p:nvGrpSpPr>
          <p:grpSpPr>
            <a:xfrm>
              <a:off x="3362118" y="3456716"/>
              <a:ext cx="2520949" cy="2175734"/>
              <a:chOff x="4847969" y="3062745"/>
              <a:chExt cx="2520949" cy="2175734"/>
            </a:xfrm>
          </p:grpSpPr>
          <p:sp>
            <p:nvSpPr>
              <p:cNvPr id="219" name="Can 218"/>
              <p:cNvSpPr/>
              <p:nvPr/>
            </p:nvSpPr>
            <p:spPr>
              <a:xfrm>
                <a:off x="6614453" y="4179257"/>
                <a:ext cx="392619" cy="516319"/>
              </a:xfrm>
              <a:prstGeom prst="can">
                <a:avLst/>
              </a:prstGeom>
              <a:solidFill>
                <a:schemeClr val="tx1"/>
              </a:solidFill>
              <a:ln w="19050" cap="flat" cmpd="sng" algn="ctr">
                <a:solidFill>
                  <a:srgbClr val="E3E3E3"/>
                </a:solidFill>
                <a:prstDash val="solid"/>
                <a:miter lim="800000"/>
              </a:ln>
              <a:effectLst/>
            </p:spPr>
            <p:txBody>
              <a:bodyPr rtlCol="0" anchor="ctr"/>
              <a:lstStyle/>
              <a:p>
                <a:pPr defTabSz="932239">
                  <a:lnSpc>
                    <a:spcPct val="90000"/>
                  </a:lnSpc>
                  <a:defRPr/>
                </a:pPr>
                <a:endParaRPr lang="en-US" sz="1836" kern="0" dirty="0">
                  <a:gradFill>
                    <a:gsLst>
                      <a:gs pos="93162">
                        <a:srgbClr val="505050">
                          <a:lumMod val="50000"/>
                        </a:srgbClr>
                      </a:gs>
                      <a:gs pos="68000">
                        <a:srgbClr val="505050">
                          <a:lumMod val="50000"/>
                        </a:srgbClr>
                      </a:gs>
                    </a:gsLst>
                    <a:lin ang="5400000" scaled="0"/>
                  </a:gradFill>
                  <a:latin typeface="Segoe UI Light" panose="020B0502040204020203" pitchFamily="34" charset="0"/>
                </a:endParaRPr>
              </a:p>
            </p:txBody>
          </p:sp>
          <p:sp>
            <p:nvSpPr>
              <p:cNvPr id="220" name="TextBox 219"/>
              <p:cNvSpPr txBox="1"/>
              <p:nvPr/>
            </p:nvSpPr>
            <p:spPr>
              <a:xfrm>
                <a:off x="6146413" y="4695887"/>
                <a:ext cx="1197656" cy="286145"/>
              </a:xfrm>
              <a:prstGeom prst="rect">
                <a:avLst/>
              </a:prstGeom>
              <a:noFill/>
            </p:spPr>
            <p:txBody>
              <a:bodyPr wrap="square" rtlCol="0">
                <a:spAutoFit/>
              </a:bodyPr>
              <a:lstStyle>
                <a:defPPr>
                  <a:defRPr lang="en-US"/>
                </a:defPPr>
                <a:lvl1pPr marR="0" lvl="0" indent="0" algn="ctr" defTabSz="932418" fontAlgn="auto">
                  <a:lnSpc>
                    <a:spcPct val="100000"/>
                  </a:lnSpc>
                  <a:spcBef>
                    <a:spcPts val="0"/>
                  </a:spcBef>
                  <a:spcAft>
                    <a:spcPts val="0"/>
                  </a:spcAft>
                  <a:buClrTx/>
                  <a:buSzTx/>
                  <a:buFontTx/>
                  <a:buNone/>
                  <a:tabLst/>
                  <a:defRPr kumimoji="0" sz="1400" b="0"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latin typeface="Segoe UI" panose="020B0502040204020203" pitchFamily="34" charset="0"/>
                    <a:cs typeface="Segoe UI" panose="020B0502040204020203" pitchFamily="34" charset="0"/>
                  </a:defRPr>
                </a:lvl1pPr>
              </a:lstStyle>
              <a:p>
                <a:pPr algn="l">
                  <a:lnSpc>
                    <a:spcPct val="90000"/>
                  </a:lnSpc>
                </a:pPr>
                <a:r>
                  <a:rPr lang="en-US" sz="1399" dirty="0">
                    <a:gradFill>
                      <a:gsLst>
                        <a:gs pos="93162">
                          <a:srgbClr val="505050">
                            <a:lumMod val="50000"/>
                          </a:srgbClr>
                        </a:gs>
                        <a:gs pos="68000">
                          <a:srgbClr val="505050">
                            <a:lumMod val="50000"/>
                          </a:srgbClr>
                        </a:gs>
                      </a:gsLst>
                      <a:lin ang="5400000" scaled="0"/>
                    </a:gradFill>
                  </a:rPr>
                  <a:t>Partner apps</a:t>
                </a:r>
              </a:p>
            </p:txBody>
          </p:sp>
          <p:sp>
            <p:nvSpPr>
              <p:cNvPr id="221" name="Can 220"/>
              <p:cNvSpPr/>
              <p:nvPr/>
            </p:nvSpPr>
            <p:spPr>
              <a:xfrm>
                <a:off x="6614453" y="3062745"/>
                <a:ext cx="392619" cy="516319"/>
              </a:xfrm>
              <a:prstGeom prst="can">
                <a:avLst/>
              </a:prstGeom>
              <a:solidFill>
                <a:schemeClr val="tx1"/>
              </a:solidFill>
              <a:ln w="19050" cap="flat" cmpd="sng" algn="ctr">
                <a:solidFill>
                  <a:srgbClr val="E3E3E3"/>
                </a:solidFill>
                <a:prstDash val="solid"/>
                <a:miter lim="800000"/>
              </a:ln>
              <a:effectLst/>
            </p:spPr>
            <p:txBody>
              <a:bodyPr rtlCol="0" anchor="ctr"/>
              <a:lstStyle/>
              <a:p>
                <a:pPr defTabSz="932239">
                  <a:lnSpc>
                    <a:spcPct val="90000"/>
                  </a:lnSpc>
                  <a:defRPr/>
                </a:pPr>
                <a:endParaRPr lang="en-US" sz="1836" kern="0" dirty="0">
                  <a:gradFill>
                    <a:gsLst>
                      <a:gs pos="93162">
                        <a:srgbClr val="505050">
                          <a:lumMod val="50000"/>
                        </a:srgbClr>
                      </a:gs>
                      <a:gs pos="68000">
                        <a:srgbClr val="505050">
                          <a:lumMod val="50000"/>
                        </a:srgbClr>
                      </a:gs>
                    </a:gsLst>
                    <a:lin ang="5400000" scaled="0"/>
                  </a:gradFill>
                  <a:latin typeface="Segoe UI Light" panose="020B0502040204020203" pitchFamily="34" charset="0"/>
                </a:endParaRPr>
              </a:p>
            </p:txBody>
          </p:sp>
          <p:sp>
            <p:nvSpPr>
              <p:cNvPr id="223" name="TextBox 222"/>
              <p:cNvSpPr txBox="1"/>
              <p:nvPr/>
            </p:nvSpPr>
            <p:spPr>
              <a:xfrm>
                <a:off x="6268665" y="3547888"/>
                <a:ext cx="1065410" cy="291841"/>
              </a:xfrm>
              <a:prstGeom prst="rect">
                <a:avLst/>
              </a:prstGeom>
              <a:noFill/>
            </p:spPr>
            <p:txBody>
              <a:bodyPr wrap="square" rtlCol="0">
                <a:spAutoFit/>
              </a:bodyPr>
              <a:lstStyle>
                <a:defPPr>
                  <a:defRPr lang="en-US"/>
                </a:defPPr>
                <a:lvl1pPr marR="0" lvl="0" indent="0" algn="ctr" defTabSz="932418" fontAlgn="auto">
                  <a:lnSpc>
                    <a:spcPct val="100000"/>
                  </a:lnSpc>
                  <a:spcBef>
                    <a:spcPts val="0"/>
                  </a:spcBef>
                  <a:spcAft>
                    <a:spcPts val="0"/>
                  </a:spcAft>
                  <a:buClrTx/>
                  <a:buSzTx/>
                  <a:buFontTx/>
                  <a:buNone/>
                  <a:tabLst/>
                  <a:defRPr kumimoji="0" sz="1400" b="0"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latin typeface="Segoe UI" panose="020B0502040204020203" pitchFamily="34" charset="0"/>
                    <a:cs typeface="Segoe UI" panose="020B0502040204020203" pitchFamily="34" charset="0"/>
                  </a:defRPr>
                </a:lvl1pPr>
              </a:lstStyle>
              <a:p>
                <a:pPr algn="l">
                  <a:lnSpc>
                    <a:spcPct val="90000"/>
                  </a:lnSpc>
                </a:pPr>
                <a:r>
                  <a:rPr lang="en-US" sz="1399" dirty="0">
                    <a:gradFill>
                      <a:gsLst>
                        <a:gs pos="93162">
                          <a:srgbClr val="505050">
                            <a:lumMod val="50000"/>
                          </a:srgbClr>
                        </a:gs>
                        <a:gs pos="68000">
                          <a:srgbClr val="505050">
                            <a:lumMod val="50000"/>
                          </a:srgbClr>
                        </a:gs>
                      </a:gsLst>
                      <a:lin ang="5400000" scaled="0"/>
                    </a:gradFill>
                  </a:rPr>
                  <a:t>Office 365</a:t>
                </a:r>
              </a:p>
            </p:txBody>
          </p:sp>
          <p:sp>
            <p:nvSpPr>
              <p:cNvPr id="229" name="Can 228"/>
              <p:cNvSpPr/>
              <p:nvPr/>
            </p:nvSpPr>
            <p:spPr>
              <a:xfrm>
                <a:off x="5253277" y="4179257"/>
                <a:ext cx="392619" cy="516319"/>
              </a:xfrm>
              <a:prstGeom prst="can">
                <a:avLst/>
              </a:prstGeom>
              <a:solidFill>
                <a:schemeClr val="tx1"/>
              </a:solidFill>
              <a:ln w="19050" cap="flat" cmpd="sng" algn="ctr">
                <a:solidFill>
                  <a:srgbClr val="E3E3E3"/>
                </a:solidFill>
                <a:prstDash val="solid"/>
                <a:miter lim="800000"/>
              </a:ln>
              <a:effectLst/>
            </p:spPr>
            <p:txBody>
              <a:bodyPr rtlCol="0" anchor="ctr"/>
              <a:lstStyle/>
              <a:p>
                <a:pPr defTabSz="932239">
                  <a:lnSpc>
                    <a:spcPct val="90000"/>
                  </a:lnSpc>
                  <a:defRPr/>
                </a:pPr>
                <a:endParaRPr lang="en-US" sz="1836" kern="0" dirty="0">
                  <a:gradFill>
                    <a:gsLst>
                      <a:gs pos="93162">
                        <a:srgbClr val="505050">
                          <a:lumMod val="50000"/>
                        </a:srgbClr>
                      </a:gs>
                      <a:gs pos="68000">
                        <a:srgbClr val="505050">
                          <a:lumMod val="50000"/>
                        </a:srgbClr>
                      </a:gs>
                    </a:gsLst>
                    <a:lin ang="5400000" scaled="0"/>
                  </a:gradFill>
                  <a:latin typeface="Segoe UI Light" panose="020B0502040204020203" pitchFamily="34" charset="0"/>
                </a:endParaRPr>
              </a:p>
            </p:txBody>
          </p:sp>
          <p:sp>
            <p:nvSpPr>
              <p:cNvPr id="230" name="TextBox 229"/>
              <p:cNvSpPr txBox="1"/>
              <p:nvPr/>
            </p:nvSpPr>
            <p:spPr>
              <a:xfrm>
                <a:off x="4973082" y="4695887"/>
                <a:ext cx="963428" cy="291841"/>
              </a:xfrm>
              <a:prstGeom prst="rect">
                <a:avLst/>
              </a:prstGeom>
              <a:noFill/>
            </p:spPr>
            <p:txBody>
              <a:bodyPr wrap="none" rtlCol="0">
                <a:spAutoFit/>
              </a:bodyPr>
              <a:lstStyle>
                <a:defPPr>
                  <a:defRPr lang="en-US"/>
                </a:defPPr>
                <a:lvl1pPr marR="0" lvl="0" indent="0" algn="ctr" defTabSz="932418" fontAlgn="auto">
                  <a:lnSpc>
                    <a:spcPct val="100000"/>
                  </a:lnSpc>
                  <a:spcBef>
                    <a:spcPts val="0"/>
                  </a:spcBef>
                  <a:spcAft>
                    <a:spcPts val="0"/>
                  </a:spcAft>
                  <a:buClrTx/>
                  <a:buSzTx/>
                  <a:buFontTx/>
                  <a:buNone/>
                  <a:tabLst/>
                  <a:defRPr kumimoji="0" sz="1400" b="0"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latin typeface="Segoe UI" panose="020B0502040204020203" pitchFamily="34" charset="0"/>
                    <a:cs typeface="Segoe UI" panose="020B0502040204020203" pitchFamily="34" charset="0"/>
                  </a:defRPr>
                </a:lvl1pPr>
              </a:lstStyle>
              <a:p>
                <a:pPr algn="l">
                  <a:lnSpc>
                    <a:spcPct val="90000"/>
                  </a:lnSpc>
                </a:pPr>
                <a:r>
                  <a:rPr lang="en-US" sz="1399" dirty="0">
                    <a:gradFill>
                      <a:gsLst>
                        <a:gs pos="93162">
                          <a:srgbClr val="505050">
                            <a:lumMod val="50000"/>
                          </a:srgbClr>
                        </a:gs>
                        <a:gs pos="68000">
                          <a:srgbClr val="505050">
                            <a:lumMod val="50000"/>
                          </a:srgbClr>
                        </a:gs>
                      </a:gsLst>
                      <a:lin ang="5400000" scaled="0"/>
                    </a:gradFill>
                  </a:rPr>
                  <a:t>Dynamics</a:t>
                </a:r>
              </a:p>
            </p:txBody>
          </p:sp>
          <p:sp>
            <p:nvSpPr>
              <p:cNvPr id="231" name="Can 230"/>
              <p:cNvSpPr/>
              <p:nvPr/>
            </p:nvSpPr>
            <p:spPr>
              <a:xfrm>
                <a:off x="5253277" y="3062745"/>
                <a:ext cx="392619" cy="516319"/>
              </a:xfrm>
              <a:prstGeom prst="can">
                <a:avLst/>
              </a:prstGeom>
              <a:solidFill>
                <a:schemeClr val="tx1"/>
              </a:solidFill>
              <a:ln w="19050" cap="flat" cmpd="sng" algn="ctr">
                <a:solidFill>
                  <a:srgbClr val="E3E3E3"/>
                </a:solidFill>
                <a:prstDash val="solid"/>
                <a:miter lim="800000"/>
              </a:ln>
              <a:effectLst/>
            </p:spPr>
            <p:txBody>
              <a:bodyPr rtlCol="0" anchor="ctr"/>
              <a:lstStyle/>
              <a:p>
                <a:pPr defTabSz="932239">
                  <a:lnSpc>
                    <a:spcPct val="90000"/>
                  </a:lnSpc>
                  <a:defRPr/>
                </a:pPr>
                <a:endParaRPr lang="en-US" sz="1836" kern="0" dirty="0">
                  <a:gradFill>
                    <a:gsLst>
                      <a:gs pos="93162">
                        <a:srgbClr val="505050">
                          <a:lumMod val="50000"/>
                        </a:srgbClr>
                      </a:gs>
                      <a:gs pos="68000">
                        <a:srgbClr val="505050">
                          <a:lumMod val="50000"/>
                        </a:srgbClr>
                      </a:gs>
                    </a:gsLst>
                    <a:lin ang="5400000" scaled="0"/>
                  </a:gradFill>
                  <a:latin typeface="Segoe UI Light" panose="020B0502040204020203" pitchFamily="34" charset="0"/>
                </a:endParaRPr>
              </a:p>
            </p:txBody>
          </p:sp>
          <p:sp>
            <p:nvSpPr>
              <p:cNvPr id="232" name="TextBox 231"/>
              <p:cNvSpPr txBox="1"/>
              <p:nvPr/>
            </p:nvSpPr>
            <p:spPr>
              <a:xfrm>
                <a:off x="4896871" y="3547887"/>
                <a:ext cx="1110592" cy="489498"/>
              </a:xfrm>
              <a:prstGeom prst="rect">
                <a:avLst/>
              </a:prstGeom>
              <a:noFill/>
            </p:spPr>
            <p:txBody>
              <a:bodyPr wrap="none" rtlCol="0">
                <a:spAutoFit/>
              </a:bodyPr>
              <a:lstStyle>
                <a:defPPr>
                  <a:defRPr lang="en-US"/>
                </a:defPPr>
                <a:lvl1pPr marR="0" lvl="0" indent="0" algn="ctr" defTabSz="932418" fontAlgn="auto">
                  <a:lnSpc>
                    <a:spcPct val="100000"/>
                  </a:lnSpc>
                  <a:spcBef>
                    <a:spcPts val="0"/>
                  </a:spcBef>
                  <a:spcAft>
                    <a:spcPts val="0"/>
                  </a:spcAft>
                  <a:buClrTx/>
                  <a:buSzTx/>
                  <a:buFontTx/>
                  <a:buNone/>
                  <a:tabLst/>
                  <a:defRPr kumimoji="0" sz="1400" b="0"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latin typeface="Segoe UI" panose="020B0502040204020203" pitchFamily="34" charset="0"/>
                    <a:cs typeface="Segoe UI" panose="020B0502040204020203" pitchFamily="34" charset="0"/>
                  </a:defRPr>
                </a:lvl1pPr>
              </a:lstStyle>
              <a:p>
                <a:pPr>
                  <a:lnSpc>
                    <a:spcPct val="90000"/>
                  </a:lnSpc>
                </a:pPr>
                <a:r>
                  <a:rPr lang="en-US" sz="1399" dirty="0">
                    <a:gradFill>
                      <a:gsLst>
                        <a:gs pos="93162">
                          <a:srgbClr val="505050">
                            <a:lumMod val="50000"/>
                          </a:srgbClr>
                        </a:gs>
                        <a:gs pos="68000">
                          <a:srgbClr val="505050">
                            <a:lumMod val="50000"/>
                          </a:srgbClr>
                        </a:gs>
                      </a:gsLst>
                      <a:lin ang="5400000" scaled="0"/>
                    </a:gradFill>
                  </a:rPr>
                  <a:t>Azure data </a:t>
                </a:r>
                <a:br>
                  <a:rPr lang="en-US" sz="1399" dirty="0">
                    <a:gradFill>
                      <a:gsLst>
                        <a:gs pos="93162">
                          <a:srgbClr val="505050">
                            <a:lumMod val="50000"/>
                          </a:srgbClr>
                        </a:gs>
                        <a:gs pos="68000">
                          <a:srgbClr val="505050">
                            <a:lumMod val="50000"/>
                          </a:srgbClr>
                        </a:gs>
                      </a:gsLst>
                      <a:lin ang="5400000" scaled="0"/>
                    </a:gradFill>
                  </a:rPr>
                </a:br>
                <a:r>
                  <a:rPr lang="en-US" sz="1399" dirty="0">
                    <a:gradFill>
                      <a:gsLst>
                        <a:gs pos="93162">
                          <a:srgbClr val="505050">
                            <a:lumMod val="50000"/>
                          </a:srgbClr>
                        </a:gs>
                        <a:gs pos="68000">
                          <a:srgbClr val="505050">
                            <a:lumMod val="50000"/>
                          </a:srgbClr>
                        </a:gs>
                      </a:gsLst>
                      <a:lin ang="5400000" scaled="0"/>
                    </a:gradFill>
                  </a:rPr>
                  <a:t>services</a:t>
                </a:r>
              </a:p>
            </p:txBody>
          </p:sp>
          <p:cxnSp>
            <p:nvCxnSpPr>
              <p:cNvPr id="233" name="Straight Connector 232"/>
              <p:cNvCxnSpPr/>
              <p:nvPr/>
            </p:nvCxnSpPr>
            <p:spPr>
              <a:xfrm>
                <a:off x="5645897" y="4421440"/>
                <a:ext cx="500517" cy="0"/>
              </a:xfrm>
              <a:prstGeom prst="line">
                <a:avLst/>
              </a:prstGeom>
              <a:noFill/>
              <a:ln w="15875" cap="flat" cmpd="sng" algn="ctr">
                <a:solidFill>
                  <a:srgbClr val="0072C6"/>
                </a:solidFill>
                <a:prstDash val="sysDash"/>
                <a:miter lim="800000"/>
                <a:headEnd type="none"/>
              </a:ln>
              <a:effectLst/>
            </p:spPr>
          </p:cxnSp>
          <p:cxnSp>
            <p:nvCxnSpPr>
              <p:cNvPr id="234" name="Straight Connector 233"/>
              <p:cNvCxnSpPr/>
              <p:nvPr/>
            </p:nvCxnSpPr>
            <p:spPr>
              <a:xfrm>
                <a:off x="6084707" y="4421440"/>
                <a:ext cx="534799" cy="0"/>
              </a:xfrm>
              <a:prstGeom prst="line">
                <a:avLst/>
              </a:prstGeom>
              <a:noFill/>
              <a:ln w="15875" cap="flat" cmpd="sng" algn="ctr">
                <a:solidFill>
                  <a:srgbClr val="0072C6"/>
                </a:solidFill>
                <a:prstDash val="sysDash"/>
                <a:miter lim="800000"/>
                <a:headEnd type="none"/>
              </a:ln>
              <a:effectLst/>
            </p:spPr>
          </p:cxnSp>
          <p:cxnSp>
            <p:nvCxnSpPr>
              <p:cNvPr id="235" name="Straight Connector 234"/>
              <p:cNvCxnSpPr/>
              <p:nvPr/>
            </p:nvCxnSpPr>
            <p:spPr>
              <a:xfrm>
                <a:off x="5652753" y="3320821"/>
                <a:ext cx="493660" cy="0"/>
              </a:xfrm>
              <a:prstGeom prst="line">
                <a:avLst/>
              </a:prstGeom>
              <a:noFill/>
              <a:ln w="15875" cap="flat" cmpd="sng" algn="ctr">
                <a:solidFill>
                  <a:srgbClr val="0072C6"/>
                </a:solidFill>
                <a:prstDash val="sysDash"/>
                <a:miter lim="800000"/>
                <a:headEnd type="none"/>
              </a:ln>
              <a:effectLst/>
            </p:spPr>
          </p:cxnSp>
          <p:cxnSp>
            <p:nvCxnSpPr>
              <p:cNvPr id="236" name="Straight Connector 235"/>
              <p:cNvCxnSpPr/>
              <p:nvPr/>
            </p:nvCxnSpPr>
            <p:spPr>
              <a:xfrm>
                <a:off x="6084706" y="3320821"/>
                <a:ext cx="521086" cy="0"/>
              </a:xfrm>
              <a:prstGeom prst="line">
                <a:avLst/>
              </a:prstGeom>
              <a:noFill/>
              <a:ln w="15875" cap="flat" cmpd="sng" algn="ctr">
                <a:solidFill>
                  <a:srgbClr val="0072C6"/>
                </a:solidFill>
                <a:prstDash val="sysDash"/>
                <a:miter lim="800000"/>
                <a:headEnd type="none"/>
              </a:ln>
              <a:effectLst/>
            </p:spPr>
          </p:cxnSp>
          <p:cxnSp>
            <p:nvCxnSpPr>
              <p:cNvPr id="237" name="Straight Connector 236"/>
              <p:cNvCxnSpPr/>
              <p:nvPr/>
            </p:nvCxnSpPr>
            <p:spPr>
              <a:xfrm flipV="1">
                <a:off x="4854318" y="5234239"/>
                <a:ext cx="2514600" cy="1"/>
              </a:xfrm>
              <a:prstGeom prst="line">
                <a:avLst/>
              </a:prstGeom>
              <a:noFill/>
              <a:ln w="15875" cap="flat" cmpd="sng" algn="ctr">
                <a:solidFill>
                  <a:srgbClr val="0072C6"/>
                </a:solidFill>
                <a:prstDash val="sysDash"/>
                <a:miter lim="800000"/>
                <a:headEnd type="none"/>
                <a:tailEnd type="none"/>
              </a:ln>
              <a:effectLst/>
            </p:spPr>
          </p:cxnSp>
          <p:cxnSp>
            <p:nvCxnSpPr>
              <p:cNvPr id="238" name="Straight Connector 237"/>
              <p:cNvCxnSpPr/>
              <p:nvPr/>
            </p:nvCxnSpPr>
            <p:spPr>
              <a:xfrm flipH="1" flipV="1">
                <a:off x="4847969" y="3320905"/>
                <a:ext cx="13940" cy="1917574"/>
              </a:xfrm>
              <a:prstGeom prst="line">
                <a:avLst/>
              </a:prstGeom>
              <a:noFill/>
              <a:ln w="15875" cap="flat" cmpd="sng" algn="ctr">
                <a:solidFill>
                  <a:srgbClr val="0072C6"/>
                </a:solidFill>
                <a:prstDash val="sysDash"/>
                <a:miter lim="800000"/>
                <a:headEnd type="none"/>
                <a:tailEnd type="none"/>
              </a:ln>
              <a:effectLst/>
            </p:spPr>
          </p:cxnSp>
          <p:cxnSp>
            <p:nvCxnSpPr>
              <p:cNvPr id="239" name="Straight Connector 238"/>
              <p:cNvCxnSpPr/>
              <p:nvPr/>
            </p:nvCxnSpPr>
            <p:spPr>
              <a:xfrm flipH="1" flipV="1">
                <a:off x="7349868" y="3320905"/>
                <a:ext cx="9627" cy="1917574"/>
              </a:xfrm>
              <a:prstGeom prst="line">
                <a:avLst/>
              </a:prstGeom>
              <a:noFill/>
              <a:ln w="15875" cap="flat" cmpd="sng" algn="ctr">
                <a:solidFill>
                  <a:srgbClr val="0072C6"/>
                </a:solidFill>
                <a:prstDash val="sysDash"/>
                <a:miter lim="800000"/>
                <a:headEnd type="none"/>
                <a:tailEnd type="none"/>
              </a:ln>
              <a:effectLst/>
            </p:spPr>
          </p:cxnSp>
          <p:cxnSp>
            <p:nvCxnSpPr>
              <p:cNvPr id="240" name="Straight Arrow Connector 239"/>
              <p:cNvCxnSpPr/>
              <p:nvPr/>
            </p:nvCxnSpPr>
            <p:spPr>
              <a:xfrm>
                <a:off x="4854318" y="3320904"/>
                <a:ext cx="304800" cy="2889"/>
              </a:xfrm>
              <a:prstGeom prst="straightConnector1">
                <a:avLst/>
              </a:prstGeom>
              <a:noFill/>
              <a:ln w="15875" cap="flat" cmpd="sng" algn="ctr">
                <a:solidFill>
                  <a:srgbClr val="0072C6"/>
                </a:solidFill>
                <a:prstDash val="sysDash"/>
                <a:miter lim="800000"/>
                <a:headEnd type="none"/>
                <a:tailEnd type="arrow"/>
              </a:ln>
              <a:effectLst/>
            </p:spPr>
          </p:cxnSp>
          <p:cxnSp>
            <p:nvCxnSpPr>
              <p:cNvPr id="241" name="Straight Arrow Connector 240"/>
              <p:cNvCxnSpPr/>
              <p:nvPr/>
            </p:nvCxnSpPr>
            <p:spPr>
              <a:xfrm flipH="1">
                <a:off x="7067395" y="3320904"/>
                <a:ext cx="288824" cy="0"/>
              </a:xfrm>
              <a:prstGeom prst="straightConnector1">
                <a:avLst/>
              </a:prstGeom>
              <a:noFill/>
              <a:ln w="15875" cap="flat" cmpd="sng" algn="ctr">
                <a:solidFill>
                  <a:srgbClr val="0072C6"/>
                </a:solidFill>
                <a:prstDash val="sysDash"/>
                <a:miter lim="800000"/>
                <a:headEnd type="none"/>
                <a:tailEnd type="arrow"/>
              </a:ln>
              <a:effectLst/>
            </p:spPr>
          </p:cxnSp>
          <p:cxnSp>
            <p:nvCxnSpPr>
              <p:cNvPr id="242" name="Straight Arrow Connector 241"/>
              <p:cNvCxnSpPr/>
              <p:nvPr/>
            </p:nvCxnSpPr>
            <p:spPr>
              <a:xfrm flipH="1">
                <a:off x="7088709" y="4421440"/>
                <a:ext cx="267510" cy="0"/>
              </a:xfrm>
              <a:prstGeom prst="straightConnector1">
                <a:avLst/>
              </a:prstGeom>
              <a:noFill/>
              <a:ln w="15875" cap="flat" cmpd="sng" algn="ctr">
                <a:solidFill>
                  <a:srgbClr val="0072C6"/>
                </a:solidFill>
                <a:prstDash val="sysDash"/>
                <a:miter lim="800000"/>
                <a:headEnd type="none"/>
                <a:tailEnd type="arrow"/>
              </a:ln>
              <a:effectLst/>
            </p:spPr>
          </p:cxnSp>
          <p:cxnSp>
            <p:nvCxnSpPr>
              <p:cNvPr id="244" name="Straight Arrow Connector 243"/>
              <p:cNvCxnSpPr/>
              <p:nvPr/>
            </p:nvCxnSpPr>
            <p:spPr>
              <a:xfrm>
                <a:off x="4854318" y="4441387"/>
                <a:ext cx="304800" cy="0"/>
              </a:xfrm>
              <a:prstGeom prst="straightConnector1">
                <a:avLst/>
              </a:prstGeom>
              <a:noFill/>
              <a:ln w="15875" cap="flat" cmpd="sng" algn="ctr">
                <a:solidFill>
                  <a:srgbClr val="0072C6"/>
                </a:solidFill>
                <a:prstDash val="sysDash"/>
                <a:miter lim="800000"/>
                <a:headEnd type="none"/>
                <a:tailEnd type="arrow"/>
              </a:ln>
              <a:effectLst/>
            </p:spPr>
          </p:cxnSp>
        </p:grpSp>
        <p:cxnSp>
          <p:nvCxnSpPr>
            <p:cNvPr id="217" name="Straight Connector 216"/>
            <p:cNvCxnSpPr/>
            <p:nvPr/>
          </p:nvCxnSpPr>
          <p:spPr>
            <a:xfrm>
              <a:off x="4632716" y="3019253"/>
              <a:ext cx="4454" cy="2611660"/>
            </a:xfrm>
            <a:prstGeom prst="line">
              <a:avLst/>
            </a:prstGeom>
            <a:noFill/>
            <a:ln w="15875" cap="flat" cmpd="sng" algn="ctr">
              <a:solidFill>
                <a:srgbClr val="0072C6"/>
              </a:solidFill>
              <a:prstDash val="solid"/>
              <a:miter lim="800000"/>
              <a:headEnd type="arrow"/>
              <a:tailEnd type="none"/>
            </a:ln>
            <a:effectLst/>
          </p:spPr>
        </p:cxnSp>
        <p:sp>
          <p:nvSpPr>
            <p:cNvPr id="218" name="TextBox 217"/>
            <p:cNvSpPr txBox="1"/>
            <p:nvPr/>
          </p:nvSpPr>
          <p:spPr>
            <a:xfrm>
              <a:off x="3199125" y="5668929"/>
              <a:ext cx="2711609" cy="489365"/>
            </a:xfrm>
            <a:prstGeom prst="rect">
              <a:avLst/>
            </a:prstGeom>
            <a:noFill/>
          </p:spPr>
          <p:txBody>
            <a:bodyPr wrap="square" lIns="182854" tIns="146283" rIns="182854" bIns="146283"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Microsoft cloud data</a:t>
              </a:r>
            </a:p>
          </p:txBody>
        </p:sp>
      </p:grpSp>
      <p:cxnSp>
        <p:nvCxnSpPr>
          <p:cNvPr id="250" name="Straight Arrow Connector 249"/>
          <p:cNvCxnSpPr/>
          <p:nvPr/>
        </p:nvCxnSpPr>
        <p:spPr>
          <a:xfrm>
            <a:off x="3012736" y="4940670"/>
            <a:ext cx="167869" cy="0"/>
          </a:xfrm>
          <a:prstGeom prst="straightConnector1">
            <a:avLst/>
          </a:prstGeom>
          <a:noFill/>
          <a:ln w="22225" cap="flat" cmpd="sng" algn="ctr">
            <a:solidFill>
              <a:srgbClr val="0072C6"/>
            </a:solidFill>
            <a:prstDash val="solid"/>
            <a:miter lim="800000"/>
            <a:headEnd type="none" w="med" len="sm"/>
            <a:tailEnd type="none" w="sm" len="sm"/>
          </a:ln>
          <a:effectLst/>
        </p:spPr>
      </p:cxnSp>
      <p:cxnSp>
        <p:nvCxnSpPr>
          <p:cNvPr id="251" name="Straight Connector 250"/>
          <p:cNvCxnSpPr/>
          <p:nvPr/>
        </p:nvCxnSpPr>
        <p:spPr>
          <a:xfrm>
            <a:off x="3021844" y="2623855"/>
            <a:ext cx="0" cy="2315834"/>
          </a:xfrm>
          <a:prstGeom prst="line">
            <a:avLst/>
          </a:prstGeom>
          <a:noFill/>
          <a:ln w="22225" cap="flat" cmpd="sng" algn="ctr">
            <a:solidFill>
              <a:srgbClr val="0072C6"/>
            </a:solidFill>
            <a:prstDash val="solid"/>
            <a:miter lim="800000"/>
            <a:headEnd type="none" w="med" len="sm"/>
            <a:tailEnd type="none"/>
          </a:ln>
          <a:effectLst/>
        </p:spPr>
      </p:cxnSp>
      <p:grpSp>
        <p:nvGrpSpPr>
          <p:cNvPr id="252" name="Group 251"/>
          <p:cNvGrpSpPr/>
          <p:nvPr/>
        </p:nvGrpSpPr>
        <p:grpSpPr>
          <a:xfrm>
            <a:off x="271638" y="4448998"/>
            <a:ext cx="2630431" cy="1867664"/>
            <a:chOff x="165232" y="4300314"/>
            <a:chExt cx="2630804" cy="1867929"/>
          </a:xfrm>
          <a:effectLst/>
        </p:grpSpPr>
        <p:sp>
          <p:nvSpPr>
            <p:cNvPr id="253" name="Rectangle 252"/>
            <p:cNvSpPr/>
            <p:nvPr/>
          </p:nvSpPr>
          <p:spPr bwMode="auto">
            <a:xfrm>
              <a:off x="175865" y="4300314"/>
              <a:ext cx="2620171" cy="1863947"/>
            </a:xfrm>
            <a:prstGeom prst="rect">
              <a:avLst/>
            </a:prstGeom>
            <a:solidFill>
              <a:schemeClr val="bg1"/>
            </a:solidFill>
            <a:ln w="10795" cap="flat" cmpd="sng" algn="ctr">
              <a:noFill/>
              <a:prstDash val="dash"/>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sp>
          <p:nvSpPr>
            <p:cNvPr id="254" name="TextBox 253"/>
            <p:cNvSpPr txBox="1"/>
            <p:nvPr/>
          </p:nvSpPr>
          <p:spPr>
            <a:xfrm>
              <a:off x="165232" y="5678878"/>
              <a:ext cx="2605074" cy="489365"/>
            </a:xfrm>
            <a:prstGeom prst="rect">
              <a:avLst/>
            </a:prstGeom>
            <a:solidFill>
              <a:schemeClr val="bg1"/>
            </a:solidFill>
          </p:spPr>
          <p:txBody>
            <a:bodyPr wrap="square" lIns="182854" tIns="146283" rIns="182854" bIns="146283"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On-premises data  </a:t>
              </a:r>
            </a:p>
          </p:txBody>
        </p:sp>
        <p:sp>
          <p:nvSpPr>
            <p:cNvPr id="255" name="Freeform 23"/>
            <p:cNvSpPr>
              <a:spLocks noEditPoints="1"/>
            </p:cNvSpPr>
            <p:nvPr/>
          </p:nvSpPr>
          <p:spPr bwMode="black">
            <a:xfrm>
              <a:off x="499412" y="4489583"/>
              <a:ext cx="502538" cy="520539"/>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chemeClr val="tx2"/>
            </a:solidFill>
            <a:ln>
              <a:noFill/>
            </a:ln>
          </p:spPr>
          <p:txBody>
            <a:bodyPr vert="horz" wrap="square" lIns="82270" tIns="41135" rIns="82270" bIns="41135" numCol="1" anchor="t" anchorCtr="0" compatLnSpc="1">
              <a:prstTxWarp prst="textNoShape">
                <a:avLst/>
              </a:prstTxWarp>
            </a:bodyPr>
            <a:lstStyle/>
            <a:p>
              <a:pPr defTabSz="932205">
                <a:lnSpc>
                  <a:spcPct val="90000"/>
                </a:lnSpc>
                <a:defRPr/>
              </a:pPr>
              <a:endParaRPr lang="en-US" sz="1598" kern="0" dirty="0">
                <a:ln>
                  <a:solidFill>
                    <a:srgbClr val="FFFFFF">
                      <a:alpha val="0"/>
                    </a:srgbClr>
                  </a:solidFill>
                </a:ln>
                <a:gradFill>
                  <a:gsLst>
                    <a:gs pos="93162">
                      <a:srgbClr val="505050">
                        <a:lumMod val="50000"/>
                      </a:srgbClr>
                    </a:gs>
                    <a:gs pos="68000">
                      <a:srgbClr val="505050">
                        <a:lumMod val="50000"/>
                      </a:srgbClr>
                    </a:gs>
                  </a:gsLst>
                  <a:lin ang="5400000" scaled="0"/>
                </a:gradFill>
              </a:endParaRPr>
            </a:p>
          </p:txBody>
        </p:sp>
        <p:sp>
          <p:nvSpPr>
            <p:cNvPr id="256" name="Can 255"/>
            <p:cNvSpPr/>
            <p:nvPr/>
          </p:nvSpPr>
          <p:spPr>
            <a:xfrm>
              <a:off x="510546" y="5141088"/>
              <a:ext cx="465665" cy="534029"/>
            </a:xfrm>
            <a:prstGeom prst="can">
              <a:avLst/>
            </a:prstGeom>
            <a:solidFill>
              <a:schemeClr val="tx1"/>
            </a:solidFill>
            <a:ln w="19050" cap="flat" cmpd="sng" algn="ctr">
              <a:solidFill>
                <a:srgbClr val="E3E3E3"/>
              </a:solidFill>
              <a:prstDash val="solid"/>
              <a:miter lim="800000"/>
            </a:ln>
            <a:effectLst/>
          </p:spPr>
          <p:txBody>
            <a:bodyPr rtlCol="0" anchor="ctr"/>
            <a:lstStyle/>
            <a:p>
              <a:pPr algn="ctr" defTabSz="932239">
                <a:lnSpc>
                  <a:spcPct val="90000"/>
                </a:lnSpc>
                <a:defRPr/>
              </a:pPr>
              <a:endParaRPr lang="en-US" sz="1836" kern="0" dirty="0">
                <a:gradFill>
                  <a:gsLst>
                    <a:gs pos="93162">
                      <a:srgbClr val="505050">
                        <a:lumMod val="50000"/>
                      </a:srgbClr>
                    </a:gs>
                    <a:gs pos="68000">
                      <a:srgbClr val="505050">
                        <a:lumMod val="50000"/>
                      </a:srgbClr>
                    </a:gs>
                  </a:gsLst>
                  <a:lin ang="5400000" scaled="0"/>
                </a:gradFill>
                <a:latin typeface="Segoe UI Light" panose="020B0502040204020203" pitchFamily="34" charset="0"/>
              </a:endParaRPr>
            </a:p>
          </p:txBody>
        </p:sp>
        <p:sp>
          <p:nvSpPr>
            <p:cNvPr id="257" name="TextBox 256"/>
            <p:cNvSpPr txBox="1"/>
            <p:nvPr/>
          </p:nvSpPr>
          <p:spPr>
            <a:xfrm>
              <a:off x="1023240" y="4521846"/>
              <a:ext cx="1530825" cy="489498"/>
            </a:xfrm>
            <a:prstGeom prst="rect">
              <a:avLst/>
            </a:prstGeom>
            <a:noFill/>
          </p:spPr>
          <p:txBody>
            <a:bodyPr wrap="none" rtlCol="0">
              <a:spAutoFit/>
            </a:bodyPr>
            <a:lstStyle/>
            <a:p>
              <a:pPr defTabSz="932239">
                <a:lnSpc>
                  <a:spcPct val="90000"/>
                </a:lnSpc>
                <a:defRPr/>
              </a:pPr>
              <a:r>
                <a:rPr lang="en-US" sz="1399" kern="0" dirty="0">
                  <a:gradFill>
                    <a:gsLst>
                      <a:gs pos="93162">
                        <a:srgbClr val="505050">
                          <a:lumMod val="50000"/>
                        </a:srgbClr>
                      </a:gs>
                      <a:gs pos="68000">
                        <a:srgbClr val="505050">
                          <a:lumMod val="50000"/>
                        </a:srgbClr>
                      </a:gs>
                    </a:gsLst>
                    <a:lin ang="5400000" scaled="0"/>
                  </a:gradFill>
                  <a:cs typeface="Segoe UI" panose="020B0502040204020203" pitchFamily="34" charset="0"/>
                </a:rPr>
                <a:t>SQL Server </a:t>
              </a:r>
              <a:br>
                <a:rPr lang="en-US" sz="1399" kern="0" dirty="0">
                  <a:gradFill>
                    <a:gsLst>
                      <a:gs pos="93162">
                        <a:srgbClr val="505050">
                          <a:lumMod val="50000"/>
                        </a:srgbClr>
                      </a:gs>
                      <a:gs pos="68000">
                        <a:srgbClr val="505050">
                          <a:lumMod val="50000"/>
                        </a:srgbClr>
                      </a:gs>
                    </a:gsLst>
                    <a:lin ang="5400000" scaled="0"/>
                  </a:gradFill>
                  <a:cs typeface="Segoe UI" panose="020B0502040204020203" pitchFamily="34" charset="0"/>
                </a:rPr>
              </a:br>
              <a:r>
                <a:rPr lang="en-US" sz="1399" kern="0" dirty="0">
                  <a:gradFill>
                    <a:gsLst>
                      <a:gs pos="93162">
                        <a:srgbClr val="505050">
                          <a:lumMod val="50000"/>
                        </a:srgbClr>
                      </a:gs>
                      <a:gs pos="68000">
                        <a:srgbClr val="505050">
                          <a:lumMod val="50000"/>
                        </a:srgbClr>
                      </a:gs>
                    </a:gsLst>
                    <a:lin ang="5400000" scaled="0"/>
                  </a:gradFill>
                  <a:cs typeface="Segoe UI" panose="020B0502040204020203" pitchFamily="34" charset="0"/>
                </a:rPr>
                <a:t>Analysis Services</a:t>
              </a:r>
            </a:p>
          </p:txBody>
        </p:sp>
        <p:sp>
          <p:nvSpPr>
            <p:cNvPr id="258" name="TextBox 257"/>
            <p:cNvSpPr txBox="1"/>
            <p:nvPr/>
          </p:nvSpPr>
          <p:spPr>
            <a:xfrm>
              <a:off x="1016260" y="5170223"/>
              <a:ext cx="1689434" cy="489498"/>
            </a:xfrm>
            <a:prstGeom prst="rect">
              <a:avLst/>
            </a:prstGeom>
            <a:noFill/>
          </p:spPr>
          <p:txBody>
            <a:bodyPr wrap="none" rtlCol="0">
              <a:spAutoFit/>
            </a:bodyPr>
            <a:lstStyle/>
            <a:p>
              <a:pPr defTabSz="932239">
                <a:lnSpc>
                  <a:spcPct val="90000"/>
                </a:lnSpc>
                <a:defRPr/>
              </a:pPr>
              <a:r>
                <a:rPr lang="en-US" sz="1399" kern="0" dirty="0">
                  <a:gradFill>
                    <a:gsLst>
                      <a:gs pos="93162">
                        <a:srgbClr val="505050">
                          <a:lumMod val="50000"/>
                        </a:srgbClr>
                      </a:gs>
                      <a:gs pos="68000">
                        <a:srgbClr val="505050">
                          <a:lumMod val="50000"/>
                        </a:srgbClr>
                      </a:gs>
                    </a:gsLst>
                    <a:lin ang="5400000" scaled="0"/>
                  </a:gradFill>
                  <a:cs typeface="Segoe UI" panose="020B0502040204020203" pitchFamily="34" charset="0"/>
                </a:rPr>
                <a:t>Databases and</a:t>
              </a:r>
              <a:br>
                <a:rPr lang="en-US" sz="1399" kern="0" dirty="0">
                  <a:gradFill>
                    <a:gsLst>
                      <a:gs pos="93162">
                        <a:srgbClr val="505050">
                          <a:lumMod val="50000"/>
                        </a:srgbClr>
                      </a:gs>
                      <a:gs pos="68000">
                        <a:srgbClr val="505050">
                          <a:lumMod val="50000"/>
                        </a:srgbClr>
                      </a:gs>
                    </a:gsLst>
                    <a:lin ang="5400000" scaled="0"/>
                  </a:gradFill>
                  <a:cs typeface="Segoe UI" panose="020B0502040204020203" pitchFamily="34" charset="0"/>
                </a:rPr>
              </a:br>
              <a:r>
                <a:rPr lang="en-US" sz="1399" kern="0" dirty="0">
                  <a:gradFill>
                    <a:gsLst>
                      <a:gs pos="93162">
                        <a:srgbClr val="505050">
                          <a:lumMod val="50000"/>
                        </a:srgbClr>
                      </a:gs>
                      <a:gs pos="68000">
                        <a:srgbClr val="505050">
                          <a:lumMod val="50000"/>
                        </a:srgbClr>
                      </a:gs>
                    </a:gsLst>
                    <a:lin ang="5400000" scaled="0"/>
                  </a:gradFill>
                  <a:cs typeface="Segoe UI" panose="020B0502040204020203" pitchFamily="34" charset="0"/>
                </a:rPr>
                <a:t>other data sources</a:t>
              </a:r>
            </a:p>
          </p:txBody>
        </p:sp>
      </p:grpSp>
      <p:cxnSp>
        <p:nvCxnSpPr>
          <p:cNvPr id="281" name="Straight Arrow Connector 280"/>
          <p:cNvCxnSpPr/>
          <p:nvPr/>
        </p:nvCxnSpPr>
        <p:spPr>
          <a:xfrm flipH="1">
            <a:off x="2894649" y="4940670"/>
            <a:ext cx="118872" cy="0"/>
          </a:xfrm>
          <a:prstGeom prst="straightConnector1">
            <a:avLst/>
          </a:prstGeom>
          <a:noFill/>
          <a:ln w="22225" cap="flat" cmpd="sng" algn="ctr">
            <a:solidFill>
              <a:srgbClr val="0072C6"/>
            </a:solidFill>
            <a:prstDash val="solid"/>
            <a:miter lim="800000"/>
            <a:headEnd type="none" w="med" len="sm"/>
            <a:tailEnd type="none" w="sm" len="sm"/>
          </a:ln>
          <a:effectLst/>
        </p:spPr>
      </p:cxnSp>
      <p:sp>
        <p:nvSpPr>
          <p:cNvPr id="2" name="Rectangle 1"/>
          <p:cNvSpPr/>
          <p:nvPr/>
        </p:nvSpPr>
        <p:spPr bwMode="auto">
          <a:xfrm>
            <a:off x="3610469" y="2231645"/>
            <a:ext cx="4664271" cy="76417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6" name="Rectangle 205"/>
          <p:cNvSpPr/>
          <p:nvPr/>
        </p:nvSpPr>
        <p:spPr bwMode="auto">
          <a:xfrm>
            <a:off x="5946446" y="2323014"/>
            <a:ext cx="1976964" cy="598479"/>
          </a:xfrm>
          <a:prstGeom prst="rect">
            <a:avLst/>
          </a:prstGeom>
          <a:noFill/>
          <a:ln w="10795" cap="flat" cmpd="sng" algn="ctr">
            <a:no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defRPr/>
            </a:pPr>
            <a:r>
              <a:rPr lang="en-US" sz="2100" kern="0" dirty="0">
                <a:gradFill>
                  <a:gsLst>
                    <a:gs pos="93162">
                      <a:schemeClr val="bg1"/>
                    </a:gs>
                    <a:gs pos="68000">
                      <a:schemeClr val="bg1"/>
                    </a:gs>
                  </a:gsLst>
                  <a:lin ang="5400000" scaled="0"/>
                </a:gradFill>
                <a:latin typeface="Segoe UI Semibold" panose="020B0702040204020203" pitchFamily="34" charset="0"/>
                <a:cs typeface="Segoe UI Semibold" panose="020B0702040204020203" pitchFamily="34" charset="0"/>
              </a:rPr>
              <a:t>   </a:t>
            </a:r>
            <a:r>
              <a:rPr lang="en-US" kern="0" dirty="0">
                <a:gradFill>
                  <a:gsLst>
                    <a:gs pos="93162">
                      <a:schemeClr val="bg1"/>
                    </a:gs>
                    <a:gs pos="68000">
                      <a:schemeClr val="bg1"/>
                    </a:gs>
                  </a:gsLst>
                  <a:lin ang="5400000" scaled="0"/>
                </a:gradFill>
                <a:latin typeface="Segoe UI Semibold" panose="020B0702040204020203" pitchFamily="34" charset="0"/>
                <a:cs typeface="Segoe UI Semibold" panose="020B0702040204020203" pitchFamily="34" charset="0"/>
              </a:rPr>
              <a:t>Power BI</a:t>
            </a:r>
          </a:p>
        </p:txBody>
      </p:sp>
      <p:sp>
        <p:nvSpPr>
          <p:cNvPr id="81" name="Rectangle 80"/>
          <p:cNvSpPr/>
          <p:nvPr/>
        </p:nvSpPr>
        <p:spPr bwMode="auto">
          <a:xfrm>
            <a:off x="4056088" y="2318944"/>
            <a:ext cx="1976964" cy="598479"/>
          </a:xfrm>
          <a:prstGeom prst="rect">
            <a:avLst/>
          </a:prstGeom>
          <a:noFill/>
          <a:ln w="10795" cap="flat" cmpd="sng" algn="ctr">
            <a:no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defRPr/>
            </a:pPr>
            <a:r>
              <a:rPr lang="en-US" sz="1399" kern="0" dirty="0">
                <a:gradFill>
                  <a:gsLst>
                    <a:gs pos="93162">
                      <a:schemeClr val="bg1"/>
                    </a:gs>
                    <a:gs pos="68000">
                      <a:schemeClr val="bg1"/>
                    </a:gs>
                  </a:gsLst>
                </a:gradFill>
                <a:latin typeface="Segoe UI Semibold" panose="020B0702040204020203" pitchFamily="34" charset="0"/>
                <a:cs typeface="Segoe UI Semibold" panose="020B0702040204020203" pitchFamily="34" charset="0"/>
              </a:rPr>
              <a:t>SQL Server </a:t>
            </a:r>
            <a:br>
              <a:rPr lang="en-US" sz="1399" kern="0" dirty="0">
                <a:gradFill>
                  <a:gsLst>
                    <a:gs pos="93162">
                      <a:schemeClr val="bg1"/>
                    </a:gs>
                    <a:gs pos="68000">
                      <a:schemeClr val="bg1"/>
                    </a:gs>
                  </a:gsLst>
                </a:gradFill>
                <a:latin typeface="Segoe UI Semibold" panose="020B0702040204020203" pitchFamily="34" charset="0"/>
                <a:cs typeface="Segoe UI Semibold" panose="020B0702040204020203" pitchFamily="34" charset="0"/>
              </a:rPr>
            </a:br>
            <a:r>
              <a:rPr lang="en-US" sz="1399" kern="0" dirty="0">
                <a:gradFill>
                  <a:gsLst>
                    <a:gs pos="93162">
                      <a:schemeClr val="bg1"/>
                    </a:gs>
                    <a:gs pos="68000">
                      <a:schemeClr val="bg1"/>
                    </a:gs>
                  </a:gsLst>
                </a:gradFill>
                <a:latin typeface="Segoe UI Semibold" panose="020B0702040204020203" pitchFamily="34" charset="0"/>
                <a:cs typeface="Segoe UI Semibold" panose="020B0702040204020203" pitchFamily="34" charset="0"/>
              </a:rPr>
              <a:t>Reporting Services</a:t>
            </a:r>
          </a:p>
        </p:txBody>
      </p:sp>
      <p:cxnSp>
        <p:nvCxnSpPr>
          <p:cNvPr id="4" name="Straight Connector 3"/>
          <p:cNvCxnSpPr/>
          <p:nvPr/>
        </p:nvCxnSpPr>
        <p:spPr>
          <a:xfrm flipH="1">
            <a:off x="5728133" y="2231645"/>
            <a:ext cx="791288" cy="764178"/>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282270" y="1728512"/>
            <a:ext cx="3001306" cy="2648272"/>
            <a:chOff x="275896" y="1548881"/>
            <a:chExt cx="2942724" cy="2596581"/>
          </a:xfrm>
        </p:grpSpPr>
        <p:cxnSp>
          <p:nvCxnSpPr>
            <p:cNvPr id="213" name="Straight Arrow Connector 212"/>
            <p:cNvCxnSpPr/>
            <p:nvPr/>
          </p:nvCxnSpPr>
          <p:spPr>
            <a:xfrm flipH="1">
              <a:off x="2944300" y="2426746"/>
              <a:ext cx="274320" cy="0"/>
            </a:xfrm>
            <a:prstGeom prst="straightConnector1">
              <a:avLst/>
            </a:prstGeom>
            <a:noFill/>
            <a:ln w="22225" cap="flat" cmpd="sng" algn="ctr">
              <a:solidFill>
                <a:srgbClr val="0072C6"/>
              </a:solidFill>
              <a:prstDash val="solid"/>
              <a:miter lim="800000"/>
              <a:headEnd type="arrow" w="med" len="sm"/>
              <a:tailEnd type="none" w="med" len="med"/>
            </a:ln>
            <a:effectLst/>
          </p:spPr>
        </p:cxnSp>
        <p:grpSp>
          <p:nvGrpSpPr>
            <p:cNvPr id="12" name="Group 11"/>
            <p:cNvGrpSpPr/>
            <p:nvPr/>
          </p:nvGrpSpPr>
          <p:grpSpPr>
            <a:xfrm>
              <a:off x="275896" y="1548881"/>
              <a:ext cx="2681143" cy="2596581"/>
              <a:chOff x="281428" y="1579443"/>
              <a:chExt cx="2734906" cy="2648648"/>
            </a:xfrm>
          </p:grpSpPr>
          <p:grpSp>
            <p:nvGrpSpPr>
              <p:cNvPr id="16" name="Group 15"/>
              <p:cNvGrpSpPr/>
              <p:nvPr/>
            </p:nvGrpSpPr>
            <p:grpSpPr>
              <a:xfrm>
                <a:off x="281428" y="1579443"/>
                <a:ext cx="2734906" cy="2648648"/>
                <a:chOff x="281428" y="1579443"/>
                <a:chExt cx="2734906" cy="2648648"/>
              </a:xfrm>
            </p:grpSpPr>
            <p:sp>
              <p:nvSpPr>
                <p:cNvPr id="262" name="Rectangle 261"/>
                <p:cNvSpPr/>
                <p:nvPr/>
              </p:nvSpPr>
              <p:spPr bwMode="auto">
                <a:xfrm>
                  <a:off x="281428" y="1579443"/>
                  <a:ext cx="2614039" cy="2648648"/>
                </a:xfrm>
                <a:prstGeom prst="rect">
                  <a:avLst/>
                </a:prstGeom>
                <a:solidFill>
                  <a:schemeClr val="bg1"/>
                </a:solidFill>
                <a:ln w="10795" cap="flat" cmpd="sng" algn="ctr">
                  <a:noFill/>
                  <a:prstDash val="dash"/>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pPr>
                  <a:endParaRPr lang="en-US" sz="2000" kern="0" dirty="0">
                    <a:gradFill>
                      <a:gsLst>
                        <a:gs pos="93162">
                          <a:srgbClr val="505050">
                            <a:lumMod val="50000"/>
                          </a:srgbClr>
                        </a:gs>
                        <a:gs pos="68000">
                          <a:srgbClr val="505050">
                            <a:lumMod val="50000"/>
                          </a:srgbClr>
                        </a:gs>
                      </a:gsLst>
                      <a:lin ang="5400000" scaled="0"/>
                    </a:gradFill>
                  </a:endParaRPr>
                </a:p>
              </p:txBody>
            </p:sp>
            <p:sp>
              <p:nvSpPr>
                <p:cNvPr id="264" name="Rectangle 263"/>
                <p:cNvSpPr/>
                <p:nvPr/>
              </p:nvSpPr>
              <p:spPr bwMode="auto">
                <a:xfrm>
                  <a:off x="433664" y="2640945"/>
                  <a:ext cx="2309566" cy="457200"/>
                </a:xfrm>
                <a:prstGeom prst="rect">
                  <a:avLst/>
                </a:prstGeom>
                <a:solidFill>
                  <a:schemeClr val="tx2"/>
                </a:solidFill>
                <a:ln w="1079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32219" fontAlgn="base">
                    <a:lnSpc>
                      <a:spcPct val="90000"/>
                    </a:lnSpc>
                    <a:spcBef>
                      <a:spcPct val="0"/>
                    </a:spcBef>
                    <a:spcAft>
                      <a:spcPct val="0"/>
                    </a:spcAft>
                    <a:defRPr/>
                  </a:pPr>
                  <a:r>
                    <a:rPr lang="en-US" sz="1300" kern="0" dirty="0">
                      <a:gradFill>
                        <a:gsLst>
                          <a:gs pos="93162">
                            <a:schemeClr val="bg1"/>
                          </a:gs>
                          <a:gs pos="68000">
                            <a:schemeClr val="bg1"/>
                          </a:gs>
                        </a:gsLst>
                      </a:gradFill>
                      <a:cs typeface="Segoe UI Semibold" panose="020B0702040204020203" pitchFamily="34" charset="0"/>
                    </a:rPr>
                    <a:t>Power BI Desktop</a:t>
                  </a:r>
                </a:p>
              </p:txBody>
            </p:sp>
            <p:sp>
              <p:nvSpPr>
                <p:cNvPr id="265" name="TextBox 264"/>
                <p:cNvSpPr txBox="1"/>
                <p:nvPr/>
              </p:nvSpPr>
              <p:spPr>
                <a:xfrm>
                  <a:off x="281428" y="1592262"/>
                  <a:ext cx="2599574" cy="433965"/>
                </a:xfrm>
                <a:prstGeom prst="rect">
                  <a:avLst/>
                </a:prstGeom>
                <a:solidFill>
                  <a:schemeClr val="bg1"/>
                </a:solidFill>
              </p:spPr>
              <p:txBody>
                <a:bodyPr wrap="square" lIns="182854" tIns="146283" rIns="182854" bIns="91427"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Analysis/authoring</a:t>
                  </a:r>
                </a:p>
              </p:txBody>
            </p:sp>
            <p:cxnSp>
              <p:nvCxnSpPr>
                <p:cNvPr id="280" name="Straight Connector 279"/>
                <p:cNvCxnSpPr/>
                <p:nvPr/>
              </p:nvCxnSpPr>
              <p:spPr>
                <a:xfrm>
                  <a:off x="2833454" y="2474912"/>
                  <a:ext cx="182880" cy="0"/>
                </a:xfrm>
                <a:prstGeom prst="line">
                  <a:avLst/>
                </a:prstGeom>
                <a:noFill/>
                <a:ln w="22225" cap="flat" cmpd="sng" algn="ctr">
                  <a:solidFill>
                    <a:srgbClr val="0072C6"/>
                  </a:solidFill>
                  <a:prstDash val="solid"/>
                  <a:miter lim="800000"/>
                  <a:headEnd type="none" w="med" len="sm"/>
                  <a:tailEnd type="none" w="med" len="med"/>
                </a:ln>
                <a:effectLst/>
              </p:spPr>
            </p:cxnSp>
          </p:grpSp>
          <p:sp>
            <p:nvSpPr>
              <p:cNvPr id="88" name="Rectangle 87"/>
              <p:cNvSpPr/>
              <p:nvPr/>
            </p:nvSpPr>
            <p:spPr bwMode="auto">
              <a:xfrm>
                <a:off x="424130" y="3149590"/>
                <a:ext cx="2309566" cy="457200"/>
              </a:xfrm>
              <a:prstGeom prst="rect">
                <a:avLst/>
              </a:prstGeom>
              <a:solidFill>
                <a:schemeClr val="tx2"/>
              </a:solidFill>
              <a:ln w="1079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32219" fontAlgn="base">
                  <a:lnSpc>
                    <a:spcPct val="90000"/>
                  </a:lnSpc>
                  <a:spcBef>
                    <a:spcPct val="0"/>
                  </a:spcBef>
                  <a:spcAft>
                    <a:spcPct val="0"/>
                  </a:spcAft>
                  <a:defRPr/>
                </a:pPr>
                <a:r>
                  <a:rPr lang="en-US" sz="1399" kern="0" dirty="0">
                    <a:gradFill>
                      <a:gsLst>
                        <a:gs pos="93162">
                          <a:schemeClr val="bg1"/>
                        </a:gs>
                        <a:gs pos="68000">
                          <a:schemeClr val="bg1"/>
                        </a:gs>
                      </a:gsLst>
                      <a:lin ang="0" scaled="0"/>
                    </a:gradFill>
                    <a:cs typeface="Segoe UI Semibold" panose="020B0702040204020203" pitchFamily="34" charset="0"/>
                  </a:rPr>
                  <a:t>  </a:t>
                </a:r>
                <a:r>
                  <a:rPr lang="en-US" sz="1300" kern="0" dirty="0">
                    <a:gradFill>
                      <a:gsLst>
                        <a:gs pos="93162">
                          <a:schemeClr val="bg1"/>
                        </a:gs>
                        <a:gs pos="68000">
                          <a:schemeClr val="bg1"/>
                        </a:gs>
                      </a:gsLst>
                      <a:lin ang="0" scaled="0"/>
                    </a:gradFill>
                    <a:cs typeface="Segoe UI Semibold" panose="020B0702040204020203" pitchFamily="34" charset="0"/>
                  </a:rPr>
                  <a:t>SQL Server </a:t>
                </a:r>
                <a:br>
                  <a:rPr lang="en-US" sz="1300" kern="0" dirty="0">
                    <a:gradFill>
                      <a:gsLst>
                        <a:gs pos="93162">
                          <a:schemeClr val="bg1"/>
                        </a:gs>
                        <a:gs pos="68000">
                          <a:schemeClr val="bg1"/>
                        </a:gs>
                      </a:gsLst>
                      <a:lin ang="0" scaled="0"/>
                    </a:gradFill>
                    <a:cs typeface="Segoe UI Semibold" panose="020B0702040204020203" pitchFamily="34" charset="0"/>
                  </a:rPr>
                </a:br>
                <a:r>
                  <a:rPr lang="en-US" sz="1300" kern="0" dirty="0">
                    <a:gradFill>
                      <a:gsLst>
                        <a:gs pos="93162">
                          <a:schemeClr val="bg1"/>
                        </a:gs>
                        <a:gs pos="68000">
                          <a:schemeClr val="bg1"/>
                        </a:gs>
                      </a:gsLst>
                      <a:lin ang="0" scaled="0"/>
                    </a:gradFill>
                    <a:cs typeface="Segoe UI Semibold" panose="020B0702040204020203" pitchFamily="34" charset="0"/>
                  </a:rPr>
                  <a:t>Mobile Report Publisher</a:t>
                </a:r>
              </a:p>
            </p:txBody>
          </p:sp>
          <p:sp>
            <p:nvSpPr>
              <p:cNvPr id="92" name="Rectangle 91"/>
              <p:cNvSpPr/>
              <p:nvPr/>
            </p:nvSpPr>
            <p:spPr bwMode="auto">
              <a:xfrm>
                <a:off x="423639" y="3664522"/>
                <a:ext cx="2309566" cy="457200"/>
              </a:xfrm>
              <a:prstGeom prst="rect">
                <a:avLst/>
              </a:prstGeom>
              <a:solidFill>
                <a:schemeClr val="tx2"/>
              </a:solidFill>
              <a:ln w="1079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32219" fontAlgn="base">
                  <a:lnSpc>
                    <a:spcPct val="90000"/>
                  </a:lnSpc>
                  <a:spcBef>
                    <a:spcPct val="0"/>
                  </a:spcBef>
                  <a:spcAft>
                    <a:spcPct val="0"/>
                  </a:spcAft>
                  <a:defRPr/>
                </a:pPr>
                <a:r>
                  <a:rPr lang="en-US" sz="1300" kern="0" dirty="0">
                    <a:gradFill>
                      <a:gsLst>
                        <a:gs pos="93162">
                          <a:schemeClr val="bg1"/>
                        </a:gs>
                        <a:gs pos="68000">
                          <a:schemeClr val="bg1"/>
                        </a:gs>
                      </a:gsLst>
                      <a:lin ang="0" scaled="0"/>
                    </a:gradFill>
                    <a:cs typeface="Segoe UI Semibold" panose="020B0702040204020203" pitchFamily="34" charset="0"/>
                  </a:rPr>
                  <a:t>SQL Server Report Builder/</a:t>
                </a:r>
              </a:p>
              <a:p>
                <a:pPr algn="ctr" defTabSz="932219" fontAlgn="base">
                  <a:lnSpc>
                    <a:spcPct val="90000"/>
                  </a:lnSpc>
                  <a:spcBef>
                    <a:spcPct val="0"/>
                  </a:spcBef>
                  <a:spcAft>
                    <a:spcPct val="0"/>
                  </a:spcAft>
                  <a:defRPr/>
                </a:pPr>
                <a:r>
                  <a:rPr lang="en-US" sz="1300" kern="0" dirty="0">
                    <a:gradFill>
                      <a:gsLst>
                        <a:gs pos="93162">
                          <a:schemeClr val="bg1"/>
                        </a:gs>
                        <a:gs pos="68000">
                          <a:schemeClr val="bg1"/>
                        </a:gs>
                      </a:gsLst>
                      <a:lin ang="0" scaled="0"/>
                    </a:gradFill>
                    <a:cs typeface="Segoe UI Semibold" panose="020B0702040204020203" pitchFamily="34" charset="0"/>
                  </a:rPr>
                  <a:t>Report Designer</a:t>
                </a:r>
              </a:p>
            </p:txBody>
          </p:sp>
          <p:sp>
            <p:nvSpPr>
              <p:cNvPr id="93" name="Rectangle 92"/>
              <p:cNvSpPr/>
              <p:nvPr/>
            </p:nvSpPr>
            <p:spPr bwMode="auto">
              <a:xfrm>
                <a:off x="432504" y="2130235"/>
                <a:ext cx="2309566" cy="457200"/>
              </a:xfrm>
              <a:prstGeom prst="rect">
                <a:avLst/>
              </a:prstGeom>
              <a:solidFill>
                <a:schemeClr val="tx2"/>
              </a:solidFill>
              <a:ln w="1079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32219" fontAlgn="base">
                  <a:lnSpc>
                    <a:spcPct val="90000"/>
                  </a:lnSpc>
                  <a:spcBef>
                    <a:spcPct val="0"/>
                  </a:spcBef>
                  <a:spcAft>
                    <a:spcPct val="0"/>
                  </a:spcAft>
                  <a:defRPr/>
                </a:pPr>
                <a:r>
                  <a:rPr lang="en-US" sz="1300" kern="0" dirty="0">
                    <a:gradFill>
                      <a:gsLst>
                        <a:gs pos="93162">
                          <a:schemeClr val="bg1"/>
                        </a:gs>
                        <a:gs pos="68000">
                          <a:schemeClr val="bg1"/>
                        </a:gs>
                      </a:gsLst>
                    </a:gradFill>
                    <a:cs typeface="Segoe UI Semibold" panose="020B0702040204020203" pitchFamily="34" charset="0"/>
                  </a:rPr>
                  <a:t>Excel</a:t>
                </a:r>
              </a:p>
            </p:txBody>
          </p:sp>
        </p:grpSp>
      </p:grpSp>
      <p:sp>
        <p:nvSpPr>
          <p:cNvPr id="13" name="TextBox 12"/>
          <p:cNvSpPr txBox="1"/>
          <p:nvPr/>
        </p:nvSpPr>
        <p:spPr>
          <a:xfrm>
            <a:off x="3162400" y="2909766"/>
            <a:ext cx="1389328" cy="464932"/>
          </a:xfrm>
          <a:prstGeom prst="rect">
            <a:avLst/>
          </a:prstGeom>
          <a:noFill/>
        </p:spPr>
        <p:txBody>
          <a:bodyPr wrap="square" lIns="182854" tIns="146283" rIns="182854" bIns="146283" rtlCol="0">
            <a:spAutoFit/>
          </a:bodyPr>
          <a:lstStyle/>
          <a:p>
            <a:pPr defTabSz="932563">
              <a:lnSpc>
                <a:spcPct val="90000"/>
              </a:lnSpc>
              <a:spcAft>
                <a:spcPts val="600"/>
              </a:spcAft>
            </a:pPr>
            <a:r>
              <a:rPr lang="en-US" sz="1224" dirty="0">
                <a:gradFill>
                  <a:gsLst>
                    <a:gs pos="2917">
                      <a:srgbClr val="505050"/>
                    </a:gs>
                    <a:gs pos="30000">
                      <a:srgbClr val="505050"/>
                    </a:gs>
                  </a:gsLst>
                  <a:lin ang="5400000" scaled="0"/>
                </a:gradFill>
              </a:rPr>
              <a:t>On-premises</a:t>
            </a:r>
          </a:p>
        </p:txBody>
      </p:sp>
      <p:sp>
        <p:nvSpPr>
          <p:cNvPr id="96" name="TextBox 95"/>
          <p:cNvSpPr txBox="1"/>
          <p:nvPr/>
        </p:nvSpPr>
        <p:spPr>
          <a:xfrm>
            <a:off x="7734281" y="2907012"/>
            <a:ext cx="1152214" cy="464932"/>
          </a:xfrm>
          <a:prstGeom prst="rect">
            <a:avLst/>
          </a:prstGeom>
          <a:noFill/>
        </p:spPr>
        <p:txBody>
          <a:bodyPr wrap="square" lIns="182854" tIns="146283" rIns="182854" bIns="146283" rtlCol="0">
            <a:spAutoFit/>
          </a:bodyPr>
          <a:lstStyle/>
          <a:p>
            <a:pPr defTabSz="932563">
              <a:lnSpc>
                <a:spcPct val="90000"/>
              </a:lnSpc>
              <a:spcAft>
                <a:spcPts val="600"/>
              </a:spcAft>
            </a:pPr>
            <a:r>
              <a:rPr lang="en-US" sz="1224" dirty="0">
                <a:gradFill>
                  <a:gsLst>
                    <a:gs pos="2917">
                      <a:srgbClr val="505050"/>
                    </a:gs>
                    <a:gs pos="30000">
                      <a:srgbClr val="505050"/>
                    </a:gs>
                  </a:gsLst>
                  <a:lin ang="5400000" scaled="0"/>
                </a:gradFill>
              </a:rPr>
              <a:t>Cloud</a:t>
            </a:r>
          </a:p>
        </p:txBody>
      </p:sp>
      <p:grpSp>
        <p:nvGrpSpPr>
          <p:cNvPr id="14" name="Group 13"/>
          <p:cNvGrpSpPr/>
          <p:nvPr/>
        </p:nvGrpSpPr>
        <p:grpSpPr>
          <a:xfrm>
            <a:off x="5920114" y="3164060"/>
            <a:ext cx="2583598" cy="3148228"/>
            <a:chOff x="5920072" y="3015195"/>
            <a:chExt cx="2583964" cy="3148674"/>
          </a:xfrm>
        </p:grpSpPr>
        <p:grpSp>
          <p:nvGrpSpPr>
            <p:cNvPr id="245" name="Group 244"/>
            <p:cNvGrpSpPr/>
            <p:nvPr/>
          </p:nvGrpSpPr>
          <p:grpSpPr>
            <a:xfrm>
              <a:off x="5920072" y="3015195"/>
              <a:ext cx="2583964" cy="3148674"/>
              <a:chOff x="5920072" y="3015588"/>
              <a:chExt cx="2583964" cy="3148674"/>
            </a:xfrm>
            <a:effectLst/>
          </p:grpSpPr>
          <p:sp>
            <p:nvSpPr>
              <p:cNvPr id="246" name="Rectangle 245"/>
              <p:cNvSpPr/>
              <p:nvPr/>
            </p:nvSpPr>
            <p:spPr bwMode="auto">
              <a:xfrm>
                <a:off x="5969000" y="3192462"/>
                <a:ext cx="2535036" cy="2971800"/>
              </a:xfrm>
              <a:prstGeom prst="rect">
                <a:avLst/>
              </a:prstGeom>
              <a:solidFill>
                <a:schemeClr val="bg1"/>
              </a:solidFill>
              <a:ln w="10795" cap="flat" cmpd="sng" algn="ctr">
                <a:no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cxnSp>
            <p:nvCxnSpPr>
              <p:cNvPr id="248" name="Straight Connector 247"/>
              <p:cNvCxnSpPr/>
              <p:nvPr/>
            </p:nvCxnSpPr>
            <p:spPr>
              <a:xfrm>
                <a:off x="7268435" y="3015588"/>
                <a:ext cx="0" cy="457200"/>
              </a:xfrm>
              <a:prstGeom prst="line">
                <a:avLst/>
              </a:prstGeom>
              <a:noFill/>
              <a:ln w="22225" cap="flat" cmpd="sng" algn="ctr">
                <a:solidFill>
                  <a:srgbClr val="0072C6"/>
                </a:solidFill>
                <a:prstDash val="solid"/>
                <a:miter lim="800000"/>
                <a:headEnd type="arrow" w="med" len="sm"/>
                <a:tailEnd type="none" w="med" len="med"/>
              </a:ln>
              <a:effectLst/>
            </p:spPr>
          </p:cxnSp>
          <p:sp>
            <p:nvSpPr>
              <p:cNvPr id="249" name="TextBox 248"/>
              <p:cNvSpPr txBox="1"/>
              <p:nvPr/>
            </p:nvSpPr>
            <p:spPr>
              <a:xfrm>
                <a:off x="5920072" y="5660363"/>
                <a:ext cx="2583798" cy="489365"/>
              </a:xfrm>
              <a:prstGeom prst="rect">
                <a:avLst/>
              </a:prstGeom>
              <a:noFill/>
            </p:spPr>
            <p:txBody>
              <a:bodyPr wrap="square" lIns="182854" tIns="146283" rIns="182854" bIns="146283"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Non-Microsoft cloud data</a:t>
                </a:r>
              </a:p>
            </p:txBody>
          </p:sp>
        </p:grpSp>
        <p:pic>
          <p:nvPicPr>
            <p:cNvPr id="110" name="Picture 109"/>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6117402" y="5198188"/>
              <a:ext cx="1580214" cy="274320"/>
            </a:xfrm>
            <a:prstGeom prst="rect">
              <a:avLst/>
            </a:prstGeom>
          </p:spPr>
        </p:pic>
        <p:pic>
          <p:nvPicPr>
            <p:cNvPr id="111" name="Picture 110"/>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7575404" y="3672754"/>
              <a:ext cx="784134" cy="548640"/>
            </a:xfrm>
            <a:prstGeom prst="rect">
              <a:avLst/>
            </a:prstGeom>
          </p:spPr>
        </p:pic>
        <p:pic>
          <p:nvPicPr>
            <p:cNvPr id="112" name="Picture 4" descr="http://tctechcrunch2011.files.wordpress.com/2012/11/twilio-logo-6a141664f35a78e9ac08eed627c2a859.png"/>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6105232" y="3677389"/>
              <a:ext cx="887006" cy="274320"/>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112"/>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a:off x="6092886" y="4165117"/>
              <a:ext cx="1518559" cy="274320"/>
            </a:xfrm>
            <a:prstGeom prst="rect">
              <a:avLst/>
            </a:prstGeom>
          </p:spPr>
        </p:pic>
        <p:pic>
          <p:nvPicPr>
            <p:cNvPr id="118" name="Picture 117"/>
            <p:cNvPicPr>
              <a:picLocks noChangeAspect="1"/>
            </p:cNvPicPr>
            <p:nvPr/>
          </p:nvPicPr>
          <p:blipFill rotWithShape="1">
            <a:blip r:embed="rId7" cstate="screen">
              <a:grayscl/>
              <a:extLst>
                <a:ext uri="{28A0092B-C50C-407E-A947-70E740481C1C}">
                  <a14:useLocalDpi xmlns:a14="http://schemas.microsoft.com/office/drawing/2010/main"/>
                </a:ext>
              </a:extLst>
            </a:blip>
            <a:srcRect/>
            <a:stretch/>
          </p:blipFill>
          <p:spPr>
            <a:xfrm>
              <a:off x="7389996" y="4521454"/>
              <a:ext cx="1005840" cy="439447"/>
            </a:xfrm>
            <a:prstGeom prst="rect">
              <a:avLst/>
            </a:prstGeom>
          </p:spPr>
        </p:pic>
        <p:pic>
          <p:nvPicPr>
            <p:cNvPr id="121" name="Picture 120"/>
            <p:cNvPicPr>
              <a:picLocks noChangeAspect="1"/>
            </p:cNvPicPr>
            <p:nvPr/>
          </p:nvPicPr>
          <p:blipFill>
            <a:blip r:embed="rId8" cstate="screen">
              <a:grayscl/>
              <a:extLst>
                <a:ext uri="{28A0092B-C50C-407E-A947-70E740481C1C}">
                  <a14:useLocalDpi xmlns:a14="http://schemas.microsoft.com/office/drawing/2010/main"/>
                </a:ext>
              </a:extLst>
            </a:blip>
            <a:stretch>
              <a:fillRect/>
            </a:stretch>
          </p:blipFill>
          <p:spPr>
            <a:xfrm>
              <a:off x="6064047" y="4625254"/>
              <a:ext cx="1212862" cy="411480"/>
            </a:xfrm>
            <a:prstGeom prst="rect">
              <a:avLst/>
            </a:prstGeom>
          </p:spPr>
        </p:pic>
      </p:grpSp>
      <p:grpSp>
        <p:nvGrpSpPr>
          <p:cNvPr id="126" name="Group 125"/>
          <p:cNvGrpSpPr/>
          <p:nvPr/>
        </p:nvGrpSpPr>
        <p:grpSpPr>
          <a:xfrm>
            <a:off x="3636344" y="2532149"/>
            <a:ext cx="541793" cy="436196"/>
            <a:chOff x="7761290" y="5683723"/>
            <a:chExt cx="875416" cy="704797"/>
          </a:xfrm>
          <a:solidFill>
            <a:schemeClr val="bg1"/>
          </a:solidFill>
        </p:grpSpPr>
        <p:sp>
          <p:nvSpPr>
            <p:cNvPr id="132" name="Freeform 131"/>
            <p:cNvSpPr>
              <a:spLocks noEditPoints="1"/>
            </p:cNvSpPr>
            <p:nvPr/>
          </p:nvSpPr>
          <p:spPr bwMode="auto">
            <a:xfrm>
              <a:off x="7761290" y="5683723"/>
              <a:ext cx="261509" cy="704796"/>
            </a:xfrm>
            <a:custGeom>
              <a:avLst/>
              <a:gdLst>
                <a:gd name="T0" fmla="*/ 148 w 164"/>
                <a:gd name="T1" fmla="*/ 181 h 442"/>
                <a:gd name="T2" fmla="*/ 148 w 164"/>
                <a:gd name="T3" fmla="*/ 136 h 442"/>
                <a:gd name="T4" fmla="*/ 123 w 164"/>
                <a:gd name="T5" fmla="*/ 136 h 442"/>
                <a:gd name="T6" fmla="*/ 123 w 164"/>
                <a:gd name="T7" fmla="*/ 84 h 442"/>
                <a:gd name="T8" fmla="*/ 101 w 164"/>
                <a:gd name="T9" fmla="*/ 84 h 442"/>
                <a:gd name="T10" fmla="*/ 101 w 164"/>
                <a:gd name="T11" fmla="*/ 45 h 442"/>
                <a:gd name="T12" fmla="*/ 87 w 164"/>
                <a:gd name="T13" fmla="*/ 45 h 442"/>
                <a:gd name="T14" fmla="*/ 87 w 164"/>
                <a:gd name="T15" fmla="*/ 0 h 442"/>
                <a:gd name="T16" fmla="*/ 77 w 164"/>
                <a:gd name="T17" fmla="*/ 0 h 442"/>
                <a:gd name="T18" fmla="*/ 77 w 164"/>
                <a:gd name="T19" fmla="*/ 45 h 442"/>
                <a:gd name="T20" fmla="*/ 63 w 164"/>
                <a:gd name="T21" fmla="*/ 45 h 442"/>
                <a:gd name="T22" fmla="*/ 63 w 164"/>
                <a:gd name="T23" fmla="*/ 84 h 442"/>
                <a:gd name="T24" fmla="*/ 41 w 164"/>
                <a:gd name="T25" fmla="*/ 84 h 442"/>
                <a:gd name="T26" fmla="*/ 41 w 164"/>
                <a:gd name="T27" fmla="*/ 136 h 442"/>
                <a:gd name="T28" fmla="*/ 16 w 164"/>
                <a:gd name="T29" fmla="*/ 136 h 442"/>
                <a:gd name="T30" fmla="*/ 16 w 164"/>
                <a:gd name="T31" fmla="*/ 181 h 442"/>
                <a:gd name="T32" fmla="*/ 0 w 164"/>
                <a:gd name="T33" fmla="*/ 181 h 442"/>
                <a:gd name="T34" fmla="*/ 0 w 164"/>
                <a:gd name="T35" fmla="*/ 442 h 442"/>
                <a:gd name="T36" fmla="*/ 164 w 164"/>
                <a:gd name="T37" fmla="*/ 442 h 442"/>
                <a:gd name="T38" fmla="*/ 164 w 164"/>
                <a:gd name="T39" fmla="*/ 181 h 442"/>
                <a:gd name="T40" fmla="*/ 148 w 164"/>
                <a:gd name="T41" fmla="*/ 181 h 442"/>
                <a:gd name="T42" fmla="*/ 16 w 164"/>
                <a:gd name="T43" fmla="*/ 207 h 442"/>
                <a:gd name="T44" fmla="*/ 82 w 164"/>
                <a:gd name="T45" fmla="*/ 207 h 442"/>
                <a:gd name="T46" fmla="*/ 82 w 164"/>
                <a:gd name="T47" fmla="*/ 266 h 442"/>
                <a:gd name="T48" fmla="*/ 16 w 164"/>
                <a:gd name="T49" fmla="*/ 266 h 442"/>
                <a:gd name="T50" fmla="*/ 16 w 164"/>
                <a:gd name="T51" fmla="*/ 207 h 442"/>
                <a:gd name="T52" fmla="*/ 82 w 164"/>
                <a:gd name="T53" fmla="*/ 411 h 442"/>
                <a:gd name="T54" fmla="*/ 16 w 164"/>
                <a:gd name="T55" fmla="*/ 411 h 442"/>
                <a:gd name="T56" fmla="*/ 16 w 164"/>
                <a:gd name="T57" fmla="*/ 352 h 442"/>
                <a:gd name="T58" fmla="*/ 82 w 164"/>
                <a:gd name="T59" fmla="*/ 352 h 442"/>
                <a:gd name="T60" fmla="*/ 82 w 164"/>
                <a:gd name="T61" fmla="*/ 411 h 442"/>
                <a:gd name="T62" fmla="*/ 148 w 164"/>
                <a:gd name="T63" fmla="*/ 340 h 442"/>
                <a:gd name="T64" fmla="*/ 82 w 164"/>
                <a:gd name="T65" fmla="*/ 340 h 442"/>
                <a:gd name="T66" fmla="*/ 82 w 164"/>
                <a:gd name="T67" fmla="*/ 280 h 442"/>
                <a:gd name="T68" fmla="*/ 148 w 164"/>
                <a:gd name="T69" fmla="*/ 280 h 442"/>
                <a:gd name="T70" fmla="*/ 148 w 164"/>
                <a:gd name="T71" fmla="*/ 3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442">
                  <a:moveTo>
                    <a:pt x="148" y="181"/>
                  </a:moveTo>
                  <a:lnTo>
                    <a:pt x="148" y="136"/>
                  </a:lnTo>
                  <a:lnTo>
                    <a:pt x="123" y="136"/>
                  </a:lnTo>
                  <a:lnTo>
                    <a:pt x="123" y="84"/>
                  </a:lnTo>
                  <a:lnTo>
                    <a:pt x="101" y="84"/>
                  </a:lnTo>
                  <a:lnTo>
                    <a:pt x="101" y="45"/>
                  </a:lnTo>
                  <a:lnTo>
                    <a:pt x="87" y="45"/>
                  </a:lnTo>
                  <a:lnTo>
                    <a:pt x="87" y="0"/>
                  </a:lnTo>
                  <a:lnTo>
                    <a:pt x="77" y="0"/>
                  </a:lnTo>
                  <a:lnTo>
                    <a:pt x="77" y="45"/>
                  </a:lnTo>
                  <a:lnTo>
                    <a:pt x="63" y="45"/>
                  </a:lnTo>
                  <a:lnTo>
                    <a:pt x="63" y="84"/>
                  </a:lnTo>
                  <a:lnTo>
                    <a:pt x="41" y="84"/>
                  </a:lnTo>
                  <a:lnTo>
                    <a:pt x="41" y="136"/>
                  </a:lnTo>
                  <a:lnTo>
                    <a:pt x="16" y="136"/>
                  </a:lnTo>
                  <a:lnTo>
                    <a:pt x="16" y="181"/>
                  </a:lnTo>
                  <a:lnTo>
                    <a:pt x="0" y="181"/>
                  </a:lnTo>
                  <a:lnTo>
                    <a:pt x="0" y="442"/>
                  </a:lnTo>
                  <a:lnTo>
                    <a:pt x="164" y="442"/>
                  </a:lnTo>
                  <a:lnTo>
                    <a:pt x="164" y="181"/>
                  </a:lnTo>
                  <a:lnTo>
                    <a:pt x="148" y="181"/>
                  </a:lnTo>
                  <a:close/>
                  <a:moveTo>
                    <a:pt x="16" y="207"/>
                  </a:moveTo>
                  <a:lnTo>
                    <a:pt x="82" y="207"/>
                  </a:lnTo>
                  <a:lnTo>
                    <a:pt x="82" y="266"/>
                  </a:lnTo>
                  <a:lnTo>
                    <a:pt x="16" y="266"/>
                  </a:lnTo>
                  <a:lnTo>
                    <a:pt x="16" y="207"/>
                  </a:lnTo>
                  <a:close/>
                  <a:moveTo>
                    <a:pt x="82" y="411"/>
                  </a:moveTo>
                  <a:lnTo>
                    <a:pt x="16" y="411"/>
                  </a:lnTo>
                  <a:lnTo>
                    <a:pt x="16" y="352"/>
                  </a:lnTo>
                  <a:lnTo>
                    <a:pt x="82" y="352"/>
                  </a:lnTo>
                  <a:lnTo>
                    <a:pt x="82" y="411"/>
                  </a:lnTo>
                  <a:close/>
                  <a:moveTo>
                    <a:pt x="148" y="340"/>
                  </a:moveTo>
                  <a:lnTo>
                    <a:pt x="82" y="340"/>
                  </a:lnTo>
                  <a:lnTo>
                    <a:pt x="82" y="280"/>
                  </a:lnTo>
                  <a:lnTo>
                    <a:pt x="148" y="280"/>
                  </a:lnTo>
                  <a:lnTo>
                    <a:pt x="148" y="340"/>
                  </a:lnTo>
                  <a:close/>
                </a:path>
              </a:pathLst>
            </a:custGeom>
            <a:grpFill/>
            <a:ln>
              <a:solidFill>
                <a:schemeClr val="bg1"/>
              </a:solid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a:defRPr/>
              </a:pPr>
              <a:endParaRPr lang="en-US" sz="1195">
                <a:solidFill>
                  <a:srgbClr val="000000"/>
                </a:solidFill>
              </a:endParaRPr>
            </a:p>
          </p:txBody>
        </p:sp>
        <p:sp>
          <p:nvSpPr>
            <p:cNvPr id="133" name="Freeform 132"/>
            <p:cNvSpPr>
              <a:spLocks noEditPoints="1"/>
            </p:cNvSpPr>
            <p:nvPr/>
          </p:nvSpPr>
          <p:spPr bwMode="auto">
            <a:xfrm>
              <a:off x="8375197" y="5836799"/>
              <a:ext cx="261509" cy="551720"/>
            </a:xfrm>
            <a:custGeom>
              <a:avLst/>
              <a:gdLst>
                <a:gd name="T0" fmla="*/ 148 w 164"/>
                <a:gd name="T1" fmla="*/ 181 h 346"/>
                <a:gd name="T2" fmla="*/ 148 w 164"/>
                <a:gd name="T3" fmla="*/ 136 h 346"/>
                <a:gd name="T4" fmla="*/ 123 w 164"/>
                <a:gd name="T5" fmla="*/ 136 h 346"/>
                <a:gd name="T6" fmla="*/ 123 w 164"/>
                <a:gd name="T7" fmla="*/ 82 h 346"/>
                <a:gd name="T8" fmla="*/ 101 w 164"/>
                <a:gd name="T9" fmla="*/ 82 h 346"/>
                <a:gd name="T10" fmla="*/ 101 w 164"/>
                <a:gd name="T11" fmla="*/ 45 h 346"/>
                <a:gd name="T12" fmla="*/ 87 w 164"/>
                <a:gd name="T13" fmla="*/ 45 h 346"/>
                <a:gd name="T14" fmla="*/ 87 w 164"/>
                <a:gd name="T15" fmla="*/ 0 h 346"/>
                <a:gd name="T16" fmla="*/ 77 w 164"/>
                <a:gd name="T17" fmla="*/ 0 h 346"/>
                <a:gd name="T18" fmla="*/ 77 w 164"/>
                <a:gd name="T19" fmla="*/ 45 h 346"/>
                <a:gd name="T20" fmla="*/ 63 w 164"/>
                <a:gd name="T21" fmla="*/ 45 h 346"/>
                <a:gd name="T22" fmla="*/ 63 w 164"/>
                <a:gd name="T23" fmla="*/ 82 h 346"/>
                <a:gd name="T24" fmla="*/ 42 w 164"/>
                <a:gd name="T25" fmla="*/ 82 h 346"/>
                <a:gd name="T26" fmla="*/ 42 w 164"/>
                <a:gd name="T27" fmla="*/ 136 h 346"/>
                <a:gd name="T28" fmla="*/ 16 w 164"/>
                <a:gd name="T29" fmla="*/ 136 h 346"/>
                <a:gd name="T30" fmla="*/ 16 w 164"/>
                <a:gd name="T31" fmla="*/ 181 h 346"/>
                <a:gd name="T32" fmla="*/ 0 w 164"/>
                <a:gd name="T33" fmla="*/ 181 h 346"/>
                <a:gd name="T34" fmla="*/ 0 w 164"/>
                <a:gd name="T35" fmla="*/ 346 h 346"/>
                <a:gd name="T36" fmla="*/ 164 w 164"/>
                <a:gd name="T37" fmla="*/ 346 h 346"/>
                <a:gd name="T38" fmla="*/ 164 w 164"/>
                <a:gd name="T39" fmla="*/ 181 h 346"/>
                <a:gd name="T40" fmla="*/ 148 w 164"/>
                <a:gd name="T41" fmla="*/ 181 h 346"/>
                <a:gd name="T42" fmla="*/ 35 w 164"/>
                <a:gd name="T43" fmla="*/ 158 h 346"/>
                <a:gd name="T44" fmla="*/ 82 w 164"/>
                <a:gd name="T45" fmla="*/ 158 h 346"/>
                <a:gd name="T46" fmla="*/ 82 w 164"/>
                <a:gd name="T47" fmla="*/ 200 h 346"/>
                <a:gd name="T48" fmla="*/ 35 w 164"/>
                <a:gd name="T49" fmla="*/ 200 h 346"/>
                <a:gd name="T50" fmla="*/ 35 w 164"/>
                <a:gd name="T51" fmla="*/ 158 h 346"/>
                <a:gd name="T52" fmla="*/ 82 w 164"/>
                <a:gd name="T53" fmla="*/ 302 h 346"/>
                <a:gd name="T54" fmla="*/ 35 w 164"/>
                <a:gd name="T55" fmla="*/ 302 h 346"/>
                <a:gd name="T56" fmla="*/ 35 w 164"/>
                <a:gd name="T57" fmla="*/ 260 h 346"/>
                <a:gd name="T58" fmla="*/ 82 w 164"/>
                <a:gd name="T59" fmla="*/ 260 h 346"/>
                <a:gd name="T60" fmla="*/ 82 w 164"/>
                <a:gd name="T61" fmla="*/ 302 h 346"/>
                <a:gd name="T62" fmla="*/ 129 w 164"/>
                <a:gd name="T63" fmla="*/ 251 h 346"/>
                <a:gd name="T64" fmla="*/ 82 w 164"/>
                <a:gd name="T65" fmla="*/ 251 h 346"/>
                <a:gd name="T66" fmla="*/ 82 w 164"/>
                <a:gd name="T67" fmla="*/ 209 h 346"/>
                <a:gd name="T68" fmla="*/ 129 w 164"/>
                <a:gd name="T69" fmla="*/ 209 h 346"/>
                <a:gd name="T70" fmla="*/ 129 w 164"/>
                <a:gd name="T71" fmla="*/ 25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346">
                  <a:moveTo>
                    <a:pt x="148" y="181"/>
                  </a:moveTo>
                  <a:lnTo>
                    <a:pt x="148" y="136"/>
                  </a:lnTo>
                  <a:lnTo>
                    <a:pt x="123" y="136"/>
                  </a:lnTo>
                  <a:lnTo>
                    <a:pt x="123" y="82"/>
                  </a:lnTo>
                  <a:lnTo>
                    <a:pt x="101" y="82"/>
                  </a:lnTo>
                  <a:lnTo>
                    <a:pt x="101" y="45"/>
                  </a:lnTo>
                  <a:lnTo>
                    <a:pt x="87" y="45"/>
                  </a:lnTo>
                  <a:lnTo>
                    <a:pt x="87" y="0"/>
                  </a:lnTo>
                  <a:lnTo>
                    <a:pt x="77" y="0"/>
                  </a:lnTo>
                  <a:lnTo>
                    <a:pt x="77" y="45"/>
                  </a:lnTo>
                  <a:lnTo>
                    <a:pt x="63" y="45"/>
                  </a:lnTo>
                  <a:lnTo>
                    <a:pt x="63" y="82"/>
                  </a:lnTo>
                  <a:lnTo>
                    <a:pt x="42" y="82"/>
                  </a:lnTo>
                  <a:lnTo>
                    <a:pt x="42" y="136"/>
                  </a:lnTo>
                  <a:lnTo>
                    <a:pt x="16" y="136"/>
                  </a:lnTo>
                  <a:lnTo>
                    <a:pt x="16" y="181"/>
                  </a:lnTo>
                  <a:lnTo>
                    <a:pt x="0" y="181"/>
                  </a:lnTo>
                  <a:lnTo>
                    <a:pt x="0" y="346"/>
                  </a:lnTo>
                  <a:lnTo>
                    <a:pt x="164" y="346"/>
                  </a:lnTo>
                  <a:lnTo>
                    <a:pt x="164" y="181"/>
                  </a:lnTo>
                  <a:lnTo>
                    <a:pt x="148" y="181"/>
                  </a:lnTo>
                  <a:close/>
                  <a:moveTo>
                    <a:pt x="35" y="158"/>
                  </a:moveTo>
                  <a:lnTo>
                    <a:pt x="82" y="158"/>
                  </a:lnTo>
                  <a:lnTo>
                    <a:pt x="82" y="200"/>
                  </a:lnTo>
                  <a:lnTo>
                    <a:pt x="35" y="200"/>
                  </a:lnTo>
                  <a:lnTo>
                    <a:pt x="35" y="158"/>
                  </a:lnTo>
                  <a:close/>
                  <a:moveTo>
                    <a:pt x="82" y="302"/>
                  </a:moveTo>
                  <a:lnTo>
                    <a:pt x="35" y="302"/>
                  </a:lnTo>
                  <a:lnTo>
                    <a:pt x="35" y="260"/>
                  </a:lnTo>
                  <a:lnTo>
                    <a:pt x="82" y="260"/>
                  </a:lnTo>
                  <a:lnTo>
                    <a:pt x="82" y="302"/>
                  </a:lnTo>
                  <a:close/>
                  <a:moveTo>
                    <a:pt x="129" y="251"/>
                  </a:moveTo>
                  <a:lnTo>
                    <a:pt x="82" y="251"/>
                  </a:lnTo>
                  <a:lnTo>
                    <a:pt x="82" y="209"/>
                  </a:lnTo>
                  <a:lnTo>
                    <a:pt x="129" y="209"/>
                  </a:lnTo>
                  <a:lnTo>
                    <a:pt x="129" y="251"/>
                  </a:lnTo>
                  <a:close/>
                </a:path>
              </a:pathLst>
            </a:custGeom>
            <a:grpFill/>
            <a:ln>
              <a:solidFill>
                <a:schemeClr val="bg1"/>
              </a:solid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a:defRPr/>
              </a:pPr>
              <a:endParaRPr lang="en-US" sz="1195">
                <a:solidFill>
                  <a:srgbClr val="000000"/>
                </a:solidFill>
              </a:endParaRPr>
            </a:p>
          </p:txBody>
        </p:sp>
        <p:sp>
          <p:nvSpPr>
            <p:cNvPr id="134" name="Freeform 133"/>
            <p:cNvSpPr>
              <a:spLocks noEditPoints="1"/>
            </p:cNvSpPr>
            <p:nvPr/>
          </p:nvSpPr>
          <p:spPr bwMode="auto">
            <a:xfrm>
              <a:off x="8051502" y="5788964"/>
              <a:ext cx="294995" cy="599556"/>
            </a:xfrm>
            <a:custGeom>
              <a:avLst/>
              <a:gdLst>
                <a:gd name="T0" fmla="*/ 0 w 185"/>
                <a:gd name="T1" fmla="*/ 0 h 376"/>
                <a:gd name="T2" fmla="*/ 0 w 185"/>
                <a:gd name="T3" fmla="*/ 376 h 376"/>
                <a:gd name="T4" fmla="*/ 185 w 185"/>
                <a:gd name="T5" fmla="*/ 376 h 376"/>
                <a:gd name="T6" fmla="*/ 185 w 185"/>
                <a:gd name="T7" fmla="*/ 0 h 376"/>
                <a:gd name="T8" fmla="*/ 0 w 185"/>
                <a:gd name="T9" fmla="*/ 0 h 376"/>
                <a:gd name="T10" fmla="*/ 86 w 185"/>
                <a:gd name="T11" fmla="*/ 304 h 376"/>
                <a:gd name="T12" fmla="*/ 20 w 185"/>
                <a:gd name="T13" fmla="*/ 304 h 376"/>
                <a:gd name="T14" fmla="*/ 20 w 185"/>
                <a:gd name="T15" fmla="*/ 244 h 376"/>
                <a:gd name="T16" fmla="*/ 86 w 185"/>
                <a:gd name="T17" fmla="*/ 244 h 376"/>
                <a:gd name="T18" fmla="*/ 86 w 185"/>
                <a:gd name="T19" fmla="*/ 304 h 376"/>
                <a:gd name="T20" fmla="*/ 86 w 185"/>
                <a:gd name="T21" fmla="*/ 230 h 376"/>
                <a:gd name="T22" fmla="*/ 20 w 185"/>
                <a:gd name="T23" fmla="*/ 230 h 376"/>
                <a:gd name="T24" fmla="*/ 20 w 185"/>
                <a:gd name="T25" fmla="*/ 171 h 376"/>
                <a:gd name="T26" fmla="*/ 86 w 185"/>
                <a:gd name="T27" fmla="*/ 171 h 376"/>
                <a:gd name="T28" fmla="*/ 86 w 185"/>
                <a:gd name="T29" fmla="*/ 230 h 376"/>
                <a:gd name="T30" fmla="*/ 86 w 185"/>
                <a:gd name="T31" fmla="*/ 157 h 376"/>
                <a:gd name="T32" fmla="*/ 20 w 185"/>
                <a:gd name="T33" fmla="*/ 157 h 376"/>
                <a:gd name="T34" fmla="*/ 20 w 185"/>
                <a:gd name="T35" fmla="*/ 98 h 376"/>
                <a:gd name="T36" fmla="*/ 86 w 185"/>
                <a:gd name="T37" fmla="*/ 98 h 376"/>
                <a:gd name="T38" fmla="*/ 86 w 185"/>
                <a:gd name="T39" fmla="*/ 157 h 376"/>
                <a:gd name="T40" fmla="*/ 86 w 185"/>
                <a:gd name="T41" fmla="*/ 85 h 376"/>
                <a:gd name="T42" fmla="*/ 20 w 185"/>
                <a:gd name="T43" fmla="*/ 85 h 376"/>
                <a:gd name="T44" fmla="*/ 20 w 185"/>
                <a:gd name="T45" fmla="*/ 25 h 376"/>
                <a:gd name="T46" fmla="*/ 86 w 185"/>
                <a:gd name="T47" fmla="*/ 25 h 376"/>
                <a:gd name="T48" fmla="*/ 86 w 185"/>
                <a:gd name="T49" fmla="*/ 85 h 376"/>
                <a:gd name="T50" fmla="*/ 166 w 185"/>
                <a:gd name="T51" fmla="*/ 304 h 376"/>
                <a:gd name="T52" fmla="*/ 99 w 185"/>
                <a:gd name="T53" fmla="*/ 304 h 376"/>
                <a:gd name="T54" fmla="*/ 99 w 185"/>
                <a:gd name="T55" fmla="*/ 244 h 376"/>
                <a:gd name="T56" fmla="*/ 166 w 185"/>
                <a:gd name="T57" fmla="*/ 244 h 376"/>
                <a:gd name="T58" fmla="*/ 166 w 185"/>
                <a:gd name="T59" fmla="*/ 304 h 376"/>
                <a:gd name="T60" fmla="*/ 166 w 185"/>
                <a:gd name="T61" fmla="*/ 230 h 376"/>
                <a:gd name="T62" fmla="*/ 99 w 185"/>
                <a:gd name="T63" fmla="*/ 230 h 376"/>
                <a:gd name="T64" fmla="*/ 99 w 185"/>
                <a:gd name="T65" fmla="*/ 171 h 376"/>
                <a:gd name="T66" fmla="*/ 166 w 185"/>
                <a:gd name="T67" fmla="*/ 171 h 376"/>
                <a:gd name="T68" fmla="*/ 166 w 185"/>
                <a:gd name="T69" fmla="*/ 230 h 376"/>
                <a:gd name="T70" fmla="*/ 166 w 185"/>
                <a:gd name="T71" fmla="*/ 157 h 376"/>
                <a:gd name="T72" fmla="*/ 99 w 185"/>
                <a:gd name="T73" fmla="*/ 157 h 376"/>
                <a:gd name="T74" fmla="*/ 99 w 185"/>
                <a:gd name="T75" fmla="*/ 98 h 376"/>
                <a:gd name="T76" fmla="*/ 166 w 185"/>
                <a:gd name="T77" fmla="*/ 98 h 376"/>
                <a:gd name="T78" fmla="*/ 166 w 185"/>
                <a:gd name="T79" fmla="*/ 157 h 376"/>
                <a:gd name="T80" fmla="*/ 166 w 185"/>
                <a:gd name="T81" fmla="*/ 85 h 376"/>
                <a:gd name="T82" fmla="*/ 99 w 185"/>
                <a:gd name="T83" fmla="*/ 85 h 376"/>
                <a:gd name="T84" fmla="*/ 99 w 185"/>
                <a:gd name="T85" fmla="*/ 25 h 376"/>
                <a:gd name="T86" fmla="*/ 166 w 185"/>
                <a:gd name="T87" fmla="*/ 25 h 376"/>
                <a:gd name="T88" fmla="*/ 166 w 185"/>
                <a:gd name="T89" fmla="*/ 8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5" h="376">
                  <a:moveTo>
                    <a:pt x="0" y="0"/>
                  </a:moveTo>
                  <a:lnTo>
                    <a:pt x="0" y="376"/>
                  </a:lnTo>
                  <a:lnTo>
                    <a:pt x="185" y="376"/>
                  </a:lnTo>
                  <a:lnTo>
                    <a:pt x="185" y="0"/>
                  </a:lnTo>
                  <a:lnTo>
                    <a:pt x="0" y="0"/>
                  </a:lnTo>
                  <a:close/>
                  <a:moveTo>
                    <a:pt x="86" y="304"/>
                  </a:moveTo>
                  <a:lnTo>
                    <a:pt x="20" y="304"/>
                  </a:lnTo>
                  <a:lnTo>
                    <a:pt x="20" y="244"/>
                  </a:lnTo>
                  <a:lnTo>
                    <a:pt x="86" y="244"/>
                  </a:lnTo>
                  <a:lnTo>
                    <a:pt x="86" y="304"/>
                  </a:lnTo>
                  <a:close/>
                  <a:moveTo>
                    <a:pt x="86" y="230"/>
                  </a:moveTo>
                  <a:lnTo>
                    <a:pt x="20" y="230"/>
                  </a:lnTo>
                  <a:lnTo>
                    <a:pt x="20" y="171"/>
                  </a:lnTo>
                  <a:lnTo>
                    <a:pt x="86" y="171"/>
                  </a:lnTo>
                  <a:lnTo>
                    <a:pt x="86" y="230"/>
                  </a:lnTo>
                  <a:close/>
                  <a:moveTo>
                    <a:pt x="86" y="157"/>
                  </a:moveTo>
                  <a:lnTo>
                    <a:pt x="20" y="157"/>
                  </a:lnTo>
                  <a:lnTo>
                    <a:pt x="20" y="98"/>
                  </a:lnTo>
                  <a:lnTo>
                    <a:pt x="86" y="98"/>
                  </a:lnTo>
                  <a:lnTo>
                    <a:pt x="86" y="157"/>
                  </a:lnTo>
                  <a:close/>
                  <a:moveTo>
                    <a:pt x="86" y="85"/>
                  </a:moveTo>
                  <a:lnTo>
                    <a:pt x="20" y="85"/>
                  </a:lnTo>
                  <a:lnTo>
                    <a:pt x="20" y="25"/>
                  </a:lnTo>
                  <a:lnTo>
                    <a:pt x="86" y="25"/>
                  </a:lnTo>
                  <a:lnTo>
                    <a:pt x="86" y="85"/>
                  </a:lnTo>
                  <a:close/>
                  <a:moveTo>
                    <a:pt x="166" y="304"/>
                  </a:moveTo>
                  <a:lnTo>
                    <a:pt x="99" y="304"/>
                  </a:lnTo>
                  <a:lnTo>
                    <a:pt x="99" y="244"/>
                  </a:lnTo>
                  <a:lnTo>
                    <a:pt x="166" y="244"/>
                  </a:lnTo>
                  <a:lnTo>
                    <a:pt x="166" y="304"/>
                  </a:lnTo>
                  <a:close/>
                  <a:moveTo>
                    <a:pt x="166" y="230"/>
                  </a:moveTo>
                  <a:lnTo>
                    <a:pt x="99" y="230"/>
                  </a:lnTo>
                  <a:lnTo>
                    <a:pt x="99" y="171"/>
                  </a:lnTo>
                  <a:lnTo>
                    <a:pt x="166" y="171"/>
                  </a:lnTo>
                  <a:lnTo>
                    <a:pt x="166" y="230"/>
                  </a:lnTo>
                  <a:close/>
                  <a:moveTo>
                    <a:pt x="166" y="157"/>
                  </a:moveTo>
                  <a:lnTo>
                    <a:pt x="99" y="157"/>
                  </a:lnTo>
                  <a:lnTo>
                    <a:pt x="99" y="98"/>
                  </a:lnTo>
                  <a:lnTo>
                    <a:pt x="166" y="98"/>
                  </a:lnTo>
                  <a:lnTo>
                    <a:pt x="166" y="157"/>
                  </a:lnTo>
                  <a:close/>
                  <a:moveTo>
                    <a:pt x="166" y="85"/>
                  </a:moveTo>
                  <a:lnTo>
                    <a:pt x="99" y="85"/>
                  </a:lnTo>
                  <a:lnTo>
                    <a:pt x="99" y="25"/>
                  </a:lnTo>
                  <a:lnTo>
                    <a:pt x="166" y="25"/>
                  </a:lnTo>
                  <a:lnTo>
                    <a:pt x="166" y="85"/>
                  </a:lnTo>
                  <a:close/>
                </a:path>
              </a:pathLst>
            </a:custGeom>
            <a:grpFill/>
            <a:ln>
              <a:solidFill>
                <a:schemeClr val="bg1"/>
              </a:solid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a:defRPr/>
              </a:pPr>
              <a:endParaRPr lang="en-US" sz="1195">
                <a:solidFill>
                  <a:srgbClr val="000000"/>
                </a:solidFill>
              </a:endParaRPr>
            </a:p>
          </p:txBody>
        </p:sp>
      </p:grpSp>
      <p:sp>
        <p:nvSpPr>
          <p:cNvPr id="125" name="Freeform 124"/>
          <p:cNvSpPr>
            <a:spLocks noChangeAspect="1"/>
          </p:cNvSpPr>
          <p:nvPr/>
        </p:nvSpPr>
        <p:spPr bwMode="auto">
          <a:xfrm>
            <a:off x="7728128" y="2294382"/>
            <a:ext cx="487904" cy="319995"/>
          </a:xfrm>
          <a:custGeom>
            <a:avLst/>
            <a:gdLst>
              <a:gd name="T0" fmla="*/ 33 w 206"/>
              <a:gd name="T1" fmla="*/ 59 h 135"/>
              <a:gd name="T2" fmla="*/ 33 w 206"/>
              <a:gd name="T3" fmla="*/ 57 h 135"/>
              <a:gd name="T4" fmla="*/ 90 w 206"/>
              <a:gd name="T5" fmla="*/ 0 h 135"/>
              <a:gd name="T6" fmla="*/ 137 w 206"/>
              <a:gd name="T7" fmla="*/ 25 h 135"/>
              <a:gd name="T8" fmla="*/ 153 w 206"/>
              <a:gd name="T9" fmla="*/ 21 h 135"/>
              <a:gd name="T10" fmla="*/ 171 w 206"/>
              <a:gd name="T11" fmla="*/ 27 h 135"/>
              <a:gd name="T12" fmla="*/ 186 w 206"/>
              <a:gd name="T13" fmla="*/ 53 h 135"/>
              <a:gd name="T14" fmla="*/ 206 w 206"/>
              <a:gd name="T15" fmla="*/ 91 h 135"/>
              <a:gd name="T16" fmla="*/ 166 w 206"/>
              <a:gd name="T17" fmla="*/ 135 h 135"/>
              <a:gd name="T18" fmla="*/ 161 w 206"/>
              <a:gd name="T19" fmla="*/ 135 h 135"/>
              <a:gd name="T20" fmla="*/ 157 w 206"/>
              <a:gd name="T21" fmla="*/ 135 h 135"/>
              <a:gd name="T22" fmla="*/ 64 w 206"/>
              <a:gd name="T23" fmla="*/ 135 h 135"/>
              <a:gd name="T24" fmla="*/ 62 w 206"/>
              <a:gd name="T25" fmla="*/ 135 h 135"/>
              <a:gd name="T26" fmla="*/ 60 w 206"/>
              <a:gd name="T27" fmla="*/ 135 h 135"/>
              <a:gd name="T28" fmla="*/ 53 w 206"/>
              <a:gd name="T29" fmla="*/ 135 h 135"/>
              <a:gd name="T30" fmla="*/ 38 w 206"/>
              <a:gd name="T31" fmla="*/ 135 h 135"/>
              <a:gd name="T32" fmla="*/ 0 w 206"/>
              <a:gd name="T33" fmla="*/ 97 h 135"/>
              <a:gd name="T34" fmla="*/ 33 w 206"/>
              <a:gd name="T35" fmla="*/ 5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135">
                <a:moveTo>
                  <a:pt x="33" y="59"/>
                </a:moveTo>
                <a:cubicBezTo>
                  <a:pt x="33" y="59"/>
                  <a:pt x="33" y="57"/>
                  <a:pt x="33" y="57"/>
                </a:cubicBezTo>
                <a:cubicBezTo>
                  <a:pt x="33" y="25"/>
                  <a:pt x="58" y="0"/>
                  <a:pt x="90" y="0"/>
                </a:cubicBezTo>
                <a:cubicBezTo>
                  <a:pt x="109" y="0"/>
                  <a:pt x="127" y="10"/>
                  <a:pt x="137" y="25"/>
                </a:cubicBezTo>
                <a:cubicBezTo>
                  <a:pt x="142" y="23"/>
                  <a:pt x="147" y="21"/>
                  <a:pt x="153" y="21"/>
                </a:cubicBezTo>
                <a:cubicBezTo>
                  <a:pt x="159" y="21"/>
                  <a:pt x="166" y="23"/>
                  <a:pt x="171" y="27"/>
                </a:cubicBezTo>
                <a:cubicBezTo>
                  <a:pt x="180" y="33"/>
                  <a:pt x="185" y="42"/>
                  <a:pt x="186" y="53"/>
                </a:cubicBezTo>
                <a:cubicBezTo>
                  <a:pt x="198" y="61"/>
                  <a:pt x="206" y="75"/>
                  <a:pt x="206" y="91"/>
                </a:cubicBezTo>
                <a:cubicBezTo>
                  <a:pt x="206" y="114"/>
                  <a:pt x="189" y="133"/>
                  <a:pt x="166" y="135"/>
                </a:cubicBezTo>
                <a:cubicBezTo>
                  <a:pt x="165" y="135"/>
                  <a:pt x="163" y="135"/>
                  <a:pt x="161" y="135"/>
                </a:cubicBezTo>
                <a:cubicBezTo>
                  <a:pt x="160" y="135"/>
                  <a:pt x="158" y="135"/>
                  <a:pt x="157" y="135"/>
                </a:cubicBezTo>
                <a:cubicBezTo>
                  <a:pt x="136" y="135"/>
                  <a:pt x="87" y="135"/>
                  <a:pt x="64" y="135"/>
                </a:cubicBezTo>
                <a:cubicBezTo>
                  <a:pt x="63" y="135"/>
                  <a:pt x="62" y="135"/>
                  <a:pt x="62" y="135"/>
                </a:cubicBezTo>
                <a:cubicBezTo>
                  <a:pt x="60" y="135"/>
                  <a:pt x="60" y="135"/>
                  <a:pt x="60" y="135"/>
                </a:cubicBezTo>
                <a:cubicBezTo>
                  <a:pt x="58" y="135"/>
                  <a:pt x="55" y="135"/>
                  <a:pt x="53" y="135"/>
                </a:cubicBezTo>
                <a:cubicBezTo>
                  <a:pt x="38" y="135"/>
                  <a:pt x="38" y="135"/>
                  <a:pt x="38" y="135"/>
                </a:cubicBezTo>
                <a:cubicBezTo>
                  <a:pt x="17" y="135"/>
                  <a:pt x="0" y="118"/>
                  <a:pt x="0" y="97"/>
                </a:cubicBezTo>
                <a:cubicBezTo>
                  <a:pt x="0" y="78"/>
                  <a:pt x="14" y="62"/>
                  <a:pt x="33" y="59"/>
                </a:cubicBezTo>
                <a:close/>
              </a:path>
            </a:pathLst>
          </a:custGeom>
          <a:solidFill>
            <a:schemeClr val="bg1"/>
          </a:solidFill>
          <a:ln>
            <a:noFill/>
          </a:ln>
          <a:extLst/>
        </p:spPr>
        <p:txBody>
          <a:bodyPr vert="horz" wrap="square" lIns="91388" tIns="45694" rIns="91388" bIns="4569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661">
              <a:defRPr/>
            </a:pPr>
            <a:endParaRPr lang="en-US" dirty="0">
              <a:solidFill>
                <a:srgbClr val="FFFFFF"/>
              </a:solidFill>
            </a:endParaRPr>
          </a:p>
        </p:txBody>
      </p:sp>
      <p:cxnSp>
        <p:nvCxnSpPr>
          <p:cNvPr id="209" name="Elbow Connector 208"/>
          <p:cNvCxnSpPr/>
          <p:nvPr/>
        </p:nvCxnSpPr>
        <p:spPr>
          <a:xfrm rot="10800000">
            <a:off x="8616502" y="2559316"/>
            <a:ext cx="119221" cy="3031630"/>
          </a:xfrm>
          <a:prstGeom prst="bentConnector2">
            <a:avLst/>
          </a:prstGeom>
          <a:noFill/>
          <a:ln w="22225" cap="flat" cmpd="sng" algn="ctr">
            <a:solidFill>
              <a:srgbClr val="0072C6"/>
            </a:solidFill>
            <a:prstDash val="solid"/>
            <a:miter lim="800000"/>
            <a:headEnd type="none" w="med" len="sm"/>
            <a:tailEnd type="none"/>
          </a:ln>
          <a:effectLst/>
        </p:spPr>
      </p:cxnSp>
      <p:grpSp>
        <p:nvGrpSpPr>
          <p:cNvPr id="19" name="Group 18"/>
          <p:cNvGrpSpPr/>
          <p:nvPr/>
        </p:nvGrpSpPr>
        <p:grpSpPr>
          <a:xfrm>
            <a:off x="8702873" y="4864348"/>
            <a:ext cx="3366176" cy="1426051"/>
            <a:chOff x="8532139" y="4623509"/>
            <a:chExt cx="3300472" cy="1398216"/>
          </a:xfrm>
        </p:grpSpPr>
        <p:sp>
          <p:nvSpPr>
            <p:cNvPr id="101" name="Rectangle 100"/>
            <p:cNvSpPr/>
            <p:nvPr/>
          </p:nvSpPr>
          <p:spPr bwMode="auto">
            <a:xfrm>
              <a:off x="8564348" y="4650125"/>
              <a:ext cx="3268263" cy="1371600"/>
            </a:xfrm>
            <a:prstGeom prst="rect">
              <a:avLst/>
            </a:prstGeom>
            <a:solidFill>
              <a:schemeClr val="bg1"/>
            </a:solidFill>
            <a:ln w="10795" cap="flat" cmpd="sng" algn="ctr">
              <a:noFill/>
              <a:prstDash val="dash"/>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sp>
          <p:nvSpPr>
            <p:cNvPr id="102" name="TextBox 101"/>
            <p:cNvSpPr txBox="1"/>
            <p:nvPr/>
          </p:nvSpPr>
          <p:spPr>
            <a:xfrm>
              <a:off x="8532139" y="4623509"/>
              <a:ext cx="1613548" cy="479709"/>
            </a:xfrm>
            <a:prstGeom prst="rect">
              <a:avLst/>
            </a:prstGeom>
            <a:noFill/>
          </p:spPr>
          <p:txBody>
            <a:bodyPr wrap="square" lIns="182854" tIns="146283" rIns="182854" bIns="146283"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Apps</a:t>
              </a:r>
            </a:p>
          </p:txBody>
        </p:sp>
        <p:pic>
          <p:nvPicPr>
            <p:cNvPr id="103" name="Picture 1" descr="image0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58474" y="4736273"/>
              <a:ext cx="2194560" cy="1215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7"/>
          <p:cNvGrpSpPr/>
          <p:nvPr/>
        </p:nvGrpSpPr>
        <p:grpSpPr>
          <a:xfrm>
            <a:off x="8702873" y="3252094"/>
            <a:ext cx="3366176" cy="1546526"/>
            <a:chOff x="8532139" y="3042725"/>
            <a:chExt cx="3300472" cy="1516340"/>
          </a:xfrm>
        </p:grpSpPr>
        <p:grpSp>
          <p:nvGrpSpPr>
            <p:cNvPr id="267" name="Group 266"/>
            <p:cNvGrpSpPr/>
            <p:nvPr/>
          </p:nvGrpSpPr>
          <p:grpSpPr>
            <a:xfrm>
              <a:off x="8532139" y="3042725"/>
              <a:ext cx="3300472" cy="1475921"/>
              <a:chOff x="8778197" y="4074975"/>
              <a:chExt cx="3074132" cy="1527050"/>
            </a:xfrm>
            <a:effectLst/>
          </p:grpSpPr>
          <p:sp>
            <p:nvSpPr>
              <p:cNvPr id="268" name="Rectangle 267"/>
              <p:cNvSpPr/>
              <p:nvPr/>
            </p:nvSpPr>
            <p:spPr bwMode="auto">
              <a:xfrm>
                <a:off x="8807823" y="4088303"/>
                <a:ext cx="3044506" cy="1513722"/>
              </a:xfrm>
              <a:prstGeom prst="rect">
                <a:avLst/>
              </a:prstGeom>
              <a:solidFill>
                <a:schemeClr val="bg1"/>
              </a:solidFill>
              <a:ln w="10795" cap="flat" cmpd="sng" algn="ctr">
                <a:noFill/>
                <a:prstDash val="dash"/>
                <a:headEnd type="none" w="med" len="med"/>
                <a:tailEnd type="none" w="med" len="med"/>
              </a:ln>
              <a:effectLst/>
            </p:spPr>
            <p:txBody>
              <a:bodyPr vert="horz" wrap="square" lIns="0" tIns="46630" rIns="0" bIns="91427" numCol="1" rtlCol="0" anchor="ctr" anchorCtr="0" compatLnSpc="1">
                <a:prstTxWarp prst="textNoShape">
                  <a:avLst/>
                </a:prstTxWarp>
              </a:bodyPr>
              <a:lstStyle/>
              <a:p>
                <a:pPr algn="ct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sp>
            <p:nvSpPr>
              <p:cNvPr id="269" name="TextBox 268"/>
              <p:cNvSpPr txBox="1"/>
              <p:nvPr/>
            </p:nvSpPr>
            <p:spPr>
              <a:xfrm>
                <a:off x="8778197" y="4074975"/>
                <a:ext cx="1645902" cy="496327"/>
              </a:xfrm>
              <a:prstGeom prst="rect">
                <a:avLst/>
              </a:prstGeom>
              <a:noFill/>
            </p:spPr>
            <p:txBody>
              <a:bodyPr wrap="square" lIns="182854" tIns="146283" rIns="182854" bIns="146283"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Mobile</a:t>
                </a:r>
                <a:r>
                  <a:rPr lang="en-US" sz="1399" dirty="0">
                    <a:gradFill>
                      <a:gsLst>
                        <a:gs pos="6863">
                          <a:schemeClr val="tx2"/>
                        </a:gs>
                        <a:gs pos="17000">
                          <a:schemeClr val="tx2"/>
                        </a:gs>
                      </a:gsLst>
                      <a:lin ang="0" scaled="0"/>
                    </a:gradFill>
                  </a:rPr>
                  <a:t> </a:t>
                </a:r>
              </a:p>
            </p:txBody>
          </p:sp>
        </p:grpSp>
        <p:pic>
          <p:nvPicPr>
            <p:cNvPr id="104" name="Picture 10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36647" y="3338893"/>
              <a:ext cx="2537788" cy="1220172"/>
            </a:xfrm>
            <a:prstGeom prst="rect">
              <a:avLst/>
            </a:prstGeom>
          </p:spPr>
        </p:pic>
      </p:grpSp>
      <p:cxnSp>
        <p:nvCxnSpPr>
          <p:cNvPr id="105" name="Straight Arrow Connector 104"/>
          <p:cNvCxnSpPr/>
          <p:nvPr/>
        </p:nvCxnSpPr>
        <p:spPr>
          <a:xfrm flipH="1">
            <a:off x="8616502" y="4121764"/>
            <a:ext cx="186521" cy="0"/>
          </a:xfrm>
          <a:prstGeom prst="straightConnector1">
            <a:avLst/>
          </a:prstGeom>
          <a:noFill/>
          <a:ln w="22225" cap="flat" cmpd="sng" algn="ctr">
            <a:solidFill>
              <a:srgbClr val="0072C6"/>
            </a:solidFill>
            <a:prstDash val="solid"/>
            <a:miter lim="800000"/>
            <a:headEnd type="arrow" w="med" len="sm"/>
            <a:tailEnd type="none" w="med" len="med"/>
          </a:ln>
          <a:effectLst/>
        </p:spPr>
      </p:cxnSp>
      <p:cxnSp>
        <p:nvCxnSpPr>
          <p:cNvPr id="108" name="Straight Arrow Connector 107"/>
          <p:cNvCxnSpPr/>
          <p:nvPr/>
        </p:nvCxnSpPr>
        <p:spPr>
          <a:xfrm flipH="1">
            <a:off x="8633892" y="5590946"/>
            <a:ext cx="186521" cy="0"/>
          </a:xfrm>
          <a:prstGeom prst="straightConnector1">
            <a:avLst/>
          </a:prstGeom>
          <a:noFill/>
          <a:ln w="22225" cap="flat" cmpd="sng" algn="ctr">
            <a:solidFill>
              <a:srgbClr val="0072C6"/>
            </a:solidFill>
            <a:prstDash val="solid"/>
            <a:miter lim="800000"/>
            <a:headEnd type="arrow" w="med" len="sm"/>
            <a:tailEnd type="none" w="med" len="med"/>
          </a:ln>
          <a:effectLst/>
        </p:spPr>
      </p:cxnSp>
      <p:grpSp>
        <p:nvGrpSpPr>
          <p:cNvPr id="3" name="Group 2"/>
          <p:cNvGrpSpPr/>
          <p:nvPr/>
        </p:nvGrpSpPr>
        <p:grpSpPr>
          <a:xfrm>
            <a:off x="8447372" y="1723069"/>
            <a:ext cx="3621678" cy="1438763"/>
            <a:chOff x="8281624" y="1543545"/>
            <a:chExt cx="3550987" cy="1410680"/>
          </a:xfrm>
          <a:solidFill>
            <a:schemeClr val="bg1">
              <a:lumMod val="95000"/>
            </a:schemeClr>
          </a:solidFill>
        </p:grpSpPr>
        <p:grpSp>
          <p:nvGrpSpPr>
            <p:cNvPr id="5" name="Group 4"/>
            <p:cNvGrpSpPr/>
            <p:nvPr/>
          </p:nvGrpSpPr>
          <p:grpSpPr>
            <a:xfrm>
              <a:off x="8281624" y="1543545"/>
              <a:ext cx="3550987" cy="1410680"/>
              <a:chOff x="8281624" y="1548883"/>
              <a:chExt cx="3550987" cy="1554481"/>
            </a:xfrm>
            <a:grpFill/>
          </p:grpSpPr>
          <p:sp>
            <p:nvSpPr>
              <p:cNvPr id="193" name="Rectangle 192"/>
              <p:cNvSpPr/>
              <p:nvPr/>
            </p:nvSpPr>
            <p:spPr bwMode="auto">
              <a:xfrm>
                <a:off x="8563791" y="1548884"/>
                <a:ext cx="3268820" cy="1554480"/>
              </a:xfrm>
              <a:prstGeom prst="rect">
                <a:avLst/>
              </a:prstGeom>
              <a:solidFill>
                <a:schemeClr val="bg1"/>
              </a:solidFill>
              <a:ln w="10795" cap="flat" cmpd="sng" algn="ctr">
                <a:noFill/>
                <a:prstDash val="dash"/>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19" fontAlgn="base">
                  <a:lnSpc>
                    <a:spcPct val="90000"/>
                  </a:lnSpc>
                  <a:spcBef>
                    <a:spcPct val="0"/>
                  </a:spcBef>
                  <a:spcAft>
                    <a:spcPct val="0"/>
                  </a:spcAft>
                  <a:defRPr/>
                </a:pPr>
                <a:endParaRPr lang="en-US" sz="2000" kern="0" dirty="0">
                  <a:gradFill>
                    <a:gsLst>
                      <a:gs pos="93162">
                        <a:srgbClr val="505050">
                          <a:lumMod val="50000"/>
                        </a:srgbClr>
                      </a:gs>
                      <a:gs pos="68000">
                        <a:srgbClr val="505050">
                          <a:lumMod val="50000"/>
                        </a:srgbClr>
                      </a:gs>
                    </a:gsLst>
                    <a:lin ang="5400000" scaled="0"/>
                  </a:gradFill>
                </a:endParaRPr>
              </a:p>
            </p:txBody>
          </p:sp>
          <p:sp>
            <p:nvSpPr>
              <p:cNvPr id="194" name="TextBox 193"/>
              <p:cNvSpPr txBox="1"/>
              <p:nvPr/>
            </p:nvSpPr>
            <p:spPr>
              <a:xfrm>
                <a:off x="8563791" y="1548883"/>
                <a:ext cx="1613547" cy="468762"/>
              </a:xfrm>
              <a:prstGeom prst="rect">
                <a:avLst/>
              </a:prstGeom>
              <a:solidFill>
                <a:schemeClr val="bg1"/>
              </a:solidFill>
            </p:spPr>
            <p:txBody>
              <a:bodyPr wrap="square" lIns="182854" tIns="146283" rIns="182854" bIns="91427" rtlCol="0">
                <a:spAutoFit/>
              </a:bodyPr>
              <a:lstStyle>
                <a:defPPr>
                  <a:defRPr lang="en-US"/>
                </a:defPPr>
                <a:lvl1pPr marR="0" lvl="0" indent="0" defTabSz="914400" fontAlgn="auto">
                  <a:lnSpc>
                    <a:spcPct val="90000"/>
                  </a:lnSpc>
                  <a:spcBef>
                    <a:spcPts val="0"/>
                  </a:spcBef>
                  <a:spcAft>
                    <a:spcPts val="600"/>
                  </a:spcAft>
                  <a:buClrTx/>
                  <a:buSzTx/>
                  <a:buFontTx/>
                  <a:buNone/>
                  <a:tabLst/>
                  <a:defRPr kumimoji="0" sz="1600" b="1" i="0" u="none" strike="noStrike" kern="0" cap="none" spc="0" normalizeH="0" baseline="0">
                    <a:ln>
                      <a:noFill/>
                    </a:ln>
                    <a:gradFill>
                      <a:gsLst>
                        <a:gs pos="93162">
                          <a:schemeClr val="tx1">
                            <a:lumMod val="50000"/>
                          </a:schemeClr>
                        </a:gs>
                        <a:gs pos="68000">
                          <a:schemeClr val="tx1">
                            <a:lumMod val="50000"/>
                          </a:schemeClr>
                        </a:gs>
                      </a:gsLst>
                      <a:lin ang="5400000" scaled="0"/>
                    </a:gradFill>
                    <a:effectLst/>
                    <a:uLnTx/>
                    <a:uFillTx/>
                  </a:defRPr>
                </a:lvl1pPr>
              </a:lstStyle>
              <a:p>
                <a:r>
                  <a:rPr lang="en-US" sz="1399" dirty="0">
                    <a:solidFill>
                      <a:schemeClr val="accent1"/>
                    </a:solidFill>
                  </a:rPr>
                  <a:t>Web</a:t>
                </a:r>
              </a:p>
            </p:txBody>
          </p:sp>
          <p:cxnSp>
            <p:nvCxnSpPr>
              <p:cNvPr id="208" name="Straight Arrow Connector 207"/>
              <p:cNvCxnSpPr/>
              <p:nvPr/>
            </p:nvCxnSpPr>
            <p:spPr>
              <a:xfrm flipH="1">
                <a:off x="8281624" y="2457935"/>
                <a:ext cx="365760" cy="0"/>
              </a:xfrm>
              <a:prstGeom prst="straightConnector1">
                <a:avLst/>
              </a:prstGeom>
              <a:grpFill/>
              <a:ln w="22225" cap="flat" cmpd="sng" algn="ctr">
                <a:solidFill>
                  <a:srgbClr val="0072C6"/>
                </a:solidFill>
                <a:prstDash val="solid"/>
                <a:miter lim="800000"/>
                <a:headEnd type="arrow" w="med" len="sm"/>
                <a:tailEnd type="none" w="med" len="med"/>
              </a:ln>
              <a:effectLst/>
            </p:spPr>
          </p:cxnSp>
        </p:grpSp>
        <p:pic>
          <p:nvPicPr>
            <p:cNvPr id="94" name="Picture 9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43984" y="1638717"/>
              <a:ext cx="2194560" cy="1290692"/>
            </a:xfrm>
            <a:prstGeom prst="rect">
              <a:avLst/>
            </a:prstGeom>
            <a:grpFill/>
          </p:spPr>
        </p:pic>
      </p:grpSp>
      <p:sp>
        <p:nvSpPr>
          <p:cNvPr id="91" name="TextBox 90"/>
          <p:cNvSpPr txBox="1"/>
          <p:nvPr/>
        </p:nvSpPr>
        <p:spPr>
          <a:xfrm>
            <a:off x="300935" y="320040"/>
            <a:ext cx="12135540" cy="800219"/>
          </a:xfrm>
          <a:prstGeom prst="rect">
            <a:avLst/>
          </a:prstGeom>
          <a:noFill/>
        </p:spPr>
        <p:txBody>
          <a:bodyPr wrap="square" lIns="146304" tIns="91440" rIns="146304" bIns="91440" rtlCol="0">
            <a:spAutoFit/>
          </a:bodyPr>
          <a:lstStyle/>
          <a:p>
            <a:pPr defTabSz="1243006">
              <a:defRPr/>
            </a:pPr>
            <a:r>
              <a:rPr lang="en-US" sz="4000" dirty="0">
                <a:latin typeface="Segoe UI Semibold" panose="020B0702040204020203" pitchFamily="34" charset="0"/>
                <a:cs typeface="Segoe UI Semibold" panose="020B0702040204020203" pitchFamily="34" charset="0"/>
              </a:rPr>
              <a:t>Microsoft business intelligence &amp; analytics</a:t>
            </a:r>
          </a:p>
        </p:txBody>
      </p:sp>
    </p:spTree>
    <p:extLst>
      <p:ext uri="{BB962C8B-B14F-4D97-AF65-F5344CB8AC3E}">
        <p14:creationId xmlns:p14="http://schemas.microsoft.com/office/powerpoint/2010/main" val="1042250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52"/>
                                        </p:tgtEl>
                                        <p:attrNameLst>
                                          <p:attrName>style.visibility</p:attrName>
                                        </p:attrNameLst>
                                      </p:cBhvr>
                                      <p:to>
                                        <p:strVal val="visible"/>
                                      </p:to>
                                    </p:set>
                                    <p:animEffect transition="in" filter="fade">
                                      <p:cBhvr>
                                        <p:cTn id="11" dur="500"/>
                                        <p:tgtEl>
                                          <p:spTgt spid="252"/>
                                        </p:tgtEl>
                                      </p:cBhvr>
                                    </p:animEffect>
                                  </p:childTnLst>
                                </p:cTn>
                              </p:par>
                              <p:par>
                                <p:cTn id="12" presetID="10" presetClass="entr" presetSubtype="0" fill="hold" nodeType="withEffect">
                                  <p:stCondLst>
                                    <p:cond delay="0"/>
                                  </p:stCondLst>
                                  <p:childTnLst>
                                    <p:set>
                                      <p:cBhvr>
                                        <p:cTn id="13" dur="1" fill="hold">
                                          <p:stCondLst>
                                            <p:cond delay="0"/>
                                          </p:stCondLst>
                                        </p:cTn>
                                        <p:tgtEl>
                                          <p:spTgt spid="281"/>
                                        </p:tgtEl>
                                        <p:attrNameLst>
                                          <p:attrName>style.visibility</p:attrName>
                                        </p:attrNameLst>
                                      </p:cBhvr>
                                      <p:to>
                                        <p:strVal val="visible"/>
                                      </p:to>
                                    </p:set>
                                    <p:animEffect transition="in" filter="fade">
                                      <p:cBhvr>
                                        <p:cTn id="14" dur="500"/>
                                        <p:tgtEl>
                                          <p:spTgt spid="281"/>
                                        </p:tgtEl>
                                      </p:cBhvr>
                                    </p:animEffect>
                                  </p:childTnLst>
                                </p:cTn>
                              </p:par>
                              <p:par>
                                <p:cTn id="15" presetID="10" presetClass="entr" presetSubtype="0" fill="hold" nodeType="withEffect">
                                  <p:stCondLst>
                                    <p:cond delay="0"/>
                                  </p:stCondLst>
                                  <p:childTnLst>
                                    <p:set>
                                      <p:cBhvr>
                                        <p:cTn id="16" dur="1" fill="hold">
                                          <p:stCondLst>
                                            <p:cond delay="0"/>
                                          </p:stCondLst>
                                        </p:cTn>
                                        <p:tgtEl>
                                          <p:spTgt spid="251"/>
                                        </p:tgtEl>
                                        <p:attrNameLst>
                                          <p:attrName>style.visibility</p:attrName>
                                        </p:attrNameLst>
                                      </p:cBhvr>
                                      <p:to>
                                        <p:strVal val="visible"/>
                                      </p:to>
                                    </p:set>
                                    <p:animEffect transition="in" filter="fade">
                                      <p:cBhvr>
                                        <p:cTn id="17" dur="500"/>
                                        <p:tgtEl>
                                          <p:spTgt spid="2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0"/>
                                        </p:tgtEl>
                                        <p:attrNameLst>
                                          <p:attrName>style.visibility</p:attrName>
                                        </p:attrNameLst>
                                      </p:cBhvr>
                                      <p:to>
                                        <p:strVal val="visible"/>
                                      </p:to>
                                    </p:set>
                                    <p:animEffect transition="in" filter="fade">
                                      <p:cBhvr>
                                        <p:cTn id="22" dur="500"/>
                                        <p:tgtEl>
                                          <p:spTgt spid="250"/>
                                        </p:tgtEl>
                                      </p:cBhvr>
                                    </p:animEffect>
                                  </p:childTnLst>
                                </p:cTn>
                              </p:par>
                              <p:par>
                                <p:cTn id="23" presetID="10" presetClass="entr" presetSubtype="0" fill="hold" nodeType="withEffect">
                                  <p:stCondLst>
                                    <p:cond delay="0"/>
                                  </p:stCondLst>
                                  <p:childTnLst>
                                    <p:set>
                                      <p:cBhvr>
                                        <p:cTn id="24" dur="1" fill="hold">
                                          <p:stCondLst>
                                            <p:cond delay="0"/>
                                          </p:stCondLst>
                                        </p:cTn>
                                        <p:tgtEl>
                                          <p:spTgt spid="214"/>
                                        </p:tgtEl>
                                        <p:attrNameLst>
                                          <p:attrName>style.visibility</p:attrName>
                                        </p:attrNameLst>
                                      </p:cBhvr>
                                      <p:to>
                                        <p:strVal val="visible"/>
                                      </p:to>
                                    </p:set>
                                    <p:animEffect transition="in" filter="fade">
                                      <p:cBhvr>
                                        <p:cTn id="25" dur="500"/>
                                        <p:tgtEl>
                                          <p:spTgt spid="21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fade">
                                      <p:cBhvr>
                                        <p:cTn id="43" dur="500"/>
                                        <p:tgtEl>
                                          <p:spTgt spid="209"/>
                                        </p:tgtEl>
                                      </p:cBhvr>
                                    </p:animEffect>
                                  </p:childTnLst>
                                </p:cTn>
                              </p:par>
                              <p:par>
                                <p:cTn id="44" presetID="10" presetClass="entr" presetSubtype="0" fill="hold" nodeType="withEffect">
                                  <p:stCondLst>
                                    <p:cond delay="0"/>
                                  </p:stCondLst>
                                  <p:childTnLst>
                                    <p:set>
                                      <p:cBhvr>
                                        <p:cTn id="45" dur="1" fill="hold">
                                          <p:stCondLst>
                                            <p:cond delay="0"/>
                                          </p:stCondLst>
                                        </p:cTn>
                                        <p:tgtEl>
                                          <p:spTgt spid="105"/>
                                        </p:tgtEl>
                                        <p:attrNameLst>
                                          <p:attrName>style.visibility</p:attrName>
                                        </p:attrNameLst>
                                      </p:cBhvr>
                                      <p:to>
                                        <p:strVal val="visible"/>
                                      </p:to>
                                    </p:set>
                                    <p:animEffect transition="in" filter="fade">
                                      <p:cBhvr>
                                        <p:cTn id="46" dur="500"/>
                                        <p:tgtEl>
                                          <p:spTgt spid="105"/>
                                        </p:tgtEl>
                                      </p:cBhvr>
                                    </p:animEffect>
                                  </p:childTnLst>
                                </p:cTn>
                              </p:par>
                              <p:par>
                                <p:cTn id="47" presetID="10" presetClass="entr" presetSubtype="0" fill="hold" nodeType="with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fade">
                                      <p:cBhvr>
                                        <p:cTn id="4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11660188" y="6683375"/>
            <a:ext cx="776287" cy="311150"/>
          </a:xfrm>
          <a:prstGeom prst="rect">
            <a:avLst/>
          </a:prstGeom>
        </p:spPr>
        <p:txBody>
          <a:bodyPr/>
          <a:lstStyle/>
          <a:p>
            <a:fld id="{FAADACFB-7C71-4E89-89D2-7BBA40B7BFA9}" type="slidenum">
              <a:rPr lang="en-US" smtClean="0">
                <a:solidFill>
                  <a:srgbClr val="505050"/>
                </a:solidFill>
              </a:rPr>
              <a:pPr/>
              <a:t>47</a:t>
            </a:fld>
            <a:endParaRPr lang="en-US" dirty="0">
              <a:solidFill>
                <a:srgbClr val="505050"/>
              </a:solidFill>
            </a:endParaRPr>
          </a:p>
        </p:txBody>
      </p:sp>
      <p:pic>
        <p:nvPicPr>
          <p:cNvPr id="9" name="Picture 8"/>
          <p:cNvPicPr>
            <a:picLocks noChangeAspect="1"/>
          </p:cNvPicPr>
          <p:nvPr/>
        </p:nvPicPr>
        <p:blipFill>
          <a:blip r:embed="rId3"/>
          <a:stretch>
            <a:fillRect/>
          </a:stretch>
        </p:blipFill>
        <p:spPr>
          <a:xfrm>
            <a:off x="181973" y="-24536"/>
            <a:ext cx="12254501" cy="7043088"/>
          </a:xfrm>
          <a:prstGeom prst="rect">
            <a:avLst/>
          </a:prstGeom>
        </p:spPr>
      </p:pic>
      <p:sp>
        <p:nvSpPr>
          <p:cNvPr id="4" name="Rectangle 38"/>
          <p:cNvSpPr/>
          <p:nvPr/>
        </p:nvSpPr>
        <p:spPr>
          <a:xfrm>
            <a:off x="0" y="-1"/>
            <a:ext cx="5405863" cy="69945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5117" tIns="95117" rIns="95117" bIns="95117" numCol="1" spcCol="0" rtlCol="0" fromWordArt="0" anchor="b" anchorCtr="0" forceAA="0" compatLnSpc="1">
            <a:prstTxWarp prst="textNoShape">
              <a:avLst/>
            </a:prstTxWarp>
            <a:noAutofit/>
          </a:bodyPr>
          <a:lstStyle/>
          <a:p>
            <a:pPr algn="r" defTabSz="951156"/>
            <a:endParaRPr lang="en-US" sz="1248" dirty="0">
              <a:solidFill>
                <a:srgbClr val="FFFFFF"/>
              </a:solidFill>
            </a:endParaRPr>
          </a:p>
        </p:txBody>
      </p:sp>
      <p:sp>
        <p:nvSpPr>
          <p:cNvPr id="8" name="Rectangle 7"/>
          <p:cNvSpPr/>
          <p:nvPr/>
        </p:nvSpPr>
        <p:spPr>
          <a:xfrm>
            <a:off x="300936" y="1897062"/>
            <a:ext cx="4893265" cy="2246769"/>
          </a:xfrm>
          <a:prstGeom prst="rect">
            <a:avLst/>
          </a:prstGeom>
        </p:spPr>
        <p:txBody>
          <a:bodyPr wrap="square">
            <a:spAutoFit/>
          </a:bodyPr>
          <a:lstStyle/>
          <a:p>
            <a:pPr marL="116575" defTabSz="932563">
              <a:spcAft>
                <a:spcPts val="612"/>
              </a:spcAft>
            </a:pPr>
            <a:r>
              <a:rPr lang="en-US" sz="2800" spc="-104" dirty="0">
                <a:ln w="3175">
                  <a:noFill/>
                </a:ln>
                <a:solidFill>
                  <a:schemeClr val="bg2"/>
                </a:solidFill>
                <a:cs typeface="Arial" charset="0"/>
              </a:rPr>
              <a:t>Power BI transforms your company’s data into rich visuals and analytics. Stay in the know, spot trends as they happen, and push your business further</a:t>
            </a:r>
          </a:p>
        </p:txBody>
      </p:sp>
      <p:sp>
        <p:nvSpPr>
          <p:cNvPr id="10" name="TextBox 9"/>
          <p:cNvSpPr txBox="1"/>
          <p:nvPr/>
        </p:nvSpPr>
        <p:spPr>
          <a:xfrm>
            <a:off x="300936" y="320849"/>
            <a:ext cx="5104927" cy="738664"/>
          </a:xfrm>
          <a:prstGeom prst="rect">
            <a:avLst/>
          </a:prstGeom>
          <a:noFill/>
        </p:spPr>
        <p:txBody>
          <a:bodyPr wrap="square" lIns="146304" tIns="91440" rIns="146304" bIns="91440" rtlCol="0">
            <a:spAutoFit/>
          </a:bodyPr>
          <a:lstStyle/>
          <a:p>
            <a:pPr defTabSz="1243006">
              <a:lnSpc>
                <a:spcPct val="90000"/>
              </a:lnSpc>
              <a:defRPr/>
            </a:pPr>
            <a:r>
              <a:rPr lang="en-US" sz="4000" dirty="0">
                <a:solidFill>
                  <a:schemeClr val="bg2"/>
                </a:solidFill>
                <a:latin typeface="Segoe UI Semibold" panose="020B0702040204020203" pitchFamily="34" charset="0"/>
                <a:cs typeface="Segoe UI Semibold" panose="020B0702040204020203" pitchFamily="34" charset="0"/>
              </a:rPr>
              <a:t>Power BI</a:t>
            </a:r>
          </a:p>
        </p:txBody>
      </p:sp>
    </p:spTree>
    <p:extLst>
      <p:ext uri="{BB962C8B-B14F-4D97-AF65-F5344CB8AC3E}">
        <p14:creationId xmlns:p14="http://schemas.microsoft.com/office/powerpoint/2010/main" val="377525788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a:stretch>
            <a:fillRect/>
          </a:stretch>
        </p:blipFill>
        <p:spPr>
          <a:xfrm>
            <a:off x="5964466" y="237102"/>
            <a:ext cx="6151347" cy="6599354"/>
          </a:xfrm>
          <a:prstGeom prst="rect">
            <a:avLst/>
          </a:prstGeom>
        </p:spPr>
      </p:pic>
      <p:grpSp>
        <p:nvGrpSpPr>
          <p:cNvPr id="5" name="Group 4"/>
          <p:cNvGrpSpPr/>
          <p:nvPr/>
        </p:nvGrpSpPr>
        <p:grpSpPr>
          <a:xfrm>
            <a:off x="-25323" y="-9206"/>
            <a:ext cx="5557889" cy="7003236"/>
            <a:chOff x="-25322" y="-9206"/>
            <a:chExt cx="5481560" cy="7003236"/>
          </a:xfrm>
          <a:solidFill>
            <a:schemeClr val="accent1"/>
          </a:solidFill>
        </p:grpSpPr>
        <p:sp>
          <p:nvSpPr>
            <p:cNvPr id="6" name="Rectangle 5"/>
            <p:cNvSpPr/>
            <p:nvPr/>
          </p:nvSpPr>
          <p:spPr bwMode="auto">
            <a:xfrm>
              <a:off x="-25322" y="-9206"/>
              <a:ext cx="5481559" cy="7003236"/>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004B50"/>
                </a:solidFill>
              </a:endParaRPr>
            </a:p>
          </p:txBody>
        </p:sp>
        <p:sp>
          <p:nvSpPr>
            <p:cNvPr id="7" name="Rectangle 6"/>
            <p:cNvSpPr/>
            <p:nvPr/>
          </p:nvSpPr>
          <p:spPr>
            <a:xfrm>
              <a:off x="274638" y="2476749"/>
              <a:ext cx="5181600" cy="1846659"/>
            </a:xfrm>
            <a:prstGeom prst="rect">
              <a:avLst/>
            </a:prstGeom>
            <a:noFill/>
          </p:spPr>
          <p:txBody>
            <a:bodyPr wrap="square" lIns="146304" tIns="91440" rIns="146304" bIns="91440">
              <a:spAutoFit/>
            </a:bodyPr>
            <a:lstStyle/>
            <a:p>
              <a:pPr marL="116575" defTabSz="932563">
                <a:spcAft>
                  <a:spcPts val="612"/>
                </a:spcAft>
              </a:pPr>
              <a:r>
                <a:rPr lang="en-US" sz="3600" spc="-104" dirty="0">
                  <a:ln w="3175">
                    <a:noFill/>
                  </a:ln>
                  <a:solidFill>
                    <a:schemeClr val="bg2"/>
                  </a:solidFill>
                  <a:latin typeface="Segoe UI Semibold" panose="020B0702040204020203" pitchFamily="34" charset="0"/>
                  <a:cs typeface="Segoe UI Semibold" panose="020B0702040204020203" pitchFamily="34" charset="0"/>
                </a:rPr>
                <a:t>Visualize any data </a:t>
              </a:r>
              <a:br>
                <a:rPr lang="en-US" sz="3600" spc="-104" dirty="0">
                  <a:ln w="3175">
                    <a:noFill/>
                  </a:ln>
                  <a:solidFill>
                    <a:schemeClr val="bg2"/>
                  </a:solidFill>
                  <a:latin typeface="Segoe UI Semibold" panose="020B0702040204020203" pitchFamily="34" charset="0"/>
                  <a:cs typeface="Segoe UI Semibold" panose="020B0702040204020203" pitchFamily="34" charset="0"/>
                </a:rPr>
              </a:br>
              <a:r>
                <a:rPr lang="en-US" sz="3600" spc="-104" dirty="0">
                  <a:ln w="3175">
                    <a:noFill/>
                  </a:ln>
                  <a:solidFill>
                    <a:schemeClr val="bg2"/>
                  </a:solidFill>
                  <a:latin typeface="Segoe UI Semibold" panose="020B0702040204020203" pitchFamily="34" charset="0"/>
                  <a:cs typeface="Segoe UI Semibold" panose="020B0702040204020203" pitchFamily="34" charset="0"/>
                </a:rPr>
                <a:t>any way with Power BI custom visuals</a:t>
              </a:r>
            </a:p>
          </p:txBody>
        </p:sp>
      </p:grpSp>
    </p:spTree>
    <p:extLst>
      <p:ext uri="{BB962C8B-B14F-4D97-AF65-F5344CB8AC3E}">
        <p14:creationId xmlns:p14="http://schemas.microsoft.com/office/powerpoint/2010/main" val="2160172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discussion</a:t>
            </a:r>
          </a:p>
        </p:txBody>
      </p:sp>
      <p:sp>
        <p:nvSpPr>
          <p:cNvPr id="3" name="Text Placeholder 2"/>
          <p:cNvSpPr>
            <a:spLocks noGrp="1"/>
          </p:cNvSpPr>
          <p:nvPr>
            <p:ph type="body" sz="quarter" idx="10"/>
          </p:nvPr>
        </p:nvSpPr>
        <p:spPr>
          <a:xfrm>
            <a:off x="275483" y="1365552"/>
            <a:ext cx="11887100" cy="5524704"/>
          </a:xfrm>
        </p:spPr>
        <p:txBody>
          <a:bodyPr/>
          <a:lstStyle/>
          <a:p>
            <a:pPr marL="1314197">
              <a:lnSpc>
                <a:spcPct val="100000"/>
              </a:lnSpc>
              <a:spcBef>
                <a:spcPts val="2400"/>
              </a:spcBef>
              <a:buClr>
                <a:schemeClr val="accent1"/>
              </a:buClr>
            </a:pPr>
            <a:r>
              <a:rPr lang="en-US" dirty="0">
                <a:solidFill>
                  <a:schemeClr val="accent1"/>
                </a:solidFill>
              </a:rPr>
              <a:t>Overview</a:t>
            </a:r>
          </a:p>
          <a:p>
            <a:pPr marL="1314197">
              <a:lnSpc>
                <a:spcPct val="100000"/>
              </a:lnSpc>
              <a:spcBef>
                <a:spcPts val="2400"/>
              </a:spcBef>
              <a:buClr>
                <a:schemeClr val="accent1"/>
              </a:buClr>
            </a:pPr>
            <a:r>
              <a:rPr lang="en-US" dirty="0">
                <a:solidFill>
                  <a:schemeClr val="accent1"/>
                </a:solidFill>
              </a:rPr>
              <a:t>Power BI Premium</a:t>
            </a:r>
          </a:p>
          <a:p>
            <a:pPr marL="1314197">
              <a:lnSpc>
                <a:spcPct val="100000"/>
              </a:lnSpc>
              <a:spcBef>
                <a:spcPts val="2400"/>
              </a:spcBef>
              <a:buClr>
                <a:schemeClr val="accent1"/>
              </a:buClr>
            </a:pPr>
            <a:r>
              <a:rPr lang="en-US" dirty="0">
                <a:solidFill>
                  <a:schemeClr val="accent1"/>
                </a:solidFill>
              </a:rPr>
              <a:t>Power BI service</a:t>
            </a:r>
          </a:p>
          <a:p>
            <a:pPr marL="1314197">
              <a:lnSpc>
                <a:spcPct val="100000"/>
              </a:lnSpc>
              <a:spcBef>
                <a:spcPts val="2400"/>
              </a:spcBef>
              <a:buClr>
                <a:schemeClr val="accent1"/>
              </a:buClr>
            </a:pPr>
            <a:r>
              <a:rPr lang="en-US" dirty="0">
                <a:solidFill>
                  <a:schemeClr val="accent1"/>
                </a:solidFill>
              </a:rPr>
              <a:t>Power BI data sources</a:t>
            </a:r>
          </a:p>
          <a:p>
            <a:pPr marL="1314197">
              <a:lnSpc>
                <a:spcPct val="100000"/>
              </a:lnSpc>
              <a:spcBef>
                <a:spcPts val="2400"/>
              </a:spcBef>
              <a:buClr>
                <a:schemeClr val="accent1"/>
              </a:buClr>
            </a:pPr>
            <a:r>
              <a:rPr lang="en-US" dirty="0">
                <a:solidFill>
                  <a:schemeClr val="accent1"/>
                </a:solidFill>
              </a:rPr>
              <a:t>Power BI Desktop</a:t>
            </a:r>
          </a:p>
          <a:p>
            <a:pPr marL="1314197">
              <a:lnSpc>
                <a:spcPct val="100000"/>
              </a:lnSpc>
              <a:spcBef>
                <a:spcPts val="2400"/>
              </a:spcBef>
              <a:buClr>
                <a:schemeClr val="accent1"/>
              </a:buClr>
            </a:pPr>
            <a:r>
              <a:rPr lang="en-US" dirty="0">
                <a:solidFill>
                  <a:schemeClr val="accent1"/>
                </a:solidFill>
              </a:rPr>
              <a:t>Summary</a:t>
            </a:r>
          </a:p>
        </p:txBody>
      </p:sp>
      <p:cxnSp>
        <p:nvCxnSpPr>
          <p:cNvPr id="6" name="Straight Connector 5"/>
          <p:cNvCxnSpPr>
            <a:cxnSpLocks/>
          </p:cNvCxnSpPr>
          <p:nvPr/>
        </p:nvCxnSpPr>
        <p:spPr>
          <a:xfrm>
            <a:off x="458019" y="2202046"/>
            <a:ext cx="9980784"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458019" y="3059174"/>
            <a:ext cx="9980784"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a:xfrm>
            <a:off x="458019" y="3916302"/>
            <a:ext cx="9980784"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458019" y="5630559"/>
            <a:ext cx="9980784"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a:off x="458019" y="4773431"/>
            <a:ext cx="9980784"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Freeform 45"/>
          <p:cNvSpPr/>
          <p:nvPr/>
        </p:nvSpPr>
        <p:spPr bwMode="auto">
          <a:xfrm>
            <a:off x="605243" y="3258882"/>
            <a:ext cx="666657" cy="515036"/>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grpSp>
        <p:nvGrpSpPr>
          <p:cNvPr id="19" name="Group 18"/>
          <p:cNvGrpSpPr/>
          <p:nvPr/>
        </p:nvGrpSpPr>
        <p:grpSpPr>
          <a:xfrm>
            <a:off x="744542" y="1472037"/>
            <a:ext cx="530455" cy="526311"/>
            <a:chOff x="1812596" y="2427289"/>
            <a:chExt cx="406399" cy="403226"/>
          </a:xfrm>
          <a:solidFill>
            <a:schemeClr val="accent1"/>
          </a:solidFill>
        </p:grpSpPr>
        <p:sp>
          <p:nvSpPr>
            <p:cNvPr id="20" name="Freeform 39"/>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grpFill/>
            <a:ln w="0">
              <a:noFill/>
              <a:prstDash val="solid"/>
              <a:round/>
              <a:headEnd/>
              <a:tailEnd/>
            </a:ln>
          </p:spPr>
          <p:txBody>
            <a:bodyPr vert="horz" wrap="square" lIns="91427" tIns="45713" rIns="91427" bIns="45713"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a:p>
          </p:txBody>
        </p:sp>
        <p:sp>
          <p:nvSpPr>
            <p:cNvPr id="21" name="Freeform 40"/>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grpFill/>
            <a:ln w="0">
              <a:noFill/>
              <a:prstDash val="solid"/>
              <a:round/>
              <a:headEnd/>
              <a:tailEnd/>
            </a:ln>
          </p:spPr>
          <p:txBody>
            <a:bodyPr vert="horz" wrap="square" lIns="91427" tIns="45713" rIns="91427" bIns="45713"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a:p>
          </p:txBody>
        </p:sp>
      </p:grpSp>
      <p:sp>
        <p:nvSpPr>
          <p:cNvPr id="39" name="Rectangle 26"/>
          <p:cNvSpPr/>
          <p:nvPr/>
        </p:nvSpPr>
        <p:spPr>
          <a:xfrm>
            <a:off x="666953" y="2373300"/>
            <a:ext cx="543234" cy="530652"/>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43" name="Group 42"/>
          <p:cNvGrpSpPr/>
          <p:nvPr/>
        </p:nvGrpSpPr>
        <p:grpSpPr>
          <a:xfrm>
            <a:off x="687230" y="5743632"/>
            <a:ext cx="469679" cy="559527"/>
            <a:chOff x="2213298" y="6286709"/>
            <a:chExt cx="715594" cy="852489"/>
          </a:xfrm>
        </p:grpSpPr>
        <p:sp>
          <p:nvSpPr>
            <p:cNvPr id="42" name="Rectangle 41"/>
            <p:cNvSpPr/>
            <p:nvPr/>
          </p:nvSpPr>
          <p:spPr bwMode="auto">
            <a:xfrm>
              <a:off x="2255837" y="6469062"/>
              <a:ext cx="533400" cy="6096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37" name="Oval 33"/>
            <p:cNvSpPr/>
            <p:nvPr/>
          </p:nvSpPr>
          <p:spPr>
            <a:xfrm>
              <a:off x="2213298" y="6286709"/>
              <a:ext cx="715594" cy="852489"/>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58" name="Group 57"/>
          <p:cNvGrpSpPr/>
          <p:nvPr/>
        </p:nvGrpSpPr>
        <p:grpSpPr>
          <a:xfrm>
            <a:off x="605242" y="4930869"/>
            <a:ext cx="751728" cy="539792"/>
            <a:chOff x="2217630" y="5833671"/>
            <a:chExt cx="1446670" cy="1038810"/>
          </a:xfrm>
          <a:solidFill>
            <a:schemeClr val="accent1"/>
          </a:solidFill>
        </p:grpSpPr>
        <p:sp>
          <p:nvSpPr>
            <p:cNvPr id="34"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49" name="Group 48"/>
            <p:cNvGrpSpPr/>
            <p:nvPr/>
          </p:nvGrpSpPr>
          <p:grpSpPr>
            <a:xfrm>
              <a:off x="3003012" y="5833671"/>
              <a:ext cx="661288" cy="1004082"/>
              <a:chOff x="11349619" y="142958"/>
              <a:chExt cx="661288" cy="1004082"/>
            </a:xfrm>
            <a:grpFill/>
          </p:grpSpPr>
          <p:sp>
            <p:nvSpPr>
              <p:cNvPr id="50"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51"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52" name="Group 51"/>
              <p:cNvGrpSpPr/>
              <p:nvPr/>
            </p:nvGrpSpPr>
            <p:grpSpPr>
              <a:xfrm>
                <a:off x="11483389" y="309294"/>
                <a:ext cx="154038" cy="79522"/>
                <a:chOff x="10813256" y="125015"/>
                <a:chExt cx="806725" cy="416470"/>
              </a:xfrm>
              <a:grpFill/>
            </p:grpSpPr>
            <p:sp>
              <p:nvSpPr>
                <p:cNvPr id="56"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7"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53" name="Group 52"/>
              <p:cNvGrpSpPr/>
              <p:nvPr/>
            </p:nvGrpSpPr>
            <p:grpSpPr>
              <a:xfrm flipH="1">
                <a:off x="11693656" y="309294"/>
                <a:ext cx="154038" cy="79522"/>
                <a:chOff x="10813256" y="125015"/>
                <a:chExt cx="806725" cy="416470"/>
              </a:xfrm>
              <a:grpFill/>
            </p:grpSpPr>
            <p:sp>
              <p:nvSpPr>
                <p:cNvPr id="54"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5"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63" name="Freeform 5">
            <a:extLst>
              <a:ext uri="{FF2B5EF4-FFF2-40B4-BE49-F238E27FC236}">
                <a16:creationId xmlns:a16="http://schemas.microsoft.com/office/drawing/2014/main" id="{B2ACBD06-125B-4A50-AE90-0258D7A3E29F}"/>
              </a:ext>
            </a:extLst>
          </p:cNvPr>
          <p:cNvSpPr>
            <a:spLocks noEditPoints="1"/>
          </p:cNvSpPr>
          <p:nvPr/>
        </p:nvSpPr>
        <p:spPr bwMode="auto">
          <a:xfrm>
            <a:off x="738094" y="4154021"/>
            <a:ext cx="408854" cy="460844"/>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71122837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5"/>
          <p:cNvSpPr>
            <a:spLocks noChangeAspect="1"/>
          </p:cNvSpPr>
          <p:nvPr/>
        </p:nvSpPr>
        <p:spPr bwMode="auto">
          <a:xfrm>
            <a:off x="11133500" y="2816574"/>
            <a:ext cx="573596" cy="443141"/>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sp>
        <p:nvSpPr>
          <p:cNvPr id="11" name="Rectangle 26"/>
          <p:cNvSpPr>
            <a:spLocks noChangeAspect="1"/>
          </p:cNvSpPr>
          <p:nvPr/>
        </p:nvSpPr>
        <p:spPr>
          <a:xfrm>
            <a:off x="11202792" y="1681732"/>
            <a:ext cx="467402" cy="456576"/>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bg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3" name="Group 2"/>
          <p:cNvGrpSpPr>
            <a:grpSpLocks noChangeAspect="1"/>
          </p:cNvGrpSpPr>
          <p:nvPr/>
        </p:nvGrpSpPr>
        <p:grpSpPr>
          <a:xfrm>
            <a:off x="11396275" y="5942522"/>
            <a:ext cx="404114" cy="481421"/>
            <a:chOff x="11118331" y="5591550"/>
            <a:chExt cx="469745" cy="559607"/>
          </a:xfrm>
        </p:grpSpPr>
        <p:sp>
          <p:nvSpPr>
            <p:cNvPr id="13" name="Rectangle 12"/>
            <p:cNvSpPr/>
            <p:nvPr/>
          </p:nvSpPr>
          <p:spPr bwMode="auto">
            <a:xfrm>
              <a:off x="11146255" y="5711254"/>
              <a:ext cx="350145" cy="400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4" name="Oval 33"/>
            <p:cNvSpPr/>
            <p:nvPr/>
          </p:nvSpPr>
          <p:spPr>
            <a:xfrm>
              <a:off x="11118331" y="5591550"/>
              <a:ext cx="469745" cy="559607"/>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15" name="Group 14"/>
          <p:cNvGrpSpPr>
            <a:grpSpLocks noChangeAspect="1"/>
          </p:cNvGrpSpPr>
          <p:nvPr/>
        </p:nvGrpSpPr>
        <p:grpSpPr>
          <a:xfrm>
            <a:off x="11171230" y="4894995"/>
            <a:ext cx="646791" cy="464440"/>
            <a:chOff x="2217630" y="5833671"/>
            <a:chExt cx="1446670" cy="1038810"/>
          </a:xfrm>
          <a:solidFill>
            <a:schemeClr val="bg2">
              <a:lumMod val="60000"/>
              <a:lumOff val="40000"/>
            </a:schemeClr>
          </a:solidFill>
        </p:grpSpPr>
        <p:sp>
          <p:nvSpPr>
            <p:cNvPr id="16"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7" name="Group 16"/>
            <p:cNvGrpSpPr/>
            <p:nvPr/>
          </p:nvGrpSpPr>
          <p:grpSpPr>
            <a:xfrm>
              <a:off x="3003012" y="5833671"/>
              <a:ext cx="661288" cy="1004082"/>
              <a:chOff x="11349619" y="142958"/>
              <a:chExt cx="661288" cy="1004082"/>
            </a:xfrm>
            <a:grpFill/>
          </p:grpSpPr>
          <p:sp>
            <p:nvSpPr>
              <p:cNvPr id="18"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9"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20" name="Group 19"/>
              <p:cNvGrpSpPr/>
              <p:nvPr/>
            </p:nvGrpSpPr>
            <p:grpSpPr>
              <a:xfrm>
                <a:off x="11483389" y="309294"/>
                <a:ext cx="154038" cy="79522"/>
                <a:chOff x="10813256" y="125015"/>
                <a:chExt cx="806725" cy="416470"/>
              </a:xfrm>
              <a:grpFill/>
            </p:grpSpPr>
            <p:sp>
              <p:nvSpPr>
                <p:cNvPr id="24"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1" name="Group 20"/>
              <p:cNvGrpSpPr/>
              <p:nvPr/>
            </p:nvGrpSpPr>
            <p:grpSpPr>
              <a:xfrm flipH="1">
                <a:off x="11693656" y="309294"/>
                <a:ext cx="154038" cy="79522"/>
                <a:chOff x="10813256" y="125015"/>
                <a:chExt cx="806725" cy="416470"/>
              </a:xfrm>
              <a:grpFill/>
            </p:grpSpPr>
            <p:sp>
              <p:nvSpPr>
                <p:cNvPr id="22"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3"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26" name="Title 1"/>
          <p:cNvSpPr txBox="1">
            <a:spLocks/>
          </p:cNvSpPr>
          <p:nvPr/>
        </p:nvSpPr>
        <p:spPr>
          <a:xfrm>
            <a:off x="1895675" y="272292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service</a:t>
            </a:r>
          </a:p>
        </p:txBody>
      </p:sp>
      <p:sp>
        <p:nvSpPr>
          <p:cNvPr id="28" name="Title 1"/>
          <p:cNvSpPr txBox="1">
            <a:spLocks/>
          </p:cNvSpPr>
          <p:nvPr/>
        </p:nvSpPr>
        <p:spPr>
          <a:xfrm>
            <a:off x="1895675" y="380017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data sources</a:t>
            </a:r>
          </a:p>
        </p:txBody>
      </p:sp>
      <p:sp>
        <p:nvSpPr>
          <p:cNvPr id="29" name="Title 1"/>
          <p:cNvSpPr txBox="1">
            <a:spLocks/>
          </p:cNvSpPr>
          <p:nvPr/>
        </p:nvSpPr>
        <p:spPr>
          <a:xfrm>
            <a:off x="1895675" y="164568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Premium</a:t>
            </a:r>
          </a:p>
        </p:txBody>
      </p:sp>
      <p:sp>
        <p:nvSpPr>
          <p:cNvPr id="30" name="Title 1"/>
          <p:cNvSpPr txBox="1">
            <a:spLocks/>
          </p:cNvSpPr>
          <p:nvPr/>
        </p:nvSpPr>
        <p:spPr>
          <a:xfrm>
            <a:off x="1895675" y="487741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Desktop / Visio integration</a:t>
            </a:r>
          </a:p>
        </p:txBody>
      </p:sp>
      <p:sp>
        <p:nvSpPr>
          <p:cNvPr id="31" name="Title 1"/>
          <p:cNvSpPr txBox="1">
            <a:spLocks/>
          </p:cNvSpPr>
          <p:nvPr/>
        </p:nvSpPr>
        <p:spPr>
          <a:xfrm>
            <a:off x="1895675" y="5954663"/>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Summary</a:t>
            </a:r>
          </a:p>
        </p:txBody>
      </p:sp>
      <p:sp>
        <p:nvSpPr>
          <p:cNvPr id="33" name="Title 1">
            <a:extLst>
              <a:ext uri="{FF2B5EF4-FFF2-40B4-BE49-F238E27FC236}">
                <a16:creationId xmlns:a16="http://schemas.microsoft.com/office/drawing/2014/main" id="{4B1AA1AC-F98C-42BF-94E1-FCB6CF12D0C2}"/>
              </a:ext>
            </a:extLst>
          </p:cNvPr>
          <p:cNvSpPr txBox="1">
            <a:spLocks/>
          </p:cNvSpPr>
          <p:nvPr/>
        </p:nvSpPr>
        <p:spPr>
          <a:xfrm>
            <a:off x="1895675" y="56843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6731" dirty="0">
                <a:solidFill>
                  <a:schemeClr val="tx1"/>
                </a:solidFill>
              </a:rPr>
              <a:t>Overview</a:t>
            </a:r>
          </a:p>
        </p:txBody>
      </p:sp>
      <p:grpSp>
        <p:nvGrpSpPr>
          <p:cNvPr id="34" name="Group 33">
            <a:extLst>
              <a:ext uri="{FF2B5EF4-FFF2-40B4-BE49-F238E27FC236}">
                <a16:creationId xmlns:a16="http://schemas.microsoft.com/office/drawing/2014/main" id="{7358B38F-8475-481D-B12E-9DDE80E6C210}"/>
              </a:ext>
            </a:extLst>
          </p:cNvPr>
          <p:cNvGrpSpPr>
            <a:grpSpLocks noChangeAspect="1"/>
          </p:cNvGrpSpPr>
          <p:nvPr/>
        </p:nvGrpSpPr>
        <p:grpSpPr>
          <a:xfrm>
            <a:off x="10962801" y="434893"/>
            <a:ext cx="914994" cy="907845"/>
            <a:chOff x="1812596" y="2427289"/>
            <a:chExt cx="406399" cy="403226"/>
          </a:xfrm>
          <a:solidFill>
            <a:schemeClr val="tx1"/>
          </a:solidFill>
        </p:grpSpPr>
        <p:sp>
          <p:nvSpPr>
            <p:cNvPr id="35" name="Freeform 39">
              <a:extLst>
                <a:ext uri="{FF2B5EF4-FFF2-40B4-BE49-F238E27FC236}">
                  <a16:creationId xmlns:a16="http://schemas.microsoft.com/office/drawing/2014/main" id="{00EB2A5A-7B37-4B72-B08D-D90BAB6416AF}"/>
                </a:ext>
              </a:extLst>
            </p:cNvPr>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sp>
          <p:nvSpPr>
            <p:cNvPr id="36" name="Freeform 40">
              <a:extLst>
                <a:ext uri="{FF2B5EF4-FFF2-40B4-BE49-F238E27FC236}">
                  <a16:creationId xmlns:a16="http://schemas.microsoft.com/office/drawing/2014/main" id="{8F4B2753-D1BF-4944-845E-410E0DE1C51D}"/>
                </a:ext>
              </a:extLst>
            </p:cNvPr>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grpSp>
      <p:sp>
        <p:nvSpPr>
          <p:cNvPr id="32" name="Freeform 5">
            <a:extLst>
              <a:ext uri="{FF2B5EF4-FFF2-40B4-BE49-F238E27FC236}">
                <a16:creationId xmlns:a16="http://schemas.microsoft.com/office/drawing/2014/main" id="{A8A5260E-F23E-41CA-AEB9-95D269A6DD29}"/>
              </a:ext>
            </a:extLst>
          </p:cNvPr>
          <p:cNvSpPr>
            <a:spLocks noEditPoints="1"/>
          </p:cNvSpPr>
          <p:nvPr/>
        </p:nvSpPr>
        <p:spPr bwMode="auto">
          <a:xfrm>
            <a:off x="11275372" y="3872423"/>
            <a:ext cx="408854" cy="460844"/>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bg2">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267806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51"/>
          <p:cNvSpPr>
            <a:spLocks/>
          </p:cNvSpPr>
          <p:nvPr/>
        </p:nvSpPr>
        <p:spPr bwMode="auto">
          <a:xfrm>
            <a:off x="7036725" y="5260217"/>
            <a:ext cx="5203970" cy="207315"/>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54" name="Rectangle 53"/>
          <p:cNvSpPr/>
          <p:nvPr/>
        </p:nvSpPr>
        <p:spPr bwMode="auto">
          <a:xfrm>
            <a:off x="7517071" y="2467267"/>
            <a:ext cx="4321611" cy="2798746"/>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5" name="Picture 4"/>
          <p:cNvPicPr>
            <a:picLocks noChangeAspect="1"/>
          </p:cNvPicPr>
          <p:nvPr/>
        </p:nvPicPr>
        <p:blipFill rotWithShape="1">
          <a:blip r:embed="rId3"/>
          <a:stretch/>
        </p:blipFill>
        <p:spPr>
          <a:xfrm>
            <a:off x="7662377" y="2593042"/>
            <a:ext cx="4031001" cy="2547196"/>
          </a:xfrm>
          <a:prstGeom prst="rect">
            <a:avLst/>
          </a:prstGeom>
          <a:effectLst>
            <a:innerShdw blurRad="38100">
              <a:prstClr val="black"/>
            </a:innerShdw>
          </a:effectLst>
        </p:spPr>
      </p:pic>
      <p:sp>
        <p:nvSpPr>
          <p:cNvPr id="62" name="Title 61"/>
          <p:cNvSpPr>
            <a:spLocks noGrp="1"/>
          </p:cNvSpPr>
          <p:nvPr>
            <p:ph type="title"/>
          </p:nvPr>
        </p:nvSpPr>
        <p:spPr/>
        <p:txBody>
          <a:bodyPr/>
          <a:lstStyle/>
          <a:p>
            <a:r>
              <a:rPr lang="en-US" dirty="0"/>
              <a:t>Connecting any user, in any business, anywhere, with their data</a:t>
            </a:r>
          </a:p>
        </p:txBody>
      </p:sp>
      <p:grpSp>
        <p:nvGrpSpPr>
          <p:cNvPr id="9" name="Group 8"/>
          <p:cNvGrpSpPr/>
          <p:nvPr/>
        </p:nvGrpSpPr>
        <p:grpSpPr>
          <a:xfrm>
            <a:off x="458018" y="2383670"/>
            <a:ext cx="6295073" cy="3083861"/>
            <a:chOff x="448214" y="2011319"/>
            <a:chExt cx="6172200" cy="3023668"/>
          </a:xfrm>
        </p:grpSpPr>
        <p:sp>
          <p:nvSpPr>
            <p:cNvPr id="20" name="Rectangle 19"/>
            <p:cNvSpPr/>
            <p:nvPr/>
          </p:nvSpPr>
          <p:spPr bwMode="auto">
            <a:xfrm>
              <a:off x="448214" y="2374288"/>
              <a:ext cx="6172200" cy="26606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86521" rIns="91427" bIns="186521" numCol="1" spcCol="0" rtlCol="0" fromWordArt="0" anchor="t" anchorCtr="0" forceAA="0" compatLnSpc="1">
              <a:prstTxWarp prst="textNoShape">
                <a:avLst/>
              </a:prstTxWarp>
              <a:noAutofit/>
            </a:bodyPr>
            <a:lstStyle/>
            <a:p>
              <a:pPr defTabSz="932293" fontAlgn="base">
                <a:spcBef>
                  <a:spcPts val="612"/>
                </a:spcBef>
                <a:buSzPct val="100000"/>
              </a:pPr>
              <a:r>
                <a:rPr lang="en-US" sz="1836" dirty="0">
                  <a:solidFill>
                    <a:schemeClr val="tx2"/>
                  </a:solidFill>
                  <a:cs typeface="Segoe UI Semibold" panose="020B0702040204020203" pitchFamily="34" charset="0"/>
                </a:rPr>
                <a:t>Industry-leading SaaS service</a:t>
              </a:r>
            </a:p>
            <a:p>
              <a:pPr defTabSz="932293" fontAlgn="base">
                <a:spcBef>
                  <a:spcPts val="204"/>
                </a:spcBef>
                <a:spcAft>
                  <a:spcPts val="306"/>
                </a:spcAft>
                <a:buSzPct val="100000"/>
              </a:pPr>
              <a:r>
                <a:rPr lang="en-US" sz="1632" dirty="0">
                  <a:solidFill>
                    <a:schemeClr val="tx1"/>
                  </a:solidFill>
                </a:rPr>
                <a:t>5 seconds to sign up, 5 minutes WOW</a:t>
              </a:r>
            </a:p>
            <a:p>
              <a:pPr defTabSz="932293" fontAlgn="base">
                <a:spcBef>
                  <a:spcPts val="612"/>
                </a:spcBef>
                <a:buSzPct val="100000"/>
              </a:pPr>
              <a:r>
                <a:rPr lang="en-US" sz="1836" dirty="0">
                  <a:solidFill>
                    <a:schemeClr val="tx2"/>
                  </a:solidFill>
                  <a:cs typeface="Segoe UI Semibold" panose="020B0702040204020203" pitchFamily="34" charset="0"/>
                </a:rPr>
                <a:t>Large Power BI ecosystem</a:t>
              </a:r>
            </a:p>
            <a:p>
              <a:pPr defTabSz="932293" fontAlgn="base">
                <a:spcBef>
                  <a:spcPts val="204"/>
                </a:spcBef>
                <a:spcAft>
                  <a:spcPts val="306"/>
                </a:spcAft>
                <a:buSzPct val="100000"/>
              </a:pPr>
              <a:r>
                <a:rPr lang="en-US" sz="1632" dirty="0">
                  <a:solidFill>
                    <a:schemeClr val="tx1"/>
                  </a:solidFill>
                </a:rPr>
                <a:t>ISVs, SIs and partners creating unparalleled momentum </a:t>
              </a:r>
            </a:p>
            <a:p>
              <a:pPr defTabSz="932293" fontAlgn="base">
                <a:spcBef>
                  <a:spcPts val="612"/>
                </a:spcBef>
                <a:buSzPct val="100000"/>
              </a:pPr>
              <a:r>
                <a:rPr lang="en-US" sz="1836" dirty="0">
                  <a:solidFill>
                    <a:schemeClr val="tx2"/>
                  </a:solidFill>
                  <a:cs typeface="Segoe UI Semibold" panose="020B0702040204020203" pitchFamily="34" charset="0"/>
                </a:rPr>
                <a:t>Integrated across Microsoft products</a:t>
              </a:r>
            </a:p>
            <a:p>
              <a:pPr defTabSz="932293" fontAlgn="base">
                <a:spcBef>
                  <a:spcPts val="204"/>
                </a:spcBef>
                <a:spcAft>
                  <a:spcPts val="306"/>
                </a:spcAft>
                <a:buSzPct val="100000"/>
              </a:pPr>
              <a:r>
                <a:rPr lang="en-US" sz="1632" dirty="0">
                  <a:solidFill>
                    <a:schemeClr val="tx1"/>
                  </a:solidFill>
                </a:rPr>
                <a:t>Customers benefit from integration with other Microsoft products</a:t>
              </a:r>
            </a:p>
          </p:txBody>
        </p:sp>
        <p:sp>
          <p:nvSpPr>
            <p:cNvPr id="23" name="Rectangle 22"/>
            <p:cNvSpPr/>
            <p:nvPr/>
          </p:nvSpPr>
          <p:spPr>
            <a:xfrm>
              <a:off x="457200" y="2011319"/>
              <a:ext cx="1136530" cy="339067"/>
            </a:xfrm>
            <a:prstGeom prst="rect">
              <a:avLst/>
            </a:prstGeom>
          </p:spPr>
          <p:txBody>
            <a:bodyPr wrap="none" lIns="0" tIns="0" rIns="0" bIns="0">
              <a:spAutoFit/>
            </a:bodyPr>
            <a:lstStyle/>
            <a:p>
              <a:pPr defTabSz="932563">
                <a:lnSpc>
                  <a:spcPct val="90000"/>
                </a:lnSpc>
                <a:spcBef>
                  <a:spcPct val="20000"/>
                </a:spcBef>
                <a:buSzPct val="90000"/>
              </a:pPr>
              <a:r>
                <a:rPr lang="en-US" sz="2448" dirty="0">
                  <a:solidFill>
                    <a:schemeClr val="tx2"/>
                  </a:solidFill>
                  <a:latin typeface="Segoe UI Light"/>
                </a:rPr>
                <a:t>Power BI</a:t>
              </a:r>
            </a:p>
          </p:txBody>
        </p:sp>
        <p:sp>
          <p:nvSpPr>
            <p:cNvPr id="28" name="Rectangle 27"/>
            <p:cNvSpPr/>
            <p:nvPr/>
          </p:nvSpPr>
          <p:spPr bwMode="auto">
            <a:xfrm>
              <a:off x="448214" y="2374288"/>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29" name="Rectangle 28"/>
            <p:cNvSpPr/>
            <p:nvPr/>
          </p:nvSpPr>
          <p:spPr bwMode="auto">
            <a:xfrm>
              <a:off x="448214" y="4990166"/>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grpSp>
      <p:sp>
        <p:nvSpPr>
          <p:cNvPr id="55" name="Freeform: Shape 54"/>
          <p:cNvSpPr/>
          <p:nvPr/>
        </p:nvSpPr>
        <p:spPr bwMode="auto">
          <a:xfrm>
            <a:off x="8859688" y="2467267"/>
            <a:ext cx="2971951" cy="2731316"/>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Tree>
    <p:extLst>
      <p:ext uri="{BB962C8B-B14F-4D97-AF65-F5344CB8AC3E}">
        <p14:creationId xmlns:p14="http://schemas.microsoft.com/office/powerpoint/2010/main" val="363241763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Key benefits and differentiators of Power BI</a:t>
            </a:r>
            <a:endParaRPr lang="en-US" dirty="0"/>
          </a:p>
        </p:txBody>
      </p:sp>
      <p:sp>
        <p:nvSpPr>
          <p:cNvPr id="20" name="Text Placeholder 19"/>
          <p:cNvSpPr>
            <a:spLocks noGrp="1"/>
          </p:cNvSpPr>
          <p:nvPr>
            <p:ph type="body" sz="quarter" idx="4294967295"/>
          </p:nvPr>
        </p:nvSpPr>
        <p:spPr>
          <a:xfrm>
            <a:off x="1274907" y="1418648"/>
            <a:ext cx="5979348" cy="652499"/>
          </a:xfrm>
        </p:spPr>
        <p:txBody>
          <a:bodyPr vert="horz" wrap="square" lIns="0" tIns="0" rIns="0" bIns="0" rtlCol="0" anchor="ctr">
            <a:noAutofit/>
          </a:bodyPr>
          <a:lstStyle/>
          <a:p>
            <a:pPr marL="0" indent="0" defTabSz="932384" fontAlgn="base">
              <a:lnSpc>
                <a:spcPct val="100000"/>
              </a:lnSpc>
              <a:spcBef>
                <a:spcPts val="2040"/>
              </a:spcBef>
              <a:spcAft>
                <a:spcPct val="0"/>
              </a:spcAft>
              <a:buNone/>
            </a:pPr>
            <a:r>
              <a:rPr lang="en-US" sz="2040" dirty="0">
                <a:ln w="3175">
                  <a:noFill/>
                </a:ln>
                <a:solidFill>
                  <a:schemeClr val="tx1"/>
                </a:solidFill>
              </a:rPr>
              <a:t>Pre-built dashboards and reports for popular SaaS solutions</a:t>
            </a:r>
          </a:p>
        </p:txBody>
      </p:sp>
      <p:grpSp>
        <p:nvGrpSpPr>
          <p:cNvPr id="75" name="Group 74"/>
          <p:cNvGrpSpPr/>
          <p:nvPr/>
        </p:nvGrpSpPr>
        <p:grpSpPr>
          <a:xfrm>
            <a:off x="552519" y="5055837"/>
            <a:ext cx="466235" cy="468846"/>
            <a:chOff x="4862621" y="5295900"/>
            <a:chExt cx="575101" cy="592606"/>
          </a:xfrm>
          <a:solidFill>
            <a:schemeClr val="tx2"/>
          </a:solidFill>
        </p:grpSpPr>
        <p:sp>
          <p:nvSpPr>
            <p:cNvPr id="76" name="Rectangle 75"/>
            <p:cNvSpPr/>
            <p:nvPr/>
          </p:nvSpPr>
          <p:spPr bwMode="auto">
            <a:xfrm>
              <a:off x="4862621" y="5295900"/>
              <a:ext cx="274320" cy="2743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8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7" name="Rectangle 76"/>
            <p:cNvSpPr/>
            <p:nvPr/>
          </p:nvSpPr>
          <p:spPr bwMode="auto">
            <a:xfrm>
              <a:off x="5163402" y="5295900"/>
              <a:ext cx="274320" cy="2743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8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8" name="Rectangle 77"/>
            <p:cNvSpPr/>
            <p:nvPr/>
          </p:nvSpPr>
          <p:spPr bwMode="auto">
            <a:xfrm>
              <a:off x="5163402" y="5614186"/>
              <a:ext cx="274320" cy="2743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8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9" name="Rectangle 78"/>
            <p:cNvSpPr/>
            <p:nvPr/>
          </p:nvSpPr>
          <p:spPr bwMode="auto">
            <a:xfrm>
              <a:off x="4862621" y="5614186"/>
              <a:ext cx="274320" cy="2743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8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cxnSp>
        <p:nvCxnSpPr>
          <p:cNvPr id="118" name="Straight Connector 117"/>
          <p:cNvCxnSpPr>
            <a:cxnSpLocks/>
          </p:cNvCxnSpPr>
          <p:nvPr/>
        </p:nvCxnSpPr>
        <p:spPr>
          <a:xfrm>
            <a:off x="458018" y="2188068"/>
            <a:ext cx="635119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cxnSpLocks/>
          </p:cNvCxnSpPr>
          <p:nvPr/>
        </p:nvCxnSpPr>
        <p:spPr>
          <a:xfrm>
            <a:off x="458018" y="3074408"/>
            <a:ext cx="635119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cxnSpLocks/>
          </p:cNvCxnSpPr>
          <p:nvPr/>
        </p:nvCxnSpPr>
        <p:spPr>
          <a:xfrm>
            <a:off x="458018" y="3960749"/>
            <a:ext cx="635119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cxnSpLocks/>
          </p:cNvCxnSpPr>
          <p:nvPr/>
        </p:nvCxnSpPr>
        <p:spPr>
          <a:xfrm>
            <a:off x="458018" y="4847089"/>
            <a:ext cx="635119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a:cxnSpLocks/>
          </p:cNvCxnSpPr>
          <p:nvPr/>
        </p:nvCxnSpPr>
        <p:spPr>
          <a:xfrm>
            <a:off x="458018" y="5733429"/>
            <a:ext cx="635119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5" name="Freeform 44"/>
          <p:cNvSpPr/>
          <p:nvPr/>
        </p:nvSpPr>
        <p:spPr>
          <a:xfrm>
            <a:off x="575011" y="3385071"/>
            <a:ext cx="476869" cy="265015"/>
          </a:xfrm>
          <a:custGeom>
            <a:avLst/>
            <a:gdLst>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096918 w 4528033"/>
              <a:gd name="connsiteY7" fmla="*/ 1447511 h 2516401"/>
              <a:gd name="connsiteX8" fmla="*/ 4528033 w 4528033"/>
              <a:gd name="connsiteY8" fmla="*/ 1976471 h 2516401"/>
              <a:gd name="connsiteX9" fmla="*/ 4096918 w 4528033"/>
              <a:gd name="connsiteY9" fmla="*/ 2505432 h 2516401"/>
              <a:gd name="connsiteX10" fmla="*/ 4003199 w 4528033"/>
              <a:gd name="connsiteY10" fmla="*/ 2514879 h 2516401"/>
              <a:gd name="connsiteX11" fmla="*/ 4003199 w 4528033"/>
              <a:gd name="connsiteY11" fmla="*/ 2516400 h 2516401"/>
              <a:gd name="connsiteX12" fmla="*/ 3988113 w 4528033"/>
              <a:gd name="connsiteY12" fmla="*/ 2516400 h 2516401"/>
              <a:gd name="connsiteX13" fmla="*/ 3988103 w 4528033"/>
              <a:gd name="connsiteY13" fmla="*/ 2516401 h 2516401"/>
              <a:gd name="connsiteX14" fmla="*/ 3988094 w 4528033"/>
              <a:gd name="connsiteY14" fmla="*/ 2516400 h 2516401"/>
              <a:gd name="connsiteX15" fmla="*/ 838799 w 4528033"/>
              <a:gd name="connsiteY15" fmla="*/ 2516400 h 2516401"/>
              <a:gd name="connsiteX16" fmla="*/ 820191 w 4528033"/>
              <a:gd name="connsiteY16" fmla="*/ 2516400 h 2516401"/>
              <a:gd name="connsiteX17" fmla="*/ 820191 w 4528033"/>
              <a:gd name="connsiteY17" fmla="*/ 2515460 h 2516401"/>
              <a:gd name="connsiteX18" fmla="*/ 753037 w 4528033"/>
              <a:gd name="connsiteY18" fmla="*/ 2512069 h 2516401"/>
              <a:gd name="connsiteX19" fmla="*/ 0 w 4528033"/>
              <a:gd name="connsiteY19" fmla="*/ 1677600 h 2516401"/>
              <a:gd name="connsiteX20" fmla="*/ 838799 w 4528033"/>
              <a:gd name="connsiteY20" fmla="*/ 838800 h 2516401"/>
              <a:gd name="connsiteX21" fmla="*/ 848975 w 4528033"/>
              <a:gd name="connsiteY21" fmla="*/ 839570 h 2516401"/>
              <a:gd name="connsiteX22" fmla="*/ 904996 w 4528033"/>
              <a:gd name="connsiteY22" fmla="*/ 659097 h 2516401"/>
              <a:gd name="connsiteX23" fmla="*/ 1899343 w 4528033"/>
              <a:gd name="connsiteY23" fmla="*/ 0 h 251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28033" h="2516401">
                <a:moveTo>
                  <a:pt x="1899343" y="0"/>
                </a:moveTo>
                <a:cubicBezTo>
                  <a:pt x="2346343" y="0"/>
                  <a:pt x="2729866" y="271774"/>
                  <a:pt x="2893690" y="659097"/>
                </a:cubicBezTo>
                <a:lnTo>
                  <a:pt x="2931746" y="781695"/>
                </a:lnTo>
                <a:lnTo>
                  <a:pt x="2987284" y="761368"/>
                </a:lnTo>
                <a:cubicBezTo>
                  <a:pt x="3064647" y="737305"/>
                  <a:pt x="3146900" y="724343"/>
                  <a:pt x="3232180" y="724343"/>
                </a:cubicBezTo>
                <a:cubicBezTo>
                  <a:pt x="3630156" y="724343"/>
                  <a:pt x="3962197" y="1006638"/>
                  <a:pt x="4038989" y="1381911"/>
                </a:cubicBezTo>
                <a:lnTo>
                  <a:pt x="4045075" y="1442284"/>
                </a:lnTo>
                <a:lnTo>
                  <a:pt x="4096918" y="1447511"/>
                </a:lnTo>
                <a:cubicBezTo>
                  <a:pt x="4342955" y="1497857"/>
                  <a:pt x="4528033" y="1715550"/>
                  <a:pt x="4528033" y="1976471"/>
                </a:cubicBezTo>
                <a:cubicBezTo>
                  <a:pt x="4528033" y="2237392"/>
                  <a:pt x="4342955" y="2455085"/>
                  <a:pt x="4096918" y="2505432"/>
                </a:cubicBezTo>
                <a:lnTo>
                  <a:pt x="4003199" y="2514879"/>
                </a:lnTo>
                <a:lnTo>
                  <a:pt x="4003199" y="2516400"/>
                </a:lnTo>
                <a:lnTo>
                  <a:pt x="3988113" y="2516400"/>
                </a:lnTo>
                <a:lnTo>
                  <a:pt x="3988103" y="2516401"/>
                </a:lnTo>
                <a:lnTo>
                  <a:pt x="3988094" y="2516400"/>
                </a:lnTo>
                <a:lnTo>
                  <a:pt x="838799" y="2516400"/>
                </a:lnTo>
                <a:lnTo>
                  <a:pt x="820191" y="2516400"/>
                </a:lnTo>
                <a:lnTo>
                  <a:pt x="820191" y="2515460"/>
                </a:lnTo>
                <a:lnTo>
                  <a:pt x="753037" y="2512069"/>
                </a:lnTo>
                <a:cubicBezTo>
                  <a:pt x="330067" y="2469114"/>
                  <a:pt x="0" y="2111903"/>
                  <a:pt x="0" y="1677600"/>
                </a:cubicBezTo>
                <a:cubicBezTo>
                  <a:pt x="0" y="1214344"/>
                  <a:pt x="375543" y="838800"/>
                  <a:pt x="838799" y="838800"/>
                </a:cubicBezTo>
                <a:lnTo>
                  <a:pt x="848975" y="839570"/>
                </a:lnTo>
                <a:lnTo>
                  <a:pt x="904996" y="659097"/>
                </a:lnTo>
                <a:cubicBezTo>
                  <a:pt x="1068821" y="271774"/>
                  <a:pt x="1452344" y="0"/>
                  <a:pt x="1899343"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57" name="Freeform 56"/>
          <p:cNvSpPr/>
          <p:nvPr/>
        </p:nvSpPr>
        <p:spPr>
          <a:xfrm>
            <a:off x="604023" y="1506887"/>
            <a:ext cx="473741" cy="476021"/>
          </a:xfrm>
          <a:custGeom>
            <a:avLst/>
            <a:gdLst>
              <a:gd name="connsiteX0" fmla="*/ 1730270 w 3800476"/>
              <a:gd name="connsiteY0" fmla="*/ 912193 h 3818778"/>
              <a:gd name="connsiteX1" fmla="*/ 1730270 w 3800476"/>
              <a:gd name="connsiteY1" fmla="*/ 915464 h 3818778"/>
              <a:gd name="connsiteX2" fmla="*/ 1730128 w 3800476"/>
              <a:gd name="connsiteY2" fmla="*/ 915549 h 3818778"/>
              <a:gd name="connsiteX3" fmla="*/ 2767375 w 3800476"/>
              <a:gd name="connsiteY3" fmla="*/ 474983 h 3818778"/>
              <a:gd name="connsiteX4" fmla="*/ 2807030 w 3800476"/>
              <a:gd name="connsiteY4" fmla="*/ 529133 h 3818778"/>
              <a:gd name="connsiteX5" fmla="*/ 2062149 w 3800476"/>
              <a:gd name="connsiteY5" fmla="*/ 1074623 h 3818778"/>
              <a:gd name="connsiteX6" fmla="*/ 2072852 w 3800476"/>
              <a:gd name="connsiteY6" fmla="*/ 1103674 h 3818778"/>
              <a:gd name="connsiteX7" fmla="*/ 2004809 w 3800476"/>
              <a:gd name="connsiteY7" fmla="*/ 1250778 h 3818778"/>
              <a:gd name="connsiteX8" fmla="*/ 1667138 w 3800476"/>
              <a:gd name="connsiteY8" fmla="*/ 1458827 h 3818778"/>
              <a:gd name="connsiteX9" fmla="*/ 1579563 w 3800476"/>
              <a:gd name="connsiteY9" fmla="*/ 1526429 h 3818778"/>
              <a:gd name="connsiteX10" fmla="*/ 1460500 w 3800476"/>
              <a:gd name="connsiteY10" fmla="*/ 1548654 h 3818778"/>
              <a:gd name="connsiteX11" fmla="*/ 1362075 w 3800476"/>
              <a:gd name="connsiteY11" fmla="*/ 1428004 h 3818778"/>
              <a:gd name="connsiteX12" fmla="*/ 1362075 w 3800476"/>
              <a:gd name="connsiteY12" fmla="*/ 1145429 h 3818778"/>
              <a:gd name="connsiteX13" fmla="*/ 1270992 w 3800476"/>
              <a:gd name="connsiteY13" fmla="*/ 1154756 h 3818778"/>
              <a:gd name="connsiteX14" fmla="*/ 1241424 w 3800476"/>
              <a:gd name="connsiteY14" fmla="*/ 1155478 h 3818778"/>
              <a:gd name="connsiteX15" fmla="*/ 1241424 w 3800476"/>
              <a:gd name="connsiteY15" fmla="*/ 2011060 h 3818778"/>
              <a:gd name="connsiteX16" fmla="*/ 1241424 w 3800476"/>
              <a:gd name="connsiteY16" fmla="*/ 2037603 h 3818778"/>
              <a:gd name="connsiteX17" fmla="*/ 1241424 w 3800476"/>
              <a:gd name="connsiteY17" fmla="*/ 3626690 h 3818778"/>
              <a:gd name="connsiteX18" fmla="*/ 1049336 w 3800476"/>
              <a:gd name="connsiteY18" fmla="*/ 3818778 h 3818778"/>
              <a:gd name="connsiteX19" fmla="*/ 857248 w 3800476"/>
              <a:gd name="connsiteY19" fmla="*/ 3626690 h 3818778"/>
              <a:gd name="connsiteX20" fmla="*/ 857249 w 3800476"/>
              <a:gd name="connsiteY20" fmla="*/ 2037603 h 3818778"/>
              <a:gd name="connsiteX21" fmla="*/ 768349 w 3800476"/>
              <a:gd name="connsiteY21" fmla="*/ 2037603 h 3818778"/>
              <a:gd name="connsiteX22" fmla="*/ 768349 w 3800476"/>
              <a:gd name="connsiteY22" fmla="*/ 3626690 h 3818778"/>
              <a:gd name="connsiteX23" fmla="*/ 576261 w 3800476"/>
              <a:gd name="connsiteY23" fmla="*/ 3818778 h 3818778"/>
              <a:gd name="connsiteX24" fmla="*/ 384173 w 3800476"/>
              <a:gd name="connsiteY24" fmla="*/ 3626690 h 3818778"/>
              <a:gd name="connsiteX25" fmla="*/ 384174 w 3800476"/>
              <a:gd name="connsiteY25" fmla="*/ 2037603 h 3818778"/>
              <a:gd name="connsiteX26" fmla="*/ 384173 w 3800476"/>
              <a:gd name="connsiteY26" fmla="*/ 2037603 h 3818778"/>
              <a:gd name="connsiteX27" fmla="*/ 384173 w 3800476"/>
              <a:gd name="connsiteY27" fmla="*/ 1161304 h 3818778"/>
              <a:gd name="connsiteX28" fmla="*/ 295274 w 3800476"/>
              <a:gd name="connsiteY28" fmla="*/ 1161304 h 3818778"/>
              <a:gd name="connsiteX29" fmla="*/ 295274 w 3800476"/>
              <a:gd name="connsiteY29" fmla="*/ 1971922 h 3818778"/>
              <a:gd name="connsiteX30" fmla="*/ 148657 w 3800476"/>
              <a:gd name="connsiteY30" fmla="*/ 2118539 h 3818778"/>
              <a:gd name="connsiteX31" fmla="*/ 2040 w 3800476"/>
              <a:gd name="connsiteY31" fmla="*/ 1971922 h 3818778"/>
              <a:gd name="connsiteX32" fmla="*/ 2041 w 3800476"/>
              <a:gd name="connsiteY32" fmla="*/ 1161304 h 3818778"/>
              <a:gd name="connsiteX33" fmla="*/ 0 w 3800476"/>
              <a:gd name="connsiteY33" fmla="*/ 1161304 h 3818778"/>
              <a:gd name="connsiteX34" fmla="*/ 0 w 3800476"/>
              <a:gd name="connsiteY34" fmla="*/ 1008904 h 3818778"/>
              <a:gd name="connsiteX35" fmla="*/ 295275 w 3800476"/>
              <a:gd name="connsiteY35" fmla="*/ 732679 h 3818778"/>
              <a:gd name="connsiteX36" fmla="*/ 660400 w 3800476"/>
              <a:gd name="connsiteY36" fmla="*/ 726329 h 3818778"/>
              <a:gd name="connsiteX37" fmla="*/ 825500 w 3800476"/>
              <a:gd name="connsiteY37" fmla="*/ 989854 h 3818778"/>
              <a:gd name="connsiteX38" fmla="*/ 977900 w 3800476"/>
              <a:gd name="connsiteY38" fmla="*/ 729504 h 3818778"/>
              <a:gd name="connsiteX39" fmla="*/ 1298575 w 3800476"/>
              <a:gd name="connsiteY39" fmla="*/ 726329 h 3818778"/>
              <a:gd name="connsiteX40" fmla="*/ 1638796 w 3800476"/>
              <a:gd name="connsiteY40" fmla="*/ 1025176 h 3818778"/>
              <a:gd name="connsiteX41" fmla="*/ 1657008 w 3800476"/>
              <a:gd name="connsiteY41" fmla="*/ 1120645 h 3818778"/>
              <a:gd name="connsiteX42" fmla="*/ 1850990 w 3800476"/>
              <a:gd name="connsiteY42" fmla="*/ 1001126 h 3818778"/>
              <a:gd name="connsiteX43" fmla="*/ 2012979 w 3800476"/>
              <a:gd name="connsiteY43" fmla="*/ 1006499 h 3818778"/>
              <a:gd name="connsiteX44" fmla="*/ 2024596 w 3800476"/>
              <a:gd name="connsiteY44" fmla="*/ 1018934 h 3818778"/>
              <a:gd name="connsiteX45" fmla="*/ 1577976 w 3800476"/>
              <a:gd name="connsiteY45" fmla="*/ 184617 h 3818778"/>
              <a:gd name="connsiteX46" fmla="*/ 3800476 w 3800476"/>
              <a:gd name="connsiteY46" fmla="*/ 184617 h 3818778"/>
              <a:gd name="connsiteX47" fmla="*/ 3800476 w 3800476"/>
              <a:gd name="connsiteY47" fmla="*/ 1860200 h 3818778"/>
              <a:gd name="connsiteX48" fmla="*/ 1577976 w 3800476"/>
              <a:gd name="connsiteY48" fmla="*/ 1860200 h 3818778"/>
              <a:gd name="connsiteX49" fmla="*/ 1577976 w 3800476"/>
              <a:gd name="connsiteY49" fmla="*/ 1672743 h 3818778"/>
              <a:gd name="connsiteX50" fmla="*/ 1730270 w 3800476"/>
              <a:gd name="connsiteY50" fmla="*/ 1554292 h 3818778"/>
              <a:gd name="connsiteX51" fmla="*/ 1730270 w 3800476"/>
              <a:gd name="connsiteY51" fmla="*/ 1707906 h 3818778"/>
              <a:gd name="connsiteX52" fmla="*/ 3648182 w 3800476"/>
              <a:gd name="connsiteY52" fmla="*/ 1707906 h 3818778"/>
              <a:gd name="connsiteX53" fmla="*/ 3648182 w 3800476"/>
              <a:gd name="connsiteY53" fmla="*/ 336911 h 3818778"/>
              <a:gd name="connsiteX54" fmla="*/ 1730270 w 3800476"/>
              <a:gd name="connsiteY54" fmla="*/ 336911 h 3818778"/>
              <a:gd name="connsiteX55" fmla="*/ 1730270 w 3800476"/>
              <a:gd name="connsiteY55" fmla="*/ 909732 h 3818778"/>
              <a:gd name="connsiteX56" fmla="*/ 1677989 w 3800476"/>
              <a:gd name="connsiteY56" fmla="*/ 933497 h 3818778"/>
              <a:gd name="connsiteX57" fmla="*/ 1606998 w 3800476"/>
              <a:gd name="connsiteY57" fmla="*/ 792743 h 3818778"/>
              <a:gd name="connsiteX58" fmla="*/ 1577976 w 3800476"/>
              <a:gd name="connsiteY58" fmla="*/ 765497 h 3818778"/>
              <a:gd name="connsiteX59" fmla="*/ 812038 w 3800476"/>
              <a:gd name="connsiteY59" fmla="*/ 0 h 3818778"/>
              <a:gd name="connsiteX60" fmla="*/ 1141996 w 3800476"/>
              <a:gd name="connsiteY60" fmla="*/ 329958 h 3818778"/>
              <a:gd name="connsiteX61" fmla="*/ 812038 w 3800476"/>
              <a:gd name="connsiteY61" fmla="*/ 659916 h 3818778"/>
              <a:gd name="connsiteX62" fmla="*/ 482080 w 3800476"/>
              <a:gd name="connsiteY62" fmla="*/ 329958 h 3818778"/>
              <a:gd name="connsiteX63" fmla="*/ 812038 w 3800476"/>
              <a:gd name="connsiteY63" fmla="*/ 0 h 381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800476" h="3818778">
                <a:moveTo>
                  <a:pt x="1730270" y="912193"/>
                </a:moveTo>
                <a:lnTo>
                  <a:pt x="1730270" y="915464"/>
                </a:lnTo>
                <a:lnTo>
                  <a:pt x="1730128" y="915549"/>
                </a:lnTo>
                <a:close/>
                <a:moveTo>
                  <a:pt x="2767375" y="474983"/>
                </a:moveTo>
                <a:lnTo>
                  <a:pt x="2807030" y="529133"/>
                </a:lnTo>
                <a:lnTo>
                  <a:pt x="2062149" y="1074623"/>
                </a:lnTo>
                <a:lnTo>
                  <a:pt x="2072852" y="1103674"/>
                </a:lnTo>
                <a:cubicBezTo>
                  <a:pt x="2081507" y="1160152"/>
                  <a:pt x="2056513" y="1218921"/>
                  <a:pt x="2004809" y="1250778"/>
                </a:cubicBezTo>
                <a:lnTo>
                  <a:pt x="1667138" y="1458827"/>
                </a:lnTo>
                <a:lnTo>
                  <a:pt x="1579563" y="1526429"/>
                </a:lnTo>
                <a:cubicBezTo>
                  <a:pt x="1544638" y="1543362"/>
                  <a:pt x="1504950" y="1552358"/>
                  <a:pt x="1460500" y="1548654"/>
                </a:cubicBezTo>
                <a:cubicBezTo>
                  <a:pt x="1383242" y="1517962"/>
                  <a:pt x="1363133" y="1468221"/>
                  <a:pt x="1362075" y="1428004"/>
                </a:cubicBezTo>
                <a:lnTo>
                  <a:pt x="1362075" y="1145429"/>
                </a:lnTo>
                <a:cubicBezTo>
                  <a:pt x="1369219" y="1149927"/>
                  <a:pt x="1333500" y="1152837"/>
                  <a:pt x="1270992" y="1154756"/>
                </a:cubicBezTo>
                <a:lnTo>
                  <a:pt x="1241424" y="1155478"/>
                </a:lnTo>
                <a:lnTo>
                  <a:pt x="1241424" y="2011060"/>
                </a:lnTo>
                <a:lnTo>
                  <a:pt x="1241424" y="2037603"/>
                </a:lnTo>
                <a:lnTo>
                  <a:pt x="1241424" y="3626690"/>
                </a:lnTo>
                <a:cubicBezTo>
                  <a:pt x="1241424" y="3732777"/>
                  <a:pt x="1155423" y="3818778"/>
                  <a:pt x="1049336" y="3818778"/>
                </a:cubicBezTo>
                <a:cubicBezTo>
                  <a:pt x="943249" y="3818778"/>
                  <a:pt x="857248" y="3732777"/>
                  <a:pt x="857248" y="3626690"/>
                </a:cubicBezTo>
                <a:lnTo>
                  <a:pt x="857249" y="2037603"/>
                </a:lnTo>
                <a:lnTo>
                  <a:pt x="768349" y="2037603"/>
                </a:lnTo>
                <a:lnTo>
                  <a:pt x="768349" y="3626690"/>
                </a:lnTo>
                <a:cubicBezTo>
                  <a:pt x="768349" y="3732777"/>
                  <a:pt x="682348" y="3818778"/>
                  <a:pt x="576261" y="3818778"/>
                </a:cubicBezTo>
                <a:cubicBezTo>
                  <a:pt x="470174" y="3818778"/>
                  <a:pt x="384173" y="3732777"/>
                  <a:pt x="384173" y="3626690"/>
                </a:cubicBezTo>
                <a:lnTo>
                  <a:pt x="384174" y="2037603"/>
                </a:lnTo>
                <a:lnTo>
                  <a:pt x="384173" y="2037603"/>
                </a:lnTo>
                <a:lnTo>
                  <a:pt x="384173" y="1161304"/>
                </a:lnTo>
                <a:lnTo>
                  <a:pt x="295274" y="1161304"/>
                </a:lnTo>
                <a:lnTo>
                  <a:pt x="295274" y="1971922"/>
                </a:lnTo>
                <a:cubicBezTo>
                  <a:pt x="295274" y="2052896"/>
                  <a:pt x="229631" y="2118539"/>
                  <a:pt x="148657" y="2118539"/>
                </a:cubicBezTo>
                <a:cubicBezTo>
                  <a:pt x="67683" y="2118539"/>
                  <a:pt x="2040" y="2052896"/>
                  <a:pt x="2040" y="1971922"/>
                </a:cubicBezTo>
                <a:lnTo>
                  <a:pt x="2041" y="1161304"/>
                </a:lnTo>
                <a:lnTo>
                  <a:pt x="0" y="1161304"/>
                </a:lnTo>
                <a:lnTo>
                  <a:pt x="0" y="1008904"/>
                </a:lnTo>
                <a:cubicBezTo>
                  <a:pt x="95250" y="831104"/>
                  <a:pt x="161925" y="783479"/>
                  <a:pt x="295275" y="732679"/>
                </a:cubicBezTo>
                <a:lnTo>
                  <a:pt x="660400" y="726329"/>
                </a:lnTo>
                <a:lnTo>
                  <a:pt x="825500" y="989854"/>
                </a:lnTo>
                <a:lnTo>
                  <a:pt x="977900" y="729504"/>
                </a:lnTo>
                <a:lnTo>
                  <a:pt x="1298575" y="726329"/>
                </a:lnTo>
                <a:cubicBezTo>
                  <a:pt x="1541463" y="822372"/>
                  <a:pt x="1609328" y="916631"/>
                  <a:pt x="1638796" y="1025176"/>
                </a:cubicBezTo>
                <a:lnTo>
                  <a:pt x="1657008" y="1120645"/>
                </a:lnTo>
                <a:lnTo>
                  <a:pt x="1850990" y="1001126"/>
                </a:lnTo>
                <a:cubicBezTo>
                  <a:pt x="1902694" y="969269"/>
                  <a:pt x="1966426" y="973372"/>
                  <a:pt x="2012979" y="1006499"/>
                </a:cubicBezTo>
                <a:lnTo>
                  <a:pt x="2024596" y="1018934"/>
                </a:lnTo>
                <a:close/>
                <a:moveTo>
                  <a:pt x="1577976" y="184617"/>
                </a:moveTo>
                <a:lnTo>
                  <a:pt x="3800476" y="184617"/>
                </a:lnTo>
                <a:lnTo>
                  <a:pt x="3800476" y="1860200"/>
                </a:lnTo>
                <a:lnTo>
                  <a:pt x="1577976" y="1860200"/>
                </a:lnTo>
                <a:lnTo>
                  <a:pt x="1577976" y="1672743"/>
                </a:lnTo>
                <a:lnTo>
                  <a:pt x="1730270" y="1554292"/>
                </a:lnTo>
                <a:lnTo>
                  <a:pt x="1730270" y="1707906"/>
                </a:lnTo>
                <a:lnTo>
                  <a:pt x="3648182" y="1707906"/>
                </a:lnTo>
                <a:lnTo>
                  <a:pt x="3648182" y="336911"/>
                </a:lnTo>
                <a:lnTo>
                  <a:pt x="1730270" y="336911"/>
                </a:lnTo>
                <a:lnTo>
                  <a:pt x="1730270" y="909732"/>
                </a:lnTo>
                <a:lnTo>
                  <a:pt x="1677989" y="933497"/>
                </a:lnTo>
                <a:cubicBezTo>
                  <a:pt x="1669060" y="888254"/>
                  <a:pt x="1649414" y="840331"/>
                  <a:pt x="1606998" y="792743"/>
                </a:cubicBezTo>
                <a:lnTo>
                  <a:pt x="1577976" y="765497"/>
                </a:lnTo>
                <a:close/>
                <a:moveTo>
                  <a:pt x="812038" y="0"/>
                </a:moveTo>
                <a:cubicBezTo>
                  <a:pt x="994269" y="0"/>
                  <a:pt x="1141996" y="147727"/>
                  <a:pt x="1141996" y="329958"/>
                </a:cubicBezTo>
                <a:cubicBezTo>
                  <a:pt x="1141996" y="512189"/>
                  <a:pt x="994269" y="659916"/>
                  <a:pt x="812038" y="659916"/>
                </a:cubicBezTo>
                <a:cubicBezTo>
                  <a:pt x="629807" y="659916"/>
                  <a:pt x="482080" y="512189"/>
                  <a:pt x="482080" y="329958"/>
                </a:cubicBezTo>
                <a:cubicBezTo>
                  <a:pt x="482080" y="147727"/>
                  <a:pt x="629807" y="0"/>
                  <a:pt x="81203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nvGrpSpPr>
          <p:cNvPr id="161" name="Group 160"/>
          <p:cNvGrpSpPr/>
          <p:nvPr/>
        </p:nvGrpSpPr>
        <p:grpSpPr>
          <a:xfrm>
            <a:off x="526196" y="4139094"/>
            <a:ext cx="574498" cy="529650"/>
            <a:chOff x="3263901" y="1714500"/>
            <a:chExt cx="3874494" cy="3572047"/>
          </a:xfrm>
          <a:solidFill>
            <a:schemeClr val="accent1"/>
          </a:solidFill>
        </p:grpSpPr>
        <p:sp>
          <p:nvSpPr>
            <p:cNvPr id="162" name="Rectangle 161"/>
            <p:cNvSpPr/>
            <p:nvPr/>
          </p:nvSpPr>
          <p:spPr>
            <a:xfrm>
              <a:off x="3263901" y="3479546"/>
              <a:ext cx="714700" cy="18070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63" name="Rectangle 162"/>
            <p:cNvSpPr/>
            <p:nvPr/>
          </p:nvSpPr>
          <p:spPr>
            <a:xfrm>
              <a:off x="4317166" y="2971800"/>
              <a:ext cx="714700" cy="23147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64" name="Rectangle 163"/>
            <p:cNvSpPr/>
            <p:nvPr/>
          </p:nvSpPr>
          <p:spPr>
            <a:xfrm>
              <a:off x="5370431" y="2654300"/>
              <a:ext cx="714700" cy="2632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65" name="Rectangle 164"/>
            <p:cNvSpPr/>
            <p:nvPr/>
          </p:nvSpPr>
          <p:spPr>
            <a:xfrm>
              <a:off x="6423695" y="2387600"/>
              <a:ext cx="714700" cy="28989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66" name="Oval 165"/>
            <p:cNvSpPr/>
            <p:nvPr/>
          </p:nvSpPr>
          <p:spPr bwMode="auto">
            <a:xfrm>
              <a:off x="3418052" y="2654300"/>
              <a:ext cx="406399" cy="406399"/>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167" name="Oval 166"/>
            <p:cNvSpPr/>
            <p:nvPr/>
          </p:nvSpPr>
          <p:spPr bwMode="auto">
            <a:xfrm>
              <a:off x="4471317" y="2311400"/>
              <a:ext cx="406399" cy="406399"/>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168" name="Oval 167"/>
            <p:cNvSpPr/>
            <p:nvPr/>
          </p:nvSpPr>
          <p:spPr bwMode="auto">
            <a:xfrm>
              <a:off x="5524582" y="2108200"/>
              <a:ext cx="406399" cy="406399"/>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169" name="Oval 168"/>
            <p:cNvSpPr/>
            <p:nvPr/>
          </p:nvSpPr>
          <p:spPr bwMode="auto">
            <a:xfrm>
              <a:off x="6577846" y="1714500"/>
              <a:ext cx="406399" cy="406399"/>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170" name="Rectangle 169"/>
            <p:cNvSpPr/>
            <p:nvPr/>
          </p:nvSpPr>
          <p:spPr bwMode="auto">
            <a:xfrm rot="20561205">
              <a:off x="3482976" y="2676525"/>
              <a:ext cx="1346199" cy="7143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171" name="Rectangle 170"/>
            <p:cNvSpPr/>
            <p:nvPr/>
          </p:nvSpPr>
          <p:spPr bwMode="auto">
            <a:xfrm rot="20982562">
              <a:off x="4535487" y="2395537"/>
              <a:ext cx="1346199" cy="7143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172" name="Rectangle 171"/>
            <p:cNvSpPr/>
            <p:nvPr/>
          </p:nvSpPr>
          <p:spPr bwMode="auto">
            <a:xfrm rot="20374334">
              <a:off x="5611813" y="2085973"/>
              <a:ext cx="1346199" cy="7143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46630" tIns="46630" rIns="4663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74" name="Group 173"/>
          <p:cNvGrpSpPr/>
          <p:nvPr/>
        </p:nvGrpSpPr>
        <p:grpSpPr>
          <a:xfrm>
            <a:off x="525144" y="5938249"/>
            <a:ext cx="526109" cy="476695"/>
            <a:chOff x="457506" y="3489225"/>
            <a:chExt cx="1391452" cy="1260762"/>
          </a:xfrm>
          <a:solidFill>
            <a:schemeClr val="accent1"/>
          </a:solidFill>
        </p:grpSpPr>
        <p:grpSp>
          <p:nvGrpSpPr>
            <p:cNvPr id="175" name="Group 174"/>
            <p:cNvGrpSpPr/>
            <p:nvPr/>
          </p:nvGrpSpPr>
          <p:grpSpPr>
            <a:xfrm>
              <a:off x="457506" y="3489225"/>
              <a:ext cx="994457" cy="599016"/>
              <a:chOff x="863600" y="2393157"/>
              <a:chExt cx="876300" cy="527844"/>
            </a:xfrm>
            <a:grpFill/>
          </p:grpSpPr>
          <p:sp>
            <p:nvSpPr>
              <p:cNvPr id="182" name="Freeform 683"/>
              <p:cNvSpPr>
                <a:spLocks noEditPoints="1"/>
              </p:cNvSpPr>
              <p:nvPr/>
            </p:nvSpPr>
            <p:spPr bwMode="auto">
              <a:xfrm>
                <a:off x="1521931" y="2481334"/>
                <a:ext cx="217969" cy="43966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w="25400" cap="flat" cmpd="sng" algn="ctr">
                <a:noFill/>
                <a:prstDash val="solid"/>
                <a:headEnd type="none" w="med" len="med"/>
                <a:tailEnd type="none" w="med" len="med"/>
              </a:ln>
              <a:effectLst/>
              <a:ex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839330">
                  <a:defRPr/>
                </a:pPr>
                <a:endParaRPr lang="en-US" sz="2244" kern="0" spc="-138" dirty="0">
                  <a:solidFill>
                    <a:srgbClr val="000000">
                      <a:lumMod val="50000"/>
                    </a:srgbClr>
                  </a:solidFill>
                  <a:latin typeface="Segoe UI"/>
                  <a:sym typeface="Segoe UI"/>
                </a:endParaRPr>
              </a:p>
            </p:txBody>
          </p:sp>
          <p:sp>
            <p:nvSpPr>
              <p:cNvPr id="183" name="Freeform 88"/>
              <p:cNvSpPr>
                <a:spLocks noEditPoints="1"/>
              </p:cNvSpPr>
              <p:nvPr/>
            </p:nvSpPr>
            <p:spPr bwMode="auto">
              <a:xfrm>
                <a:off x="863600" y="2393157"/>
                <a:ext cx="622300" cy="52784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w="25400" cap="flat" cmpd="sng" algn="ctr">
                <a:noFill/>
                <a:prstDash val="solid"/>
                <a:headEnd type="none" w="med" len="med"/>
                <a:tailEnd type="none" w="med" len="med"/>
              </a:ln>
              <a:effectLst/>
              <a:ex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839330">
                  <a:defRPr/>
                </a:pPr>
                <a:endParaRPr lang="en-US" sz="2244" kern="0" spc="-138" dirty="0">
                  <a:solidFill>
                    <a:srgbClr val="000000">
                      <a:lumMod val="50000"/>
                    </a:srgbClr>
                  </a:solidFill>
                  <a:latin typeface="Segoe UI"/>
                  <a:sym typeface="Segoe UI"/>
                </a:endParaRPr>
              </a:p>
            </p:txBody>
          </p:sp>
        </p:grpSp>
        <p:grpSp>
          <p:nvGrpSpPr>
            <p:cNvPr id="176" name="Group 175"/>
            <p:cNvGrpSpPr/>
            <p:nvPr/>
          </p:nvGrpSpPr>
          <p:grpSpPr>
            <a:xfrm>
              <a:off x="656003" y="3801430"/>
              <a:ext cx="994457" cy="599016"/>
              <a:chOff x="863600" y="2393157"/>
              <a:chExt cx="876300" cy="527844"/>
            </a:xfrm>
            <a:grpFill/>
          </p:grpSpPr>
          <p:sp>
            <p:nvSpPr>
              <p:cNvPr id="180" name="Freeform 681"/>
              <p:cNvSpPr>
                <a:spLocks noEditPoints="1"/>
              </p:cNvSpPr>
              <p:nvPr/>
            </p:nvSpPr>
            <p:spPr bwMode="auto">
              <a:xfrm>
                <a:off x="1521931" y="2481334"/>
                <a:ext cx="217969" cy="43966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w="25400" cap="flat" cmpd="sng" algn="ctr">
                <a:noFill/>
                <a:prstDash val="solid"/>
                <a:headEnd type="none" w="med" len="med"/>
                <a:tailEnd type="none" w="med" len="med"/>
              </a:ln>
              <a:effectLst/>
              <a:ex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839330">
                  <a:defRPr/>
                </a:pPr>
                <a:endParaRPr lang="en-US" sz="2244" kern="0" spc="-138" dirty="0">
                  <a:solidFill>
                    <a:srgbClr val="000000">
                      <a:lumMod val="50000"/>
                    </a:srgbClr>
                  </a:solidFill>
                  <a:latin typeface="Segoe UI"/>
                  <a:sym typeface="Segoe UI"/>
                </a:endParaRPr>
              </a:p>
            </p:txBody>
          </p:sp>
          <p:sp>
            <p:nvSpPr>
              <p:cNvPr id="181" name="Freeform 682"/>
              <p:cNvSpPr>
                <a:spLocks noEditPoints="1"/>
              </p:cNvSpPr>
              <p:nvPr/>
            </p:nvSpPr>
            <p:spPr bwMode="auto">
              <a:xfrm>
                <a:off x="863600" y="2393157"/>
                <a:ext cx="622300" cy="52784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w="25400" cap="flat" cmpd="sng" algn="ctr">
                <a:noFill/>
                <a:prstDash val="solid"/>
                <a:headEnd type="none" w="med" len="med"/>
                <a:tailEnd type="none" w="med" len="med"/>
              </a:ln>
              <a:effectLst/>
              <a:ex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839330">
                  <a:defRPr/>
                </a:pPr>
                <a:endParaRPr lang="en-US" sz="2244" kern="0" spc="-138" dirty="0">
                  <a:solidFill>
                    <a:srgbClr val="000000">
                      <a:lumMod val="50000"/>
                    </a:srgbClr>
                  </a:solidFill>
                  <a:latin typeface="Segoe UI"/>
                  <a:sym typeface="Segoe UI"/>
                </a:endParaRPr>
              </a:p>
            </p:txBody>
          </p:sp>
        </p:grpSp>
        <p:grpSp>
          <p:nvGrpSpPr>
            <p:cNvPr id="177" name="Group 176"/>
            <p:cNvGrpSpPr/>
            <p:nvPr/>
          </p:nvGrpSpPr>
          <p:grpSpPr>
            <a:xfrm>
              <a:off x="854501" y="4150971"/>
              <a:ext cx="994457" cy="599016"/>
              <a:chOff x="863600" y="2393157"/>
              <a:chExt cx="876300" cy="527844"/>
            </a:xfrm>
            <a:grpFill/>
          </p:grpSpPr>
          <p:sp>
            <p:nvSpPr>
              <p:cNvPr id="178" name="Freeform 679"/>
              <p:cNvSpPr>
                <a:spLocks noEditPoints="1"/>
              </p:cNvSpPr>
              <p:nvPr/>
            </p:nvSpPr>
            <p:spPr bwMode="auto">
              <a:xfrm>
                <a:off x="1521931" y="2481334"/>
                <a:ext cx="217969" cy="43966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w="25400" cap="flat" cmpd="sng" algn="ctr">
                <a:noFill/>
                <a:prstDash val="solid"/>
                <a:headEnd type="none" w="med" len="med"/>
                <a:tailEnd type="none" w="med" len="med"/>
              </a:ln>
              <a:effectLst/>
              <a:ex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839330">
                  <a:defRPr/>
                </a:pPr>
                <a:endParaRPr lang="en-US" sz="2244" kern="0" spc="-138" dirty="0">
                  <a:solidFill>
                    <a:srgbClr val="000000">
                      <a:lumMod val="50000"/>
                    </a:srgbClr>
                  </a:solidFill>
                  <a:latin typeface="Segoe UI"/>
                  <a:sym typeface="Segoe UI"/>
                </a:endParaRPr>
              </a:p>
            </p:txBody>
          </p:sp>
          <p:sp>
            <p:nvSpPr>
              <p:cNvPr id="179" name="Freeform 680"/>
              <p:cNvSpPr>
                <a:spLocks noEditPoints="1"/>
              </p:cNvSpPr>
              <p:nvPr/>
            </p:nvSpPr>
            <p:spPr bwMode="auto">
              <a:xfrm>
                <a:off x="863600" y="2393157"/>
                <a:ext cx="622300" cy="52784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w="25400" cap="flat" cmpd="sng" algn="ctr">
                <a:noFill/>
                <a:prstDash val="solid"/>
                <a:headEnd type="none" w="med" len="med"/>
                <a:tailEnd type="none" w="med" len="med"/>
              </a:ln>
              <a:effectLst/>
              <a:ex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839330">
                  <a:defRPr/>
                </a:pPr>
                <a:endParaRPr lang="en-US" sz="2244" kern="0" spc="-138" dirty="0">
                  <a:solidFill>
                    <a:srgbClr val="000000">
                      <a:lumMod val="50000"/>
                    </a:srgbClr>
                  </a:solidFill>
                  <a:latin typeface="Segoe UI"/>
                  <a:sym typeface="Segoe UI"/>
                </a:endParaRPr>
              </a:p>
            </p:txBody>
          </p:sp>
        </p:grpSp>
      </p:grpSp>
      <p:sp>
        <p:nvSpPr>
          <p:cNvPr id="184" name="Oval 5"/>
          <p:cNvSpPr/>
          <p:nvPr/>
        </p:nvSpPr>
        <p:spPr bwMode="auto">
          <a:xfrm>
            <a:off x="576375" y="2419270"/>
            <a:ext cx="423938" cy="423938"/>
          </a:xfrm>
          <a:custGeom>
            <a:avLst/>
            <a:gdLst/>
            <a:ahLst/>
            <a:cxnLst/>
            <a:rect l="l" t="t" r="r" b="b"/>
            <a:pathLst>
              <a:path w="6675120" h="6675120">
                <a:moveTo>
                  <a:pt x="3077356" y="1816100"/>
                </a:moveTo>
                <a:lnTo>
                  <a:pt x="3648856" y="1816100"/>
                </a:lnTo>
                <a:lnTo>
                  <a:pt x="3648856" y="3810000"/>
                </a:lnTo>
                <a:lnTo>
                  <a:pt x="4474356" y="2984500"/>
                </a:lnTo>
                <a:lnTo>
                  <a:pt x="4474356" y="3702050"/>
                </a:lnTo>
                <a:lnTo>
                  <a:pt x="3325006" y="4876800"/>
                </a:lnTo>
                <a:lnTo>
                  <a:pt x="2226456" y="3657600"/>
                </a:lnTo>
                <a:cubicBezTo>
                  <a:pt x="2228573" y="3420533"/>
                  <a:pt x="2230689" y="3183467"/>
                  <a:pt x="2232806" y="2946400"/>
                </a:cubicBezTo>
                <a:lnTo>
                  <a:pt x="3077356" y="3848100"/>
                </a:lnTo>
                <a:close/>
                <a:moveTo>
                  <a:pt x="3337560" y="479744"/>
                </a:moveTo>
                <a:cubicBezTo>
                  <a:pt x="1759232" y="479744"/>
                  <a:pt x="479744" y="1759232"/>
                  <a:pt x="479744" y="3337560"/>
                </a:cubicBezTo>
                <a:cubicBezTo>
                  <a:pt x="479744" y="4915888"/>
                  <a:pt x="1759232" y="6195376"/>
                  <a:pt x="3337560" y="6195376"/>
                </a:cubicBezTo>
                <a:cubicBezTo>
                  <a:pt x="4915888" y="6195376"/>
                  <a:pt x="6195376" y="4915888"/>
                  <a:pt x="6195376" y="3337560"/>
                </a:cubicBezTo>
                <a:cubicBezTo>
                  <a:pt x="6195376" y="1759232"/>
                  <a:pt x="4915888" y="479744"/>
                  <a:pt x="3337560" y="479744"/>
                </a:cubicBezTo>
                <a:close/>
                <a:moveTo>
                  <a:pt x="3337560" y="0"/>
                </a:moveTo>
                <a:cubicBezTo>
                  <a:pt x="5180843" y="0"/>
                  <a:pt x="6675120" y="1494277"/>
                  <a:pt x="6675120" y="3337560"/>
                </a:cubicBezTo>
                <a:cubicBezTo>
                  <a:pt x="6675120" y="5180843"/>
                  <a:pt x="5180843" y="6675120"/>
                  <a:pt x="3337560" y="6675120"/>
                </a:cubicBezTo>
                <a:cubicBezTo>
                  <a:pt x="1494277" y="6675120"/>
                  <a:pt x="0" y="5180843"/>
                  <a:pt x="0" y="3337560"/>
                </a:cubicBezTo>
                <a:cubicBezTo>
                  <a:pt x="0" y="1494277"/>
                  <a:pt x="1494277" y="0"/>
                  <a:pt x="3337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dirty="0" err="1">
              <a:solidFill>
                <a:prstClr val="white"/>
              </a:solidFill>
            </a:endParaRPr>
          </a:p>
        </p:txBody>
      </p:sp>
      <p:sp>
        <p:nvSpPr>
          <p:cNvPr id="31" name="Rectangle 30"/>
          <p:cNvSpPr/>
          <p:nvPr/>
        </p:nvSpPr>
        <p:spPr>
          <a:xfrm>
            <a:off x="1274907" y="2304827"/>
            <a:ext cx="3974744" cy="652822"/>
          </a:xfrm>
          <a:prstGeom prst="rect">
            <a:avLst/>
          </a:prstGeom>
        </p:spPr>
        <p:txBody>
          <a:bodyPr wrap="none" lIns="0" tIns="0" rIns="0" bIns="0" anchor="ctr">
            <a:noAutofit/>
          </a:bodyPr>
          <a:lstStyle/>
          <a:p>
            <a:pPr defTabSz="932384" fontAlgn="base">
              <a:spcBef>
                <a:spcPts val="2040"/>
              </a:spcBef>
              <a:spcAft>
                <a:spcPct val="0"/>
              </a:spcAft>
              <a:buSzPct val="90000"/>
            </a:pPr>
            <a:r>
              <a:rPr lang="en-US" sz="2040" dirty="0">
                <a:ln w="3175">
                  <a:noFill/>
                </a:ln>
                <a:solidFill>
                  <a:srgbClr val="353535"/>
                </a:solidFill>
                <a:latin typeface="Segoe UI Light"/>
              </a:rPr>
              <a:t>Live, real-time dashboard updates</a:t>
            </a:r>
          </a:p>
        </p:txBody>
      </p:sp>
      <p:sp>
        <p:nvSpPr>
          <p:cNvPr id="33" name="Rectangle 32"/>
          <p:cNvSpPr/>
          <p:nvPr/>
        </p:nvSpPr>
        <p:spPr>
          <a:xfrm>
            <a:off x="1274907" y="3191168"/>
            <a:ext cx="5880566" cy="652822"/>
          </a:xfrm>
          <a:prstGeom prst="rect">
            <a:avLst/>
          </a:prstGeom>
        </p:spPr>
        <p:txBody>
          <a:bodyPr lIns="0" tIns="0" rIns="0" bIns="0" anchor="ctr">
            <a:noAutofit/>
          </a:bodyPr>
          <a:lstStyle/>
          <a:p>
            <a:pPr defTabSz="932384" fontAlgn="base">
              <a:spcBef>
                <a:spcPts val="2040"/>
              </a:spcBef>
              <a:spcAft>
                <a:spcPct val="0"/>
              </a:spcAft>
              <a:buSzPct val="90000"/>
            </a:pPr>
            <a:r>
              <a:rPr lang="en-US" sz="2040" dirty="0">
                <a:ln w="3175">
                  <a:noFill/>
                </a:ln>
                <a:solidFill>
                  <a:srgbClr val="353535"/>
                </a:solidFill>
                <a:latin typeface="Segoe UI Light"/>
              </a:rPr>
              <a:t>Secure, live connection to your data sources, </a:t>
            </a:r>
            <a:br>
              <a:rPr lang="en-US" sz="2040" dirty="0">
                <a:ln w="3175">
                  <a:noFill/>
                </a:ln>
                <a:solidFill>
                  <a:srgbClr val="353535"/>
                </a:solidFill>
                <a:latin typeface="Segoe UI Light"/>
              </a:rPr>
            </a:br>
            <a:r>
              <a:rPr lang="en-US" sz="2040" dirty="0">
                <a:ln w="3175">
                  <a:noFill/>
                </a:ln>
                <a:solidFill>
                  <a:srgbClr val="353535"/>
                </a:solidFill>
                <a:latin typeface="Segoe UI Light"/>
              </a:rPr>
              <a:t>on-premises and in the cloud</a:t>
            </a:r>
          </a:p>
        </p:txBody>
      </p:sp>
      <p:sp>
        <p:nvSpPr>
          <p:cNvPr id="35" name="Rectangle 34"/>
          <p:cNvSpPr/>
          <p:nvPr/>
        </p:nvSpPr>
        <p:spPr>
          <a:xfrm>
            <a:off x="1274907" y="4077508"/>
            <a:ext cx="5880566" cy="652822"/>
          </a:xfrm>
          <a:prstGeom prst="rect">
            <a:avLst/>
          </a:prstGeom>
        </p:spPr>
        <p:txBody>
          <a:bodyPr lIns="0" tIns="0" rIns="0" bIns="0" anchor="ctr">
            <a:noAutofit/>
          </a:bodyPr>
          <a:lstStyle/>
          <a:p>
            <a:pPr defTabSz="932384" fontAlgn="base">
              <a:spcBef>
                <a:spcPts val="2040"/>
              </a:spcBef>
              <a:spcAft>
                <a:spcPct val="0"/>
              </a:spcAft>
              <a:buSzPct val="90000"/>
            </a:pPr>
            <a:r>
              <a:rPr lang="en-US" sz="2040" dirty="0">
                <a:ln w="3175">
                  <a:noFill/>
                </a:ln>
                <a:solidFill>
                  <a:srgbClr val="353535"/>
                </a:solidFill>
                <a:latin typeface="Segoe UI Light"/>
              </a:rPr>
              <a:t>Auto insights and intuitive data exploration using natural language query</a:t>
            </a:r>
          </a:p>
        </p:txBody>
      </p:sp>
      <p:sp>
        <p:nvSpPr>
          <p:cNvPr id="37" name="Rectangle 36"/>
          <p:cNvSpPr/>
          <p:nvPr/>
        </p:nvSpPr>
        <p:spPr>
          <a:xfrm>
            <a:off x="1274907" y="4963848"/>
            <a:ext cx="5880566" cy="652822"/>
          </a:xfrm>
          <a:prstGeom prst="rect">
            <a:avLst/>
          </a:prstGeom>
        </p:spPr>
        <p:txBody>
          <a:bodyPr lIns="0" tIns="0" rIns="0" bIns="0" anchor="ctr">
            <a:noAutofit/>
          </a:bodyPr>
          <a:lstStyle/>
          <a:p>
            <a:pPr defTabSz="932384" fontAlgn="base">
              <a:spcBef>
                <a:spcPts val="2040"/>
              </a:spcBef>
              <a:spcAft>
                <a:spcPct val="0"/>
              </a:spcAft>
              <a:buSzPct val="90000"/>
            </a:pPr>
            <a:r>
              <a:rPr lang="en-US" sz="2040" dirty="0">
                <a:ln w="3175">
                  <a:noFill/>
                </a:ln>
                <a:solidFill>
                  <a:srgbClr val="353535"/>
                </a:solidFill>
                <a:latin typeface="Segoe UI Light"/>
              </a:rPr>
              <a:t>Integrated with familiar Microsoft products, utilizing commitment for scale &amp; availability in Azure </a:t>
            </a:r>
          </a:p>
        </p:txBody>
      </p:sp>
      <p:sp>
        <p:nvSpPr>
          <p:cNvPr id="39" name="Rectangle 38"/>
          <p:cNvSpPr/>
          <p:nvPr/>
        </p:nvSpPr>
        <p:spPr>
          <a:xfrm>
            <a:off x="1274907" y="5850185"/>
            <a:ext cx="5880566" cy="652822"/>
          </a:xfrm>
          <a:prstGeom prst="rect">
            <a:avLst/>
          </a:prstGeom>
        </p:spPr>
        <p:txBody>
          <a:bodyPr lIns="0" tIns="0" rIns="0" bIns="0" anchor="ctr">
            <a:noAutofit/>
          </a:bodyPr>
          <a:lstStyle/>
          <a:p>
            <a:pPr defTabSz="932384" fontAlgn="base">
              <a:spcBef>
                <a:spcPts val="2040"/>
              </a:spcBef>
              <a:spcAft>
                <a:spcPct val="0"/>
              </a:spcAft>
              <a:buSzPct val="90000"/>
            </a:pPr>
            <a:r>
              <a:rPr lang="en-US" sz="2040" dirty="0">
                <a:ln w="3175">
                  <a:noFill/>
                </a:ln>
                <a:solidFill>
                  <a:srgbClr val="353535"/>
                </a:solidFill>
                <a:latin typeface="Segoe UI Light"/>
              </a:rPr>
              <a:t>Fast deployment, hybrid configuration, secure and integrated with existing IT systems</a:t>
            </a:r>
          </a:p>
        </p:txBody>
      </p:sp>
      <p:sp>
        <p:nvSpPr>
          <p:cNvPr id="65" name="Freeform 51"/>
          <p:cNvSpPr>
            <a:spLocks/>
          </p:cNvSpPr>
          <p:nvPr/>
        </p:nvSpPr>
        <p:spPr bwMode="auto">
          <a:xfrm>
            <a:off x="7006582" y="5263243"/>
            <a:ext cx="5200876" cy="207192"/>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66" name="Rectangle 65"/>
          <p:cNvSpPr/>
          <p:nvPr/>
        </p:nvSpPr>
        <p:spPr bwMode="auto">
          <a:xfrm>
            <a:off x="7486643" y="2471954"/>
            <a:ext cx="4319041" cy="2797082"/>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67" name="Picture 66"/>
          <p:cNvPicPr>
            <a:picLocks noChangeAspect="1"/>
          </p:cNvPicPr>
          <p:nvPr/>
        </p:nvPicPr>
        <p:blipFill rotWithShape="1">
          <a:blip r:embed="rId3"/>
          <a:srcRect b="470"/>
          <a:stretch/>
        </p:blipFill>
        <p:spPr>
          <a:xfrm>
            <a:off x="7631740" y="2581968"/>
            <a:ext cx="4028846" cy="2577056"/>
          </a:xfrm>
          <a:prstGeom prst="rect">
            <a:avLst/>
          </a:prstGeom>
          <a:effectLst>
            <a:innerShdw blurRad="38100">
              <a:prstClr val="black"/>
            </a:innerShdw>
          </a:effectLst>
        </p:spPr>
      </p:pic>
      <p:sp>
        <p:nvSpPr>
          <p:cNvPr id="68" name="Rectangle 67"/>
          <p:cNvSpPr/>
          <p:nvPr/>
        </p:nvSpPr>
        <p:spPr bwMode="auto">
          <a:xfrm>
            <a:off x="10137546" y="4390159"/>
            <a:ext cx="2073310" cy="1289631"/>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sp>
        <p:nvSpPr>
          <p:cNvPr id="69" name="Rectangle 68"/>
          <p:cNvSpPr/>
          <p:nvPr/>
        </p:nvSpPr>
        <p:spPr bwMode="auto">
          <a:xfrm>
            <a:off x="10236901" y="4489671"/>
            <a:ext cx="1874600" cy="1100453"/>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70" name="Group 69"/>
          <p:cNvGrpSpPr/>
          <p:nvPr/>
        </p:nvGrpSpPr>
        <p:grpSpPr>
          <a:xfrm>
            <a:off x="11369534" y="2100058"/>
            <a:ext cx="715728" cy="1574568"/>
            <a:chOff x="10287334" y="1977366"/>
            <a:chExt cx="701758" cy="1543834"/>
          </a:xfrm>
        </p:grpSpPr>
        <p:grpSp>
          <p:nvGrpSpPr>
            <p:cNvPr id="71" name="Group 70"/>
            <p:cNvGrpSpPr/>
            <p:nvPr/>
          </p:nvGrpSpPr>
          <p:grpSpPr>
            <a:xfrm>
              <a:off x="10287334" y="1977366"/>
              <a:ext cx="701758" cy="1543834"/>
              <a:chOff x="5232401" y="4147620"/>
              <a:chExt cx="1005814" cy="2212744"/>
            </a:xfrm>
          </p:grpSpPr>
          <p:sp>
            <p:nvSpPr>
              <p:cNvPr id="73" name="AutoShape 3"/>
              <p:cNvSpPr>
                <a:spLocks noChangeAspect="1" noChangeArrowheads="1" noTextEdit="1"/>
              </p:cNvSpPr>
              <p:nvPr/>
            </p:nvSpPr>
            <p:spPr bwMode="auto">
              <a:xfrm>
                <a:off x="5232401" y="4147620"/>
                <a:ext cx="996905" cy="221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74" name="Rectangle 73"/>
              <p:cNvSpPr>
                <a:spLocks noChangeArrowheads="1"/>
              </p:cNvSpPr>
              <p:nvPr/>
            </p:nvSpPr>
            <p:spPr bwMode="auto">
              <a:xfrm>
                <a:off x="5287636" y="4471836"/>
                <a:ext cx="895344" cy="1564313"/>
              </a:xfrm>
              <a:prstGeom prst="rect">
                <a:avLst/>
              </a:prstGeom>
              <a:solidFill>
                <a:schemeClr val="bg1">
                  <a:lumMod val="85000"/>
                </a:schemeClr>
              </a:solidFill>
              <a:ln>
                <a:noFill/>
                <a:headEnd type="none" w="med" len="med"/>
                <a:tailEnd type="none" w="med" len="med"/>
              </a:ln>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000" dirty="0">
                  <a:gradFill>
                    <a:gsLst>
                      <a:gs pos="0">
                        <a:srgbClr val="FFFFFF"/>
                      </a:gs>
                      <a:gs pos="100000">
                        <a:srgbClr val="FFFFFF"/>
                      </a:gs>
                    </a:gsLst>
                    <a:lin ang="5400000" scaled="0"/>
                  </a:gradFill>
                  <a:latin typeface="Segoe UI Semilight"/>
                  <a:cs typeface="Segoe UI" pitchFamily="34" charset="0"/>
                </a:endParaRPr>
              </a:p>
            </p:txBody>
          </p:sp>
          <p:sp>
            <p:nvSpPr>
              <p:cNvPr id="80" name="Freeform 5"/>
              <p:cNvSpPr>
                <a:spLocks/>
              </p:cNvSpPr>
              <p:nvPr/>
            </p:nvSpPr>
            <p:spPr bwMode="auto">
              <a:xfrm>
                <a:off x="5241310" y="4158536"/>
                <a:ext cx="996905" cy="2190911"/>
              </a:xfrm>
              <a:custGeom>
                <a:avLst/>
                <a:gdLst>
                  <a:gd name="T0" fmla="*/ 108 w 108"/>
                  <a:gd name="T1" fmla="*/ 188 h 196"/>
                  <a:gd name="T2" fmla="*/ 99 w 108"/>
                  <a:gd name="T3" fmla="*/ 196 h 196"/>
                  <a:gd name="T4" fmla="*/ 8 w 108"/>
                  <a:gd name="T5" fmla="*/ 196 h 196"/>
                  <a:gd name="T6" fmla="*/ 0 w 108"/>
                  <a:gd name="T7" fmla="*/ 188 h 196"/>
                  <a:gd name="T8" fmla="*/ 0 w 108"/>
                  <a:gd name="T9" fmla="*/ 8 h 196"/>
                  <a:gd name="T10" fmla="*/ 8 w 108"/>
                  <a:gd name="T11" fmla="*/ 0 h 196"/>
                  <a:gd name="T12" fmla="*/ 99 w 108"/>
                  <a:gd name="T13" fmla="*/ 0 h 196"/>
                  <a:gd name="T14" fmla="*/ 108 w 108"/>
                  <a:gd name="T15" fmla="*/ 8 h 196"/>
                  <a:gd name="T16" fmla="*/ 108 w 108"/>
                  <a:gd name="T17" fmla="*/ 1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96">
                    <a:moveTo>
                      <a:pt x="108" y="188"/>
                    </a:moveTo>
                    <a:cubicBezTo>
                      <a:pt x="108" y="192"/>
                      <a:pt x="104" y="196"/>
                      <a:pt x="99" y="196"/>
                    </a:cubicBezTo>
                    <a:cubicBezTo>
                      <a:pt x="8" y="196"/>
                      <a:pt x="8" y="196"/>
                      <a:pt x="8" y="196"/>
                    </a:cubicBezTo>
                    <a:cubicBezTo>
                      <a:pt x="4" y="196"/>
                      <a:pt x="0" y="192"/>
                      <a:pt x="0" y="188"/>
                    </a:cubicBezTo>
                    <a:cubicBezTo>
                      <a:pt x="0" y="8"/>
                      <a:pt x="0" y="8"/>
                      <a:pt x="0" y="8"/>
                    </a:cubicBezTo>
                    <a:cubicBezTo>
                      <a:pt x="0" y="4"/>
                      <a:pt x="4" y="0"/>
                      <a:pt x="8" y="0"/>
                    </a:cubicBezTo>
                    <a:cubicBezTo>
                      <a:pt x="99" y="0"/>
                      <a:pt x="99" y="0"/>
                      <a:pt x="99" y="0"/>
                    </a:cubicBezTo>
                    <a:cubicBezTo>
                      <a:pt x="104" y="0"/>
                      <a:pt x="108" y="4"/>
                      <a:pt x="108" y="8"/>
                    </a:cubicBezTo>
                    <a:lnTo>
                      <a:pt x="108" y="1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81" name="Freeform 7"/>
              <p:cNvSpPr>
                <a:spLocks/>
              </p:cNvSpPr>
              <p:nvPr/>
            </p:nvSpPr>
            <p:spPr bwMode="auto">
              <a:xfrm>
                <a:off x="5463141" y="4281891"/>
                <a:ext cx="544333" cy="33840"/>
              </a:xfrm>
              <a:custGeom>
                <a:avLst/>
                <a:gdLst>
                  <a:gd name="T0" fmla="*/ 59 w 59"/>
                  <a:gd name="T1" fmla="*/ 2 h 3"/>
                  <a:gd name="T2" fmla="*/ 58 w 59"/>
                  <a:gd name="T3" fmla="*/ 3 h 3"/>
                  <a:gd name="T4" fmla="*/ 1 w 59"/>
                  <a:gd name="T5" fmla="*/ 3 h 3"/>
                  <a:gd name="T6" fmla="*/ 0 w 59"/>
                  <a:gd name="T7" fmla="*/ 2 h 3"/>
                  <a:gd name="T8" fmla="*/ 0 w 59"/>
                  <a:gd name="T9" fmla="*/ 2 h 3"/>
                  <a:gd name="T10" fmla="*/ 1 w 59"/>
                  <a:gd name="T11" fmla="*/ 0 h 3"/>
                  <a:gd name="T12" fmla="*/ 58 w 59"/>
                  <a:gd name="T13" fmla="*/ 0 h 3"/>
                  <a:gd name="T14" fmla="*/ 59 w 59"/>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
                    <a:moveTo>
                      <a:pt x="59" y="2"/>
                    </a:moveTo>
                    <a:cubicBezTo>
                      <a:pt x="59" y="2"/>
                      <a:pt x="59" y="3"/>
                      <a:pt x="58" y="3"/>
                    </a:cubicBezTo>
                    <a:cubicBezTo>
                      <a:pt x="1" y="3"/>
                      <a:pt x="1" y="3"/>
                      <a:pt x="1" y="3"/>
                    </a:cubicBezTo>
                    <a:cubicBezTo>
                      <a:pt x="0" y="3"/>
                      <a:pt x="0" y="2"/>
                      <a:pt x="0" y="2"/>
                    </a:cubicBezTo>
                    <a:cubicBezTo>
                      <a:pt x="0" y="2"/>
                      <a:pt x="0" y="2"/>
                      <a:pt x="0" y="2"/>
                    </a:cubicBezTo>
                    <a:cubicBezTo>
                      <a:pt x="0" y="1"/>
                      <a:pt x="0" y="0"/>
                      <a:pt x="1" y="0"/>
                    </a:cubicBezTo>
                    <a:cubicBezTo>
                      <a:pt x="58" y="0"/>
                      <a:pt x="58" y="0"/>
                      <a:pt x="58" y="0"/>
                    </a:cubicBezTo>
                    <a:cubicBezTo>
                      <a:pt x="59" y="0"/>
                      <a:pt x="59" y="1"/>
                      <a:pt x="59"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82" name="Freeform 8"/>
              <p:cNvSpPr>
                <a:spLocks/>
              </p:cNvSpPr>
              <p:nvPr/>
            </p:nvSpPr>
            <p:spPr bwMode="auto">
              <a:xfrm>
                <a:off x="5287636"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10"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10"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83" name="Freeform 9"/>
              <p:cNvSpPr>
                <a:spLocks/>
              </p:cNvSpPr>
              <p:nvPr/>
            </p:nvSpPr>
            <p:spPr bwMode="auto">
              <a:xfrm>
                <a:off x="6081418"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9"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9"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84" name="Freeform 10"/>
              <p:cNvSpPr>
                <a:spLocks/>
              </p:cNvSpPr>
              <p:nvPr/>
            </p:nvSpPr>
            <p:spPr bwMode="auto">
              <a:xfrm>
                <a:off x="5628847" y="6125662"/>
                <a:ext cx="212923" cy="134271"/>
              </a:xfrm>
              <a:custGeom>
                <a:avLst/>
                <a:gdLst>
                  <a:gd name="T0" fmla="*/ 23 w 23"/>
                  <a:gd name="T1" fmla="*/ 6 h 12"/>
                  <a:gd name="T2" fmla="*/ 17 w 23"/>
                  <a:gd name="T3" fmla="*/ 12 h 12"/>
                  <a:gd name="T4" fmla="*/ 6 w 23"/>
                  <a:gd name="T5" fmla="*/ 12 h 12"/>
                  <a:gd name="T6" fmla="*/ 0 w 23"/>
                  <a:gd name="T7" fmla="*/ 6 h 12"/>
                  <a:gd name="T8" fmla="*/ 0 w 23"/>
                  <a:gd name="T9" fmla="*/ 6 h 12"/>
                  <a:gd name="T10" fmla="*/ 6 w 23"/>
                  <a:gd name="T11" fmla="*/ 0 h 12"/>
                  <a:gd name="T12" fmla="*/ 17 w 23"/>
                  <a:gd name="T13" fmla="*/ 0 h 12"/>
                  <a:gd name="T14" fmla="*/ 23 w 2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2">
                    <a:moveTo>
                      <a:pt x="23" y="6"/>
                    </a:moveTo>
                    <a:cubicBezTo>
                      <a:pt x="23" y="10"/>
                      <a:pt x="21" y="12"/>
                      <a:pt x="17" y="12"/>
                    </a:cubicBezTo>
                    <a:cubicBezTo>
                      <a:pt x="6" y="12"/>
                      <a:pt x="6" y="12"/>
                      <a:pt x="6" y="12"/>
                    </a:cubicBezTo>
                    <a:cubicBezTo>
                      <a:pt x="3" y="12"/>
                      <a:pt x="0" y="10"/>
                      <a:pt x="0" y="6"/>
                    </a:cubicBezTo>
                    <a:cubicBezTo>
                      <a:pt x="0" y="6"/>
                      <a:pt x="0" y="6"/>
                      <a:pt x="0" y="6"/>
                    </a:cubicBezTo>
                    <a:cubicBezTo>
                      <a:pt x="0" y="3"/>
                      <a:pt x="3" y="0"/>
                      <a:pt x="6" y="0"/>
                    </a:cubicBezTo>
                    <a:cubicBezTo>
                      <a:pt x="17" y="0"/>
                      <a:pt x="17" y="0"/>
                      <a:pt x="17" y="0"/>
                    </a:cubicBezTo>
                    <a:cubicBezTo>
                      <a:pt x="21" y="0"/>
                      <a:pt x="23" y="3"/>
                      <a:pt x="23" y="6"/>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grpSp>
        <p:pic>
          <p:nvPicPr>
            <p:cNvPr id="72" name="Picture 71"/>
            <p:cNvPicPr>
              <a:picLocks noChangeAspect="1"/>
            </p:cNvPicPr>
            <p:nvPr/>
          </p:nvPicPr>
          <p:blipFill rotWithShape="1">
            <a:blip r:embed="rId4"/>
            <a:srcRect l="4769" r="2958"/>
            <a:stretch/>
          </p:blipFill>
          <p:spPr>
            <a:xfrm>
              <a:off x="10331789" y="2135023"/>
              <a:ext cx="618765" cy="1196479"/>
            </a:xfrm>
            <a:prstGeom prst="rect">
              <a:avLst/>
            </a:prstGeom>
            <a:effectLst>
              <a:innerShdw blurRad="38100">
                <a:prstClr val="black"/>
              </a:innerShdw>
            </a:effectLst>
          </p:spPr>
        </p:pic>
      </p:grpSp>
      <p:pic>
        <p:nvPicPr>
          <p:cNvPr id="85" name="Picture 84"/>
          <p:cNvPicPr>
            <a:picLocks noChangeAspect="1"/>
          </p:cNvPicPr>
          <p:nvPr/>
        </p:nvPicPr>
        <p:blipFill rotWithShape="1">
          <a:blip r:embed="rId3"/>
          <a:srcRect l="7008" t="12797" r="2827" b="4843"/>
          <a:stretch/>
        </p:blipFill>
        <p:spPr>
          <a:xfrm>
            <a:off x="10236901" y="4489671"/>
            <a:ext cx="1874600" cy="1100453"/>
          </a:xfrm>
          <a:prstGeom prst="rect">
            <a:avLst/>
          </a:prstGeom>
          <a:effectLst>
            <a:innerShdw blurRad="38100">
              <a:prstClr val="black"/>
            </a:innerShdw>
          </a:effectLst>
        </p:spPr>
      </p:pic>
      <p:sp>
        <p:nvSpPr>
          <p:cNvPr id="86" name="Freeform: Shape 85"/>
          <p:cNvSpPr/>
          <p:nvPr/>
        </p:nvSpPr>
        <p:spPr bwMode="auto">
          <a:xfrm>
            <a:off x="8828463" y="2471955"/>
            <a:ext cx="2970184" cy="2729691"/>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
        <p:nvSpPr>
          <p:cNvPr id="87" name="Freeform: Shape 86"/>
          <p:cNvSpPr/>
          <p:nvPr/>
        </p:nvSpPr>
        <p:spPr bwMode="auto">
          <a:xfrm>
            <a:off x="10781671" y="4390158"/>
            <a:ext cx="1425805" cy="1258560"/>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Tree>
    <p:extLst>
      <p:ext uri="{BB962C8B-B14F-4D97-AF65-F5344CB8AC3E}">
        <p14:creationId xmlns:p14="http://schemas.microsoft.com/office/powerpoint/2010/main" val="89752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67164" y="1663160"/>
            <a:ext cx="3728109" cy="4981638"/>
          </a:xfrm>
          <a:prstGeom prst="rect">
            <a:avLst/>
          </a:prstGeom>
        </p:spPr>
        <p:txBody>
          <a:bodyPr wrap="square" lIns="279781">
            <a:noAutofit/>
          </a:bodyPr>
          <a:lstStyle/>
          <a:p>
            <a:pPr marL="470756" defTabSz="932384" fontAlgn="base">
              <a:spcBef>
                <a:spcPts val="2040"/>
              </a:spcBef>
              <a:spcAft>
                <a:spcPct val="0"/>
              </a:spcAft>
              <a:buSzPct val="90000"/>
            </a:pPr>
            <a:r>
              <a:rPr lang="en-US" sz="1632" dirty="0">
                <a:ln w="3175">
                  <a:noFill/>
                </a:ln>
                <a:solidFill>
                  <a:srgbClr val="353535"/>
                </a:solidFill>
              </a:rPr>
              <a:t>Cloud-based SaaS solutions</a:t>
            </a:r>
            <a:br>
              <a:rPr lang="en-US" sz="1632" dirty="0">
                <a:ln w="3175">
                  <a:noFill/>
                </a:ln>
                <a:solidFill>
                  <a:srgbClr val="353535"/>
                </a:solidFill>
              </a:rPr>
            </a:br>
            <a:r>
              <a:rPr lang="en-US" sz="1428" i="1" dirty="0">
                <a:ln w="3175">
                  <a:noFill/>
                </a:ln>
                <a:solidFill>
                  <a:srgbClr val="353535"/>
                </a:solidFill>
              </a:rPr>
              <a:t>e.g. </a:t>
            </a:r>
            <a:r>
              <a:rPr lang="en-US" sz="1428" i="1" dirty="0" err="1">
                <a:ln w="3175">
                  <a:noFill/>
                </a:ln>
                <a:solidFill>
                  <a:srgbClr val="353535"/>
                </a:solidFill>
              </a:rPr>
              <a:t>Marketo</a:t>
            </a:r>
            <a:r>
              <a:rPr lang="en-US" sz="1428" i="1" dirty="0">
                <a:ln w="3175">
                  <a:noFill/>
                </a:ln>
                <a:solidFill>
                  <a:srgbClr val="353535"/>
                </a:solidFill>
              </a:rPr>
              <a:t>, Salesforce, </a:t>
            </a:r>
            <a:r>
              <a:rPr lang="en-US" sz="1428" i="1" dirty="0" err="1">
                <a:ln w="3175">
                  <a:noFill/>
                </a:ln>
                <a:solidFill>
                  <a:srgbClr val="353535"/>
                </a:solidFill>
              </a:rPr>
              <a:t>Quickbooks</a:t>
            </a:r>
            <a:r>
              <a:rPr lang="en-US" sz="1428" i="1" dirty="0">
                <a:ln w="3175">
                  <a:noFill/>
                </a:ln>
                <a:solidFill>
                  <a:srgbClr val="353535"/>
                </a:solidFill>
              </a:rPr>
              <a:t>,</a:t>
            </a:r>
            <a:br>
              <a:rPr lang="en-US" sz="1428" i="1" dirty="0">
                <a:ln w="3175">
                  <a:noFill/>
                </a:ln>
                <a:solidFill>
                  <a:srgbClr val="353535"/>
                </a:solidFill>
              </a:rPr>
            </a:br>
            <a:r>
              <a:rPr lang="en-US" sz="1428" i="1" dirty="0">
                <a:ln w="3175">
                  <a:noFill/>
                </a:ln>
                <a:solidFill>
                  <a:srgbClr val="353535"/>
                </a:solidFill>
              </a:rPr>
              <a:t>Google Analytics, …</a:t>
            </a:r>
          </a:p>
          <a:p>
            <a:pPr marL="470756" defTabSz="932384" fontAlgn="base">
              <a:spcBef>
                <a:spcPts val="2040"/>
              </a:spcBef>
              <a:spcAft>
                <a:spcPct val="0"/>
              </a:spcAft>
              <a:buSzPct val="90000"/>
            </a:pPr>
            <a:r>
              <a:rPr lang="en-US" sz="1632" dirty="0">
                <a:ln w="3175">
                  <a:noFill/>
                </a:ln>
                <a:solidFill>
                  <a:srgbClr val="353535"/>
                </a:solidFill>
              </a:rPr>
              <a:t>On-premises data</a:t>
            </a:r>
            <a:br>
              <a:rPr lang="en-US" sz="1632" dirty="0">
                <a:ln w="3175">
                  <a:noFill/>
                </a:ln>
                <a:solidFill>
                  <a:srgbClr val="353535"/>
                </a:solidFill>
              </a:rPr>
            </a:br>
            <a:r>
              <a:rPr lang="en-US" sz="1428" i="1" dirty="0">
                <a:ln w="3175">
                  <a:noFill/>
                </a:ln>
                <a:solidFill>
                  <a:srgbClr val="353535"/>
                </a:solidFill>
              </a:rPr>
              <a:t>e.g. Analysis Services, SQL Server</a:t>
            </a:r>
          </a:p>
          <a:p>
            <a:pPr marL="470756" defTabSz="932384" fontAlgn="base">
              <a:spcBef>
                <a:spcPts val="2040"/>
              </a:spcBef>
              <a:spcAft>
                <a:spcPct val="0"/>
              </a:spcAft>
              <a:buSzPct val="90000"/>
            </a:pPr>
            <a:r>
              <a:rPr lang="en-US" sz="1632" dirty="0">
                <a:ln w="3175">
                  <a:noFill/>
                </a:ln>
                <a:solidFill>
                  <a:srgbClr val="353535"/>
                </a:solidFill>
              </a:rPr>
              <a:t>Organizational content packs</a:t>
            </a:r>
            <a:br>
              <a:rPr lang="en-US" sz="1632" dirty="0">
                <a:ln w="3175">
                  <a:noFill/>
                </a:ln>
                <a:solidFill>
                  <a:srgbClr val="353535"/>
                </a:solidFill>
              </a:rPr>
            </a:br>
            <a:r>
              <a:rPr lang="en-US" sz="1428" i="1" dirty="0">
                <a:ln w="3175">
                  <a:noFill/>
                </a:ln>
                <a:solidFill>
                  <a:srgbClr val="353535"/>
                </a:solidFill>
              </a:rPr>
              <a:t>Corporate data sources or external</a:t>
            </a:r>
            <a:br>
              <a:rPr lang="en-US" sz="1428" i="1" dirty="0">
                <a:ln w="3175">
                  <a:noFill/>
                </a:ln>
                <a:solidFill>
                  <a:srgbClr val="353535"/>
                </a:solidFill>
              </a:rPr>
            </a:br>
            <a:r>
              <a:rPr lang="en-US" sz="1428" i="1" dirty="0">
                <a:ln w="3175">
                  <a:noFill/>
                </a:ln>
                <a:solidFill>
                  <a:srgbClr val="353535"/>
                </a:solidFill>
              </a:rPr>
              <a:t>data services</a:t>
            </a:r>
          </a:p>
          <a:p>
            <a:pPr marL="470756" defTabSz="932384" fontAlgn="base">
              <a:spcBef>
                <a:spcPts val="2040"/>
              </a:spcBef>
              <a:spcAft>
                <a:spcPct val="0"/>
              </a:spcAft>
              <a:buSzPct val="90000"/>
            </a:pPr>
            <a:r>
              <a:rPr lang="en-US" sz="1632" dirty="0">
                <a:ln w="3175">
                  <a:noFill/>
                </a:ln>
                <a:solidFill>
                  <a:srgbClr val="353535"/>
                </a:solidFill>
              </a:rPr>
              <a:t>Azure services</a:t>
            </a:r>
            <a:br>
              <a:rPr lang="en-US" sz="1632" dirty="0">
                <a:ln w="3175">
                  <a:noFill/>
                </a:ln>
                <a:solidFill>
                  <a:srgbClr val="353535"/>
                </a:solidFill>
              </a:rPr>
            </a:br>
            <a:r>
              <a:rPr lang="en-US" sz="1428" i="1" dirty="0">
                <a:ln w="3175">
                  <a:noFill/>
                </a:ln>
                <a:solidFill>
                  <a:srgbClr val="353535"/>
                </a:solidFill>
              </a:rPr>
              <a:t>Azure SQL, Stream Analytics…</a:t>
            </a:r>
          </a:p>
          <a:p>
            <a:pPr marL="470756" defTabSz="932384" fontAlgn="base">
              <a:spcBef>
                <a:spcPts val="2040"/>
              </a:spcBef>
              <a:spcAft>
                <a:spcPct val="0"/>
              </a:spcAft>
              <a:buSzPct val="90000"/>
            </a:pPr>
            <a:r>
              <a:rPr lang="en-US" sz="1632" dirty="0">
                <a:ln w="3175">
                  <a:noFill/>
                </a:ln>
                <a:solidFill>
                  <a:srgbClr val="353535"/>
                </a:solidFill>
              </a:rPr>
              <a:t>Excel and CSV files</a:t>
            </a:r>
            <a:br>
              <a:rPr lang="en-US" sz="1632" dirty="0">
                <a:ln w="3175">
                  <a:noFill/>
                </a:ln>
                <a:solidFill>
                  <a:srgbClr val="353535"/>
                </a:solidFill>
              </a:rPr>
            </a:br>
            <a:r>
              <a:rPr lang="en-US" sz="1428" i="1" dirty="0">
                <a:ln w="3175">
                  <a:noFill/>
                </a:ln>
                <a:solidFill>
                  <a:srgbClr val="353535"/>
                </a:solidFill>
              </a:rPr>
              <a:t>Workbook data, flat files</a:t>
            </a:r>
          </a:p>
          <a:p>
            <a:pPr marL="470756" defTabSz="932384" fontAlgn="base">
              <a:spcBef>
                <a:spcPts val="2040"/>
              </a:spcBef>
              <a:spcAft>
                <a:spcPct val="0"/>
              </a:spcAft>
              <a:buSzPct val="90000"/>
            </a:pPr>
            <a:r>
              <a:rPr lang="en-US" sz="1632" dirty="0">
                <a:ln w="3175">
                  <a:noFill/>
                </a:ln>
                <a:solidFill>
                  <a:srgbClr val="353535"/>
                </a:solidFill>
              </a:rPr>
              <a:t>Power BI Desktop files</a:t>
            </a:r>
            <a:br>
              <a:rPr lang="en-US" sz="1632" dirty="0">
                <a:ln w="3175">
                  <a:noFill/>
                </a:ln>
                <a:solidFill>
                  <a:srgbClr val="353535"/>
                </a:solidFill>
              </a:rPr>
            </a:br>
            <a:r>
              <a:rPr lang="en-US" sz="1428" i="1" dirty="0">
                <a:ln w="3175">
                  <a:noFill/>
                </a:ln>
                <a:solidFill>
                  <a:srgbClr val="353535"/>
                </a:solidFill>
              </a:rPr>
              <a:t>Data from files, databases, Azure,</a:t>
            </a:r>
            <a:br>
              <a:rPr lang="en-US" sz="1428" i="1" dirty="0">
                <a:ln w="3175">
                  <a:noFill/>
                </a:ln>
                <a:solidFill>
                  <a:srgbClr val="353535"/>
                </a:solidFill>
              </a:rPr>
            </a:br>
            <a:r>
              <a:rPr lang="en-US" sz="1428" i="1" dirty="0">
                <a:ln w="3175">
                  <a:noFill/>
                </a:ln>
                <a:solidFill>
                  <a:srgbClr val="353535"/>
                </a:solidFill>
              </a:rPr>
              <a:t>Online Services, and other sources</a:t>
            </a:r>
          </a:p>
        </p:txBody>
      </p:sp>
      <p:sp>
        <p:nvSpPr>
          <p:cNvPr id="6" name="Title 5"/>
          <p:cNvSpPr>
            <a:spLocks noGrp="1"/>
          </p:cNvSpPr>
          <p:nvPr>
            <p:ph type="title"/>
          </p:nvPr>
        </p:nvSpPr>
        <p:spPr/>
        <p:txBody>
          <a:bodyPr/>
          <a:lstStyle/>
          <a:p>
            <a:r>
              <a:rPr lang="en-US"/>
              <a:t>Power BI Overview</a:t>
            </a:r>
            <a:endParaRPr lang="en-US" dirty="0"/>
          </a:p>
        </p:txBody>
      </p:sp>
      <p:sp>
        <p:nvSpPr>
          <p:cNvPr id="74" name="TextBox 293"/>
          <p:cNvSpPr txBox="1"/>
          <p:nvPr/>
        </p:nvSpPr>
        <p:spPr>
          <a:xfrm>
            <a:off x="4912474" y="6039998"/>
            <a:ext cx="100050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Data refresh</a:t>
            </a:r>
          </a:p>
        </p:txBody>
      </p:sp>
      <p:sp>
        <p:nvSpPr>
          <p:cNvPr id="80" name="Freeform 122"/>
          <p:cNvSpPr>
            <a:spLocks/>
          </p:cNvSpPr>
          <p:nvPr/>
        </p:nvSpPr>
        <p:spPr bwMode="black">
          <a:xfrm>
            <a:off x="4453180" y="6010958"/>
            <a:ext cx="279741" cy="279741"/>
          </a:xfrm>
          <a:custGeom>
            <a:avLst/>
            <a:gdLst>
              <a:gd name="T0" fmla="*/ 61 w 70"/>
              <a:gd name="T1" fmla="*/ 11 h 71"/>
              <a:gd name="T2" fmla="*/ 60 w 70"/>
              <a:gd name="T3" fmla="*/ 11 h 71"/>
              <a:gd name="T4" fmla="*/ 53 w 70"/>
              <a:gd name="T5" fmla="*/ 18 h 71"/>
              <a:gd name="T6" fmla="*/ 53 w 70"/>
              <a:gd name="T7" fmla="*/ 19 h 71"/>
              <a:gd name="T8" fmla="*/ 53 w 70"/>
              <a:gd name="T9" fmla="*/ 19 h 71"/>
              <a:gd name="T10" fmla="*/ 60 w 70"/>
              <a:gd name="T11" fmla="*/ 35 h 71"/>
              <a:gd name="T12" fmla="*/ 35 w 70"/>
              <a:gd name="T13" fmla="*/ 60 h 71"/>
              <a:gd name="T14" fmla="*/ 10 w 70"/>
              <a:gd name="T15" fmla="*/ 36 h 71"/>
              <a:gd name="T16" fmla="*/ 16 w 70"/>
              <a:gd name="T17" fmla="*/ 21 h 71"/>
              <a:gd name="T18" fmla="*/ 18 w 70"/>
              <a:gd name="T19" fmla="*/ 18 h 71"/>
              <a:gd name="T20" fmla="*/ 25 w 70"/>
              <a:gd name="T21" fmla="*/ 26 h 71"/>
              <a:gd name="T22" fmla="*/ 30 w 70"/>
              <a:gd name="T23" fmla="*/ 0 h 71"/>
              <a:gd name="T24" fmla="*/ 4 w 70"/>
              <a:gd name="T25" fmla="*/ 2 h 71"/>
              <a:gd name="T26" fmla="*/ 11 w 70"/>
              <a:gd name="T27" fmla="*/ 10 h 71"/>
              <a:gd name="T28" fmla="*/ 9 w 70"/>
              <a:gd name="T29" fmla="*/ 12 h 71"/>
              <a:gd name="T30" fmla="*/ 0 w 70"/>
              <a:gd name="T31" fmla="*/ 36 h 71"/>
              <a:gd name="T32" fmla="*/ 35 w 70"/>
              <a:gd name="T33" fmla="*/ 71 h 71"/>
              <a:gd name="T34" fmla="*/ 35 w 70"/>
              <a:gd name="T35" fmla="*/ 71 h 71"/>
              <a:gd name="T36" fmla="*/ 70 w 70"/>
              <a:gd name="T37" fmla="*/ 35 h 71"/>
              <a:gd name="T38" fmla="*/ 61 w 70"/>
              <a:gd name="T39"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71">
                <a:moveTo>
                  <a:pt x="61" y="11"/>
                </a:moveTo>
                <a:cubicBezTo>
                  <a:pt x="60" y="11"/>
                  <a:pt x="60" y="11"/>
                  <a:pt x="60" y="11"/>
                </a:cubicBezTo>
                <a:cubicBezTo>
                  <a:pt x="53" y="18"/>
                  <a:pt x="53" y="18"/>
                  <a:pt x="53" y="18"/>
                </a:cubicBezTo>
                <a:cubicBezTo>
                  <a:pt x="53" y="19"/>
                  <a:pt x="53" y="19"/>
                  <a:pt x="53" y="19"/>
                </a:cubicBezTo>
                <a:cubicBezTo>
                  <a:pt x="53" y="19"/>
                  <a:pt x="53" y="19"/>
                  <a:pt x="53" y="19"/>
                </a:cubicBezTo>
                <a:cubicBezTo>
                  <a:pt x="57" y="23"/>
                  <a:pt x="60" y="29"/>
                  <a:pt x="60" y="35"/>
                </a:cubicBezTo>
                <a:cubicBezTo>
                  <a:pt x="60" y="49"/>
                  <a:pt x="49" y="60"/>
                  <a:pt x="35" y="60"/>
                </a:cubicBezTo>
                <a:cubicBezTo>
                  <a:pt x="22" y="60"/>
                  <a:pt x="11" y="49"/>
                  <a:pt x="10" y="36"/>
                </a:cubicBezTo>
                <a:cubicBezTo>
                  <a:pt x="10" y="30"/>
                  <a:pt x="12" y="25"/>
                  <a:pt x="16" y="21"/>
                </a:cubicBezTo>
                <a:cubicBezTo>
                  <a:pt x="18" y="18"/>
                  <a:pt x="18" y="18"/>
                  <a:pt x="18" y="18"/>
                </a:cubicBezTo>
                <a:cubicBezTo>
                  <a:pt x="25" y="26"/>
                  <a:pt x="25" y="26"/>
                  <a:pt x="25" y="26"/>
                </a:cubicBezTo>
                <a:cubicBezTo>
                  <a:pt x="30" y="0"/>
                  <a:pt x="30" y="0"/>
                  <a:pt x="30" y="0"/>
                </a:cubicBezTo>
                <a:cubicBezTo>
                  <a:pt x="4" y="2"/>
                  <a:pt x="4" y="2"/>
                  <a:pt x="4" y="2"/>
                </a:cubicBezTo>
                <a:cubicBezTo>
                  <a:pt x="11" y="10"/>
                  <a:pt x="11" y="10"/>
                  <a:pt x="11" y="10"/>
                </a:cubicBezTo>
                <a:cubicBezTo>
                  <a:pt x="9" y="12"/>
                  <a:pt x="9" y="12"/>
                  <a:pt x="9" y="12"/>
                </a:cubicBezTo>
                <a:cubicBezTo>
                  <a:pt x="3" y="19"/>
                  <a:pt x="0" y="27"/>
                  <a:pt x="0" y="36"/>
                </a:cubicBezTo>
                <a:cubicBezTo>
                  <a:pt x="0" y="55"/>
                  <a:pt x="16" y="71"/>
                  <a:pt x="35" y="71"/>
                </a:cubicBezTo>
                <a:cubicBezTo>
                  <a:pt x="35" y="71"/>
                  <a:pt x="35" y="71"/>
                  <a:pt x="35" y="71"/>
                </a:cubicBezTo>
                <a:cubicBezTo>
                  <a:pt x="55" y="71"/>
                  <a:pt x="70" y="55"/>
                  <a:pt x="70" y="35"/>
                </a:cubicBezTo>
                <a:cubicBezTo>
                  <a:pt x="70" y="26"/>
                  <a:pt x="67" y="18"/>
                  <a:pt x="61" y="11"/>
                </a:cubicBezTo>
              </a:path>
            </a:pathLst>
          </a:custGeom>
          <a:solidFill>
            <a:schemeClr val="accent1"/>
          </a:solidFill>
          <a:ln>
            <a:noFill/>
          </a:ln>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2" name="TextBox 293"/>
          <p:cNvSpPr txBox="1"/>
          <p:nvPr/>
        </p:nvSpPr>
        <p:spPr>
          <a:xfrm>
            <a:off x="4912475" y="3683552"/>
            <a:ext cx="1116648"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Visualizations</a:t>
            </a:r>
          </a:p>
        </p:txBody>
      </p:sp>
      <p:sp>
        <p:nvSpPr>
          <p:cNvPr id="86" name="TextBox 293"/>
          <p:cNvSpPr txBox="1"/>
          <p:nvPr/>
        </p:nvSpPr>
        <p:spPr>
          <a:xfrm>
            <a:off x="4912482" y="2898070"/>
            <a:ext cx="132310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Live dashboards</a:t>
            </a:r>
          </a:p>
        </p:txBody>
      </p:sp>
      <p:sp>
        <p:nvSpPr>
          <p:cNvPr id="89" name="Freeform 226"/>
          <p:cNvSpPr>
            <a:spLocks noChangeAspect="1"/>
          </p:cNvSpPr>
          <p:nvPr/>
        </p:nvSpPr>
        <p:spPr bwMode="black">
          <a:xfrm>
            <a:off x="4535531" y="2078508"/>
            <a:ext cx="279741" cy="296148"/>
          </a:xfrm>
          <a:custGeom>
            <a:avLst/>
            <a:gdLst>
              <a:gd name="connsiteX0" fmla="*/ 59957 w 546268"/>
              <a:gd name="connsiteY0" fmla="*/ 369868 h 578307"/>
              <a:gd name="connsiteX1" fmla="*/ 257006 w 546268"/>
              <a:gd name="connsiteY1" fmla="*/ 484264 h 578307"/>
              <a:gd name="connsiteX2" fmla="*/ 257707 w 546268"/>
              <a:gd name="connsiteY2" fmla="*/ 484264 h 578307"/>
              <a:gd name="connsiteX3" fmla="*/ 273135 w 546268"/>
              <a:gd name="connsiteY3" fmla="*/ 488475 h 578307"/>
              <a:gd name="connsiteX4" fmla="*/ 289263 w 546268"/>
              <a:gd name="connsiteY4" fmla="*/ 484264 h 578307"/>
              <a:gd name="connsiteX5" fmla="*/ 487013 w 546268"/>
              <a:gd name="connsiteY5" fmla="*/ 369868 h 578307"/>
              <a:gd name="connsiteX6" fmla="*/ 538204 w 546268"/>
              <a:gd name="connsiteY6" fmla="*/ 399344 h 578307"/>
              <a:gd name="connsiteX7" fmla="*/ 545217 w 546268"/>
              <a:gd name="connsiteY7" fmla="*/ 407766 h 578307"/>
              <a:gd name="connsiteX8" fmla="*/ 545217 w 546268"/>
              <a:gd name="connsiteY8" fmla="*/ 418995 h 578307"/>
              <a:gd name="connsiteX9" fmla="*/ 538204 w 546268"/>
              <a:gd name="connsiteY9" fmla="*/ 427417 h 578307"/>
              <a:gd name="connsiteX10" fmla="*/ 280848 w 546268"/>
              <a:gd name="connsiteY10" fmla="*/ 576202 h 578307"/>
              <a:gd name="connsiteX11" fmla="*/ 273135 w 546268"/>
              <a:gd name="connsiteY11" fmla="*/ 578307 h 578307"/>
              <a:gd name="connsiteX12" fmla="*/ 265421 w 546268"/>
              <a:gd name="connsiteY12" fmla="*/ 576202 h 578307"/>
              <a:gd name="connsiteX13" fmla="*/ 8065 w 546268"/>
              <a:gd name="connsiteY13" fmla="*/ 427417 h 578307"/>
              <a:gd name="connsiteX14" fmla="*/ 1052 w 546268"/>
              <a:gd name="connsiteY14" fmla="*/ 418995 h 578307"/>
              <a:gd name="connsiteX15" fmla="*/ 1052 w 546268"/>
              <a:gd name="connsiteY15" fmla="*/ 407766 h 578307"/>
              <a:gd name="connsiteX16" fmla="*/ 8065 w 546268"/>
              <a:gd name="connsiteY16" fmla="*/ 399344 h 578307"/>
              <a:gd name="connsiteX17" fmla="*/ 59957 w 546268"/>
              <a:gd name="connsiteY17" fmla="*/ 369868 h 578307"/>
              <a:gd name="connsiteX18" fmla="*/ 59957 w 546268"/>
              <a:gd name="connsiteY18" fmla="*/ 245100 h 578307"/>
              <a:gd name="connsiteX19" fmla="*/ 257006 w 546268"/>
              <a:gd name="connsiteY19" fmla="*/ 359394 h 578307"/>
              <a:gd name="connsiteX20" fmla="*/ 257707 w 546268"/>
              <a:gd name="connsiteY20" fmla="*/ 359394 h 578307"/>
              <a:gd name="connsiteX21" fmla="*/ 273135 w 546268"/>
              <a:gd name="connsiteY21" fmla="*/ 362900 h 578307"/>
              <a:gd name="connsiteX22" fmla="*/ 289263 w 546268"/>
              <a:gd name="connsiteY22" fmla="*/ 359394 h 578307"/>
              <a:gd name="connsiteX23" fmla="*/ 487013 w 546268"/>
              <a:gd name="connsiteY23" fmla="*/ 245100 h 578307"/>
              <a:gd name="connsiteX24" fmla="*/ 538204 w 546268"/>
              <a:gd name="connsiteY24" fmla="*/ 274550 h 578307"/>
              <a:gd name="connsiteX25" fmla="*/ 545217 w 546268"/>
              <a:gd name="connsiteY25" fmla="*/ 282964 h 578307"/>
              <a:gd name="connsiteX26" fmla="*/ 545217 w 546268"/>
              <a:gd name="connsiteY26" fmla="*/ 294183 h 578307"/>
              <a:gd name="connsiteX27" fmla="*/ 538204 w 546268"/>
              <a:gd name="connsiteY27" fmla="*/ 302598 h 578307"/>
              <a:gd name="connsiteX28" fmla="*/ 280848 w 546268"/>
              <a:gd name="connsiteY28" fmla="*/ 451250 h 578307"/>
              <a:gd name="connsiteX29" fmla="*/ 273135 w 546268"/>
              <a:gd name="connsiteY29" fmla="*/ 452652 h 578307"/>
              <a:gd name="connsiteX30" fmla="*/ 265421 w 546268"/>
              <a:gd name="connsiteY30" fmla="*/ 451250 h 578307"/>
              <a:gd name="connsiteX31" fmla="*/ 8065 w 546268"/>
              <a:gd name="connsiteY31" fmla="*/ 302598 h 578307"/>
              <a:gd name="connsiteX32" fmla="*/ 1052 w 546268"/>
              <a:gd name="connsiteY32" fmla="*/ 294183 h 578307"/>
              <a:gd name="connsiteX33" fmla="*/ 1052 w 546268"/>
              <a:gd name="connsiteY33" fmla="*/ 282964 h 578307"/>
              <a:gd name="connsiteX34" fmla="*/ 8065 w 546268"/>
              <a:gd name="connsiteY34" fmla="*/ 274550 h 578307"/>
              <a:gd name="connsiteX35" fmla="*/ 59957 w 546268"/>
              <a:gd name="connsiteY35" fmla="*/ 245100 h 578307"/>
              <a:gd name="connsiteX36" fmla="*/ 273135 w 546268"/>
              <a:gd name="connsiteY36" fmla="*/ 0 h 578307"/>
              <a:gd name="connsiteX37" fmla="*/ 280848 w 546268"/>
              <a:gd name="connsiteY37" fmla="*/ 2803 h 578307"/>
              <a:gd name="connsiteX38" fmla="*/ 538204 w 546268"/>
              <a:gd name="connsiteY38" fmla="*/ 151352 h 578307"/>
              <a:gd name="connsiteX39" fmla="*/ 545217 w 546268"/>
              <a:gd name="connsiteY39" fmla="*/ 159761 h 578307"/>
              <a:gd name="connsiteX40" fmla="*/ 545217 w 546268"/>
              <a:gd name="connsiteY40" fmla="*/ 170271 h 578307"/>
              <a:gd name="connsiteX41" fmla="*/ 538204 w 546268"/>
              <a:gd name="connsiteY41" fmla="*/ 178680 h 578307"/>
              <a:gd name="connsiteX42" fmla="*/ 280848 w 546268"/>
              <a:gd name="connsiteY42" fmla="*/ 327930 h 578307"/>
              <a:gd name="connsiteX43" fmla="*/ 277342 w 546268"/>
              <a:gd name="connsiteY43" fmla="*/ 329331 h 578307"/>
              <a:gd name="connsiteX44" fmla="*/ 273135 w 546268"/>
              <a:gd name="connsiteY44" fmla="*/ 331433 h 578307"/>
              <a:gd name="connsiteX45" fmla="*/ 268927 w 546268"/>
              <a:gd name="connsiteY45" fmla="*/ 329331 h 578307"/>
              <a:gd name="connsiteX46" fmla="*/ 265421 w 546268"/>
              <a:gd name="connsiteY46" fmla="*/ 327930 h 578307"/>
              <a:gd name="connsiteX47" fmla="*/ 8065 w 546268"/>
              <a:gd name="connsiteY47" fmla="*/ 178680 h 578307"/>
              <a:gd name="connsiteX48" fmla="*/ 1052 w 546268"/>
              <a:gd name="connsiteY48" fmla="*/ 170271 h 578307"/>
              <a:gd name="connsiteX49" fmla="*/ 1052 w 546268"/>
              <a:gd name="connsiteY49" fmla="*/ 159761 h 578307"/>
              <a:gd name="connsiteX50" fmla="*/ 8065 w 546268"/>
              <a:gd name="connsiteY50" fmla="*/ 151352 h 578307"/>
              <a:gd name="connsiteX51" fmla="*/ 265421 w 546268"/>
              <a:gd name="connsiteY51" fmla="*/ 2803 h 578307"/>
              <a:gd name="connsiteX52" fmla="*/ 273135 w 546268"/>
              <a:gd name="connsiteY52" fmla="*/ 0 h 57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6268" h="578307">
                <a:moveTo>
                  <a:pt x="59957" y="369868"/>
                </a:moveTo>
                <a:lnTo>
                  <a:pt x="257006" y="484264"/>
                </a:lnTo>
                <a:cubicBezTo>
                  <a:pt x="257707" y="484264"/>
                  <a:pt x="257707" y="484264"/>
                  <a:pt x="257707" y="484264"/>
                </a:cubicBezTo>
                <a:cubicBezTo>
                  <a:pt x="261915" y="487071"/>
                  <a:pt x="267525" y="488475"/>
                  <a:pt x="273135" y="488475"/>
                </a:cubicBezTo>
                <a:cubicBezTo>
                  <a:pt x="278744" y="488475"/>
                  <a:pt x="284354" y="487071"/>
                  <a:pt x="289263" y="484264"/>
                </a:cubicBezTo>
                <a:cubicBezTo>
                  <a:pt x="487013" y="369868"/>
                  <a:pt x="487013" y="369868"/>
                  <a:pt x="487013" y="369868"/>
                </a:cubicBezTo>
                <a:cubicBezTo>
                  <a:pt x="538204" y="399344"/>
                  <a:pt x="538204" y="399344"/>
                  <a:pt x="538204" y="399344"/>
                </a:cubicBezTo>
                <a:cubicBezTo>
                  <a:pt x="541710" y="401450"/>
                  <a:pt x="543814" y="404257"/>
                  <a:pt x="545217" y="407766"/>
                </a:cubicBezTo>
                <a:cubicBezTo>
                  <a:pt x="546619" y="411275"/>
                  <a:pt x="546619" y="415486"/>
                  <a:pt x="545217" y="418995"/>
                </a:cubicBezTo>
                <a:cubicBezTo>
                  <a:pt x="543814" y="422504"/>
                  <a:pt x="541710" y="425312"/>
                  <a:pt x="538204" y="427417"/>
                </a:cubicBezTo>
                <a:cubicBezTo>
                  <a:pt x="280848" y="576202"/>
                  <a:pt x="280848" y="576202"/>
                  <a:pt x="280848" y="576202"/>
                </a:cubicBezTo>
                <a:cubicBezTo>
                  <a:pt x="278744" y="577605"/>
                  <a:pt x="275939" y="578307"/>
                  <a:pt x="273135" y="578307"/>
                </a:cubicBezTo>
                <a:cubicBezTo>
                  <a:pt x="270330" y="578307"/>
                  <a:pt x="267525" y="577605"/>
                  <a:pt x="265421" y="576202"/>
                </a:cubicBezTo>
                <a:cubicBezTo>
                  <a:pt x="8065" y="427417"/>
                  <a:pt x="8065" y="427417"/>
                  <a:pt x="8065" y="427417"/>
                </a:cubicBezTo>
                <a:cubicBezTo>
                  <a:pt x="4559" y="425312"/>
                  <a:pt x="2455" y="422504"/>
                  <a:pt x="1052" y="418995"/>
                </a:cubicBezTo>
                <a:cubicBezTo>
                  <a:pt x="-350" y="415486"/>
                  <a:pt x="-350" y="411275"/>
                  <a:pt x="1052" y="407766"/>
                </a:cubicBezTo>
                <a:cubicBezTo>
                  <a:pt x="2455" y="404257"/>
                  <a:pt x="4559" y="401450"/>
                  <a:pt x="8065" y="399344"/>
                </a:cubicBezTo>
                <a:cubicBezTo>
                  <a:pt x="59957" y="369868"/>
                  <a:pt x="59957" y="369868"/>
                  <a:pt x="59957" y="369868"/>
                </a:cubicBezTo>
                <a:close/>
                <a:moveTo>
                  <a:pt x="59957" y="245100"/>
                </a:moveTo>
                <a:cubicBezTo>
                  <a:pt x="257006" y="359394"/>
                  <a:pt x="257006" y="359394"/>
                  <a:pt x="257006" y="359394"/>
                </a:cubicBezTo>
                <a:cubicBezTo>
                  <a:pt x="257707" y="359394"/>
                  <a:pt x="257707" y="359394"/>
                  <a:pt x="257707" y="359394"/>
                </a:cubicBezTo>
                <a:cubicBezTo>
                  <a:pt x="261915" y="362199"/>
                  <a:pt x="267525" y="362900"/>
                  <a:pt x="273135" y="362900"/>
                </a:cubicBezTo>
                <a:cubicBezTo>
                  <a:pt x="278744" y="362900"/>
                  <a:pt x="284354" y="362199"/>
                  <a:pt x="289263" y="359394"/>
                </a:cubicBezTo>
                <a:cubicBezTo>
                  <a:pt x="487013" y="245100"/>
                  <a:pt x="487013" y="245100"/>
                  <a:pt x="487013" y="245100"/>
                </a:cubicBezTo>
                <a:cubicBezTo>
                  <a:pt x="538204" y="274550"/>
                  <a:pt x="538204" y="274550"/>
                  <a:pt x="538204" y="274550"/>
                </a:cubicBezTo>
                <a:cubicBezTo>
                  <a:pt x="541710" y="276654"/>
                  <a:pt x="543814" y="279459"/>
                  <a:pt x="545217" y="282964"/>
                </a:cubicBezTo>
                <a:cubicBezTo>
                  <a:pt x="546619" y="286470"/>
                  <a:pt x="546619" y="289976"/>
                  <a:pt x="545217" y="294183"/>
                </a:cubicBezTo>
                <a:cubicBezTo>
                  <a:pt x="543814" y="296988"/>
                  <a:pt x="541710" y="299793"/>
                  <a:pt x="538204" y="302598"/>
                </a:cubicBezTo>
                <a:cubicBezTo>
                  <a:pt x="280848" y="451250"/>
                  <a:pt x="280848" y="451250"/>
                  <a:pt x="280848" y="451250"/>
                </a:cubicBezTo>
                <a:cubicBezTo>
                  <a:pt x="278744" y="451951"/>
                  <a:pt x="275939" y="452652"/>
                  <a:pt x="273135" y="452652"/>
                </a:cubicBezTo>
                <a:cubicBezTo>
                  <a:pt x="270330" y="452652"/>
                  <a:pt x="267525" y="451951"/>
                  <a:pt x="265421" y="451250"/>
                </a:cubicBezTo>
                <a:cubicBezTo>
                  <a:pt x="8065" y="302598"/>
                  <a:pt x="8065" y="302598"/>
                  <a:pt x="8065" y="302598"/>
                </a:cubicBezTo>
                <a:cubicBezTo>
                  <a:pt x="4559" y="299793"/>
                  <a:pt x="2455" y="296988"/>
                  <a:pt x="1052" y="294183"/>
                </a:cubicBezTo>
                <a:cubicBezTo>
                  <a:pt x="-350" y="289976"/>
                  <a:pt x="-350" y="286470"/>
                  <a:pt x="1052" y="282964"/>
                </a:cubicBezTo>
                <a:cubicBezTo>
                  <a:pt x="2455" y="279459"/>
                  <a:pt x="4559" y="276654"/>
                  <a:pt x="8065" y="274550"/>
                </a:cubicBezTo>
                <a:cubicBezTo>
                  <a:pt x="59957" y="245100"/>
                  <a:pt x="59957" y="245100"/>
                  <a:pt x="59957" y="245100"/>
                </a:cubicBezTo>
                <a:close/>
                <a:moveTo>
                  <a:pt x="273135" y="0"/>
                </a:moveTo>
                <a:cubicBezTo>
                  <a:pt x="275939" y="0"/>
                  <a:pt x="278744" y="701"/>
                  <a:pt x="280848" y="2803"/>
                </a:cubicBezTo>
                <a:cubicBezTo>
                  <a:pt x="538204" y="151352"/>
                  <a:pt x="538204" y="151352"/>
                  <a:pt x="538204" y="151352"/>
                </a:cubicBezTo>
                <a:cubicBezTo>
                  <a:pt x="541710" y="153454"/>
                  <a:pt x="543814" y="156257"/>
                  <a:pt x="545217" y="159761"/>
                </a:cubicBezTo>
                <a:cubicBezTo>
                  <a:pt x="546619" y="163264"/>
                  <a:pt x="546619" y="166768"/>
                  <a:pt x="545217" y="170271"/>
                </a:cubicBezTo>
                <a:cubicBezTo>
                  <a:pt x="543814" y="173775"/>
                  <a:pt x="541710" y="176578"/>
                  <a:pt x="538204" y="178680"/>
                </a:cubicBezTo>
                <a:cubicBezTo>
                  <a:pt x="280848" y="327930"/>
                  <a:pt x="280848" y="327930"/>
                  <a:pt x="280848" y="327930"/>
                </a:cubicBezTo>
                <a:cubicBezTo>
                  <a:pt x="280147" y="327930"/>
                  <a:pt x="278744" y="328630"/>
                  <a:pt x="277342" y="329331"/>
                </a:cubicBezTo>
                <a:cubicBezTo>
                  <a:pt x="273135" y="331433"/>
                  <a:pt x="273135" y="331433"/>
                  <a:pt x="273135" y="331433"/>
                </a:cubicBezTo>
                <a:cubicBezTo>
                  <a:pt x="268927" y="329331"/>
                  <a:pt x="268927" y="329331"/>
                  <a:pt x="268927" y="329331"/>
                </a:cubicBezTo>
                <a:cubicBezTo>
                  <a:pt x="267525" y="328630"/>
                  <a:pt x="266122" y="327930"/>
                  <a:pt x="265421" y="327930"/>
                </a:cubicBezTo>
                <a:cubicBezTo>
                  <a:pt x="8065" y="178680"/>
                  <a:pt x="8065" y="178680"/>
                  <a:pt x="8065" y="178680"/>
                </a:cubicBezTo>
                <a:cubicBezTo>
                  <a:pt x="4559" y="176578"/>
                  <a:pt x="2455" y="173775"/>
                  <a:pt x="1052" y="170271"/>
                </a:cubicBezTo>
                <a:cubicBezTo>
                  <a:pt x="-350" y="166768"/>
                  <a:pt x="-350" y="163264"/>
                  <a:pt x="1052" y="159761"/>
                </a:cubicBezTo>
                <a:cubicBezTo>
                  <a:pt x="2455" y="156257"/>
                  <a:pt x="4559" y="153454"/>
                  <a:pt x="8065" y="151352"/>
                </a:cubicBezTo>
                <a:cubicBezTo>
                  <a:pt x="265421" y="2803"/>
                  <a:pt x="265421" y="2803"/>
                  <a:pt x="265421" y="2803"/>
                </a:cubicBezTo>
                <a:cubicBezTo>
                  <a:pt x="267525" y="701"/>
                  <a:pt x="270330" y="0"/>
                  <a:pt x="273135"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72584" tIns="58067" rIns="72584" bIns="5806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370046" fontAlgn="base">
              <a:spcBef>
                <a:spcPct val="0"/>
              </a:spcBef>
              <a:spcAft>
                <a:spcPct val="0"/>
              </a:spcAft>
            </a:pPr>
            <a:endParaRPr lang="en-US" sz="1428"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10" name="TextBox 293"/>
          <p:cNvSpPr txBox="1"/>
          <p:nvPr/>
        </p:nvSpPr>
        <p:spPr>
          <a:xfrm>
            <a:off x="4912474" y="2112587"/>
            <a:ext cx="1173215"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Content packs</a:t>
            </a:r>
          </a:p>
        </p:txBody>
      </p:sp>
      <p:sp>
        <p:nvSpPr>
          <p:cNvPr id="112" name="TextBox 293"/>
          <p:cNvSpPr txBox="1"/>
          <p:nvPr/>
        </p:nvSpPr>
        <p:spPr>
          <a:xfrm>
            <a:off x="4912479" y="4469035"/>
            <a:ext cx="636178"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Reports</a:t>
            </a:r>
          </a:p>
        </p:txBody>
      </p:sp>
      <p:sp>
        <p:nvSpPr>
          <p:cNvPr id="115" name="TextBox 293"/>
          <p:cNvSpPr txBox="1"/>
          <p:nvPr/>
        </p:nvSpPr>
        <p:spPr>
          <a:xfrm>
            <a:off x="4912476" y="5254518"/>
            <a:ext cx="70301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Datasets</a:t>
            </a:r>
          </a:p>
        </p:txBody>
      </p:sp>
      <p:sp>
        <p:nvSpPr>
          <p:cNvPr id="2" name="Right Bracket 1"/>
          <p:cNvSpPr/>
          <p:nvPr/>
        </p:nvSpPr>
        <p:spPr>
          <a:xfrm>
            <a:off x="4002941" y="1659785"/>
            <a:ext cx="167656" cy="4774511"/>
          </a:xfrm>
          <a:prstGeom prst="rightBracket">
            <a:avLst>
              <a:gd name="adj" fmla="val 0"/>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36"/>
          </a:p>
        </p:txBody>
      </p:sp>
      <p:sp>
        <p:nvSpPr>
          <p:cNvPr id="3" name="Isosceles Triangle 2"/>
          <p:cNvSpPr/>
          <p:nvPr/>
        </p:nvSpPr>
        <p:spPr bwMode="auto">
          <a:xfrm rot="5400000">
            <a:off x="4126659" y="4003534"/>
            <a:ext cx="292783" cy="188816"/>
          </a:xfrm>
          <a:prstGeom prst="triangle">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46" name="Rectangle 145"/>
          <p:cNvSpPr/>
          <p:nvPr/>
        </p:nvSpPr>
        <p:spPr>
          <a:xfrm>
            <a:off x="4299890" y="1601488"/>
            <a:ext cx="2186000" cy="414295"/>
          </a:xfrm>
          <a:prstGeom prst="rect">
            <a:avLst/>
          </a:prstGeom>
        </p:spPr>
        <p:txBody>
          <a:bodyPr wrap="square">
            <a:spAutoFit/>
          </a:bodyPr>
          <a:lstStyle/>
          <a:p>
            <a:pPr defTabSz="932384">
              <a:spcAft>
                <a:spcPts val="600"/>
              </a:spcAft>
            </a:pPr>
            <a:r>
              <a:rPr lang="en-US" sz="2040" dirty="0">
                <a:solidFill>
                  <a:srgbClr val="000000"/>
                </a:solidFill>
              </a:rPr>
              <a:t>Power BI Service</a:t>
            </a:r>
          </a:p>
        </p:txBody>
      </p:sp>
      <p:sp>
        <p:nvSpPr>
          <p:cNvPr id="150" name="Rectangle 149"/>
          <p:cNvSpPr/>
          <p:nvPr/>
        </p:nvSpPr>
        <p:spPr>
          <a:xfrm>
            <a:off x="1107975" y="1137206"/>
            <a:ext cx="1725647" cy="414295"/>
          </a:xfrm>
          <a:prstGeom prst="rect">
            <a:avLst/>
          </a:prstGeom>
        </p:spPr>
        <p:txBody>
          <a:bodyPr wrap="square">
            <a:spAutoFit/>
          </a:bodyPr>
          <a:lstStyle/>
          <a:p>
            <a:pPr defTabSz="932384">
              <a:spcAft>
                <a:spcPts val="600"/>
              </a:spcAft>
            </a:pPr>
            <a:r>
              <a:rPr lang="en-US" sz="2040" dirty="0"/>
              <a:t>Data sources</a:t>
            </a:r>
          </a:p>
        </p:txBody>
      </p:sp>
      <p:grpSp>
        <p:nvGrpSpPr>
          <p:cNvPr id="153" name="Group 152"/>
          <p:cNvGrpSpPr/>
          <p:nvPr/>
        </p:nvGrpSpPr>
        <p:grpSpPr>
          <a:xfrm>
            <a:off x="4412560" y="4379558"/>
            <a:ext cx="354112" cy="403069"/>
            <a:chOff x="2981668" y="2145564"/>
            <a:chExt cx="3235820" cy="3683194"/>
          </a:xfrm>
          <a:solidFill>
            <a:schemeClr val="accent1"/>
          </a:solidFill>
        </p:grpSpPr>
        <p:sp>
          <p:nvSpPr>
            <p:cNvPr id="154" name="Round Diagonal Corner Rectangle 53"/>
            <p:cNvSpPr/>
            <p:nvPr/>
          </p:nvSpPr>
          <p:spPr bwMode="auto">
            <a:xfrm>
              <a:off x="2981668" y="2145564"/>
              <a:ext cx="3235820" cy="3683194"/>
            </a:xfrm>
            <a:custGeom>
              <a:avLst/>
              <a:gdLst/>
              <a:ahLst/>
              <a:cxnLst/>
              <a:rect l="l" t="t" r="r" b="b"/>
              <a:pathLst>
                <a:path w="3235820" h="3683194">
                  <a:moveTo>
                    <a:pt x="595559" y="2728977"/>
                  </a:moveTo>
                  <a:lnTo>
                    <a:pt x="778439" y="2728977"/>
                  </a:lnTo>
                  <a:lnTo>
                    <a:pt x="778439" y="2913127"/>
                  </a:lnTo>
                  <a:lnTo>
                    <a:pt x="595559" y="2913127"/>
                  </a:lnTo>
                  <a:close/>
                  <a:moveTo>
                    <a:pt x="595559" y="2243919"/>
                  </a:moveTo>
                  <a:lnTo>
                    <a:pt x="778439" y="2243919"/>
                  </a:lnTo>
                  <a:lnTo>
                    <a:pt x="778439" y="2428069"/>
                  </a:lnTo>
                  <a:lnTo>
                    <a:pt x="595559" y="2428069"/>
                  </a:lnTo>
                  <a:close/>
                  <a:moveTo>
                    <a:pt x="595559" y="1758862"/>
                  </a:moveTo>
                  <a:lnTo>
                    <a:pt x="778439" y="1758862"/>
                  </a:lnTo>
                  <a:lnTo>
                    <a:pt x="778439" y="1943012"/>
                  </a:lnTo>
                  <a:lnTo>
                    <a:pt x="595559" y="1943012"/>
                  </a:lnTo>
                  <a:close/>
                  <a:moveTo>
                    <a:pt x="595559" y="1273805"/>
                  </a:moveTo>
                  <a:lnTo>
                    <a:pt x="778439" y="1273805"/>
                  </a:lnTo>
                  <a:lnTo>
                    <a:pt x="778439" y="1457955"/>
                  </a:lnTo>
                  <a:lnTo>
                    <a:pt x="595559" y="1457955"/>
                  </a:lnTo>
                  <a:close/>
                  <a:moveTo>
                    <a:pt x="595560" y="650095"/>
                  </a:moveTo>
                  <a:lnTo>
                    <a:pt x="1886300" y="650095"/>
                  </a:lnTo>
                  <a:lnTo>
                    <a:pt x="1886300" y="1018395"/>
                  </a:lnTo>
                  <a:lnTo>
                    <a:pt x="595560" y="1018395"/>
                  </a:lnTo>
                  <a:close/>
                  <a:moveTo>
                    <a:pt x="2054321" y="226077"/>
                  </a:moveTo>
                  <a:lnTo>
                    <a:pt x="520579" y="233218"/>
                  </a:lnTo>
                  <a:cubicBezTo>
                    <a:pt x="362905" y="233218"/>
                    <a:pt x="242283" y="270202"/>
                    <a:pt x="235081" y="524949"/>
                  </a:cubicBezTo>
                  <a:lnTo>
                    <a:pt x="235081" y="3449976"/>
                  </a:lnTo>
                  <a:lnTo>
                    <a:pt x="2715242" y="3449976"/>
                  </a:lnTo>
                  <a:cubicBezTo>
                    <a:pt x="2937738" y="3478785"/>
                    <a:pt x="3000739" y="3319364"/>
                    <a:pt x="3000739" y="3158245"/>
                  </a:cubicBezTo>
                  <a:lnTo>
                    <a:pt x="3000739" y="1068756"/>
                  </a:lnTo>
                  <a:lnTo>
                    <a:pt x="2242421" y="1068756"/>
                  </a:lnTo>
                  <a:cubicBezTo>
                    <a:pt x="2138537" y="1068756"/>
                    <a:pt x="2054321" y="984540"/>
                    <a:pt x="2054321" y="880655"/>
                  </a:cubicBezTo>
                  <a:close/>
                  <a:moveTo>
                    <a:pt x="334033" y="0"/>
                  </a:moveTo>
                  <a:lnTo>
                    <a:pt x="2218267" y="0"/>
                  </a:lnTo>
                  <a:lnTo>
                    <a:pt x="3235820" y="939280"/>
                  </a:lnTo>
                  <a:lnTo>
                    <a:pt x="3235820" y="3349162"/>
                  </a:lnTo>
                  <a:cubicBezTo>
                    <a:pt x="3235820" y="3533642"/>
                    <a:pt x="3086268" y="3683194"/>
                    <a:pt x="2901788" y="3683194"/>
                  </a:cubicBezTo>
                  <a:lnTo>
                    <a:pt x="0" y="3683194"/>
                  </a:lnTo>
                  <a:lnTo>
                    <a:pt x="0" y="334033"/>
                  </a:lnTo>
                  <a:cubicBezTo>
                    <a:pt x="0" y="149553"/>
                    <a:pt x="149553" y="0"/>
                    <a:pt x="3340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836"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55" name="Wave 8"/>
            <p:cNvSpPr/>
            <p:nvPr/>
          </p:nvSpPr>
          <p:spPr>
            <a:xfrm>
              <a:off x="3908425" y="3457965"/>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56" name="Wave 8"/>
            <p:cNvSpPr/>
            <p:nvPr/>
          </p:nvSpPr>
          <p:spPr>
            <a:xfrm>
              <a:off x="3908425" y="3937791"/>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57" name="Wave 8"/>
            <p:cNvSpPr/>
            <p:nvPr/>
          </p:nvSpPr>
          <p:spPr>
            <a:xfrm>
              <a:off x="3908425" y="4418301"/>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58" name="Wave 8"/>
            <p:cNvSpPr/>
            <p:nvPr/>
          </p:nvSpPr>
          <p:spPr>
            <a:xfrm>
              <a:off x="3908425" y="4908839"/>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sp>
        <p:nvSpPr>
          <p:cNvPr id="190" name="Rectangle 117"/>
          <p:cNvSpPr/>
          <p:nvPr/>
        </p:nvSpPr>
        <p:spPr>
          <a:xfrm>
            <a:off x="4427195" y="5141740"/>
            <a:ext cx="358925" cy="452799"/>
          </a:xfrm>
          <a:custGeom>
            <a:avLst/>
            <a:gdLst/>
            <a:ahLst/>
            <a:cxnLst/>
            <a:rect l="l" t="t" r="r" b="b"/>
            <a:pathLst>
              <a:path w="2075216" h="2617970">
                <a:moveTo>
                  <a:pt x="1183709" y="147271"/>
                </a:moveTo>
                <a:cubicBezTo>
                  <a:pt x="1183709" y="304616"/>
                  <a:pt x="1183704" y="461958"/>
                  <a:pt x="1183704" y="619303"/>
                </a:cubicBezTo>
                <a:cubicBezTo>
                  <a:pt x="1180846" y="708323"/>
                  <a:pt x="1259699" y="758013"/>
                  <a:pt x="1308834" y="768365"/>
                </a:cubicBezTo>
                <a:lnTo>
                  <a:pt x="1778042" y="776643"/>
                </a:lnTo>
                <a:close/>
                <a:moveTo>
                  <a:pt x="1364480" y="86950"/>
                </a:moveTo>
                <a:lnTo>
                  <a:pt x="1555328" y="86950"/>
                </a:lnTo>
                <a:lnTo>
                  <a:pt x="2075216" y="644678"/>
                </a:lnTo>
                <a:lnTo>
                  <a:pt x="2075216" y="2402671"/>
                </a:lnTo>
                <a:cubicBezTo>
                  <a:pt x="2075216" y="2490933"/>
                  <a:pt x="2012416" y="2562485"/>
                  <a:pt x="1934942" y="2562485"/>
                </a:cubicBezTo>
                <a:lnTo>
                  <a:pt x="1866236" y="2562485"/>
                </a:lnTo>
                <a:cubicBezTo>
                  <a:pt x="1903659" y="2533400"/>
                  <a:pt x="1926633" y="2486155"/>
                  <a:pt x="1926633" y="2433231"/>
                </a:cubicBezTo>
                <a:lnTo>
                  <a:pt x="1926633" y="682246"/>
                </a:lnTo>
                <a:close/>
                <a:moveTo>
                  <a:pt x="159598" y="0"/>
                </a:moveTo>
                <a:lnTo>
                  <a:pt x="1222936" y="0"/>
                </a:lnTo>
                <a:lnTo>
                  <a:pt x="1882050" y="697978"/>
                </a:lnTo>
                <a:lnTo>
                  <a:pt x="1882050" y="2448963"/>
                </a:lnTo>
                <a:cubicBezTo>
                  <a:pt x="1882050" y="2542306"/>
                  <a:pt x="1810595" y="2617970"/>
                  <a:pt x="1722451" y="2617970"/>
                </a:cubicBezTo>
                <a:lnTo>
                  <a:pt x="159598" y="2617970"/>
                </a:lnTo>
                <a:cubicBezTo>
                  <a:pt x="71454" y="2617970"/>
                  <a:pt x="0" y="2542306"/>
                  <a:pt x="0" y="2448963"/>
                </a:cubicBezTo>
                <a:lnTo>
                  <a:pt x="0" y="169009"/>
                </a:lnTo>
                <a:cubicBezTo>
                  <a:pt x="0" y="75670"/>
                  <a:pt x="71454" y="0"/>
                  <a:pt x="15959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nvGrpSpPr>
          <p:cNvPr id="200" name="Group 199"/>
          <p:cNvGrpSpPr/>
          <p:nvPr/>
        </p:nvGrpSpPr>
        <p:grpSpPr>
          <a:xfrm flipH="1">
            <a:off x="4476140" y="3613837"/>
            <a:ext cx="369473" cy="325528"/>
            <a:chOff x="2557137" y="1730735"/>
            <a:chExt cx="4029727" cy="3550433"/>
          </a:xfrm>
          <a:solidFill>
            <a:schemeClr val="accent1"/>
          </a:solidFill>
        </p:grpSpPr>
        <p:sp>
          <p:nvSpPr>
            <p:cNvPr id="201" name="Oval 200"/>
            <p:cNvSpPr/>
            <p:nvPr/>
          </p:nvSpPr>
          <p:spPr>
            <a:xfrm>
              <a:off x="5059733" y="1805432"/>
              <a:ext cx="1527131" cy="1527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02" name="Rounded Rectangle 3"/>
            <p:cNvSpPr/>
            <p:nvPr/>
          </p:nvSpPr>
          <p:spPr>
            <a:xfrm>
              <a:off x="5076517" y="3574518"/>
              <a:ext cx="1396707" cy="1706650"/>
            </a:xfrm>
            <a:custGeom>
              <a:avLst/>
              <a:gdLst/>
              <a:ahLst/>
              <a:cxnLst/>
              <a:rect l="l" t="t" r="r" b="b"/>
              <a:pathLst>
                <a:path w="678180" h="828675">
                  <a:moveTo>
                    <a:pt x="339090" y="0"/>
                  </a:moveTo>
                  <a:cubicBezTo>
                    <a:pt x="526364" y="0"/>
                    <a:pt x="678180" y="151816"/>
                    <a:pt x="678180" y="339090"/>
                  </a:cubicBezTo>
                  <a:lnTo>
                    <a:pt x="678180" y="828675"/>
                  </a:lnTo>
                  <a:lnTo>
                    <a:pt x="0" y="828675"/>
                  </a:lnTo>
                  <a:lnTo>
                    <a:pt x="0" y="339090"/>
                  </a:lnTo>
                  <a:cubicBezTo>
                    <a:pt x="0" y="151816"/>
                    <a:pt x="151816" y="0"/>
                    <a:pt x="33909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03" name="Rounded Rectangle 225"/>
            <p:cNvSpPr/>
            <p:nvPr/>
          </p:nvSpPr>
          <p:spPr>
            <a:xfrm rot="6921936">
              <a:off x="4498211" y="2720294"/>
              <a:ext cx="517367" cy="192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04" name="Rounded Rectangle 226"/>
            <p:cNvSpPr/>
            <p:nvPr/>
          </p:nvSpPr>
          <p:spPr>
            <a:xfrm rot="10325219">
              <a:off x="3704265" y="1730735"/>
              <a:ext cx="517363" cy="188281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nvGrpSpPr>
            <p:cNvPr id="205" name="Group 204"/>
            <p:cNvGrpSpPr/>
            <p:nvPr/>
          </p:nvGrpSpPr>
          <p:grpSpPr>
            <a:xfrm rot="814425">
              <a:off x="2557137" y="1805203"/>
              <a:ext cx="2520818" cy="548299"/>
              <a:chOff x="12512" y="1623914"/>
              <a:chExt cx="7575560" cy="1647746"/>
            </a:xfrm>
            <a:grpFill/>
          </p:grpSpPr>
          <p:sp>
            <p:nvSpPr>
              <p:cNvPr id="206" name="Rounded Rectangle 6"/>
              <p:cNvSpPr/>
              <p:nvPr/>
            </p:nvSpPr>
            <p:spPr>
              <a:xfrm>
                <a:off x="12512" y="1623914"/>
                <a:ext cx="1240116" cy="1647746"/>
              </a:xfrm>
              <a:custGeom>
                <a:avLst/>
                <a:gdLst/>
                <a:ahLst/>
                <a:cxnLst/>
                <a:rect l="l" t="t" r="r" b="b"/>
                <a:pathLst>
                  <a:path w="1240116" h="1647746">
                    <a:moveTo>
                      <a:pt x="167456" y="0"/>
                    </a:moveTo>
                    <a:lnTo>
                      <a:pt x="1170263" y="0"/>
                    </a:lnTo>
                    <a:cubicBezTo>
                      <a:pt x="1208842" y="0"/>
                      <a:pt x="1240116" y="31274"/>
                      <a:pt x="1240116" y="69853"/>
                    </a:cubicBezTo>
                    <a:lnTo>
                      <a:pt x="1240116" y="1577892"/>
                    </a:lnTo>
                    <a:cubicBezTo>
                      <a:pt x="1240116" y="1616471"/>
                      <a:pt x="1208842" y="1647745"/>
                      <a:pt x="1170263" y="1647745"/>
                    </a:cubicBezTo>
                    <a:lnTo>
                      <a:pt x="433477" y="1647745"/>
                    </a:lnTo>
                    <a:cubicBezTo>
                      <a:pt x="433473" y="1647746"/>
                      <a:pt x="433470" y="1647746"/>
                      <a:pt x="433466" y="1647746"/>
                    </a:cubicBezTo>
                    <a:lnTo>
                      <a:pt x="433456" y="1647745"/>
                    </a:lnTo>
                    <a:lnTo>
                      <a:pt x="167456" y="1647745"/>
                    </a:lnTo>
                    <a:cubicBezTo>
                      <a:pt x="128877" y="1647745"/>
                      <a:pt x="97603" y="1616471"/>
                      <a:pt x="97603" y="1577892"/>
                    </a:cubicBezTo>
                    <a:lnTo>
                      <a:pt x="97603" y="1338814"/>
                    </a:lnTo>
                    <a:cubicBezTo>
                      <a:pt x="35739" y="1198531"/>
                      <a:pt x="0" y="1019135"/>
                      <a:pt x="0" y="823874"/>
                    </a:cubicBezTo>
                    <a:cubicBezTo>
                      <a:pt x="0" y="628613"/>
                      <a:pt x="35739" y="449217"/>
                      <a:pt x="97603" y="308934"/>
                    </a:cubicBezTo>
                    <a:lnTo>
                      <a:pt x="97603" y="69853"/>
                    </a:lnTo>
                    <a:cubicBezTo>
                      <a:pt x="97603" y="31274"/>
                      <a:pt x="128877" y="0"/>
                      <a:pt x="167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07" name="Rounded Rectangle 24"/>
              <p:cNvSpPr/>
              <p:nvPr/>
            </p:nvSpPr>
            <p:spPr>
              <a:xfrm>
                <a:off x="1315781" y="1627485"/>
                <a:ext cx="2751125" cy="1640734"/>
              </a:xfrm>
              <a:custGeom>
                <a:avLst/>
                <a:gdLst/>
                <a:ahLst/>
                <a:cxnLst/>
                <a:rect l="l" t="t" r="r" b="b"/>
                <a:pathLst>
                  <a:path w="2751125" h="1640734">
                    <a:moveTo>
                      <a:pt x="88437" y="0"/>
                    </a:moveTo>
                    <a:lnTo>
                      <a:pt x="113989" y="3573"/>
                    </a:lnTo>
                    <a:lnTo>
                      <a:pt x="2678473" y="355961"/>
                    </a:lnTo>
                    <a:lnTo>
                      <a:pt x="2678473" y="349416"/>
                    </a:lnTo>
                    <a:cubicBezTo>
                      <a:pt x="2678473" y="329354"/>
                      <a:pt x="2694737" y="313090"/>
                      <a:pt x="2714799" y="313090"/>
                    </a:cubicBezTo>
                    <a:cubicBezTo>
                      <a:pt x="2734861" y="313090"/>
                      <a:pt x="2751125" y="329354"/>
                      <a:pt x="2751125" y="349416"/>
                    </a:cubicBezTo>
                    <a:cubicBezTo>
                      <a:pt x="2751125" y="663384"/>
                      <a:pt x="2751124" y="977353"/>
                      <a:pt x="2751124" y="1291321"/>
                    </a:cubicBezTo>
                    <a:cubicBezTo>
                      <a:pt x="2751124" y="1311383"/>
                      <a:pt x="2734860" y="1327647"/>
                      <a:pt x="2714798" y="1327647"/>
                    </a:cubicBezTo>
                    <a:lnTo>
                      <a:pt x="2714799" y="1327646"/>
                    </a:lnTo>
                    <a:cubicBezTo>
                      <a:pt x="2694737" y="1327646"/>
                      <a:pt x="2678473" y="1311382"/>
                      <a:pt x="2678473" y="1291320"/>
                    </a:cubicBezTo>
                    <a:lnTo>
                      <a:pt x="2678473" y="1284773"/>
                    </a:lnTo>
                    <a:lnTo>
                      <a:pt x="113989" y="1637161"/>
                    </a:lnTo>
                    <a:lnTo>
                      <a:pt x="88437" y="1640734"/>
                    </a:lnTo>
                    <a:cubicBezTo>
                      <a:pt x="38321" y="1638709"/>
                      <a:pt x="0" y="1596373"/>
                      <a:pt x="0" y="1545088"/>
                    </a:cubicBezTo>
                    <a:lnTo>
                      <a:pt x="0" y="874064"/>
                    </a:lnTo>
                    <a:lnTo>
                      <a:pt x="0" y="766670"/>
                    </a:lnTo>
                    <a:lnTo>
                      <a:pt x="0" y="95645"/>
                    </a:lnTo>
                    <a:cubicBezTo>
                      <a:pt x="0" y="44360"/>
                      <a:pt x="38321" y="2025"/>
                      <a:pt x="884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08" name="Rounded Rectangle 26"/>
              <p:cNvSpPr/>
              <p:nvPr/>
            </p:nvSpPr>
            <p:spPr>
              <a:xfrm>
                <a:off x="4092656" y="1963220"/>
                <a:ext cx="1209676" cy="969265"/>
              </a:xfrm>
              <a:custGeom>
                <a:avLst/>
                <a:gdLst/>
                <a:ahLst/>
                <a:cxnLst/>
                <a:rect l="l" t="t" r="r" b="b"/>
                <a:pathLst>
                  <a:path w="1209676" h="969265">
                    <a:moveTo>
                      <a:pt x="1173350" y="0"/>
                    </a:moveTo>
                    <a:cubicBezTo>
                      <a:pt x="1193412" y="0"/>
                      <a:pt x="1209676" y="16264"/>
                      <a:pt x="1209676" y="36326"/>
                    </a:cubicBezTo>
                    <a:cubicBezTo>
                      <a:pt x="1209676" y="335197"/>
                      <a:pt x="1209675" y="634068"/>
                      <a:pt x="1209675" y="932939"/>
                    </a:cubicBezTo>
                    <a:cubicBezTo>
                      <a:pt x="1209675" y="953001"/>
                      <a:pt x="1193411" y="969265"/>
                      <a:pt x="1173349" y="969265"/>
                    </a:cubicBezTo>
                    <a:lnTo>
                      <a:pt x="1173350" y="969264"/>
                    </a:lnTo>
                    <a:cubicBezTo>
                      <a:pt x="1153288" y="969264"/>
                      <a:pt x="1137024" y="953000"/>
                      <a:pt x="1137024" y="932938"/>
                    </a:cubicBezTo>
                    <a:lnTo>
                      <a:pt x="1137024" y="932233"/>
                    </a:lnTo>
                    <a:lnTo>
                      <a:pt x="32523" y="932233"/>
                    </a:lnTo>
                    <a:cubicBezTo>
                      <a:pt x="14561" y="932233"/>
                      <a:pt x="0" y="917672"/>
                      <a:pt x="0" y="899710"/>
                    </a:cubicBezTo>
                    <a:lnTo>
                      <a:pt x="0" y="69556"/>
                    </a:lnTo>
                    <a:cubicBezTo>
                      <a:pt x="0" y="51594"/>
                      <a:pt x="14561" y="37033"/>
                      <a:pt x="32523" y="37033"/>
                    </a:cubicBezTo>
                    <a:lnTo>
                      <a:pt x="1137024" y="37033"/>
                    </a:lnTo>
                    <a:lnTo>
                      <a:pt x="1137024" y="36326"/>
                    </a:lnTo>
                    <a:cubicBezTo>
                      <a:pt x="1137024" y="16264"/>
                      <a:pt x="1153288" y="0"/>
                      <a:pt x="1173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09" name="Rounded Rectangle 29"/>
              <p:cNvSpPr/>
              <p:nvPr/>
            </p:nvSpPr>
            <p:spPr>
              <a:xfrm>
                <a:off x="5326144" y="2066157"/>
                <a:ext cx="1209676" cy="763391"/>
              </a:xfrm>
              <a:custGeom>
                <a:avLst/>
                <a:gdLst/>
                <a:ahLst/>
                <a:cxnLst/>
                <a:rect l="l" t="t" r="r" b="b"/>
                <a:pathLst>
                  <a:path w="1209676" h="763391">
                    <a:moveTo>
                      <a:pt x="1173350" y="0"/>
                    </a:moveTo>
                    <a:cubicBezTo>
                      <a:pt x="1193412" y="0"/>
                      <a:pt x="1209676" y="16264"/>
                      <a:pt x="1209676" y="36326"/>
                    </a:cubicBezTo>
                    <a:cubicBezTo>
                      <a:pt x="1209676" y="266572"/>
                      <a:pt x="1209675" y="496819"/>
                      <a:pt x="1209675" y="727065"/>
                    </a:cubicBezTo>
                    <a:cubicBezTo>
                      <a:pt x="1209675" y="747127"/>
                      <a:pt x="1193411" y="763391"/>
                      <a:pt x="1173349" y="763391"/>
                    </a:cubicBezTo>
                    <a:lnTo>
                      <a:pt x="1173350" y="763390"/>
                    </a:lnTo>
                    <a:cubicBezTo>
                      <a:pt x="1155903" y="763390"/>
                      <a:pt x="1141328" y="751089"/>
                      <a:pt x="1139990" y="734225"/>
                    </a:cubicBezTo>
                    <a:lnTo>
                      <a:pt x="25615" y="734225"/>
                    </a:lnTo>
                    <a:cubicBezTo>
                      <a:pt x="11468" y="734225"/>
                      <a:pt x="0" y="722757"/>
                      <a:pt x="0" y="708610"/>
                    </a:cubicBezTo>
                    <a:lnTo>
                      <a:pt x="0" y="54782"/>
                    </a:lnTo>
                    <a:cubicBezTo>
                      <a:pt x="0" y="40635"/>
                      <a:pt x="11468" y="29167"/>
                      <a:pt x="25615" y="29167"/>
                    </a:cubicBezTo>
                    <a:lnTo>
                      <a:pt x="1139990" y="29167"/>
                    </a:lnTo>
                    <a:cubicBezTo>
                      <a:pt x="1141327" y="12302"/>
                      <a:pt x="1155902" y="0"/>
                      <a:pt x="1173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10" name="Rounded Rectangle 32"/>
              <p:cNvSpPr/>
              <p:nvPr/>
            </p:nvSpPr>
            <p:spPr>
              <a:xfrm>
                <a:off x="6560081" y="2151874"/>
                <a:ext cx="1027991" cy="591959"/>
              </a:xfrm>
              <a:custGeom>
                <a:avLst/>
                <a:gdLst/>
                <a:ahLst/>
                <a:cxnLst/>
                <a:rect l="l" t="t" r="r" b="b"/>
                <a:pathLst>
                  <a:path w="1027992" h="523733">
                    <a:moveTo>
                      <a:pt x="967269" y="0"/>
                    </a:moveTo>
                    <a:cubicBezTo>
                      <a:pt x="1000805" y="0"/>
                      <a:pt x="1027992" y="27187"/>
                      <a:pt x="1027992" y="60723"/>
                    </a:cubicBezTo>
                    <a:cubicBezTo>
                      <a:pt x="1027992" y="194819"/>
                      <a:pt x="1027991" y="328914"/>
                      <a:pt x="1027991" y="463010"/>
                    </a:cubicBezTo>
                    <a:cubicBezTo>
                      <a:pt x="1027991" y="496546"/>
                      <a:pt x="1000804" y="523733"/>
                      <a:pt x="967268" y="523733"/>
                    </a:cubicBezTo>
                    <a:lnTo>
                      <a:pt x="967269" y="523732"/>
                    </a:lnTo>
                    <a:cubicBezTo>
                      <a:pt x="945771" y="523732"/>
                      <a:pt x="926882" y="512560"/>
                      <a:pt x="916987" y="495333"/>
                    </a:cubicBezTo>
                    <a:cubicBezTo>
                      <a:pt x="915369" y="497499"/>
                      <a:pt x="913361" y="497684"/>
                      <a:pt x="911311" y="497684"/>
                    </a:cubicBezTo>
                    <a:lnTo>
                      <a:pt x="911312" y="497683"/>
                    </a:lnTo>
                    <a:cubicBezTo>
                      <a:pt x="895469" y="497683"/>
                      <a:pt x="882207" y="486631"/>
                      <a:pt x="880874" y="471345"/>
                    </a:cubicBezTo>
                    <a:lnTo>
                      <a:pt x="15221" y="471345"/>
                    </a:lnTo>
                    <a:cubicBezTo>
                      <a:pt x="6815" y="471345"/>
                      <a:pt x="0" y="464530"/>
                      <a:pt x="0" y="456124"/>
                    </a:cubicBezTo>
                    <a:lnTo>
                      <a:pt x="0" y="67610"/>
                    </a:lnTo>
                    <a:cubicBezTo>
                      <a:pt x="0" y="59204"/>
                      <a:pt x="6815" y="52389"/>
                      <a:pt x="15221" y="52389"/>
                    </a:cubicBezTo>
                    <a:lnTo>
                      <a:pt x="880873" y="52389"/>
                    </a:lnTo>
                    <a:cubicBezTo>
                      <a:pt x="882205" y="37102"/>
                      <a:pt x="895468" y="26049"/>
                      <a:pt x="911312" y="26049"/>
                    </a:cubicBezTo>
                    <a:lnTo>
                      <a:pt x="916987" y="28400"/>
                    </a:lnTo>
                    <a:cubicBezTo>
                      <a:pt x="926882" y="11172"/>
                      <a:pt x="945771" y="0"/>
                      <a:pt x="96726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grpSp>
      <p:sp>
        <p:nvSpPr>
          <p:cNvPr id="222" name="Freeform 48"/>
          <p:cNvSpPr/>
          <p:nvPr/>
        </p:nvSpPr>
        <p:spPr bwMode="auto">
          <a:xfrm flipH="1">
            <a:off x="4427195" y="2885610"/>
            <a:ext cx="428326" cy="234383"/>
          </a:xfrm>
          <a:custGeom>
            <a:avLst/>
            <a:gdLst>
              <a:gd name="connsiteX0" fmla="*/ 3967828 w 4339148"/>
              <a:gd name="connsiteY0" fmla="*/ 956040 h 2374398"/>
              <a:gd name="connsiteX1" fmla="*/ 3548018 w 4339148"/>
              <a:gd name="connsiteY1" fmla="*/ 1269012 h 2374398"/>
              <a:gd name="connsiteX2" fmla="*/ 3611978 w 4339148"/>
              <a:gd name="connsiteY2" fmla="*/ 1354544 h 2374398"/>
              <a:gd name="connsiteX3" fmla="*/ 3843046 w 4339148"/>
              <a:gd name="connsiteY3" fmla="*/ 2111011 h 2374398"/>
              <a:gd name="connsiteX4" fmla="*/ 3840047 w 4339148"/>
              <a:gd name="connsiteY4" fmla="*/ 2170400 h 2374398"/>
              <a:gd name="connsiteX5" fmla="*/ 4339148 w 4339148"/>
              <a:gd name="connsiteY5" fmla="*/ 2170400 h 2374398"/>
              <a:gd name="connsiteX6" fmla="*/ 3968478 w 4339148"/>
              <a:gd name="connsiteY6" fmla="*/ 956909 h 2374398"/>
              <a:gd name="connsiteX7" fmla="*/ 485438 w 4339148"/>
              <a:gd name="connsiteY7" fmla="*/ 801223 h 2374398"/>
              <a:gd name="connsiteX8" fmla="*/ 369018 w 4339148"/>
              <a:gd name="connsiteY8" fmla="*/ 956909 h 2374398"/>
              <a:gd name="connsiteX9" fmla="*/ 9554 w 4339148"/>
              <a:gd name="connsiteY9" fmla="*/ 1948489 h 2374398"/>
              <a:gd name="connsiteX10" fmla="*/ 0 w 4339148"/>
              <a:gd name="connsiteY10" fmla="*/ 2137677 h 2374398"/>
              <a:gd name="connsiteX11" fmla="*/ 1645 w 4339148"/>
              <a:gd name="connsiteY11" fmla="*/ 2170400 h 2374398"/>
              <a:gd name="connsiteX12" fmla="*/ 1140073 w 4339148"/>
              <a:gd name="connsiteY12" fmla="*/ 2170400 h 2374398"/>
              <a:gd name="connsiteX13" fmla="*/ 1137074 w 4339148"/>
              <a:gd name="connsiteY13" fmla="*/ 2111011 h 2374398"/>
              <a:gd name="connsiteX14" fmla="*/ 1144059 w 4339148"/>
              <a:gd name="connsiteY14" fmla="*/ 1972676 h 2374398"/>
              <a:gd name="connsiteX15" fmla="*/ 1147816 w 4339148"/>
              <a:gd name="connsiteY15" fmla="*/ 1948060 h 2374398"/>
              <a:gd name="connsiteX16" fmla="*/ 375579 w 4339148"/>
              <a:gd name="connsiteY16" fmla="*/ 1573633 h 2374398"/>
              <a:gd name="connsiteX17" fmla="*/ 590050 w 4339148"/>
              <a:gd name="connsiteY17" fmla="*/ 1632573 h 2374398"/>
              <a:gd name="connsiteX18" fmla="*/ 590046 w 4339148"/>
              <a:gd name="connsiteY18" fmla="*/ 1632573 h 2374398"/>
              <a:gd name="connsiteX19" fmla="*/ 1006830 w 4339148"/>
              <a:gd name="connsiteY19" fmla="*/ 1747111 h 2374398"/>
              <a:gd name="connsiteX20" fmla="*/ 1176060 w 4339148"/>
              <a:gd name="connsiteY20" fmla="*/ 1793618 h 2374398"/>
              <a:gd name="connsiteX21" fmla="*/ 1176060 w 4339148"/>
              <a:gd name="connsiteY21" fmla="*/ 1793618 h 2374398"/>
              <a:gd name="connsiteX22" fmla="*/ 2154377 w 4339148"/>
              <a:gd name="connsiteY22" fmla="*/ 2062474 h 2374398"/>
              <a:gd name="connsiteX23" fmla="*/ 2154378 w 4339148"/>
              <a:gd name="connsiteY23" fmla="*/ 2062475 h 2374398"/>
              <a:gd name="connsiteX24" fmla="*/ 590046 w 4339148"/>
              <a:gd name="connsiteY24" fmla="*/ 1632574 h 2374398"/>
              <a:gd name="connsiteX25" fmla="*/ 2158838 w 4339148"/>
              <a:gd name="connsiteY25" fmla="*/ 2316323 h 2374398"/>
              <a:gd name="connsiteX26" fmla="*/ 2253972 w 4339148"/>
              <a:gd name="connsiteY26" fmla="*/ 2364852 h 2374398"/>
              <a:gd name="connsiteX27" fmla="*/ 2579937 w 4339148"/>
              <a:gd name="connsiteY27" fmla="*/ 2179425 h 2374398"/>
              <a:gd name="connsiteX28" fmla="*/ 2484469 w 4339148"/>
              <a:gd name="connsiteY28" fmla="*/ 2153189 h 2374398"/>
              <a:gd name="connsiteX29" fmla="*/ 2479665 w 4339148"/>
              <a:gd name="connsiteY29" fmla="*/ 2176980 h 2374398"/>
              <a:gd name="connsiteX30" fmla="*/ 2330465 w 4339148"/>
              <a:gd name="connsiteY30" fmla="*/ 2275877 h 2374398"/>
              <a:gd name="connsiteX31" fmla="*/ 2168540 w 4339148"/>
              <a:gd name="connsiteY31" fmla="*/ 2113952 h 2374398"/>
              <a:gd name="connsiteX32" fmla="*/ 2330465 w 4339148"/>
              <a:gd name="connsiteY32" fmla="*/ 1952027 h 2374398"/>
              <a:gd name="connsiteX33" fmla="*/ 2492390 w 4339148"/>
              <a:gd name="connsiteY33" fmla="*/ 2113952 h 2374398"/>
              <a:gd name="connsiteX34" fmla="*/ 2484469 w 4339148"/>
              <a:gd name="connsiteY34" fmla="*/ 2153188 h 2374398"/>
              <a:gd name="connsiteX35" fmla="*/ 2579937 w 4339148"/>
              <a:gd name="connsiteY35" fmla="*/ 2179424 h 2374398"/>
              <a:gd name="connsiteX36" fmla="*/ 2394510 w 4339148"/>
              <a:gd name="connsiteY36" fmla="*/ 1853459 h 2374398"/>
              <a:gd name="connsiteX37" fmla="*/ 2287937 w 4339148"/>
              <a:gd name="connsiteY37" fmla="*/ 1846556 h 2374398"/>
              <a:gd name="connsiteX38" fmla="*/ 590060 w 4339148"/>
              <a:gd name="connsiteY38" fmla="*/ 1632575 h 2374398"/>
              <a:gd name="connsiteX39" fmla="*/ 375580 w 4339148"/>
              <a:gd name="connsiteY39" fmla="*/ 1573632 h 2374398"/>
              <a:gd name="connsiteX40" fmla="*/ 1220986 w 4339148"/>
              <a:gd name="connsiteY40" fmla="*/ 1645602 h 2374398"/>
              <a:gd name="connsiteX41" fmla="*/ 1243398 w 4339148"/>
              <a:gd name="connsiteY41" fmla="*/ 1584368 h 2374398"/>
              <a:gd name="connsiteX42" fmla="*/ 1300372 w 4339148"/>
              <a:gd name="connsiteY42" fmla="*/ 1466098 h 2374398"/>
              <a:gd name="connsiteX43" fmla="*/ 1324345 w 4339148"/>
              <a:gd name="connsiteY43" fmla="*/ 1426636 h 2374398"/>
              <a:gd name="connsiteX44" fmla="*/ 2988440 w 4339148"/>
              <a:gd name="connsiteY44" fmla="*/ 161365 h 2374398"/>
              <a:gd name="connsiteX45" fmla="*/ 2793758 w 4339148"/>
              <a:gd name="connsiteY45" fmla="*/ 793490 h 2374398"/>
              <a:gd name="connsiteX46" fmla="*/ 2892397 w 4339148"/>
              <a:gd name="connsiteY46" fmla="*/ 818853 h 2374398"/>
              <a:gd name="connsiteX47" fmla="*/ 3446766 w 4339148"/>
              <a:gd name="connsiteY47" fmla="*/ 1154306 h 2374398"/>
              <a:gd name="connsiteX48" fmla="*/ 3510328 w 4339148"/>
              <a:gd name="connsiteY48" fmla="*/ 1224242 h 2374398"/>
              <a:gd name="connsiteX49" fmla="*/ 3932430 w 4339148"/>
              <a:gd name="connsiteY49" fmla="*/ 908703 h 2374398"/>
              <a:gd name="connsiteX50" fmla="*/ 3843534 w 4339148"/>
              <a:gd name="connsiteY50" fmla="*/ 789824 h 2374398"/>
              <a:gd name="connsiteX51" fmla="*/ 3013566 w 4339148"/>
              <a:gd name="connsiteY51" fmla="*/ 170561 h 2374398"/>
              <a:gd name="connsiteX52" fmla="*/ 1643343 w 4339148"/>
              <a:gd name="connsiteY52" fmla="*/ 66720 h 2374398"/>
              <a:gd name="connsiteX53" fmla="*/ 1523337 w 4339148"/>
              <a:gd name="connsiteY53" fmla="*/ 97577 h 2374398"/>
              <a:gd name="connsiteX54" fmla="*/ 634043 w 4339148"/>
              <a:gd name="connsiteY54" fmla="*/ 635696 h 2374398"/>
              <a:gd name="connsiteX55" fmla="*/ 524512 w 4339148"/>
              <a:gd name="connsiteY55" fmla="*/ 756211 h 2374398"/>
              <a:gd name="connsiteX56" fmla="*/ 1354641 w 4339148"/>
              <a:gd name="connsiteY56" fmla="*/ 1376767 h 2374398"/>
              <a:gd name="connsiteX57" fmla="*/ 1368143 w 4339148"/>
              <a:gd name="connsiteY57" fmla="*/ 1354544 h 2374398"/>
              <a:gd name="connsiteX58" fmla="*/ 1845146 w 4339148"/>
              <a:gd name="connsiteY58" fmla="*/ 921323 h 2374398"/>
              <a:gd name="connsiteX59" fmla="*/ 1898612 w 4339148"/>
              <a:gd name="connsiteY59" fmla="*/ 895568 h 2374398"/>
              <a:gd name="connsiteX60" fmla="*/ 2168748 w 4339148"/>
              <a:gd name="connsiteY60" fmla="*/ 0 h 2374398"/>
              <a:gd name="connsiteX61" fmla="*/ 1731337 w 4339148"/>
              <a:gd name="connsiteY61" fmla="*/ 44095 h 2374398"/>
              <a:gd name="connsiteX62" fmla="*/ 1702596 w 4339148"/>
              <a:gd name="connsiteY62" fmla="*/ 51485 h 2374398"/>
              <a:gd name="connsiteX63" fmla="*/ 1953279 w 4339148"/>
              <a:gd name="connsiteY63" fmla="*/ 869233 h 2374398"/>
              <a:gd name="connsiteX64" fmla="*/ 1963417 w 4339148"/>
              <a:gd name="connsiteY64" fmla="*/ 864350 h 2374398"/>
              <a:gd name="connsiteX65" fmla="*/ 2490060 w 4339148"/>
              <a:gd name="connsiteY65" fmla="*/ 758025 h 2374398"/>
              <a:gd name="connsiteX66" fmla="*/ 2628395 w 4339148"/>
              <a:gd name="connsiteY66" fmla="*/ 765011 h 2374398"/>
              <a:gd name="connsiteX67" fmla="*/ 2736421 w 4339148"/>
              <a:gd name="connsiteY67" fmla="*/ 781497 h 2374398"/>
              <a:gd name="connsiteX68" fmla="*/ 2932770 w 4339148"/>
              <a:gd name="connsiteY68" fmla="*/ 140989 h 2374398"/>
              <a:gd name="connsiteX69" fmla="*/ 2814159 w 4339148"/>
              <a:gd name="connsiteY69" fmla="*/ 97577 h 2374398"/>
              <a:gd name="connsiteX70" fmla="*/ 2168748 w 4339148"/>
              <a:gd name="connsiteY70" fmla="*/ 0 h 23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339148" h="2374398">
                <a:moveTo>
                  <a:pt x="3967828" y="956040"/>
                </a:moveTo>
                <a:lnTo>
                  <a:pt x="3548018" y="1269012"/>
                </a:lnTo>
                <a:lnTo>
                  <a:pt x="3611978" y="1354544"/>
                </a:lnTo>
                <a:cubicBezTo>
                  <a:pt x="3757862" y="1570482"/>
                  <a:pt x="3843046" y="1830799"/>
                  <a:pt x="3843046" y="2111011"/>
                </a:cubicBezTo>
                <a:lnTo>
                  <a:pt x="3840047" y="2170400"/>
                </a:lnTo>
                <a:lnTo>
                  <a:pt x="4339148" y="2170400"/>
                </a:lnTo>
                <a:cubicBezTo>
                  <a:pt x="4339148" y="1720896"/>
                  <a:pt x="4202500" y="1303307"/>
                  <a:pt x="3968478" y="956909"/>
                </a:cubicBezTo>
                <a:close/>
                <a:moveTo>
                  <a:pt x="485438" y="801223"/>
                </a:moveTo>
                <a:lnTo>
                  <a:pt x="369018" y="956909"/>
                </a:lnTo>
                <a:cubicBezTo>
                  <a:pt x="174000" y="1245574"/>
                  <a:pt x="46602" y="1583677"/>
                  <a:pt x="9554" y="1948489"/>
                </a:cubicBezTo>
                <a:lnTo>
                  <a:pt x="0" y="2137677"/>
                </a:lnTo>
                <a:lnTo>
                  <a:pt x="1645" y="2170400"/>
                </a:lnTo>
                <a:lnTo>
                  <a:pt x="1140073" y="2170400"/>
                </a:lnTo>
                <a:lnTo>
                  <a:pt x="1137074" y="2111011"/>
                </a:lnTo>
                <a:cubicBezTo>
                  <a:pt x="1137074" y="2064309"/>
                  <a:pt x="1139440" y="2018160"/>
                  <a:pt x="1144059" y="1972676"/>
                </a:cubicBezTo>
                <a:lnTo>
                  <a:pt x="1147816" y="1948060"/>
                </a:lnTo>
                <a:lnTo>
                  <a:pt x="375579" y="1573633"/>
                </a:lnTo>
                <a:lnTo>
                  <a:pt x="590050" y="1632573"/>
                </a:lnTo>
                <a:lnTo>
                  <a:pt x="590046" y="1632573"/>
                </a:lnTo>
                <a:lnTo>
                  <a:pt x="1006830" y="1747111"/>
                </a:lnTo>
                <a:lnTo>
                  <a:pt x="1176060" y="1793618"/>
                </a:lnTo>
                <a:lnTo>
                  <a:pt x="1176060" y="1793618"/>
                </a:lnTo>
                <a:lnTo>
                  <a:pt x="2154377" y="2062474"/>
                </a:lnTo>
                <a:lnTo>
                  <a:pt x="2154378" y="2062475"/>
                </a:lnTo>
                <a:lnTo>
                  <a:pt x="590046" y="1632574"/>
                </a:lnTo>
                <a:lnTo>
                  <a:pt x="2158838" y="2316323"/>
                </a:lnTo>
                <a:cubicBezTo>
                  <a:pt x="2186046" y="2338256"/>
                  <a:pt x="2218135" y="2355004"/>
                  <a:pt x="2253972" y="2364852"/>
                </a:cubicBezTo>
                <a:cubicBezTo>
                  <a:pt x="2395189" y="2403661"/>
                  <a:pt x="2541129" y="2320642"/>
                  <a:pt x="2579937" y="2179425"/>
                </a:cubicBezTo>
                <a:lnTo>
                  <a:pt x="2484469" y="2153189"/>
                </a:lnTo>
                <a:lnTo>
                  <a:pt x="2479665" y="2176980"/>
                </a:lnTo>
                <a:cubicBezTo>
                  <a:pt x="2455084" y="2235098"/>
                  <a:pt x="2397537" y="2275878"/>
                  <a:pt x="2330465" y="2275877"/>
                </a:cubicBezTo>
                <a:cubicBezTo>
                  <a:pt x="2241036" y="2275877"/>
                  <a:pt x="2168540" y="2203381"/>
                  <a:pt x="2168540" y="2113952"/>
                </a:cubicBezTo>
                <a:cubicBezTo>
                  <a:pt x="2168541" y="2024523"/>
                  <a:pt x="2241036" y="1952027"/>
                  <a:pt x="2330465" y="1952027"/>
                </a:cubicBezTo>
                <a:cubicBezTo>
                  <a:pt x="2419894" y="1952027"/>
                  <a:pt x="2492390" y="2024523"/>
                  <a:pt x="2492390" y="2113952"/>
                </a:cubicBezTo>
                <a:lnTo>
                  <a:pt x="2484469" y="2153188"/>
                </a:lnTo>
                <a:lnTo>
                  <a:pt x="2579937" y="2179424"/>
                </a:lnTo>
                <a:cubicBezTo>
                  <a:pt x="2618746" y="2038207"/>
                  <a:pt x="2535728" y="1892267"/>
                  <a:pt x="2394510" y="1853459"/>
                </a:cubicBezTo>
                <a:cubicBezTo>
                  <a:pt x="2358674" y="1843610"/>
                  <a:pt x="2322533" y="1841608"/>
                  <a:pt x="2287937" y="1846556"/>
                </a:cubicBezTo>
                <a:lnTo>
                  <a:pt x="590060" y="1632575"/>
                </a:lnTo>
                <a:lnTo>
                  <a:pt x="375580" y="1573632"/>
                </a:lnTo>
                <a:lnTo>
                  <a:pt x="1220986" y="1645602"/>
                </a:lnTo>
                <a:lnTo>
                  <a:pt x="1243398" y="1584368"/>
                </a:lnTo>
                <a:cubicBezTo>
                  <a:pt x="1260514" y="1543901"/>
                  <a:pt x="1279544" y="1504439"/>
                  <a:pt x="1300372" y="1466098"/>
                </a:cubicBezTo>
                <a:lnTo>
                  <a:pt x="1324345" y="1426636"/>
                </a:lnTo>
                <a:close/>
                <a:moveTo>
                  <a:pt x="2988440" y="161365"/>
                </a:moveTo>
                <a:lnTo>
                  <a:pt x="2793758" y="793490"/>
                </a:lnTo>
                <a:lnTo>
                  <a:pt x="2892397" y="818853"/>
                </a:lnTo>
                <a:cubicBezTo>
                  <a:pt x="3104227" y="884739"/>
                  <a:pt x="3293740" y="1001279"/>
                  <a:pt x="3446766" y="1154306"/>
                </a:cubicBezTo>
                <a:lnTo>
                  <a:pt x="3510328" y="1224242"/>
                </a:lnTo>
                <a:lnTo>
                  <a:pt x="3932430" y="908703"/>
                </a:lnTo>
                <a:lnTo>
                  <a:pt x="3843534" y="789824"/>
                </a:lnTo>
                <a:cubicBezTo>
                  <a:pt x="3622377" y="521843"/>
                  <a:pt x="3338145" y="307846"/>
                  <a:pt x="3013566" y="170561"/>
                </a:cubicBezTo>
                <a:close/>
                <a:moveTo>
                  <a:pt x="1643343" y="66720"/>
                </a:moveTo>
                <a:lnTo>
                  <a:pt x="1523337" y="97577"/>
                </a:lnTo>
                <a:cubicBezTo>
                  <a:pt x="1183529" y="203268"/>
                  <a:pt x="879522" y="390217"/>
                  <a:pt x="634043" y="635696"/>
                </a:cubicBezTo>
                <a:lnTo>
                  <a:pt x="524512" y="756211"/>
                </a:lnTo>
                <a:lnTo>
                  <a:pt x="1354641" y="1376767"/>
                </a:lnTo>
                <a:lnTo>
                  <a:pt x="1368143" y="1354544"/>
                </a:lnTo>
                <a:cubicBezTo>
                  <a:pt x="1489713" y="1174595"/>
                  <a:pt x="1653437" y="1025466"/>
                  <a:pt x="1845146" y="921323"/>
                </a:cubicBezTo>
                <a:lnTo>
                  <a:pt x="1898612" y="895568"/>
                </a:lnTo>
                <a:close/>
                <a:moveTo>
                  <a:pt x="2168748" y="0"/>
                </a:moveTo>
                <a:cubicBezTo>
                  <a:pt x="2018913" y="0"/>
                  <a:pt x="1872624" y="15183"/>
                  <a:pt x="1731337" y="44095"/>
                </a:cubicBezTo>
                <a:lnTo>
                  <a:pt x="1702596" y="51485"/>
                </a:lnTo>
                <a:lnTo>
                  <a:pt x="1953279" y="869233"/>
                </a:lnTo>
                <a:lnTo>
                  <a:pt x="1963417" y="864350"/>
                </a:lnTo>
                <a:cubicBezTo>
                  <a:pt x="2125286" y="795885"/>
                  <a:pt x="2303252" y="758025"/>
                  <a:pt x="2490060" y="758025"/>
                </a:cubicBezTo>
                <a:cubicBezTo>
                  <a:pt x="2536762" y="758025"/>
                  <a:pt x="2582912" y="760392"/>
                  <a:pt x="2628395" y="765011"/>
                </a:cubicBezTo>
                <a:lnTo>
                  <a:pt x="2736421" y="781497"/>
                </a:lnTo>
                <a:lnTo>
                  <a:pt x="2932770" y="140989"/>
                </a:lnTo>
                <a:lnTo>
                  <a:pt x="2814159" y="97577"/>
                </a:lnTo>
                <a:cubicBezTo>
                  <a:pt x="2610274" y="34162"/>
                  <a:pt x="2393501" y="0"/>
                  <a:pt x="2168748" y="0"/>
                </a:cubicBezTo>
                <a:close/>
              </a:path>
            </a:pathLst>
          </a:custGeom>
          <a:solidFill>
            <a:schemeClr val="accent1"/>
          </a:solidFill>
          <a:ln w="9525" cap="flat" cmpd="sng" algn="ctr">
            <a:noFill/>
            <a:prstDash val="solid"/>
            <a:round/>
            <a:headEnd type="none" w="med" len="med"/>
            <a:tailEnd type="none" w="med" len="med"/>
          </a:ln>
          <a:effectLst/>
        </p:spPr>
        <p:txBody>
          <a:bodyPr vert="horz" wrap="square" lIns="93260" tIns="46630" rIns="93260" bIns="46630" numCol="1" rtlCol="0" anchor="t" anchorCtr="0" compatLnSpc="1">
            <a:prstTxWarp prst="textNoShape">
              <a:avLst/>
            </a:prstTxWarp>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32597" eaLnBrk="0" fontAlgn="base" hangingPunct="0">
              <a:spcBef>
                <a:spcPct val="0"/>
              </a:spcBef>
              <a:spcAft>
                <a:spcPct val="0"/>
              </a:spcAft>
              <a:defRPr/>
            </a:pPr>
            <a:endParaRPr lang="en-US" sz="2448" kern="0">
              <a:solidFill>
                <a:srgbClr val="505050"/>
              </a:solidFill>
              <a:latin typeface="Verdana" charset="0"/>
            </a:endParaRPr>
          </a:p>
        </p:txBody>
      </p:sp>
      <p:sp>
        <p:nvSpPr>
          <p:cNvPr id="240" name="Freeform 47"/>
          <p:cNvSpPr/>
          <p:nvPr/>
        </p:nvSpPr>
        <p:spPr>
          <a:xfrm>
            <a:off x="486460" y="1884259"/>
            <a:ext cx="435877" cy="255604"/>
          </a:xfrm>
          <a:custGeom>
            <a:avLst/>
            <a:gdLst>
              <a:gd name="connsiteX0" fmla="*/ 1376883 w 2750296"/>
              <a:gd name="connsiteY0" fmla="*/ 0 h 1612807"/>
              <a:gd name="connsiteX1" fmla="*/ 1799707 w 2750296"/>
              <a:gd name="connsiteY1" fmla="*/ 224814 h 1612807"/>
              <a:gd name="connsiteX2" fmla="*/ 1825016 w 2750296"/>
              <a:gd name="connsiteY2" fmla="*/ 271443 h 1612807"/>
              <a:gd name="connsiteX3" fmla="*/ 1868906 w 2750296"/>
              <a:gd name="connsiteY3" fmla="*/ 255379 h 1612807"/>
              <a:gd name="connsiteX4" fmla="*/ 2020537 w 2750296"/>
              <a:gd name="connsiteY4" fmla="*/ 232455 h 1612807"/>
              <a:gd name="connsiteX5" fmla="*/ 2530445 w 2750296"/>
              <a:gd name="connsiteY5" fmla="*/ 742363 h 1612807"/>
              <a:gd name="connsiteX6" fmla="*/ 2525545 w 2750296"/>
              <a:gd name="connsiteY6" fmla="*/ 807127 h 1612807"/>
              <a:gd name="connsiteX7" fmla="*/ 2560705 w 2750296"/>
              <a:gd name="connsiteY7" fmla="*/ 826212 h 1612807"/>
              <a:gd name="connsiteX8" fmla="*/ 2750296 w 2750296"/>
              <a:gd name="connsiteY8" fmla="*/ 1182789 h 1612807"/>
              <a:gd name="connsiteX9" fmla="*/ 2320278 w 2750296"/>
              <a:gd name="connsiteY9" fmla="*/ 1612807 h 1612807"/>
              <a:gd name="connsiteX10" fmla="*/ 2301005 w 2750296"/>
              <a:gd name="connsiteY10" fmla="*/ 1611834 h 1612807"/>
              <a:gd name="connsiteX11" fmla="*/ 2291351 w 2750296"/>
              <a:gd name="connsiteY11" fmla="*/ 1612807 h 1612807"/>
              <a:gd name="connsiteX12" fmla="*/ 471704 w 2750296"/>
              <a:gd name="connsiteY12" fmla="*/ 1612807 h 1612807"/>
              <a:gd name="connsiteX13" fmla="*/ 463822 w 2750296"/>
              <a:gd name="connsiteY13" fmla="*/ 1612807 h 1612807"/>
              <a:gd name="connsiteX14" fmla="*/ 455911 w 2750296"/>
              <a:gd name="connsiteY14" fmla="*/ 1612009 h 1612807"/>
              <a:gd name="connsiteX15" fmla="*/ 423475 w 2750296"/>
              <a:gd name="connsiteY15" fmla="*/ 1610372 h 1612807"/>
              <a:gd name="connsiteX16" fmla="*/ 0 w 2750296"/>
              <a:gd name="connsiteY16" fmla="*/ 1141103 h 1612807"/>
              <a:gd name="connsiteX17" fmla="*/ 471704 w 2750296"/>
              <a:gd name="connsiteY17" fmla="*/ 669399 h 1612807"/>
              <a:gd name="connsiteX18" fmla="*/ 482257 w 2750296"/>
              <a:gd name="connsiteY18" fmla="*/ 670065 h 1612807"/>
              <a:gd name="connsiteX19" fmla="*/ 515059 w 2750296"/>
              <a:gd name="connsiteY19" fmla="*/ 630308 h 1612807"/>
              <a:gd name="connsiteX20" fmla="*/ 822482 w 2750296"/>
              <a:gd name="connsiteY20" fmla="*/ 502969 h 1612807"/>
              <a:gd name="connsiteX21" fmla="*/ 867276 w 2750296"/>
              <a:gd name="connsiteY21" fmla="*/ 506922 h 1612807"/>
              <a:gd name="connsiteX22" fmla="*/ 877335 w 2750296"/>
              <a:gd name="connsiteY22" fmla="*/ 407144 h 1612807"/>
              <a:gd name="connsiteX23" fmla="*/ 1376883 w 2750296"/>
              <a:gd name="connsiteY23" fmla="*/ 0 h 1612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50296" h="1612807">
                <a:moveTo>
                  <a:pt x="1376883" y="0"/>
                </a:moveTo>
                <a:cubicBezTo>
                  <a:pt x="1552892" y="0"/>
                  <a:pt x="1708073" y="89177"/>
                  <a:pt x="1799707" y="224814"/>
                </a:cubicBezTo>
                <a:lnTo>
                  <a:pt x="1825016" y="271443"/>
                </a:lnTo>
                <a:lnTo>
                  <a:pt x="1868906" y="255379"/>
                </a:lnTo>
                <a:cubicBezTo>
                  <a:pt x="1916806" y="240481"/>
                  <a:pt x="1967734" y="232455"/>
                  <a:pt x="2020537" y="232455"/>
                </a:cubicBezTo>
                <a:cubicBezTo>
                  <a:pt x="2302151" y="232455"/>
                  <a:pt x="2530445" y="460749"/>
                  <a:pt x="2530445" y="742363"/>
                </a:cubicBezTo>
                <a:lnTo>
                  <a:pt x="2525545" y="807127"/>
                </a:lnTo>
                <a:lnTo>
                  <a:pt x="2560705" y="826212"/>
                </a:lnTo>
                <a:cubicBezTo>
                  <a:pt x="2675091" y="903489"/>
                  <a:pt x="2750296" y="1034356"/>
                  <a:pt x="2750296" y="1182789"/>
                </a:cubicBezTo>
                <a:cubicBezTo>
                  <a:pt x="2750296" y="1420282"/>
                  <a:pt x="2557771" y="1612807"/>
                  <a:pt x="2320278" y="1612807"/>
                </a:cubicBezTo>
                <a:lnTo>
                  <a:pt x="2301005" y="1611834"/>
                </a:lnTo>
                <a:lnTo>
                  <a:pt x="2291351" y="1612807"/>
                </a:lnTo>
                <a:lnTo>
                  <a:pt x="471704" y="1612807"/>
                </a:lnTo>
                <a:lnTo>
                  <a:pt x="463822" y="1612807"/>
                </a:lnTo>
                <a:lnTo>
                  <a:pt x="455911" y="1612009"/>
                </a:lnTo>
                <a:lnTo>
                  <a:pt x="423475" y="1610372"/>
                </a:lnTo>
                <a:cubicBezTo>
                  <a:pt x="185615" y="1586216"/>
                  <a:pt x="0" y="1385336"/>
                  <a:pt x="0" y="1141103"/>
                </a:cubicBezTo>
                <a:cubicBezTo>
                  <a:pt x="0" y="880588"/>
                  <a:pt x="211189" y="669399"/>
                  <a:pt x="471704" y="669399"/>
                </a:cubicBezTo>
                <a:lnTo>
                  <a:pt x="482257" y="670065"/>
                </a:lnTo>
                <a:lnTo>
                  <a:pt x="515059" y="630308"/>
                </a:lnTo>
                <a:cubicBezTo>
                  <a:pt x="593735" y="551632"/>
                  <a:pt x="702426" y="502969"/>
                  <a:pt x="822482" y="502969"/>
                </a:cubicBezTo>
                <a:lnTo>
                  <a:pt x="867276" y="506922"/>
                </a:lnTo>
                <a:lnTo>
                  <a:pt x="877335" y="407144"/>
                </a:lnTo>
                <a:cubicBezTo>
                  <a:pt x="924882" y="174787"/>
                  <a:pt x="1130470" y="0"/>
                  <a:pt x="1376883"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41" name="Rectangle 83"/>
          <p:cNvSpPr/>
          <p:nvPr/>
        </p:nvSpPr>
        <p:spPr>
          <a:xfrm>
            <a:off x="552940" y="2679910"/>
            <a:ext cx="301566" cy="418841"/>
          </a:xfrm>
          <a:custGeom>
            <a:avLst/>
            <a:gdLst/>
            <a:ahLst/>
            <a:cxnLst/>
            <a:rect l="l" t="t" r="r" b="b"/>
            <a:pathLst>
              <a:path w="1219607" h="1693897">
                <a:moveTo>
                  <a:pt x="1121148" y="1497106"/>
                </a:moveTo>
                <a:lnTo>
                  <a:pt x="1137875" y="1497106"/>
                </a:lnTo>
                <a:lnTo>
                  <a:pt x="1137875" y="1628160"/>
                </a:lnTo>
                <a:lnTo>
                  <a:pt x="893354" y="1628160"/>
                </a:lnTo>
                <a:lnTo>
                  <a:pt x="893354" y="1607364"/>
                </a:lnTo>
                <a:cubicBezTo>
                  <a:pt x="911350" y="1614337"/>
                  <a:pt x="930919" y="1617697"/>
                  <a:pt x="951272" y="1617697"/>
                </a:cubicBezTo>
                <a:cubicBezTo>
                  <a:pt x="1029956" y="1617697"/>
                  <a:pt x="1096912" y="1567483"/>
                  <a:pt x="1121148" y="1497106"/>
                </a:cubicBezTo>
                <a:close/>
                <a:moveTo>
                  <a:pt x="1015772" y="1497106"/>
                </a:moveTo>
                <a:lnTo>
                  <a:pt x="1096707" y="1497106"/>
                </a:lnTo>
                <a:cubicBezTo>
                  <a:pt x="1073173" y="1554231"/>
                  <a:pt x="1016908" y="1594348"/>
                  <a:pt x="951272" y="1594348"/>
                </a:cubicBezTo>
                <a:cubicBezTo>
                  <a:pt x="930730" y="1594348"/>
                  <a:pt x="911106" y="1590418"/>
                  <a:pt x="893354" y="1582655"/>
                </a:cubicBezTo>
                <a:lnTo>
                  <a:pt x="893354" y="1526696"/>
                </a:lnTo>
                <a:lnTo>
                  <a:pt x="935674" y="1535533"/>
                </a:lnTo>
                <a:lnTo>
                  <a:pt x="935674" y="1569168"/>
                </a:lnTo>
                <a:lnTo>
                  <a:pt x="968114" y="1569168"/>
                </a:lnTo>
                <a:lnTo>
                  <a:pt x="968114" y="1534296"/>
                </a:lnTo>
                <a:cubicBezTo>
                  <a:pt x="997813" y="1528796"/>
                  <a:pt x="1010709" y="1510733"/>
                  <a:pt x="1015772" y="1497106"/>
                </a:cubicBezTo>
                <a:close/>
                <a:moveTo>
                  <a:pt x="917736" y="1497106"/>
                </a:moveTo>
                <a:lnTo>
                  <a:pt x="955791" y="1497106"/>
                </a:lnTo>
                <a:cubicBezTo>
                  <a:pt x="945233" y="1501873"/>
                  <a:pt x="931128" y="1500726"/>
                  <a:pt x="917736" y="1497106"/>
                </a:cubicBezTo>
                <a:close/>
                <a:moveTo>
                  <a:pt x="805838" y="1497106"/>
                </a:moveTo>
                <a:lnTo>
                  <a:pt x="886721" y="1497106"/>
                </a:lnTo>
                <a:lnTo>
                  <a:pt x="879443" y="1523792"/>
                </a:lnTo>
                <a:cubicBezTo>
                  <a:pt x="881874" y="1524607"/>
                  <a:pt x="884263" y="1525380"/>
                  <a:pt x="886850" y="1525338"/>
                </a:cubicBezTo>
                <a:lnTo>
                  <a:pt x="886850" y="1579893"/>
                </a:lnTo>
                <a:cubicBezTo>
                  <a:pt x="850123" y="1564073"/>
                  <a:pt x="821041" y="1534190"/>
                  <a:pt x="805838" y="1497106"/>
                </a:cubicBezTo>
                <a:close/>
                <a:moveTo>
                  <a:pt x="642327" y="1497106"/>
                </a:moveTo>
                <a:lnTo>
                  <a:pt x="781396" y="1497106"/>
                </a:lnTo>
                <a:cubicBezTo>
                  <a:pt x="798421" y="1547196"/>
                  <a:pt x="837368" y="1586979"/>
                  <a:pt x="886850" y="1605344"/>
                </a:cubicBezTo>
                <a:lnTo>
                  <a:pt x="886850" y="1628160"/>
                </a:lnTo>
                <a:lnTo>
                  <a:pt x="642327" y="1628160"/>
                </a:lnTo>
                <a:close/>
                <a:moveTo>
                  <a:pt x="391300" y="1497106"/>
                </a:moveTo>
                <a:lnTo>
                  <a:pt x="635823" y="1497106"/>
                </a:lnTo>
                <a:lnTo>
                  <a:pt x="635823" y="1628160"/>
                </a:lnTo>
                <a:lnTo>
                  <a:pt x="391300" y="1628160"/>
                </a:lnTo>
                <a:close/>
                <a:moveTo>
                  <a:pt x="140273" y="1497106"/>
                </a:moveTo>
                <a:lnTo>
                  <a:pt x="147369" y="1497106"/>
                </a:lnTo>
                <a:lnTo>
                  <a:pt x="147369" y="1618048"/>
                </a:lnTo>
                <a:lnTo>
                  <a:pt x="244195" y="1497106"/>
                </a:lnTo>
                <a:lnTo>
                  <a:pt x="384796" y="1497106"/>
                </a:lnTo>
                <a:lnTo>
                  <a:pt x="384796" y="1628160"/>
                </a:lnTo>
                <a:lnTo>
                  <a:pt x="140273" y="1628160"/>
                </a:lnTo>
                <a:lnTo>
                  <a:pt x="140273" y="1537096"/>
                </a:lnTo>
                <a:close/>
                <a:moveTo>
                  <a:pt x="893354" y="1425345"/>
                </a:moveTo>
                <a:cubicBezTo>
                  <a:pt x="918718" y="1453452"/>
                  <a:pt x="978293" y="1452415"/>
                  <a:pt x="973520" y="1479456"/>
                </a:cubicBezTo>
                <a:cubicBezTo>
                  <a:pt x="971941" y="1484839"/>
                  <a:pt x="969335" y="1488997"/>
                  <a:pt x="964535" y="1490601"/>
                </a:cubicBezTo>
                <a:lnTo>
                  <a:pt x="896247" y="1490601"/>
                </a:lnTo>
                <a:lnTo>
                  <a:pt x="893354" y="1489581"/>
                </a:lnTo>
                <a:close/>
                <a:moveTo>
                  <a:pt x="1113485" y="1359544"/>
                </a:moveTo>
                <a:lnTo>
                  <a:pt x="1137875" y="1359544"/>
                </a:lnTo>
                <a:lnTo>
                  <a:pt x="1137875" y="1490601"/>
                </a:lnTo>
                <a:lnTo>
                  <a:pt x="1123167" y="1490601"/>
                </a:lnTo>
                <a:cubicBezTo>
                  <a:pt x="1129362" y="1473769"/>
                  <a:pt x="1132247" y="1455583"/>
                  <a:pt x="1132247" y="1436722"/>
                </a:cubicBezTo>
                <a:cubicBezTo>
                  <a:pt x="1132247" y="1408883"/>
                  <a:pt x="1125961" y="1382511"/>
                  <a:pt x="1113485" y="1359544"/>
                </a:cubicBezTo>
                <a:close/>
                <a:moveTo>
                  <a:pt x="1009206" y="1359544"/>
                </a:moveTo>
                <a:lnTo>
                  <a:pt x="1085842" y="1359544"/>
                </a:lnTo>
                <a:cubicBezTo>
                  <a:pt x="1101305" y="1381386"/>
                  <a:pt x="1108898" y="1408168"/>
                  <a:pt x="1108898" y="1436722"/>
                </a:cubicBezTo>
                <a:cubicBezTo>
                  <a:pt x="1108898" y="1455820"/>
                  <a:pt x="1105501" y="1474124"/>
                  <a:pt x="1098020" y="1490601"/>
                </a:cubicBezTo>
                <a:lnTo>
                  <a:pt x="1019210" y="1490601"/>
                </a:lnTo>
                <a:lnTo>
                  <a:pt x="1021100" y="1487026"/>
                </a:lnTo>
                <a:cubicBezTo>
                  <a:pt x="1039123" y="1417098"/>
                  <a:pt x="929545" y="1417459"/>
                  <a:pt x="929185" y="1387541"/>
                </a:cubicBezTo>
                <a:cubicBezTo>
                  <a:pt x="934591" y="1354740"/>
                  <a:pt x="988659" y="1369518"/>
                  <a:pt x="1003798" y="1379971"/>
                </a:cubicBezTo>
                <a:close/>
                <a:moveTo>
                  <a:pt x="893354" y="1359544"/>
                </a:moveTo>
                <a:lnTo>
                  <a:pt x="894946" y="1359544"/>
                </a:lnTo>
                <a:lnTo>
                  <a:pt x="893354" y="1362478"/>
                </a:lnTo>
                <a:close/>
                <a:moveTo>
                  <a:pt x="816702" y="1359544"/>
                </a:moveTo>
                <a:lnTo>
                  <a:pt x="886850" y="1359544"/>
                </a:lnTo>
                <a:lnTo>
                  <a:pt x="886850" y="1374463"/>
                </a:lnTo>
                <a:lnTo>
                  <a:pt x="882687" y="1382134"/>
                </a:lnTo>
                <a:cubicBezTo>
                  <a:pt x="879894" y="1396096"/>
                  <a:pt x="881443" y="1406967"/>
                  <a:pt x="886850" y="1415111"/>
                </a:cubicBezTo>
                <a:lnTo>
                  <a:pt x="886850" y="1490601"/>
                </a:lnTo>
                <a:lnTo>
                  <a:pt x="804524" y="1490601"/>
                </a:lnTo>
                <a:lnTo>
                  <a:pt x="793647" y="1436722"/>
                </a:lnTo>
                <a:cubicBezTo>
                  <a:pt x="793647" y="1408168"/>
                  <a:pt x="801240" y="1381386"/>
                  <a:pt x="816702" y="1359544"/>
                </a:cubicBezTo>
                <a:close/>
                <a:moveTo>
                  <a:pt x="642327" y="1359544"/>
                </a:moveTo>
                <a:lnTo>
                  <a:pt x="789060" y="1359544"/>
                </a:lnTo>
                <a:cubicBezTo>
                  <a:pt x="776583" y="1382511"/>
                  <a:pt x="770297" y="1408883"/>
                  <a:pt x="770297" y="1436722"/>
                </a:cubicBezTo>
                <a:cubicBezTo>
                  <a:pt x="770297" y="1455583"/>
                  <a:pt x="773182" y="1473769"/>
                  <a:pt x="779377" y="1490601"/>
                </a:cubicBezTo>
                <a:lnTo>
                  <a:pt x="642327" y="1490601"/>
                </a:lnTo>
                <a:close/>
                <a:moveTo>
                  <a:pt x="391300" y="1359544"/>
                </a:moveTo>
                <a:lnTo>
                  <a:pt x="635823" y="1359544"/>
                </a:lnTo>
                <a:lnTo>
                  <a:pt x="635823" y="1490601"/>
                </a:lnTo>
                <a:lnTo>
                  <a:pt x="391300" y="1490601"/>
                </a:lnTo>
                <a:close/>
                <a:moveTo>
                  <a:pt x="354326" y="1359544"/>
                </a:moveTo>
                <a:lnTo>
                  <a:pt x="384796" y="1359544"/>
                </a:lnTo>
                <a:lnTo>
                  <a:pt x="384796" y="1490601"/>
                </a:lnTo>
                <a:lnTo>
                  <a:pt x="249402" y="1490601"/>
                </a:lnTo>
                <a:close/>
                <a:moveTo>
                  <a:pt x="140273" y="1359544"/>
                </a:moveTo>
                <a:lnTo>
                  <a:pt x="180996" y="1359544"/>
                </a:lnTo>
                <a:cubicBezTo>
                  <a:pt x="167368" y="1377293"/>
                  <a:pt x="156012" y="1394465"/>
                  <a:pt x="147369" y="1410531"/>
                </a:cubicBezTo>
                <a:lnTo>
                  <a:pt x="147369" y="1490601"/>
                </a:lnTo>
                <a:lnTo>
                  <a:pt x="140273" y="1490601"/>
                </a:lnTo>
                <a:lnTo>
                  <a:pt x="140273" y="1399532"/>
                </a:lnTo>
                <a:close/>
                <a:moveTo>
                  <a:pt x="384796" y="1321486"/>
                </a:moveTo>
                <a:lnTo>
                  <a:pt x="384796" y="1353039"/>
                </a:lnTo>
                <a:lnTo>
                  <a:pt x="359534" y="1353039"/>
                </a:lnTo>
                <a:close/>
                <a:moveTo>
                  <a:pt x="886850" y="1293552"/>
                </a:moveTo>
                <a:lnTo>
                  <a:pt x="886850" y="1353039"/>
                </a:lnTo>
                <a:lnTo>
                  <a:pt x="821088" y="1353039"/>
                </a:lnTo>
                <a:cubicBezTo>
                  <a:pt x="835091" y="1325975"/>
                  <a:pt x="858674" y="1305518"/>
                  <a:pt x="886850" y="1293552"/>
                </a:cubicBezTo>
                <a:close/>
                <a:moveTo>
                  <a:pt x="951272" y="1279097"/>
                </a:moveTo>
                <a:cubicBezTo>
                  <a:pt x="1006920" y="1279097"/>
                  <a:pt x="1055832" y="1307933"/>
                  <a:pt x="1081457" y="1353039"/>
                </a:cubicBezTo>
                <a:lnTo>
                  <a:pt x="1010928" y="1353039"/>
                </a:lnTo>
                <a:lnTo>
                  <a:pt x="1013531" y="1343206"/>
                </a:lnTo>
                <a:cubicBezTo>
                  <a:pt x="997010" y="1337952"/>
                  <a:pt x="981840" y="1335063"/>
                  <a:pt x="968114" y="1334516"/>
                </a:cubicBezTo>
                <a:lnTo>
                  <a:pt x="968114" y="1304276"/>
                </a:lnTo>
                <a:lnTo>
                  <a:pt x="935674" y="1304276"/>
                </a:lnTo>
                <a:lnTo>
                  <a:pt x="935674" y="1336043"/>
                </a:lnTo>
                <a:cubicBezTo>
                  <a:pt x="920023" y="1338899"/>
                  <a:pt x="907559" y="1344959"/>
                  <a:pt x="898688" y="1353039"/>
                </a:cubicBezTo>
                <a:lnTo>
                  <a:pt x="893354" y="1353039"/>
                </a:lnTo>
                <a:lnTo>
                  <a:pt x="893354" y="1290790"/>
                </a:lnTo>
                <a:close/>
                <a:moveTo>
                  <a:pt x="460546" y="1226868"/>
                </a:moveTo>
                <a:lnTo>
                  <a:pt x="549888" y="1329588"/>
                </a:lnTo>
                <a:lnTo>
                  <a:pt x="635823" y="1332976"/>
                </a:lnTo>
                <a:lnTo>
                  <a:pt x="635823" y="1353039"/>
                </a:lnTo>
                <a:lnTo>
                  <a:pt x="391300" y="1353039"/>
                </a:lnTo>
                <a:lnTo>
                  <a:pt x="391300" y="1313362"/>
                </a:lnTo>
                <a:close/>
                <a:moveTo>
                  <a:pt x="893354" y="1221982"/>
                </a:moveTo>
                <a:lnTo>
                  <a:pt x="1137875" y="1221982"/>
                </a:lnTo>
                <a:lnTo>
                  <a:pt x="1137875" y="1353039"/>
                </a:lnTo>
                <a:lnTo>
                  <a:pt x="1109099" y="1353039"/>
                </a:lnTo>
                <a:cubicBezTo>
                  <a:pt x="1080792" y="1294710"/>
                  <a:pt x="1020582" y="1255747"/>
                  <a:pt x="951272" y="1255747"/>
                </a:cubicBezTo>
                <a:cubicBezTo>
                  <a:pt x="930919" y="1255747"/>
                  <a:pt x="911350" y="1259107"/>
                  <a:pt x="893354" y="1266081"/>
                </a:cubicBezTo>
                <a:close/>
                <a:moveTo>
                  <a:pt x="735740" y="1221982"/>
                </a:moveTo>
                <a:lnTo>
                  <a:pt x="886850" y="1221982"/>
                </a:lnTo>
                <a:lnTo>
                  <a:pt x="886850" y="1268100"/>
                </a:lnTo>
                <a:cubicBezTo>
                  <a:pt x="845631" y="1283306"/>
                  <a:pt x="811769" y="1313500"/>
                  <a:pt x="793445" y="1353039"/>
                </a:cubicBezTo>
                <a:lnTo>
                  <a:pt x="642327" y="1353039"/>
                </a:lnTo>
                <a:lnTo>
                  <a:pt x="642327" y="1333232"/>
                </a:lnTo>
                <a:lnTo>
                  <a:pt x="642952" y="1333257"/>
                </a:lnTo>
                <a:close/>
                <a:moveTo>
                  <a:pt x="140273" y="1221982"/>
                </a:moveTo>
                <a:lnTo>
                  <a:pt x="298661" y="1221982"/>
                </a:lnTo>
                <a:cubicBezTo>
                  <a:pt x="257079" y="1267172"/>
                  <a:pt x="216567" y="1311947"/>
                  <a:pt x="185839" y="1353039"/>
                </a:cubicBezTo>
                <a:lnTo>
                  <a:pt x="140273" y="1353039"/>
                </a:lnTo>
                <a:lnTo>
                  <a:pt x="140273" y="1261971"/>
                </a:lnTo>
                <a:close/>
                <a:moveTo>
                  <a:pt x="893354" y="1084420"/>
                </a:moveTo>
                <a:lnTo>
                  <a:pt x="1137875" y="1084420"/>
                </a:lnTo>
                <a:lnTo>
                  <a:pt x="1137875" y="1215477"/>
                </a:lnTo>
                <a:lnTo>
                  <a:pt x="893354" y="1215477"/>
                </a:lnTo>
                <a:close/>
                <a:moveTo>
                  <a:pt x="850449" y="1084420"/>
                </a:moveTo>
                <a:lnTo>
                  <a:pt x="886850" y="1084420"/>
                </a:lnTo>
                <a:lnTo>
                  <a:pt x="886850" y="1215477"/>
                </a:lnTo>
                <a:lnTo>
                  <a:pt x="741164" y="1215477"/>
                </a:lnTo>
                <a:close/>
                <a:moveTo>
                  <a:pt x="642327" y="1084420"/>
                </a:moveTo>
                <a:lnTo>
                  <a:pt x="682684" y="1084420"/>
                </a:lnTo>
                <a:lnTo>
                  <a:pt x="642327" y="1132503"/>
                </a:lnTo>
                <a:close/>
                <a:moveTo>
                  <a:pt x="391300" y="1084420"/>
                </a:moveTo>
                <a:lnTo>
                  <a:pt x="635823" y="1084420"/>
                </a:lnTo>
                <a:lnTo>
                  <a:pt x="635823" y="1140252"/>
                </a:lnTo>
                <a:lnTo>
                  <a:pt x="590836" y="1193851"/>
                </a:lnTo>
                <a:lnTo>
                  <a:pt x="501495" y="1091130"/>
                </a:lnTo>
                <a:lnTo>
                  <a:pt x="412154" y="1094799"/>
                </a:lnTo>
                <a:cubicBezTo>
                  <a:pt x="405566" y="1102734"/>
                  <a:pt x="398739" y="1110763"/>
                  <a:pt x="391300" y="1118497"/>
                </a:cubicBezTo>
                <a:close/>
                <a:moveTo>
                  <a:pt x="140273" y="1084420"/>
                </a:moveTo>
                <a:lnTo>
                  <a:pt x="384796" y="1084420"/>
                </a:lnTo>
                <a:lnTo>
                  <a:pt x="384796" y="1125889"/>
                </a:lnTo>
                <a:cubicBezTo>
                  <a:pt x="359728" y="1155486"/>
                  <a:pt x="332011" y="1185525"/>
                  <a:pt x="304608" y="1215477"/>
                </a:cubicBezTo>
                <a:lnTo>
                  <a:pt x="140273" y="1215477"/>
                </a:lnTo>
                <a:lnTo>
                  <a:pt x="140273" y="1124410"/>
                </a:lnTo>
                <a:close/>
                <a:moveTo>
                  <a:pt x="886850" y="1040768"/>
                </a:moveTo>
                <a:lnTo>
                  <a:pt x="886850" y="1077915"/>
                </a:lnTo>
                <a:lnTo>
                  <a:pt x="855873" y="1077915"/>
                </a:lnTo>
                <a:close/>
                <a:moveTo>
                  <a:pt x="1046325" y="946858"/>
                </a:moveTo>
                <a:lnTo>
                  <a:pt x="1137875" y="946858"/>
                </a:lnTo>
                <a:lnTo>
                  <a:pt x="1137875" y="1077915"/>
                </a:lnTo>
                <a:lnTo>
                  <a:pt x="893354" y="1077915"/>
                </a:lnTo>
                <a:lnTo>
                  <a:pt x="893354" y="1032967"/>
                </a:lnTo>
                <a:lnTo>
                  <a:pt x="951922" y="962731"/>
                </a:lnTo>
                <a:lnTo>
                  <a:pt x="1033819" y="1039770"/>
                </a:lnTo>
                <a:close/>
                <a:moveTo>
                  <a:pt x="642327" y="946858"/>
                </a:moveTo>
                <a:lnTo>
                  <a:pt x="798143" y="946858"/>
                </a:lnTo>
                <a:lnTo>
                  <a:pt x="688144" y="1077915"/>
                </a:lnTo>
                <a:lnTo>
                  <a:pt x="642327" y="1077915"/>
                </a:lnTo>
                <a:close/>
                <a:moveTo>
                  <a:pt x="391300" y="946858"/>
                </a:moveTo>
                <a:lnTo>
                  <a:pt x="635823" y="946858"/>
                </a:lnTo>
                <a:lnTo>
                  <a:pt x="635823" y="1077915"/>
                </a:lnTo>
                <a:lnTo>
                  <a:pt x="391300" y="1077915"/>
                </a:lnTo>
                <a:close/>
                <a:moveTo>
                  <a:pt x="140273" y="946858"/>
                </a:moveTo>
                <a:lnTo>
                  <a:pt x="384796" y="946858"/>
                </a:lnTo>
                <a:lnTo>
                  <a:pt x="384796" y="1077915"/>
                </a:lnTo>
                <a:lnTo>
                  <a:pt x="140273" y="1077915"/>
                </a:lnTo>
                <a:lnTo>
                  <a:pt x="140273" y="986849"/>
                </a:lnTo>
                <a:close/>
                <a:moveTo>
                  <a:pt x="1064841" y="809296"/>
                </a:moveTo>
                <a:lnTo>
                  <a:pt x="1137875" y="809296"/>
                </a:lnTo>
                <a:lnTo>
                  <a:pt x="1137875" y="940354"/>
                </a:lnTo>
                <a:lnTo>
                  <a:pt x="1047200" y="940354"/>
                </a:lnTo>
                <a:close/>
                <a:moveTo>
                  <a:pt x="642327" y="809296"/>
                </a:moveTo>
                <a:lnTo>
                  <a:pt x="780032" y="809296"/>
                </a:lnTo>
                <a:lnTo>
                  <a:pt x="747183" y="823325"/>
                </a:lnTo>
                <a:lnTo>
                  <a:pt x="840246" y="896696"/>
                </a:lnTo>
                <a:lnTo>
                  <a:pt x="803603" y="940354"/>
                </a:lnTo>
                <a:lnTo>
                  <a:pt x="642327" y="940354"/>
                </a:lnTo>
                <a:close/>
                <a:moveTo>
                  <a:pt x="391300" y="809296"/>
                </a:moveTo>
                <a:lnTo>
                  <a:pt x="635823" y="809296"/>
                </a:lnTo>
                <a:lnTo>
                  <a:pt x="635823" y="940354"/>
                </a:lnTo>
                <a:lnTo>
                  <a:pt x="391300" y="940354"/>
                </a:lnTo>
                <a:close/>
                <a:moveTo>
                  <a:pt x="140273" y="809296"/>
                </a:moveTo>
                <a:lnTo>
                  <a:pt x="384796" y="809296"/>
                </a:lnTo>
                <a:lnTo>
                  <a:pt x="384796" y="940354"/>
                </a:lnTo>
                <a:lnTo>
                  <a:pt x="140273" y="940354"/>
                </a:lnTo>
                <a:lnTo>
                  <a:pt x="140273" y="849288"/>
                </a:lnTo>
                <a:close/>
                <a:moveTo>
                  <a:pt x="893354" y="671734"/>
                </a:moveTo>
                <a:lnTo>
                  <a:pt x="1137875" y="671734"/>
                </a:lnTo>
                <a:lnTo>
                  <a:pt x="1137875" y="802792"/>
                </a:lnTo>
                <a:lnTo>
                  <a:pt x="1065717" y="802792"/>
                </a:lnTo>
                <a:lnTo>
                  <a:pt x="1082212" y="680250"/>
                </a:lnTo>
                <a:lnTo>
                  <a:pt x="893354" y="760902"/>
                </a:lnTo>
                <a:close/>
                <a:moveTo>
                  <a:pt x="642327" y="671734"/>
                </a:moveTo>
                <a:lnTo>
                  <a:pt x="886850" y="671734"/>
                </a:lnTo>
                <a:lnTo>
                  <a:pt x="886850" y="763680"/>
                </a:lnTo>
                <a:lnTo>
                  <a:pt x="795264" y="802792"/>
                </a:lnTo>
                <a:lnTo>
                  <a:pt x="642327" y="802792"/>
                </a:lnTo>
                <a:close/>
                <a:moveTo>
                  <a:pt x="391300" y="671734"/>
                </a:moveTo>
                <a:lnTo>
                  <a:pt x="635823" y="671734"/>
                </a:lnTo>
                <a:lnTo>
                  <a:pt x="635823" y="802792"/>
                </a:lnTo>
                <a:lnTo>
                  <a:pt x="391300" y="802792"/>
                </a:lnTo>
                <a:close/>
                <a:moveTo>
                  <a:pt x="140273" y="671734"/>
                </a:moveTo>
                <a:lnTo>
                  <a:pt x="384796" y="671734"/>
                </a:lnTo>
                <a:lnTo>
                  <a:pt x="384796" y="802792"/>
                </a:lnTo>
                <a:lnTo>
                  <a:pt x="140273" y="802792"/>
                </a:lnTo>
                <a:lnTo>
                  <a:pt x="140273" y="711726"/>
                </a:lnTo>
                <a:close/>
                <a:moveTo>
                  <a:pt x="893354" y="534173"/>
                </a:moveTo>
                <a:lnTo>
                  <a:pt x="916720" y="534173"/>
                </a:lnTo>
                <a:lnTo>
                  <a:pt x="1137875" y="534173"/>
                </a:lnTo>
                <a:lnTo>
                  <a:pt x="1137875" y="665230"/>
                </a:lnTo>
                <a:lnTo>
                  <a:pt x="893354" y="665230"/>
                </a:lnTo>
                <a:close/>
                <a:moveTo>
                  <a:pt x="642327" y="534173"/>
                </a:moveTo>
                <a:lnTo>
                  <a:pt x="665694" y="534173"/>
                </a:lnTo>
                <a:lnTo>
                  <a:pt x="886850" y="534173"/>
                </a:lnTo>
                <a:lnTo>
                  <a:pt x="886850" y="665230"/>
                </a:lnTo>
                <a:lnTo>
                  <a:pt x="642327" y="665230"/>
                </a:lnTo>
                <a:close/>
                <a:moveTo>
                  <a:pt x="391300" y="534173"/>
                </a:moveTo>
                <a:lnTo>
                  <a:pt x="414667" y="534173"/>
                </a:lnTo>
                <a:lnTo>
                  <a:pt x="635823" y="534173"/>
                </a:lnTo>
                <a:lnTo>
                  <a:pt x="635823" y="665230"/>
                </a:lnTo>
                <a:lnTo>
                  <a:pt x="391300" y="665230"/>
                </a:lnTo>
                <a:close/>
                <a:moveTo>
                  <a:pt x="140273" y="534173"/>
                </a:moveTo>
                <a:lnTo>
                  <a:pt x="163640" y="534173"/>
                </a:lnTo>
                <a:lnTo>
                  <a:pt x="384796" y="534173"/>
                </a:lnTo>
                <a:lnTo>
                  <a:pt x="384796" y="665230"/>
                </a:lnTo>
                <a:lnTo>
                  <a:pt x="140273" y="665230"/>
                </a:lnTo>
                <a:lnTo>
                  <a:pt x="140273" y="574165"/>
                </a:lnTo>
                <a:close/>
                <a:moveTo>
                  <a:pt x="75227" y="436604"/>
                </a:moveTo>
                <a:lnTo>
                  <a:pt x="75227" y="527668"/>
                </a:lnTo>
                <a:lnTo>
                  <a:pt x="75227" y="534173"/>
                </a:lnTo>
                <a:lnTo>
                  <a:pt x="133769" y="534173"/>
                </a:lnTo>
                <a:lnTo>
                  <a:pt x="133769" y="574165"/>
                </a:lnTo>
                <a:lnTo>
                  <a:pt x="75227" y="574165"/>
                </a:lnTo>
                <a:lnTo>
                  <a:pt x="75227" y="665230"/>
                </a:lnTo>
                <a:lnTo>
                  <a:pt x="75227" y="671734"/>
                </a:lnTo>
                <a:lnTo>
                  <a:pt x="75227" y="671734"/>
                </a:lnTo>
                <a:lnTo>
                  <a:pt x="133769" y="671734"/>
                </a:lnTo>
                <a:lnTo>
                  <a:pt x="133769" y="711726"/>
                </a:lnTo>
                <a:lnTo>
                  <a:pt x="75227" y="711726"/>
                </a:lnTo>
                <a:lnTo>
                  <a:pt x="75227" y="802792"/>
                </a:lnTo>
                <a:lnTo>
                  <a:pt x="75227" y="809295"/>
                </a:lnTo>
                <a:lnTo>
                  <a:pt x="75227" y="809296"/>
                </a:lnTo>
                <a:lnTo>
                  <a:pt x="133769" y="809296"/>
                </a:lnTo>
                <a:lnTo>
                  <a:pt x="133769" y="849288"/>
                </a:lnTo>
                <a:lnTo>
                  <a:pt x="75227" y="849288"/>
                </a:lnTo>
                <a:lnTo>
                  <a:pt x="75227" y="940354"/>
                </a:lnTo>
                <a:lnTo>
                  <a:pt x="75227" y="946856"/>
                </a:lnTo>
                <a:lnTo>
                  <a:pt x="75227" y="946858"/>
                </a:lnTo>
                <a:lnTo>
                  <a:pt x="133769" y="946858"/>
                </a:lnTo>
                <a:lnTo>
                  <a:pt x="133769" y="986849"/>
                </a:lnTo>
                <a:lnTo>
                  <a:pt x="75227" y="986849"/>
                </a:lnTo>
                <a:lnTo>
                  <a:pt x="75227" y="1077915"/>
                </a:lnTo>
                <a:lnTo>
                  <a:pt x="75227" y="1084417"/>
                </a:lnTo>
                <a:lnTo>
                  <a:pt x="75227" y="1084420"/>
                </a:lnTo>
                <a:lnTo>
                  <a:pt x="133769" y="1084420"/>
                </a:lnTo>
                <a:lnTo>
                  <a:pt x="133769" y="1124410"/>
                </a:lnTo>
                <a:lnTo>
                  <a:pt x="75227" y="1124410"/>
                </a:lnTo>
                <a:lnTo>
                  <a:pt x="75227" y="1215477"/>
                </a:lnTo>
                <a:lnTo>
                  <a:pt x="75227" y="1221978"/>
                </a:lnTo>
                <a:lnTo>
                  <a:pt x="75227" y="1221982"/>
                </a:lnTo>
                <a:lnTo>
                  <a:pt x="133769" y="1221982"/>
                </a:lnTo>
                <a:lnTo>
                  <a:pt x="133769" y="1261971"/>
                </a:lnTo>
                <a:lnTo>
                  <a:pt x="75227" y="1261971"/>
                </a:lnTo>
                <a:lnTo>
                  <a:pt x="75227" y="1353039"/>
                </a:lnTo>
                <a:lnTo>
                  <a:pt x="75227" y="1359540"/>
                </a:lnTo>
                <a:lnTo>
                  <a:pt x="75227" y="1359544"/>
                </a:lnTo>
                <a:lnTo>
                  <a:pt x="133769" y="1359544"/>
                </a:lnTo>
                <a:lnTo>
                  <a:pt x="133769" y="1399532"/>
                </a:lnTo>
                <a:lnTo>
                  <a:pt x="75227" y="1399532"/>
                </a:lnTo>
                <a:lnTo>
                  <a:pt x="75227" y="1490601"/>
                </a:lnTo>
                <a:lnTo>
                  <a:pt x="75227" y="1497101"/>
                </a:lnTo>
                <a:lnTo>
                  <a:pt x="75227" y="1497106"/>
                </a:lnTo>
                <a:lnTo>
                  <a:pt x="133769" y="1497106"/>
                </a:lnTo>
                <a:lnTo>
                  <a:pt x="133769" y="1537096"/>
                </a:lnTo>
                <a:lnTo>
                  <a:pt x="75227" y="1537096"/>
                </a:lnTo>
                <a:lnTo>
                  <a:pt x="75227" y="1628160"/>
                </a:lnTo>
                <a:lnTo>
                  <a:pt x="75227" y="1634665"/>
                </a:lnTo>
                <a:lnTo>
                  <a:pt x="140273" y="1634665"/>
                </a:lnTo>
                <a:lnTo>
                  <a:pt x="1144380" y="1634665"/>
                </a:lnTo>
                <a:lnTo>
                  <a:pt x="1144380" y="1633444"/>
                </a:lnTo>
                <a:lnTo>
                  <a:pt x="1144380" y="1628160"/>
                </a:lnTo>
                <a:lnTo>
                  <a:pt x="1144380" y="1497106"/>
                </a:lnTo>
                <a:lnTo>
                  <a:pt x="1144380" y="1490601"/>
                </a:lnTo>
                <a:lnTo>
                  <a:pt x="1144380" y="1359544"/>
                </a:lnTo>
                <a:lnTo>
                  <a:pt x="1144380" y="1353039"/>
                </a:lnTo>
                <a:lnTo>
                  <a:pt x="1144380" y="1221982"/>
                </a:lnTo>
                <a:lnTo>
                  <a:pt x="1144380" y="1215477"/>
                </a:lnTo>
                <a:lnTo>
                  <a:pt x="1144380" y="1084420"/>
                </a:lnTo>
                <a:lnTo>
                  <a:pt x="1144380" y="1077915"/>
                </a:lnTo>
                <a:lnTo>
                  <a:pt x="1144380" y="946858"/>
                </a:lnTo>
                <a:lnTo>
                  <a:pt x="1144380" y="940354"/>
                </a:lnTo>
                <a:lnTo>
                  <a:pt x="1144380" y="809296"/>
                </a:lnTo>
                <a:lnTo>
                  <a:pt x="1144380" y="802792"/>
                </a:lnTo>
                <a:lnTo>
                  <a:pt x="1144380" y="671734"/>
                </a:lnTo>
                <a:lnTo>
                  <a:pt x="1144380" y="665230"/>
                </a:lnTo>
                <a:lnTo>
                  <a:pt x="1144380" y="534173"/>
                </a:lnTo>
                <a:lnTo>
                  <a:pt x="1144380" y="527668"/>
                </a:lnTo>
                <a:lnTo>
                  <a:pt x="1144380" y="436604"/>
                </a:lnTo>
                <a:lnTo>
                  <a:pt x="1137875" y="436604"/>
                </a:lnTo>
                <a:lnTo>
                  <a:pt x="916720" y="436604"/>
                </a:lnTo>
                <a:lnTo>
                  <a:pt x="916720" y="527668"/>
                </a:lnTo>
                <a:lnTo>
                  <a:pt x="893354" y="527668"/>
                </a:lnTo>
                <a:lnTo>
                  <a:pt x="893354" y="436604"/>
                </a:lnTo>
                <a:lnTo>
                  <a:pt x="886850" y="436604"/>
                </a:lnTo>
                <a:lnTo>
                  <a:pt x="665694" y="436604"/>
                </a:lnTo>
                <a:lnTo>
                  <a:pt x="665694" y="527668"/>
                </a:lnTo>
                <a:lnTo>
                  <a:pt x="642327" y="527668"/>
                </a:lnTo>
                <a:lnTo>
                  <a:pt x="642327" y="436604"/>
                </a:lnTo>
                <a:lnTo>
                  <a:pt x="635823" y="436604"/>
                </a:lnTo>
                <a:lnTo>
                  <a:pt x="414667" y="436604"/>
                </a:lnTo>
                <a:lnTo>
                  <a:pt x="414667" y="527668"/>
                </a:lnTo>
                <a:lnTo>
                  <a:pt x="391300" y="527668"/>
                </a:lnTo>
                <a:lnTo>
                  <a:pt x="391300" y="436604"/>
                </a:lnTo>
                <a:lnTo>
                  <a:pt x="384796" y="436604"/>
                </a:lnTo>
                <a:lnTo>
                  <a:pt x="163640" y="436604"/>
                </a:lnTo>
                <a:lnTo>
                  <a:pt x="163640" y="527668"/>
                </a:lnTo>
                <a:lnTo>
                  <a:pt x="140273" y="527668"/>
                </a:lnTo>
                <a:lnTo>
                  <a:pt x="140273" y="436604"/>
                </a:lnTo>
                <a:lnTo>
                  <a:pt x="133769" y="436604"/>
                </a:lnTo>
                <a:close/>
                <a:moveTo>
                  <a:pt x="0" y="369873"/>
                </a:moveTo>
                <a:lnTo>
                  <a:pt x="1219607" y="369873"/>
                </a:lnTo>
                <a:lnTo>
                  <a:pt x="1219607" y="1693897"/>
                </a:lnTo>
                <a:lnTo>
                  <a:pt x="0" y="1693897"/>
                </a:lnTo>
                <a:close/>
                <a:moveTo>
                  <a:pt x="940409" y="36194"/>
                </a:moveTo>
                <a:lnTo>
                  <a:pt x="938912" y="289295"/>
                </a:lnTo>
                <a:cubicBezTo>
                  <a:pt x="1021782" y="288297"/>
                  <a:pt x="1101655" y="290294"/>
                  <a:pt x="1184525" y="289296"/>
                </a:cubicBezTo>
                <a:close/>
                <a:moveTo>
                  <a:pt x="0" y="0"/>
                </a:moveTo>
                <a:lnTo>
                  <a:pt x="956583" y="0"/>
                </a:lnTo>
                <a:lnTo>
                  <a:pt x="1219607" y="272370"/>
                </a:lnTo>
                <a:lnTo>
                  <a:pt x="1219607" y="331478"/>
                </a:lnTo>
                <a:lnTo>
                  <a:pt x="0" y="33147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42" name="Oval 7"/>
          <p:cNvSpPr/>
          <p:nvPr/>
        </p:nvSpPr>
        <p:spPr bwMode="auto">
          <a:xfrm>
            <a:off x="552940" y="4364730"/>
            <a:ext cx="334580" cy="417897"/>
          </a:xfrm>
          <a:custGeom>
            <a:avLst/>
            <a:gdLst/>
            <a:ahLst/>
            <a:cxnLst/>
            <a:rect l="l" t="t" r="r" b="b"/>
            <a:pathLst>
              <a:path w="3761569" h="4698279">
                <a:moveTo>
                  <a:pt x="2744640" y="4327290"/>
                </a:moveTo>
                <a:lnTo>
                  <a:pt x="2744640" y="4373009"/>
                </a:lnTo>
                <a:lnTo>
                  <a:pt x="3413573" y="4373009"/>
                </a:lnTo>
                <a:lnTo>
                  <a:pt x="3413573" y="4327290"/>
                </a:lnTo>
                <a:close/>
                <a:moveTo>
                  <a:pt x="3185242" y="4155069"/>
                </a:moveTo>
                <a:cubicBezTo>
                  <a:pt x="3175182" y="4185064"/>
                  <a:pt x="3147777" y="4205833"/>
                  <a:pt x="3116180" y="4207411"/>
                </a:cubicBezTo>
                <a:cubicBezTo>
                  <a:pt x="3084584" y="4208988"/>
                  <a:pt x="3055246" y="4191051"/>
                  <a:pt x="3042247" y="4162210"/>
                </a:cubicBezTo>
                <a:close/>
                <a:moveTo>
                  <a:pt x="3063353" y="4072889"/>
                </a:moveTo>
                <a:lnTo>
                  <a:pt x="3159394" y="4072889"/>
                </a:lnTo>
                <a:lnTo>
                  <a:pt x="3182444" y="4099024"/>
                </a:lnTo>
                <a:lnTo>
                  <a:pt x="3039448" y="4106165"/>
                </a:lnTo>
                <a:cubicBezTo>
                  <a:pt x="3044008" y="4092570"/>
                  <a:pt x="3052131" y="4080870"/>
                  <a:pt x="3063353" y="4072889"/>
                </a:cubicBezTo>
                <a:close/>
                <a:moveTo>
                  <a:pt x="2458549" y="3699425"/>
                </a:moveTo>
                <a:lnTo>
                  <a:pt x="2832013" y="4072889"/>
                </a:lnTo>
                <a:lnTo>
                  <a:pt x="2990254" y="4072889"/>
                </a:lnTo>
                <a:cubicBezTo>
                  <a:pt x="2963121" y="4125204"/>
                  <a:pt x="2974393" y="4190765"/>
                  <a:pt x="3020316" y="4232320"/>
                </a:cubicBezTo>
                <a:cubicBezTo>
                  <a:pt x="3076485" y="4283146"/>
                  <a:pt x="3163222" y="4278815"/>
                  <a:pt x="3214048" y="4222646"/>
                </a:cubicBezTo>
                <a:cubicBezTo>
                  <a:pt x="3252129" y="4180562"/>
                  <a:pt x="3259247" y="4121319"/>
                  <a:pt x="3236769" y="4072889"/>
                </a:cubicBezTo>
                <a:lnTo>
                  <a:pt x="3392677" y="4072889"/>
                </a:lnTo>
                <a:lnTo>
                  <a:pt x="3761569" y="3703997"/>
                </a:lnTo>
                <a:lnTo>
                  <a:pt x="3761569" y="4221479"/>
                </a:lnTo>
                <a:cubicBezTo>
                  <a:pt x="3761569" y="4278293"/>
                  <a:pt x="3715513" y="4324349"/>
                  <a:pt x="3658699" y="4324349"/>
                </a:cubicBezTo>
                <a:lnTo>
                  <a:pt x="3442628" y="4324349"/>
                </a:lnTo>
                <a:lnTo>
                  <a:pt x="3442628" y="4577299"/>
                </a:lnTo>
                <a:cubicBezTo>
                  <a:pt x="3442628" y="4644114"/>
                  <a:pt x="3388463" y="4698279"/>
                  <a:pt x="3321648" y="4698279"/>
                </a:cubicBezTo>
                <a:lnTo>
                  <a:pt x="2837743" y="4698279"/>
                </a:lnTo>
                <a:cubicBezTo>
                  <a:pt x="2770928" y="4698279"/>
                  <a:pt x="2716763" y="4644114"/>
                  <a:pt x="2716763" y="4577299"/>
                </a:cubicBezTo>
                <a:lnTo>
                  <a:pt x="2716763" y="4324349"/>
                </a:lnTo>
                <a:lnTo>
                  <a:pt x="2561419" y="4324349"/>
                </a:lnTo>
                <a:cubicBezTo>
                  <a:pt x="2504605" y="4324349"/>
                  <a:pt x="2458549" y="4278293"/>
                  <a:pt x="2458549" y="4221479"/>
                </a:cubicBezTo>
                <a:close/>
                <a:moveTo>
                  <a:pt x="2837743" y="2906658"/>
                </a:moveTo>
                <a:lnTo>
                  <a:pt x="2882966" y="2906658"/>
                </a:lnTo>
                <a:lnTo>
                  <a:pt x="2882966" y="3021264"/>
                </a:lnTo>
                <a:cubicBezTo>
                  <a:pt x="2882966" y="3129914"/>
                  <a:pt x="2971045" y="3217993"/>
                  <a:pt x="3079695" y="3217993"/>
                </a:cubicBezTo>
                <a:cubicBezTo>
                  <a:pt x="3188345" y="3217993"/>
                  <a:pt x="3276424" y="3129914"/>
                  <a:pt x="3276424" y="3021264"/>
                </a:cubicBezTo>
                <a:lnTo>
                  <a:pt x="3276424" y="2906658"/>
                </a:lnTo>
                <a:lnTo>
                  <a:pt x="3321648" y="2906658"/>
                </a:lnTo>
                <a:cubicBezTo>
                  <a:pt x="3388463" y="2906658"/>
                  <a:pt x="3442628" y="2960823"/>
                  <a:pt x="3442628" y="3027638"/>
                </a:cubicBezTo>
                <a:lnTo>
                  <a:pt x="3442628" y="3295649"/>
                </a:lnTo>
                <a:lnTo>
                  <a:pt x="3658699" y="3295649"/>
                </a:lnTo>
                <a:cubicBezTo>
                  <a:pt x="3699511" y="3295649"/>
                  <a:pt x="3734772" y="3319415"/>
                  <a:pt x="3750625" y="3354235"/>
                </a:cubicBezTo>
                <a:lnTo>
                  <a:pt x="3750625" y="3671370"/>
                </a:lnTo>
                <a:lnTo>
                  <a:pt x="3377161" y="4044834"/>
                </a:lnTo>
                <a:lnTo>
                  <a:pt x="3216131" y="4044834"/>
                </a:lnTo>
                <a:lnTo>
                  <a:pt x="3204375" y="4028914"/>
                </a:lnTo>
                <a:cubicBezTo>
                  <a:pt x="3148206" y="3978088"/>
                  <a:pt x="3061468" y="3982419"/>
                  <a:pt x="3010642" y="4038588"/>
                </a:cubicBezTo>
                <a:cubicBezTo>
                  <a:pt x="3009025" y="4040375"/>
                  <a:pt x="3007463" y="4042194"/>
                  <a:pt x="3006930" y="4044834"/>
                </a:cubicBezTo>
                <a:lnTo>
                  <a:pt x="2847529" y="4044834"/>
                </a:lnTo>
                <a:lnTo>
                  <a:pt x="2474065" y="3671370"/>
                </a:lnTo>
                <a:lnTo>
                  <a:pt x="2474065" y="3347454"/>
                </a:lnTo>
                <a:cubicBezTo>
                  <a:pt x="2490452" y="3316116"/>
                  <a:pt x="2523545" y="3295649"/>
                  <a:pt x="2561419" y="3295649"/>
                </a:cubicBezTo>
                <a:lnTo>
                  <a:pt x="2716763" y="3295649"/>
                </a:lnTo>
                <a:lnTo>
                  <a:pt x="2716763" y="3027638"/>
                </a:lnTo>
                <a:cubicBezTo>
                  <a:pt x="2716763" y="2960823"/>
                  <a:pt x="2770928" y="2906658"/>
                  <a:pt x="2837743" y="2906658"/>
                </a:cubicBezTo>
                <a:close/>
                <a:moveTo>
                  <a:pt x="240935" y="2906658"/>
                </a:moveTo>
                <a:lnTo>
                  <a:pt x="724840" y="2906658"/>
                </a:lnTo>
                <a:cubicBezTo>
                  <a:pt x="791655" y="2906658"/>
                  <a:pt x="845820" y="2960823"/>
                  <a:pt x="845820" y="3027638"/>
                </a:cubicBezTo>
                <a:lnTo>
                  <a:pt x="845820" y="4577299"/>
                </a:lnTo>
                <a:cubicBezTo>
                  <a:pt x="845820" y="4644114"/>
                  <a:pt x="791655" y="4698279"/>
                  <a:pt x="724840" y="4698279"/>
                </a:cubicBezTo>
                <a:lnTo>
                  <a:pt x="240935" y="4698279"/>
                </a:lnTo>
                <a:cubicBezTo>
                  <a:pt x="174120" y="4698279"/>
                  <a:pt x="119955" y="4644114"/>
                  <a:pt x="119955" y="4577299"/>
                </a:cubicBezTo>
                <a:lnTo>
                  <a:pt x="119955" y="3027638"/>
                </a:lnTo>
                <a:cubicBezTo>
                  <a:pt x="119955" y="2960823"/>
                  <a:pt x="174120" y="2906658"/>
                  <a:pt x="240935" y="2906658"/>
                </a:cubicBezTo>
                <a:close/>
                <a:moveTo>
                  <a:pt x="3084569" y="1270026"/>
                </a:moveTo>
                <a:cubicBezTo>
                  <a:pt x="3180827" y="1270026"/>
                  <a:pt x="3258860" y="1348059"/>
                  <a:pt x="3258860" y="1444317"/>
                </a:cubicBezTo>
                <a:lnTo>
                  <a:pt x="3258860" y="2961152"/>
                </a:lnTo>
                <a:cubicBezTo>
                  <a:pt x="3258860" y="3057410"/>
                  <a:pt x="3180827" y="3135443"/>
                  <a:pt x="3084569" y="3135443"/>
                </a:cubicBezTo>
                <a:cubicBezTo>
                  <a:pt x="2988311" y="3135443"/>
                  <a:pt x="2910278" y="3057410"/>
                  <a:pt x="2910278" y="2961152"/>
                </a:cubicBezTo>
                <a:lnTo>
                  <a:pt x="2910278" y="1444317"/>
                </a:lnTo>
                <a:cubicBezTo>
                  <a:pt x="2910278" y="1348059"/>
                  <a:pt x="2988311" y="1270026"/>
                  <a:pt x="3084569" y="1270026"/>
                </a:cubicBezTo>
                <a:close/>
                <a:moveTo>
                  <a:pt x="2781150" y="1134418"/>
                </a:moveTo>
                <a:lnTo>
                  <a:pt x="3371891" y="1134418"/>
                </a:lnTo>
                <a:cubicBezTo>
                  <a:pt x="3453457" y="1134418"/>
                  <a:pt x="3519580" y="1200541"/>
                  <a:pt x="3519580" y="1282107"/>
                </a:cubicBezTo>
                <a:lnTo>
                  <a:pt x="3519580" y="2585984"/>
                </a:lnTo>
                <a:cubicBezTo>
                  <a:pt x="3519580" y="2667550"/>
                  <a:pt x="3453457" y="2733673"/>
                  <a:pt x="3371891" y="2733673"/>
                </a:cubicBezTo>
                <a:lnTo>
                  <a:pt x="3310988" y="2733673"/>
                </a:lnTo>
                <a:cubicBezTo>
                  <a:pt x="3317593" y="2713806"/>
                  <a:pt x="3320584" y="2692574"/>
                  <a:pt x="3320584" y="2670644"/>
                </a:cubicBezTo>
                <a:lnTo>
                  <a:pt x="3320584" y="1483182"/>
                </a:lnTo>
                <a:cubicBezTo>
                  <a:pt x="3320584" y="1352835"/>
                  <a:pt x="3214916" y="1247167"/>
                  <a:pt x="3084569" y="1247167"/>
                </a:cubicBezTo>
                <a:cubicBezTo>
                  <a:pt x="2954222" y="1247167"/>
                  <a:pt x="2848554" y="1352835"/>
                  <a:pt x="2848554" y="1483182"/>
                </a:cubicBezTo>
                <a:lnTo>
                  <a:pt x="2848554" y="2670644"/>
                </a:lnTo>
                <a:cubicBezTo>
                  <a:pt x="2848554" y="2692574"/>
                  <a:pt x="2851545" y="2713806"/>
                  <a:pt x="2858149" y="2733673"/>
                </a:cubicBezTo>
                <a:lnTo>
                  <a:pt x="2781150" y="2733673"/>
                </a:lnTo>
                <a:cubicBezTo>
                  <a:pt x="2699584" y="2733673"/>
                  <a:pt x="2633461" y="2667550"/>
                  <a:pt x="2633461" y="2585984"/>
                </a:cubicBezTo>
                <a:cubicBezTo>
                  <a:pt x="2633461" y="2345851"/>
                  <a:pt x="2596631" y="2175501"/>
                  <a:pt x="2563881" y="1997784"/>
                </a:cubicBezTo>
                <a:lnTo>
                  <a:pt x="1833665" y="2690964"/>
                </a:lnTo>
                <a:cubicBezTo>
                  <a:pt x="1763853" y="2757235"/>
                  <a:pt x="1653535" y="2754365"/>
                  <a:pt x="1587264" y="2684553"/>
                </a:cubicBezTo>
                <a:lnTo>
                  <a:pt x="1578595" y="2670731"/>
                </a:lnTo>
                <a:cubicBezTo>
                  <a:pt x="1531292" y="2672872"/>
                  <a:pt x="1483718" y="2656412"/>
                  <a:pt x="1445438" y="2622660"/>
                </a:cubicBezTo>
                <a:lnTo>
                  <a:pt x="370983" y="1675308"/>
                </a:lnTo>
                <a:cubicBezTo>
                  <a:pt x="288138" y="1602263"/>
                  <a:pt x="280194" y="1475891"/>
                  <a:pt x="353239" y="1393046"/>
                </a:cubicBezTo>
                <a:cubicBezTo>
                  <a:pt x="389761" y="1351624"/>
                  <a:pt x="439615" y="1328927"/>
                  <a:pt x="490694" y="1325716"/>
                </a:cubicBezTo>
                <a:cubicBezTo>
                  <a:pt x="541773" y="1322505"/>
                  <a:pt x="594078" y="1338780"/>
                  <a:pt x="635500" y="1375302"/>
                </a:cubicBezTo>
                <a:lnTo>
                  <a:pt x="1709955" y="2322654"/>
                </a:lnTo>
                <a:lnTo>
                  <a:pt x="1712211" y="2325628"/>
                </a:lnTo>
                <a:lnTo>
                  <a:pt x="2482157" y="1594733"/>
                </a:lnTo>
                <a:lnTo>
                  <a:pt x="2514959" y="1574160"/>
                </a:lnTo>
                <a:cubicBezTo>
                  <a:pt x="2513112" y="1553565"/>
                  <a:pt x="2512811" y="1532422"/>
                  <a:pt x="2512811" y="1510707"/>
                </a:cubicBezTo>
                <a:cubicBezTo>
                  <a:pt x="2512811" y="1429141"/>
                  <a:pt x="2699584" y="1134418"/>
                  <a:pt x="2781150" y="1134418"/>
                </a:cubicBezTo>
                <a:close/>
                <a:moveTo>
                  <a:pt x="193115" y="1134418"/>
                </a:moveTo>
                <a:lnTo>
                  <a:pt x="783856" y="1134418"/>
                </a:lnTo>
                <a:cubicBezTo>
                  <a:pt x="865422" y="1134418"/>
                  <a:pt x="1052195" y="1429141"/>
                  <a:pt x="1052195" y="1510707"/>
                </a:cubicBezTo>
                <a:cubicBezTo>
                  <a:pt x="1052195" y="1568731"/>
                  <a:pt x="1050045" y="1622680"/>
                  <a:pt x="1046039" y="1673622"/>
                </a:cubicBezTo>
                <a:lnTo>
                  <a:pt x="661647" y="1334702"/>
                </a:lnTo>
                <a:cubicBezTo>
                  <a:pt x="557955" y="1243276"/>
                  <a:pt x="399780" y="1253220"/>
                  <a:pt x="308354" y="1356912"/>
                </a:cubicBezTo>
                <a:cubicBezTo>
                  <a:pt x="216928" y="1460604"/>
                  <a:pt x="226872" y="1618779"/>
                  <a:pt x="330564" y="1710205"/>
                </a:cubicBezTo>
                <a:lnTo>
                  <a:pt x="955654" y="2261350"/>
                </a:lnTo>
                <a:cubicBezTo>
                  <a:pt x="941227" y="2358093"/>
                  <a:pt x="931545" y="2462867"/>
                  <a:pt x="931545" y="2585984"/>
                </a:cubicBezTo>
                <a:cubicBezTo>
                  <a:pt x="931545" y="2667550"/>
                  <a:pt x="865422" y="2733673"/>
                  <a:pt x="783856" y="2733673"/>
                </a:cubicBezTo>
                <a:lnTo>
                  <a:pt x="193115" y="2733673"/>
                </a:lnTo>
                <a:cubicBezTo>
                  <a:pt x="111549" y="2733673"/>
                  <a:pt x="45426" y="2667550"/>
                  <a:pt x="45426" y="2585984"/>
                </a:cubicBezTo>
                <a:lnTo>
                  <a:pt x="45426" y="1282107"/>
                </a:lnTo>
                <a:cubicBezTo>
                  <a:pt x="45426" y="1200541"/>
                  <a:pt x="111549" y="1134418"/>
                  <a:pt x="193115" y="1134418"/>
                </a:cubicBezTo>
                <a:close/>
                <a:moveTo>
                  <a:pt x="3039838" y="0"/>
                </a:moveTo>
                <a:cubicBezTo>
                  <a:pt x="3297077" y="0"/>
                  <a:pt x="3505611" y="220900"/>
                  <a:pt x="3505611" y="493395"/>
                </a:cubicBezTo>
                <a:cubicBezTo>
                  <a:pt x="3505611" y="765890"/>
                  <a:pt x="3297077" y="986790"/>
                  <a:pt x="3039838" y="986790"/>
                </a:cubicBezTo>
                <a:cubicBezTo>
                  <a:pt x="2782599" y="986790"/>
                  <a:pt x="2574065" y="765890"/>
                  <a:pt x="2574065" y="493395"/>
                </a:cubicBezTo>
                <a:cubicBezTo>
                  <a:pt x="2574065" y="220900"/>
                  <a:pt x="2782599" y="0"/>
                  <a:pt x="3039838" y="0"/>
                </a:cubicBezTo>
                <a:close/>
                <a:moveTo>
                  <a:pt x="465773" y="0"/>
                </a:moveTo>
                <a:cubicBezTo>
                  <a:pt x="723012" y="0"/>
                  <a:pt x="931546" y="220900"/>
                  <a:pt x="931546" y="493395"/>
                </a:cubicBezTo>
                <a:cubicBezTo>
                  <a:pt x="931546" y="765890"/>
                  <a:pt x="723012" y="986790"/>
                  <a:pt x="465773" y="986790"/>
                </a:cubicBezTo>
                <a:cubicBezTo>
                  <a:pt x="208534" y="986790"/>
                  <a:pt x="0" y="765890"/>
                  <a:pt x="0" y="493395"/>
                </a:cubicBezTo>
                <a:cubicBezTo>
                  <a:pt x="0" y="220900"/>
                  <a:pt x="208534" y="0"/>
                  <a:pt x="465773" y="0"/>
                </a:cubicBezTo>
                <a:close/>
              </a:path>
            </a:pathLst>
          </a:custGeom>
          <a:solidFill>
            <a:schemeClr val="accent1"/>
          </a:solidFill>
          <a:ln>
            <a:noFill/>
          </a:ln>
          <a:extLst/>
        </p:spPr>
        <p:txBody>
          <a:bodyPr rot="0" spcFirstLastPara="0" vert="horz" wrap="square" lIns="93260" tIns="46630" rIns="93260" bIns="46630"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32597">
              <a:defRPr/>
            </a:pPr>
            <a:endParaRPr lang="en-US" sz="1836" kern="0">
              <a:solidFill>
                <a:srgbClr val="FFFFFF"/>
              </a:solidFill>
            </a:endParaRPr>
          </a:p>
        </p:txBody>
      </p:sp>
      <p:grpSp>
        <p:nvGrpSpPr>
          <p:cNvPr id="243" name="Group 242"/>
          <p:cNvGrpSpPr/>
          <p:nvPr/>
        </p:nvGrpSpPr>
        <p:grpSpPr>
          <a:xfrm>
            <a:off x="566385" y="5112877"/>
            <a:ext cx="343234" cy="390687"/>
            <a:chOff x="492989" y="4333990"/>
            <a:chExt cx="398011" cy="453038"/>
          </a:xfrm>
        </p:grpSpPr>
        <p:sp>
          <p:nvSpPr>
            <p:cNvPr id="244" name="Round Diagonal Corner Rectangle 53"/>
            <p:cNvSpPr/>
            <p:nvPr/>
          </p:nvSpPr>
          <p:spPr bwMode="auto">
            <a:xfrm>
              <a:off x="492989" y="4333990"/>
              <a:ext cx="398011" cy="453038"/>
            </a:xfrm>
            <a:custGeom>
              <a:avLst/>
              <a:gdLst/>
              <a:ahLst/>
              <a:cxnLst/>
              <a:rect l="l" t="t" r="r" b="b"/>
              <a:pathLst>
                <a:path w="3235820" h="3683194">
                  <a:moveTo>
                    <a:pt x="595559" y="2728977"/>
                  </a:moveTo>
                  <a:lnTo>
                    <a:pt x="778439" y="2728977"/>
                  </a:lnTo>
                  <a:lnTo>
                    <a:pt x="778439" y="2913127"/>
                  </a:lnTo>
                  <a:lnTo>
                    <a:pt x="595559" y="2913127"/>
                  </a:lnTo>
                  <a:close/>
                  <a:moveTo>
                    <a:pt x="595559" y="2243919"/>
                  </a:moveTo>
                  <a:lnTo>
                    <a:pt x="778439" y="2243919"/>
                  </a:lnTo>
                  <a:lnTo>
                    <a:pt x="778439" y="2428069"/>
                  </a:lnTo>
                  <a:lnTo>
                    <a:pt x="595559" y="2428069"/>
                  </a:lnTo>
                  <a:close/>
                  <a:moveTo>
                    <a:pt x="595559" y="1758862"/>
                  </a:moveTo>
                  <a:lnTo>
                    <a:pt x="778439" y="1758862"/>
                  </a:lnTo>
                  <a:lnTo>
                    <a:pt x="778439" y="1943012"/>
                  </a:lnTo>
                  <a:lnTo>
                    <a:pt x="595559" y="1943012"/>
                  </a:lnTo>
                  <a:close/>
                  <a:moveTo>
                    <a:pt x="595559" y="1273805"/>
                  </a:moveTo>
                  <a:lnTo>
                    <a:pt x="778439" y="1273805"/>
                  </a:lnTo>
                  <a:lnTo>
                    <a:pt x="778439" y="1457955"/>
                  </a:lnTo>
                  <a:lnTo>
                    <a:pt x="595559" y="1457955"/>
                  </a:lnTo>
                  <a:close/>
                  <a:moveTo>
                    <a:pt x="595560" y="650095"/>
                  </a:moveTo>
                  <a:lnTo>
                    <a:pt x="1886300" y="650095"/>
                  </a:lnTo>
                  <a:lnTo>
                    <a:pt x="1886300" y="1018395"/>
                  </a:lnTo>
                  <a:lnTo>
                    <a:pt x="595560" y="1018395"/>
                  </a:lnTo>
                  <a:close/>
                  <a:moveTo>
                    <a:pt x="2054321" y="226077"/>
                  </a:moveTo>
                  <a:lnTo>
                    <a:pt x="520579" y="233218"/>
                  </a:lnTo>
                  <a:cubicBezTo>
                    <a:pt x="362905" y="233218"/>
                    <a:pt x="242283" y="270202"/>
                    <a:pt x="235081" y="524949"/>
                  </a:cubicBezTo>
                  <a:lnTo>
                    <a:pt x="235081" y="3449976"/>
                  </a:lnTo>
                  <a:lnTo>
                    <a:pt x="2715242" y="3449976"/>
                  </a:lnTo>
                  <a:cubicBezTo>
                    <a:pt x="2937738" y="3478785"/>
                    <a:pt x="3000739" y="3319364"/>
                    <a:pt x="3000739" y="3158245"/>
                  </a:cubicBezTo>
                  <a:lnTo>
                    <a:pt x="3000739" y="1068756"/>
                  </a:lnTo>
                  <a:lnTo>
                    <a:pt x="2242421" y="1068756"/>
                  </a:lnTo>
                  <a:cubicBezTo>
                    <a:pt x="2138537" y="1068756"/>
                    <a:pt x="2054321" y="984540"/>
                    <a:pt x="2054321" y="880655"/>
                  </a:cubicBezTo>
                  <a:close/>
                  <a:moveTo>
                    <a:pt x="334033" y="0"/>
                  </a:moveTo>
                  <a:lnTo>
                    <a:pt x="2218267" y="0"/>
                  </a:lnTo>
                  <a:lnTo>
                    <a:pt x="3235820" y="939280"/>
                  </a:lnTo>
                  <a:lnTo>
                    <a:pt x="3235820" y="3349162"/>
                  </a:lnTo>
                  <a:cubicBezTo>
                    <a:pt x="3235820" y="3533642"/>
                    <a:pt x="3086268" y="3683194"/>
                    <a:pt x="2901788" y="3683194"/>
                  </a:cubicBezTo>
                  <a:lnTo>
                    <a:pt x="0" y="3683194"/>
                  </a:lnTo>
                  <a:lnTo>
                    <a:pt x="0" y="334033"/>
                  </a:lnTo>
                  <a:cubicBezTo>
                    <a:pt x="0" y="149553"/>
                    <a:pt x="149553" y="0"/>
                    <a:pt x="334033"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836"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45" name="Wave 8"/>
            <p:cNvSpPr/>
            <p:nvPr/>
          </p:nvSpPr>
          <p:spPr>
            <a:xfrm>
              <a:off x="606982" y="4500602"/>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46" name="Wave 8"/>
            <p:cNvSpPr/>
            <p:nvPr/>
          </p:nvSpPr>
          <p:spPr>
            <a:xfrm>
              <a:off x="606982" y="4559622"/>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47" name="Wave 8"/>
            <p:cNvSpPr/>
            <p:nvPr/>
          </p:nvSpPr>
          <p:spPr>
            <a:xfrm>
              <a:off x="606982" y="4618725"/>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248" name="Wave 8"/>
            <p:cNvSpPr/>
            <p:nvPr/>
          </p:nvSpPr>
          <p:spPr>
            <a:xfrm>
              <a:off x="606982" y="4679062"/>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sp>
        <p:nvSpPr>
          <p:cNvPr id="249" name="Rounded Rectangle 4"/>
          <p:cNvSpPr/>
          <p:nvPr/>
        </p:nvSpPr>
        <p:spPr>
          <a:xfrm>
            <a:off x="592919" y="5944056"/>
            <a:ext cx="331129" cy="405943"/>
          </a:xfrm>
          <a:custGeom>
            <a:avLst/>
            <a:gdLst/>
            <a:ahLst/>
            <a:cxnLst/>
            <a:rect l="l" t="t" r="r" b="b"/>
            <a:pathLst>
              <a:path w="1221396" h="1497348">
                <a:moveTo>
                  <a:pt x="287699" y="994172"/>
                </a:moveTo>
                <a:cubicBezTo>
                  <a:pt x="280198" y="994172"/>
                  <a:pt x="274117" y="1000253"/>
                  <a:pt x="274117" y="1007754"/>
                </a:cubicBezTo>
                <a:cubicBezTo>
                  <a:pt x="274117" y="1015256"/>
                  <a:pt x="280198" y="1021337"/>
                  <a:pt x="287699" y="1021337"/>
                </a:cubicBezTo>
                <a:lnTo>
                  <a:pt x="1096676" y="1021337"/>
                </a:lnTo>
                <a:cubicBezTo>
                  <a:pt x="1104177" y="1021337"/>
                  <a:pt x="1110258" y="1015256"/>
                  <a:pt x="1110258" y="1007754"/>
                </a:cubicBezTo>
                <a:lnTo>
                  <a:pt x="1110259" y="1007754"/>
                </a:lnTo>
                <a:cubicBezTo>
                  <a:pt x="1110259" y="1000253"/>
                  <a:pt x="1104178" y="994172"/>
                  <a:pt x="1096676" y="994172"/>
                </a:cubicBezTo>
                <a:close/>
                <a:moveTo>
                  <a:pt x="287699" y="896147"/>
                </a:moveTo>
                <a:cubicBezTo>
                  <a:pt x="280198" y="896147"/>
                  <a:pt x="274117" y="902229"/>
                  <a:pt x="274117" y="909730"/>
                </a:cubicBezTo>
                <a:cubicBezTo>
                  <a:pt x="274117" y="917231"/>
                  <a:pt x="280198" y="923312"/>
                  <a:pt x="287699" y="923312"/>
                </a:cubicBezTo>
                <a:lnTo>
                  <a:pt x="1096676" y="923313"/>
                </a:lnTo>
                <a:cubicBezTo>
                  <a:pt x="1104177" y="923313"/>
                  <a:pt x="1110258" y="917231"/>
                  <a:pt x="1110258" y="909730"/>
                </a:cubicBezTo>
                <a:lnTo>
                  <a:pt x="1110259" y="909730"/>
                </a:lnTo>
                <a:cubicBezTo>
                  <a:pt x="1110259" y="902229"/>
                  <a:pt x="1104178" y="896147"/>
                  <a:pt x="1096676" y="896147"/>
                </a:cubicBezTo>
                <a:close/>
                <a:moveTo>
                  <a:pt x="287699" y="798123"/>
                </a:moveTo>
                <a:cubicBezTo>
                  <a:pt x="280198" y="798123"/>
                  <a:pt x="274117" y="804204"/>
                  <a:pt x="274117" y="811706"/>
                </a:cubicBezTo>
                <a:cubicBezTo>
                  <a:pt x="274117" y="819207"/>
                  <a:pt x="280198" y="825288"/>
                  <a:pt x="287699" y="825288"/>
                </a:cubicBezTo>
                <a:lnTo>
                  <a:pt x="1096676" y="825288"/>
                </a:lnTo>
                <a:cubicBezTo>
                  <a:pt x="1104177" y="825288"/>
                  <a:pt x="1110258" y="819207"/>
                  <a:pt x="1110258" y="811706"/>
                </a:cubicBezTo>
                <a:lnTo>
                  <a:pt x="1110259" y="811706"/>
                </a:lnTo>
                <a:cubicBezTo>
                  <a:pt x="1110259" y="804204"/>
                  <a:pt x="1104178" y="798123"/>
                  <a:pt x="1096676" y="798123"/>
                </a:cubicBezTo>
                <a:close/>
                <a:moveTo>
                  <a:pt x="287699" y="700099"/>
                </a:moveTo>
                <a:cubicBezTo>
                  <a:pt x="280198" y="700099"/>
                  <a:pt x="274117" y="706180"/>
                  <a:pt x="274117" y="713681"/>
                </a:cubicBezTo>
                <a:cubicBezTo>
                  <a:pt x="274117" y="721183"/>
                  <a:pt x="280198" y="727263"/>
                  <a:pt x="287699" y="727263"/>
                </a:cubicBezTo>
                <a:lnTo>
                  <a:pt x="1096676" y="727264"/>
                </a:lnTo>
                <a:cubicBezTo>
                  <a:pt x="1104177" y="727264"/>
                  <a:pt x="1110258" y="721183"/>
                  <a:pt x="1110258" y="713681"/>
                </a:cubicBezTo>
                <a:lnTo>
                  <a:pt x="1110259" y="713681"/>
                </a:lnTo>
                <a:cubicBezTo>
                  <a:pt x="1110259" y="706180"/>
                  <a:pt x="1104178" y="700099"/>
                  <a:pt x="1096676" y="700099"/>
                </a:cubicBezTo>
                <a:close/>
                <a:moveTo>
                  <a:pt x="287699" y="602074"/>
                </a:moveTo>
                <a:cubicBezTo>
                  <a:pt x="280198" y="602074"/>
                  <a:pt x="274117" y="608155"/>
                  <a:pt x="274117" y="615657"/>
                </a:cubicBezTo>
                <a:cubicBezTo>
                  <a:pt x="274117" y="623158"/>
                  <a:pt x="280198" y="629239"/>
                  <a:pt x="287699" y="629239"/>
                </a:cubicBezTo>
                <a:lnTo>
                  <a:pt x="1096676" y="629239"/>
                </a:lnTo>
                <a:cubicBezTo>
                  <a:pt x="1104177" y="629239"/>
                  <a:pt x="1110258" y="623158"/>
                  <a:pt x="1110258" y="615657"/>
                </a:cubicBezTo>
                <a:lnTo>
                  <a:pt x="1110259" y="615657"/>
                </a:lnTo>
                <a:cubicBezTo>
                  <a:pt x="1110259" y="608155"/>
                  <a:pt x="1104178" y="602074"/>
                  <a:pt x="1096676" y="602074"/>
                </a:cubicBezTo>
                <a:close/>
                <a:moveTo>
                  <a:pt x="287699" y="504050"/>
                </a:moveTo>
                <a:cubicBezTo>
                  <a:pt x="280198" y="504050"/>
                  <a:pt x="274117" y="510131"/>
                  <a:pt x="274117" y="517632"/>
                </a:cubicBezTo>
                <a:cubicBezTo>
                  <a:pt x="274117" y="525134"/>
                  <a:pt x="280198" y="531214"/>
                  <a:pt x="287699" y="531214"/>
                </a:cubicBezTo>
                <a:lnTo>
                  <a:pt x="752382" y="531215"/>
                </a:lnTo>
                <a:cubicBezTo>
                  <a:pt x="759883" y="531215"/>
                  <a:pt x="765965" y="525134"/>
                  <a:pt x="765965" y="517632"/>
                </a:cubicBezTo>
                <a:lnTo>
                  <a:pt x="765965" y="517632"/>
                </a:lnTo>
                <a:cubicBezTo>
                  <a:pt x="765965" y="510131"/>
                  <a:pt x="759884" y="504050"/>
                  <a:pt x="752383" y="504050"/>
                </a:cubicBezTo>
                <a:close/>
                <a:moveTo>
                  <a:pt x="62267" y="162120"/>
                </a:moveTo>
                <a:lnTo>
                  <a:pt x="66556" y="162120"/>
                </a:lnTo>
                <a:lnTo>
                  <a:pt x="66556" y="1366867"/>
                </a:lnTo>
                <a:cubicBezTo>
                  <a:pt x="66556" y="1401257"/>
                  <a:pt x="94434" y="1429134"/>
                  <a:pt x="128823" y="1429134"/>
                </a:cubicBezTo>
                <a:lnTo>
                  <a:pt x="1058417" y="1429134"/>
                </a:lnTo>
                <a:lnTo>
                  <a:pt x="1058417" y="1435081"/>
                </a:lnTo>
                <a:cubicBezTo>
                  <a:pt x="1058417" y="1469471"/>
                  <a:pt x="1030539" y="1497348"/>
                  <a:pt x="996150" y="1497348"/>
                </a:cubicBezTo>
                <a:lnTo>
                  <a:pt x="62267" y="1497348"/>
                </a:lnTo>
                <a:cubicBezTo>
                  <a:pt x="27878" y="1497348"/>
                  <a:pt x="0" y="1469471"/>
                  <a:pt x="0" y="1435081"/>
                </a:cubicBezTo>
                <a:lnTo>
                  <a:pt x="0" y="224387"/>
                </a:lnTo>
                <a:cubicBezTo>
                  <a:pt x="0" y="189998"/>
                  <a:pt x="27878" y="162120"/>
                  <a:pt x="62267" y="162120"/>
                </a:cubicBezTo>
                <a:close/>
                <a:moveTo>
                  <a:pt x="142756" y="81629"/>
                </a:moveTo>
                <a:lnTo>
                  <a:pt x="147045" y="81629"/>
                </a:lnTo>
                <a:lnTo>
                  <a:pt x="147045" y="1286376"/>
                </a:lnTo>
                <a:cubicBezTo>
                  <a:pt x="147045" y="1320766"/>
                  <a:pt x="174923" y="1348643"/>
                  <a:pt x="209312" y="1348643"/>
                </a:cubicBezTo>
                <a:lnTo>
                  <a:pt x="1138906" y="1348643"/>
                </a:lnTo>
                <a:lnTo>
                  <a:pt x="1138906" y="1354590"/>
                </a:lnTo>
                <a:cubicBezTo>
                  <a:pt x="1138906" y="1388980"/>
                  <a:pt x="1111028" y="1416857"/>
                  <a:pt x="1076639" y="1416857"/>
                </a:cubicBezTo>
                <a:lnTo>
                  <a:pt x="142756" y="1416857"/>
                </a:lnTo>
                <a:cubicBezTo>
                  <a:pt x="108367" y="1416857"/>
                  <a:pt x="80489" y="1388980"/>
                  <a:pt x="80489" y="1354590"/>
                </a:cubicBezTo>
                <a:lnTo>
                  <a:pt x="80489" y="143896"/>
                </a:lnTo>
                <a:cubicBezTo>
                  <a:pt x="80489" y="109507"/>
                  <a:pt x="108367" y="81629"/>
                  <a:pt x="142756" y="81629"/>
                </a:cubicBezTo>
                <a:close/>
                <a:moveTo>
                  <a:pt x="1003055" y="0"/>
                </a:moveTo>
                <a:lnTo>
                  <a:pt x="1221396" y="218342"/>
                </a:lnTo>
                <a:lnTo>
                  <a:pt x="1003055" y="218342"/>
                </a:lnTo>
                <a:close/>
                <a:moveTo>
                  <a:pt x="225246" y="0"/>
                </a:moveTo>
                <a:lnTo>
                  <a:pt x="968074" y="0"/>
                </a:lnTo>
                <a:lnTo>
                  <a:pt x="968074" y="253323"/>
                </a:lnTo>
                <a:lnTo>
                  <a:pt x="1221396" y="253323"/>
                </a:lnTo>
                <a:lnTo>
                  <a:pt x="1221396" y="1272961"/>
                </a:lnTo>
                <a:cubicBezTo>
                  <a:pt x="1221396" y="1307351"/>
                  <a:pt x="1193518" y="1335228"/>
                  <a:pt x="1159129" y="1335228"/>
                </a:cubicBezTo>
                <a:lnTo>
                  <a:pt x="225246" y="1335228"/>
                </a:lnTo>
                <a:cubicBezTo>
                  <a:pt x="190857" y="1335228"/>
                  <a:pt x="162979" y="1307351"/>
                  <a:pt x="162979" y="1272961"/>
                </a:cubicBezTo>
                <a:lnTo>
                  <a:pt x="162979" y="62267"/>
                </a:lnTo>
                <a:cubicBezTo>
                  <a:pt x="162979" y="27878"/>
                  <a:pt x="190857" y="0"/>
                  <a:pt x="2252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260" tIns="46630" rIns="9326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3264"/>
          </a:p>
        </p:txBody>
      </p:sp>
      <p:sp>
        <p:nvSpPr>
          <p:cNvPr id="250" name="Freeform 741"/>
          <p:cNvSpPr/>
          <p:nvPr/>
        </p:nvSpPr>
        <p:spPr>
          <a:xfrm>
            <a:off x="498710" y="3590938"/>
            <a:ext cx="402125" cy="241791"/>
          </a:xfrm>
          <a:custGeom>
            <a:avLst/>
            <a:gdLst/>
            <a:ahLst/>
            <a:cxnLst/>
            <a:rect l="l" t="t" r="r" b="b"/>
            <a:pathLst>
              <a:path w="2681111" h="1612107">
                <a:moveTo>
                  <a:pt x="2538287" y="304560"/>
                </a:moveTo>
                <a:lnTo>
                  <a:pt x="2302266" y="487625"/>
                </a:lnTo>
                <a:lnTo>
                  <a:pt x="1442862" y="1154906"/>
                </a:lnTo>
                <a:lnTo>
                  <a:pt x="73468" y="616013"/>
                </a:lnTo>
                <a:cubicBezTo>
                  <a:pt x="34590" y="733877"/>
                  <a:pt x="23079" y="861128"/>
                  <a:pt x="162637" y="990722"/>
                </a:cubicBezTo>
                <a:lnTo>
                  <a:pt x="1440918" y="1561724"/>
                </a:lnTo>
                <a:lnTo>
                  <a:pt x="2616841" y="513287"/>
                </a:lnTo>
                <a:cubicBezTo>
                  <a:pt x="2571613" y="479699"/>
                  <a:pt x="2526386" y="424518"/>
                  <a:pt x="2538287" y="304560"/>
                </a:cubicBezTo>
                <a:close/>
                <a:moveTo>
                  <a:pt x="1283319" y="0"/>
                </a:moveTo>
                <a:lnTo>
                  <a:pt x="2635869" y="228600"/>
                </a:lnTo>
                <a:lnTo>
                  <a:pt x="2566655" y="282342"/>
                </a:lnTo>
                <a:cubicBezTo>
                  <a:pt x="2532815" y="442567"/>
                  <a:pt x="2654230" y="505329"/>
                  <a:pt x="2681111" y="515688"/>
                </a:cubicBezTo>
                <a:lnTo>
                  <a:pt x="1443297" y="1612107"/>
                </a:lnTo>
                <a:lnTo>
                  <a:pt x="122169" y="1019513"/>
                </a:lnTo>
                <a:cubicBezTo>
                  <a:pt x="-29859" y="870156"/>
                  <a:pt x="-21402" y="657896"/>
                  <a:pt x="47084" y="605630"/>
                </a:cubicBezTo>
                <a:lnTo>
                  <a:pt x="45069" y="604837"/>
                </a:lnTo>
                <a:lnTo>
                  <a:pt x="50651" y="602111"/>
                </a:lnTo>
                <a:cubicBezTo>
                  <a:pt x="51193" y="600854"/>
                  <a:pt x="52160" y="600240"/>
                  <a:pt x="53136" y="599658"/>
                </a:cubicBezTo>
                <a:lnTo>
                  <a:pt x="54539" y="6002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rgbClr val="FF0000"/>
              </a:solidFill>
            </a:endParaRPr>
          </a:p>
        </p:txBody>
      </p:sp>
      <p:sp>
        <p:nvSpPr>
          <p:cNvPr id="97" name="Freeform 51"/>
          <p:cNvSpPr>
            <a:spLocks/>
          </p:cNvSpPr>
          <p:nvPr/>
        </p:nvSpPr>
        <p:spPr bwMode="auto">
          <a:xfrm>
            <a:off x="7006582" y="5263243"/>
            <a:ext cx="5200876" cy="207192"/>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98" name="Rectangle 97"/>
          <p:cNvSpPr/>
          <p:nvPr/>
        </p:nvSpPr>
        <p:spPr bwMode="auto">
          <a:xfrm>
            <a:off x="7486643" y="2471954"/>
            <a:ext cx="4319041" cy="2797082"/>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99" name="Picture 98"/>
          <p:cNvPicPr>
            <a:picLocks noChangeAspect="1"/>
          </p:cNvPicPr>
          <p:nvPr/>
        </p:nvPicPr>
        <p:blipFill rotWithShape="1">
          <a:blip r:embed="rId3"/>
          <a:srcRect b="470"/>
          <a:stretch/>
        </p:blipFill>
        <p:spPr>
          <a:xfrm>
            <a:off x="7631740" y="2581968"/>
            <a:ext cx="4028846" cy="2577056"/>
          </a:xfrm>
          <a:prstGeom prst="rect">
            <a:avLst/>
          </a:prstGeom>
          <a:effectLst>
            <a:innerShdw blurRad="38100">
              <a:prstClr val="black"/>
            </a:innerShdw>
          </a:effectLst>
        </p:spPr>
      </p:pic>
      <p:sp>
        <p:nvSpPr>
          <p:cNvPr id="100" name="Rectangle 99"/>
          <p:cNvSpPr/>
          <p:nvPr/>
        </p:nvSpPr>
        <p:spPr bwMode="auto">
          <a:xfrm>
            <a:off x="10137546" y="4390159"/>
            <a:ext cx="2073310" cy="1289631"/>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sp>
        <p:nvSpPr>
          <p:cNvPr id="101" name="Rectangle 100"/>
          <p:cNvSpPr/>
          <p:nvPr/>
        </p:nvSpPr>
        <p:spPr bwMode="auto">
          <a:xfrm>
            <a:off x="10236901" y="4489671"/>
            <a:ext cx="1874600" cy="1100453"/>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102" name="Group 101"/>
          <p:cNvGrpSpPr/>
          <p:nvPr/>
        </p:nvGrpSpPr>
        <p:grpSpPr>
          <a:xfrm>
            <a:off x="11369534" y="2100058"/>
            <a:ext cx="715728" cy="1574568"/>
            <a:chOff x="10287334" y="1977366"/>
            <a:chExt cx="701758" cy="1543834"/>
          </a:xfrm>
        </p:grpSpPr>
        <p:grpSp>
          <p:nvGrpSpPr>
            <p:cNvPr id="103" name="Group 102"/>
            <p:cNvGrpSpPr/>
            <p:nvPr/>
          </p:nvGrpSpPr>
          <p:grpSpPr>
            <a:xfrm>
              <a:off x="10287334" y="1977366"/>
              <a:ext cx="701758" cy="1543834"/>
              <a:chOff x="5232401" y="4147620"/>
              <a:chExt cx="1005814" cy="2212744"/>
            </a:xfrm>
          </p:grpSpPr>
          <p:sp>
            <p:nvSpPr>
              <p:cNvPr id="105" name="AutoShape 3"/>
              <p:cNvSpPr>
                <a:spLocks noChangeAspect="1" noChangeArrowheads="1" noTextEdit="1"/>
              </p:cNvSpPr>
              <p:nvPr/>
            </p:nvSpPr>
            <p:spPr bwMode="auto">
              <a:xfrm>
                <a:off x="5232401" y="4147620"/>
                <a:ext cx="996905" cy="221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6" name="Rectangle 105"/>
              <p:cNvSpPr>
                <a:spLocks noChangeArrowheads="1"/>
              </p:cNvSpPr>
              <p:nvPr/>
            </p:nvSpPr>
            <p:spPr bwMode="auto">
              <a:xfrm>
                <a:off x="5287636" y="4471836"/>
                <a:ext cx="895344" cy="1564313"/>
              </a:xfrm>
              <a:prstGeom prst="rect">
                <a:avLst/>
              </a:prstGeom>
              <a:solidFill>
                <a:schemeClr val="bg1">
                  <a:lumMod val="85000"/>
                </a:schemeClr>
              </a:solidFill>
              <a:ln>
                <a:noFill/>
                <a:headEnd type="none" w="med" len="med"/>
                <a:tailEnd type="none" w="med" len="med"/>
              </a:ln>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000" dirty="0">
                  <a:gradFill>
                    <a:gsLst>
                      <a:gs pos="0">
                        <a:srgbClr val="FFFFFF"/>
                      </a:gs>
                      <a:gs pos="100000">
                        <a:srgbClr val="FFFFFF"/>
                      </a:gs>
                    </a:gsLst>
                    <a:lin ang="5400000" scaled="0"/>
                  </a:gradFill>
                  <a:latin typeface="Segoe UI Semilight"/>
                  <a:cs typeface="Segoe UI" pitchFamily="34" charset="0"/>
                </a:endParaRPr>
              </a:p>
            </p:txBody>
          </p:sp>
          <p:sp>
            <p:nvSpPr>
              <p:cNvPr id="107" name="Freeform 5"/>
              <p:cNvSpPr>
                <a:spLocks/>
              </p:cNvSpPr>
              <p:nvPr/>
            </p:nvSpPr>
            <p:spPr bwMode="auto">
              <a:xfrm>
                <a:off x="5241310" y="4158536"/>
                <a:ext cx="996905" cy="2190911"/>
              </a:xfrm>
              <a:custGeom>
                <a:avLst/>
                <a:gdLst>
                  <a:gd name="T0" fmla="*/ 108 w 108"/>
                  <a:gd name="T1" fmla="*/ 188 h 196"/>
                  <a:gd name="T2" fmla="*/ 99 w 108"/>
                  <a:gd name="T3" fmla="*/ 196 h 196"/>
                  <a:gd name="T4" fmla="*/ 8 w 108"/>
                  <a:gd name="T5" fmla="*/ 196 h 196"/>
                  <a:gd name="T6" fmla="*/ 0 w 108"/>
                  <a:gd name="T7" fmla="*/ 188 h 196"/>
                  <a:gd name="T8" fmla="*/ 0 w 108"/>
                  <a:gd name="T9" fmla="*/ 8 h 196"/>
                  <a:gd name="T10" fmla="*/ 8 w 108"/>
                  <a:gd name="T11" fmla="*/ 0 h 196"/>
                  <a:gd name="T12" fmla="*/ 99 w 108"/>
                  <a:gd name="T13" fmla="*/ 0 h 196"/>
                  <a:gd name="T14" fmla="*/ 108 w 108"/>
                  <a:gd name="T15" fmla="*/ 8 h 196"/>
                  <a:gd name="T16" fmla="*/ 108 w 108"/>
                  <a:gd name="T17" fmla="*/ 1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96">
                    <a:moveTo>
                      <a:pt x="108" y="188"/>
                    </a:moveTo>
                    <a:cubicBezTo>
                      <a:pt x="108" y="192"/>
                      <a:pt x="104" y="196"/>
                      <a:pt x="99" y="196"/>
                    </a:cubicBezTo>
                    <a:cubicBezTo>
                      <a:pt x="8" y="196"/>
                      <a:pt x="8" y="196"/>
                      <a:pt x="8" y="196"/>
                    </a:cubicBezTo>
                    <a:cubicBezTo>
                      <a:pt x="4" y="196"/>
                      <a:pt x="0" y="192"/>
                      <a:pt x="0" y="188"/>
                    </a:cubicBezTo>
                    <a:cubicBezTo>
                      <a:pt x="0" y="8"/>
                      <a:pt x="0" y="8"/>
                      <a:pt x="0" y="8"/>
                    </a:cubicBezTo>
                    <a:cubicBezTo>
                      <a:pt x="0" y="4"/>
                      <a:pt x="4" y="0"/>
                      <a:pt x="8" y="0"/>
                    </a:cubicBezTo>
                    <a:cubicBezTo>
                      <a:pt x="99" y="0"/>
                      <a:pt x="99" y="0"/>
                      <a:pt x="99" y="0"/>
                    </a:cubicBezTo>
                    <a:cubicBezTo>
                      <a:pt x="104" y="0"/>
                      <a:pt x="108" y="4"/>
                      <a:pt x="108" y="8"/>
                    </a:cubicBezTo>
                    <a:lnTo>
                      <a:pt x="108" y="1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8" name="Freeform 7"/>
              <p:cNvSpPr>
                <a:spLocks/>
              </p:cNvSpPr>
              <p:nvPr/>
            </p:nvSpPr>
            <p:spPr bwMode="auto">
              <a:xfrm>
                <a:off x="5463141" y="4281891"/>
                <a:ext cx="544333" cy="33840"/>
              </a:xfrm>
              <a:custGeom>
                <a:avLst/>
                <a:gdLst>
                  <a:gd name="T0" fmla="*/ 59 w 59"/>
                  <a:gd name="T1" fmla="*/ 2 h 3"/>
                  <a:gd name="T2" fmla="*/ 58 w 59"/>
                  <a:gd name="T3" fmla="*/ 3 h 3"/>
                  <a:gd name="T4" fmla="*/ 1 w 59"/>
                  <a:gd name="T5" fmla="*/ 3 h 3"/>
                  <a:gd name="T6" fmla="*/ 0 w 59"/>
                  <a:gd name="T7" fmla="*/ 2 h 3"/>
                  <a:gd name="T8" fmla="*/ 0 w 59"/>
                  <a:gd name="T9" fmla="*/ 2 h 3"/>
                  <a:gd name="T10" fmla="*/ 1 w 59"/>
                  <a:gd name="T11" fmla="*/ 0 h 3"/>
                  <a:gd name="T12" fmla="*/ 58 w 59"/>
                  <a:gd name="T13" fmla="*/ 0 h 3"/>
                  <a:gd name="T14" fmla="*/ 59 w 59"/>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
                    <a:moveTo>
                      <a:pt x="59" y="2"/>
                    </a:moveTo>
                    <a:cubicBezTo>
                      <a:pt x="59" y="2"/>
                      <a:pt x="59" y="3"/>
                      <a:pt x="58" y="3"/>
                    </a:cubicBezTo>
                    <a:cubicBezTo>
                      <a:pt x="1" y="3"/>
                      <a:pt x="1" y="3"/>
                      <a:pt x="1" y="3"/>
                    </a:cubicBezTo>
                    <a:cubicBezTo>
                      <a:pt x="0" y="3"/>
                      <a:pt x="0" y="2"/>
                      <a:pt x="0" y="2"/>
                    </a:cubicBezTo>
                    <a:cubicBezTo>
                      <a:pt x="0" y="2"/>
                      <a:pt x="0" y="2"/>
                      <a:pt x="0" y="2"/>
                    </a:cubicBezTo>
                    <a:cubicBezTo>
                      <a:pt x="0" y="1"/>
                      <a:pt x="0" y="0"/>
                      <a:pt x="1" y="0"/>
                    </a:cubicBezTo>
                    <a:cubicBezTo>
                      <a:pt x="58" y="0"/>
                      <a:pt x="58" y="0"/>
                      <a:pt x="58" y="0"/>
                    </a:cubicBezTo>
                    <a:cubicBezTo>
                      <a:pt x="59" y="0"/>
                      <a:pt x="59" y="1"/>
                      <a:pt x="59"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9" name="Freeform 8"/>
              <p:cNvSpPr>
                <a:spLocks/>
              </p:cNvSpPr>
              <p:nvPr/>
            </p:nvSpPr>
            <p:spPr bwMode="auto">
              <a:xfrm>
                <a:off x="5287636"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10"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10"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1" name="Freeform 9"/>
              <p:cNvSpPr>
                <a:spLocks/>
              </p:cNvSpPr>
              <p:nvPr/>
            </p:nvSpPr>
            <p:spPr bwMode="auto">
              <a:xfrm>
                <a:off x="6081418"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9"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9"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3" name="Freeform 10"/>
              <p:cNvSpPr>
                <a:spLocks/>
              </p:cNvSpPr>
              <p:nvPr/>
            </p:nvSpPr>
            <p:spPr bwMode="auto">
              <a:xfrm>
                <a:off x="5628847" y="6125662"/>
                <a:ext cx="212923" cy="134271"/>
              </a:xfrm>
              <a:custGeom>
                <a:avLst/>
                <a:gdLst>
                  <a:gd name="T0" fmla="*/ 23 w 23"/>
                  <a:gd name="T1" fmla="*/ 6 h 12"/>
                  <a:gd name="T2" fmla="*/ 17 w 23"/>
                  <a:gd name="T3" fmla="*/ 12 h 12"/>
                  <a:gd name="T4" fmla="*/ 6 w 23"/>
                  <a:gd name="T5" fmla="*/ 12 h 12"/>
                  <a:gd name="T6" fmla="*/ 0 w 23"/>
                  <a:gd name="T7" fmla="*/ 6 h 12"/>
                  <a:gd name="T8" fmla="*/ 0 w 23"/>
                  <a:gd name="T9" fmla="*/ 6 h 12"/>
                  <a:gd name="T10" fmla="*/ 6 w 23"/>
                  <a:gd name="T11" fmla="*/ 0 h 12"/>
                  <a:gd name="T12" fmla="*/ 17 w 23"/>
                  <a:gd name="T13" fmla="*/ 0 h 12"/>
                  <a:gd name="T14" fmla="*/ 23 w 2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2">
                    <a:moveTo>
                      <a:pt x="23" y="6"/>
                    </a:moveTo>
                    <a:cubicBezTo>
                      <a:pt x="23" y="10"/>
                      <a:pt x="21" y="12"/>
                      <a:pt x="17" y="12"/>
                    </a:cubicBezTo>
                    <a:cubicBezTo>
                      <a:pt x="6" y="12"/>
                      <a:pt x="6" y="12"/>
                      <a:pt x="6" y="12"/>
                    </a:cubicBezTo>
                    <a:cubicBezTo>
                      <a:pt x="3" y="12"/>
                      <a:pt x="0" y="10"/>
                      <a:pt x="0" y="6"/>
                    </a:cubicBezTo>
                    <a:cubicBezTo>
                      <a:pt x="0" y="6"/>
                      <a:pt x="0" y="6"/>
                      <a:pt x="0" y="6"/>
                    </a:cubicBezTo>
                    <a:cubicBezTo>
                      <a:pt x="0" y="3"/>
                      <a:pt x="3" y="0"/>
                      <a:pt x="6" y="0"/>
                    </a:cubicBezTo>
                    <a:cubicBezTo>
                      <a:pt x="17" y="0"/>
                      <a:pt x="17" y="0"/>
                      <a:pt x="17" y="0"/>
                    </a:cubicBezTo>
                    <a:cubicBezTo>
                      <a:pt x="21" y="0"/>
                      <a:pt x="23" y="3"/>
                      <a:pt x="23" y="6"/>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grpSp>
        <p:pic>
          <p:nvPicPr>
            <p:cNvPr id="104" name="Picture 103"/>
            <p:cNvPicPr>
              <a:picLocks noChangeAspect="1"/>
            </p:cNvPicPr>
            <p:nvPr/>
          </p:nvPicPr>
          <p:blipFill rotWithShape="1">
            <a:blip r:embed="rId4"/>
            <a:srcRect l="4769" r="2958"/>
            <a:stretch/>
          </p:blipFill>
          <p:spPr>
            <a:xfrm>
              <a:off x="10331789" y="2135023"/>
              <a:ext cx="618765" cy="1196479"/>
            </a:xfrm>
            <a:prstGeom prst="rect">
              <a:avLst/>
            </a:prstGeom>
            <a:effectLst>
              <a:innerShdw blurRad="38100">
                <a:prstClr val="black"/>
              </a:innerShdw>
            </a:effectLst>
          </p:spPr>
        </p:pic>
      </p:grpSp>
      <p:pic>
        <p:nvPicPr>
          <p:cNvPr id="114" name="Picture 113"/>
          <p:cNvPicPr>
            <a:picLocks noChangeAspect="1"/>
          </p:cNvPicPr>
          <p:nvPr/>
        </p:nvPicPr>
        <p:blipFill rotWithShape="1">
          <a:blip r:embed="rId3"/>
          <a:srcRect l="7008" t="12797" r="2827" b="4843"/>
          <a:stretch/>
        </p:blipFill>
        <p:spPr>
          <a:xfrm>
            <a:off x="10236901" y="4489671"/>
            <a:ext cx="1874600" cy="1100453"/>
          </a:xfrm>
          <a:prstGeom prst="rect">
            <a:avLst/>
          </a:prstGeom>
          <a:effectLst>
            <a:innerShdw blurRad="38100">
              <a:prstClr val="black"/>
            </a:innerShdw>
          </a:effectLst>
        </p:spPr>
      </p:pic>
      <p:sp>
        <p:nvSpPr>
          <p:cNvPr id="116" name="Freeform: Shape 115"/>
          <p:cNvSpPr/>
          <p:nvPr/>
        </p:nvSpPr>
        <p:spPr bwMode="auto">
          <a:xfrm>
            <a:off x="8828463" y="2471955"/>
            <a:ext cx="2970184" cy="2729691"/>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
        <p:nvSpPr>
          <p:cNvPr id="117" name="Freeform: Shape 116"/>
          <p:cNvSpPr/>
          <p:nvPr/>
        </p:nvSpPr>
        <p:spPr bwMode="auto">
          <a:xfrm>
            <a:off x="10781671" y="4390158"/>
            <a:ext cx="1425805" cy="1258560"/>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
        <p:nvSpPr>
          <p:cNvPr id="118" name="TextBox 293"/>
          <p:cNvSpPr txBox="1"/>
          <p:nvPr/>
        </p:nvSpPr>
        <p:spPr>
          <a:xfrm>
            <a:off x="10042746" y="1642476"/>
            <a:ext cx="1965168"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Sharing &amp; collaboration</a:t>
            </a:r>
          </a:p>
        </p:txBody>
      </p:sp>
      <p:sp>
        <p:nvSpPr>
          <p:cNvPr id="119" name="TextBox 293"/>
          <p:cNvSpPr txBox="1"/>
          <p:nvPr/>
        </p:nvSpPr>
        <p:spPr>
          <a:xfrm>
            <a:off x="7353155" y="1647493"/>
            <a:ext cx="195300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Natural language query</a:t>
            </a:r>
          </a:p>
        </p:txBody>
      </p:sp>
      <p:sp>
        <p:nvSpPr>
          <p:cNvPr id="120" name="Rounded Rectangle 1"/>
          <p:cNvSpPr/>
          <p:nvPr/>
        </p:nvSpPr>
        <p:spPr bwMode="auto">
          <a:xfrm>
            <a:off x="9462196" y="1597675"/>
            <a:ext cx="471969" cy="295422"/>
          </a:xfrm>
          <a:custGeom>
            <a:avLst/>
            <a:gdLst/>
            <a:ahLst/>
            <a:cxnLst/>
            <a:rect l="l" t="t" r="r" b="b"/>
            <a:pathLst>
              <a:path w="3459193" h="2165230">
                <a:moveTo>
                  <a:pt x="2265877" y="0"/>
                </a:moveTo>
                <a:lnTo>
                  <a:pt x="3220524" y="0"/>
                </a:lnTo>
                <a:cubicBezTo>
                  <a:pt x="3352337" y="0"/>
                  <a:pt x="3459193" y="106856"/>
                  <a:pt x="3459193" y="238669"/>
                </a:cubicBezTo>
                <a:lnTo>
                  <a:pt x="3459193" y="1926561"/>
                </a:lnTo>
                <a:cubicBezTo>
                  <a:pt x="3459193" y="2058374"/>
                  <a:pt x="3352337" y="2165230"/>
                  <a:pt x="3220524" y="2165230"/>
                </a:cubicBezTo>
                <a:lnTo>
                  <a:pt x="2265877" y="2165230"/>
                </a:lnTo>
                <a:cubicBezTo>
                  <a:pt x="2134064" y="2165230"/>
                  <a:pt x="2027208" y="2058374"/>
                  <a:pt x="2027208" y="1926561"/>
                </a:cubicBezTo>
                <a:lnTo>
                  <a:pt x="2027208" y="1619390"/>
                </a:lnTo>
                <a:cubicBezTo>
                  <a:pt x="1680750" y="1687698"/>
                  <a:pt x="1271222" y="1713562"/>
                  <a:pt x="724979" y="1623743"/>
                </a:cubicBezTo>
                <a:lnTo>
                  <a:pt x="690473" y="1770392"/>
                </a:lnTo>
                <a:lnTo>
                  <a:pt x="431681" y="1416709"/>
                </a:lnTo>
                <a:lnTo>
                  <a:pt x="819869" y="1132037"/>
                </a:lnTo>
                <a:lnTo>
                  <a:pt x="785364" y="1270060"/>
                </a:lnTo>
                <a:cubicBezTo>
                  <a:pt x="1324308" y="1413363"/>
                  <a:pt x="1734154" y="1425037"/>
                  <a:pt x="2027208" y="1399278"/>
                </a:cubicBezTo>
                <a:lnTo>
                  <a:pt x="2027208" y="874048"/>
                </a:lnTo>
                <a:lnTo>
                  <a:pt x="2139351" y="887088"/>
                </a:lnTo>
                <a:lnTo>
                  <a:pt x="2139351" y="1387453"/>
                </a:lnTo>
                <a:cubicBezTo>
                  <a:pt x="2325639" y="1363772"/>
                  <a:pt x="2453666" y="1327596"/>
                  <a:pt x="2527900" y="1313192"/>
                </a:cubicBezTo>
                <a:lnTo>
                  <a:pt x="2571032" y="1477094"/>
                </a:lnTo>
                <a:cubicBezTo>
                  <a:pt x="2434021" y="1519122"/>
                  <a:pt x="2292587" y="1561150"/>
                  <a:pt x="2139351" y="1594894"/>
                </a:cubicBezTo>
                <a:lnTo>
                  <a:pt x="2139351" y="1938064"/>
                </a:lnTo>
                <a:cubicBezTo>
                  <a:pt x="2139351" y="2001588"/>
                  <a:pt x="2190848" y="2053085"/>
                  <a:pt x="2254372" y="2053085"/>
                </a:cubicBezTo>
                <a:lnTo>
                  <a:pt x="3232028" y="2053085"/>
                </a:lnTo>
                <a:cubicBezTo>
                  <a:pt x="3295552" y="2053085"/>
                  <a:pt x="3347049" y="2001588"/>
                  <a:pt x="3347049" y="1938064"/>
                </a:cubicBezTo>
                <a:lnTo>
                  <a:pt x="3347049" y="235791"/>
                </a:lnTo>
                <a:cubicBezTo>
                  <a:pt x="3347049" y="172267"/>
                  <a:pt x="3295552" y="120770"/>
                  <a:pt x="3232028" y="120770"/>
                </a:cubicBezTo>
                <a:lnTo>
                  <a:pt x="2254372" y="120770"/>
                </a:lnTo>
                <a:cubicBezTo>
                  <a:pt x="2190848" y="120770"/>
                  <a:pt x="2139351" y="172267"/>
                  <a:pt x="2139351" y="235791"/>
                </a:cubicBezTo>
                <a:lnTo>
                  <a:pt x="2139351" y="371600"/>
                </a:lnTo>
                <a:lnTo>
                  <a:pt x="2027208" y="373986"/>
                </a:lnTo>
                <a:lnTo>
                  <a:pt x="2027208" y="238669"/>
                </a:lnTo>
                <a:cubicBezTo>
                  <a:pt x="2027208" y="106856"/>
                  <a:pt x="2134064" y="0"/>
                  <a:pt x="2265877" y="0"/>
                </a:cubicBezTo>
                <a:close/>
                <a:moveTo>
                  <a:pt x="238669" y="0"/>
                </a:moveTo>
                <a:lnTo>
                  <a:pt x="1193316" y="0"/>
                </a:lnTo>
                <a:cubicBezTo>
                  <a:pt x="1325129" y="0"/>
                  <a:pt x="1431985" y="106856"/>
                  <a:pt x="1431985" y="238669"/>
                </a:cubicBezTo>
                <a:lnTo>
                  <a:pt x="1431985" y="520875"/>
                </a:lnTo>
                <a:cubicBezTo>
                  <a:pt x="1758118" y="464909"/>
                  <a:pt x="2142203" y="450760"/>
                  <a:pt x="2639683" y="532560"/>
                </a:cubicBezTo>
                <a:lnTo>
                  <a:pt x="2674189" y="385911"/>
                </a:lnTo>
                <a:lnTo>
                  <a:pt x="2932981" y="739594"/>
                </a:lnTo>
                <a:lnTo>
                  <a:pt x="2544793" y="1024266"/>
                </a:lnTo>
                <a:lnTo>
                  <a:pt x="2579298" y="886243"/>
                </a:lnTo>
                <a:cubicBezTo>
                  <a:pt x="2096009" y="757739"/>
                  <a:pt x="1716531" y="735081"/>
                  <a:pt x="1431985" y="750421"/>
                </a:cubicBezTo>
                <a:lnTo>
                  <a:pt x="1431985" y="1290127"/>
                </a:lnTo>
                <a:lnTo>
                  <a:pt x="1319841" y="1276109"/>
                </a:lnTo>
                <a:lnTo>
                  <a:pt x="1319841" y="758432"/>
                </a:lnTo>
                <a:cubicBezTo>
                  <a:pt x="1081653" y="780314"/>
                  <a:pt x="922951" y="826388"/>
                  <a:pt x="836762" y="843111"/>
                </a:cubicBezTo>
                <a:lnTo>
                  <a:pt x="793630" y="679209"/>
                </a:lnTo>
                <a:cubicBezTo>
                  <a:pt x="958450" y="628651"/>
                  <a:pt x="1129671" y="578092"/>
                  <a:pt x="1319841" y="540760"/>
                </a:cubicBezTo>
                <a:lnTo>
                  <a:pt x="1319841" y="235791"/>
                </a:lnTo>
                <a:cubicBezTo>
                  <a:pt x="1319841" y="172267"/>
                  <a:pt x="1268344" y="120770"/>
                  <a:pt x="1204820" y="120770"/>
                </a:cubicBezTo>
                <a:lnTo>
                  <a:pt x="227164" y="120770"/>
                </a:lnTo>
                <a:cubicBezTo>
                  <a:pt x="163640" y="120770"/>
                  <a:pt x="112143" y="172267"/>
                  <a:pt x="112143" y="235791"/>
                </a:cubicBezTo>
                <a:lnTo>
                  <a:pt x="112143" y="1938064"/>
                </a:lnTo>
                <a:cubicBezTo>
                  <a:pt x="112143" y="2001588"/>
                  <a:pt x="163640" y="2053085"/>
                  <a:pt x="227164" y="2053085"/>
                </a:cubicBezTo>
                <a:lnTo>
                  <a:pt x="1204820" y="2053085"/>
                </a:lnTo>
                <a:cubicBezTo>
                  <a:pt x="1268344" y="2053085"/>
                  <a:pt x="1319841" y="2001588"/>
                  <a:pt x="1319841" y="1938064"/>
                </a:cubicBezTo>
                <a:lnTo>
                  <a:pt x="1319841" y="1781236"/>
                </a:lnTo>
                <a:lnTo>
                  <a:pt x="1431985" y="1783573"/>
                </a:lnTo>
                <a:lnTo>
                  <a:pt x="1431985" y="1926561"/>
                </a:lnTo>
                <a:cubicBezTo>
                  <a:pt x="1431985" y="2058374"/>
                  <a:pt x="1325129" y="2165230"/>
                  <a:pt x="1193316" y="2165230"/>
                </a:cubicBezTo>
                <a:lnTo>
                  <a:pt x="238669" y="2165230"/>
                </a:lnTo>
                <a:cubicBezTo>
                  <a:pt x="106856" y="2165230"/>
                  <a:pt x="0" y="2058374"/>
                  <a:pt x="0" y="1926561"/>
                </a:cubicBezTo>
                <a:lnTo>
                  <a:pt x="0" y="238669"/>
                </a:lnTo>
                <a:cubicBezTo>
                  <a:pt x="0" y="106856"/>
                  <a:pt x="106856" y="0"/>
                  <a:pt x="238669" y="0"/>
                </a:cubicBezTo>
                <a:close/>
              </a:path>
            </a:pathLst>
          </a:custGeom>
          <a:solidFill>
            <a:schemeClr val="accent1"/>
          </a:solidFill>
          <a:ln>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632"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21" name="Group 120"/>
          <p:cNvGrpSpPr/>
          <p:nvPr/>
        </p:nvGrpSpPr>
        <p:grpSpPr>
          <a:xfrm>
            <a:off x="6855172" y="1535356"/>
            <a:ext cx="377699" cy="438353"/>
            <a:chOff x="5543158" y="2787379"/>
            <a:chExt cx="1105684" cy="1283242"/>
          </a:xfrm>
        </p:grpSpPr>
        <p:sp>
          <p:nvSpPr>
            <p:cNvPr id="122" name="Freeform 43"/>
            <p:cNvSpPr>
              <a:spLocks/>
            </p:cNvSpPr>
            <p:nvPr/>
          </p:nvSpPr>
          <p:spPr bwMode="auto">
            <a:xfrm>
              <a:off x="5978976" y="2787379"/>
              <a:ext cx="520559" cy="516525"/>
            </a:xfrm>
            <a:custGeom>
              <a:avLst/>
              <a:gdLst>
                <a:gd name="T0" fmla="*/ 193 w 193"/>
                <a:gd name="T1" fmla="*/ 25 h 193"/>
                <a:gd name="T2" fmla="*/ 193 w 193"/>
                <a:gd name="T3" fmla="*/ 25 h 193"/>
                <a:gd name="T4" fmla="*/ 193 w 193"/>
                <a:gd name="T5" fmla="*/ 120 h 193"/>
                <a:gd name="T6" fmla="*/ 169 w 193"/>
                <a:gd name="T7" fmla="*/ 144 h 193"/>
                <a:gd name="T8" fmla="*/ 118 w 193"/>
                <a:gd name="T9" fmla="*/ 144 h 193"/>
                <a:gd name="T10" fmla="*/ 134 w 193"/>
                <a:gd name="T11" fmla="*/ 193 h 193"/>
                <a:gd name="T12" fmla="*/ 87 w 193"/>
                <a:gd name="T13" fmla="*/ 162 h 193"/>
                <a:gd name="T14" fmla="*/ 87 w 193"/>
                <a:gd name="T15" fmla="*/ 83 h 193"/>
                <a:gd name="T16" fmla="*/ 59 w 193"/>
                <a:gd name="T17" fmla="*/ 55 h 193"/>
                <a:gd name="T18" fmla="*/ 0 w 193"/>
                <a:gd name="T19" fmla="*/ 55 h 193"/>
                <a:gd name="T20" fmla="*/ 0 w 193"/>
                <a:gd name="T21" fmla="*/ 24 h 193"/>
                <a:gd name="T22" fmla="*/ 25 w 193"/>
                <a:gd name="T23" fmla="*/ 0 h 193"/>
                <a:gd name="T24" fmla="*/ 169 w 193"/>
                <a:gd name="T25" fmla="*/ 0 h 193"/>
                <a:gd name="T26" fmla="*/ 193 w 193"/>
                <a:gd name="T27" fmla="*/ 2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193">
                  <a:moveTo>
                    <a:pt x="193" y="25"/>
                  </a:moveTo>
                  <a:lnTo>
                    <a:pt x="193" y="25"/>
                  </a:lnTo>
                  <a:lnTo>
                    <a:pt x="193" y="120"/>
                  </a:lnTo>
                  <a:cubicBezTo>
                    <a:pt x="193" y="133"/>
                    <a:pt x="182" y="144"/>
                    <a:pt x="169" y="144"/>
                  </a:cubicBezTo>
                  <a:lnTo>
                    <a:pt x="118" y="144"/>
                  </a:lnTo>
                  <a:lnTo>
                    <a:pt x="134" y="193"/>
                  </a:lnTo>
                  <a:lnTo>
                    <a:pt x="87" y="162"/>
                  </a:lnTo>
                  <a:lnTo>
                    <a:pt x="87" y="83"/>
                  </a:lnTo>
                  <a:cubicBezTo>
                    <a:pt x="87" y="67"/>
                    <a:pt x="74" y="55"/>
                    <a:pt x="59" y="55"/>
                  </a:cubicBezTo>
                  <a:lnTo>
                    <a:pt x="0" y="55"/>
                  </a:lnTo>
                  <a:lnTo>
                    <a:pt x="0" y="24"/>
                  </a:lnTo>
                  <a:cubicBezTo>
                    <a:pt x="0" y="11"/>
                    <a:pt x="11" y="0"/>
                    <a:pt x="25" y="0"/>
                  </a:cubicBezTo>
                  <a:lnTo>
                    <a:pt x="169" y="0"/>
                  </a:lnTo>
                  <a:cubicBezTo>
                    <a:pt x="182" y="0"/>
                    <a:pt x="193" y="11"/>
                    <a:pt x="193" y="25"/>
                  </a:cubicBez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129" name="Freeform 44"/>
            <p:cNvSpPr>
              <a:spLocks/>
            </p:cNvSpPr>
            <p:nvPr/>
          </p:nvSpPr>
          <p:spPr bwMode="auto">
            <a:xfrm>
              <a:off x="5543158" y="3013359"/>
              <a:ext cx="593196" cy="585127"/>
            </a:xfrm>
            <a:custGeom>
              <a:avLst/>
              <a:gdLst>
                <a:gd name="T0" fmla="*/ 28 w 221"/>
                <a:gd name="T1" fmla="*/ 0 h 219"/>
                <a:gd name="T2" fmla="*/ 28 w 221"/>
                <a:gd name="T3" fmla="*/ 0 h 219"/>
                <a:gd name="T4" fmla="*/ 193 w 221"/>
                <a:gd name="T5" fmla="*/ 0 h 219"/>
                <a:gd name="T6" fmla="*/ 221 w 221"/>
                <a:gd name="T7" fmla="*/ 28 h 219"/>
                <a:gd name="T8" fmla="*/ 221 w 221"/>
                <a:gd name="T9" fmla="*/ 136 h 219"/>
                <a:gd name="T10" fmla="*/ 193 w 221"/>
                <a:gd name="T11" fmla="*/ 164 h 219"/>
                <a:gd name="T12" fmla="*/ 154 w 221"/>
                <a:gd name="T13" fmla="*/ 164 h 219"/>
                <a:gd name="T14" fmla="*/ 68 w 221"/>
                <a:gd name="T15" fmla="*/ 219 h 219"/>
                <a:gd name="T16" fmla="*/ 86 w 221"/>
                <a:gd name="T17" fmla="*/ 164 h 219"/>
                <a:gd name="T18" fmla="*/ 28 w 221"/>
                <a:gd name="T19" fmla="*/ 164 h 219"/>
                <a:gd name="T20" fmla="*/ 1 w 221"/>
                <a:gd name="T21" fmla="*/ 136 h 219"/>
                <a:gd name="T22" fmla="*/ 0 w 221"/>
                <a:gd name="T23" fmla="*/ 28 h 219"/>
                <a:gd name="T24" fmla="*/ 28 w 221"/>
                <a:gd name="T2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1" h="219">
                  <a:moveTo>
                    <a:pt x="28" y="0"/>
                  </a:moveTo>
                  <a:lnTo>
                    <a:pt x="28" y="0"/>
                  </a:lnTo>
                  <a:lnTo>
                    <a:pt x="193" y="0"/>
                  </a:lnTo>
                  <a:cubicBezTo>
                    <a:pt x="208" y="0"/>
                    <a:pt x="220" y="12"/>
                    <a:pt x="221" y="28"/>
                  </a:cubicBezTo>
                  <a:lnTo>
                    <a:pt x="221" y="136"/>
                  </a:lnTo>
                  <a:cubicBezTo>
                    <a:pt x="221" y="151"/>
                    <a:pt x="208" y="164"/>
                    <a:pt x="193" y="164"/>
                  </a:cubicBezTo>
                  <a:lnTo>
                    <a:pt x="154" y="164"/>
                  </a:lnTo>
                  <a:lnTo>
                    <a:pt x="68" y="219"/>
                  </a:lnTo>
                  <a:lnTo>
                    <a:pt x="86" y="164"/>
                  </a:lnTo>
                  <a:lnTo>
                    <a:pt x="28" y="164"/>
                  </a:lnTo>
                  <a:cubicBezTo>
                    <a:pt x="13" y="164"/>
                    <a:pt x="1" y="152"/>
                    <a:pt x="1" y="136"/>
                  </a:cubicBezTo>
                  <a:lnTo>
                    <a:pt x="0" y="28"/>
                  </a:lnTo>
                  <a:cubicBezTo>
                    <a:pt x="0" y="13"/>
                    <a:pt x="13" y="0"/>
                    <a:pt x="28" y="0"/>
                  </a:cubicBez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131" name="Freeform 45"/>
            <p:cNvSpPr>
              <a:spLocks/>
            </p:cNvSpPr>
            <p:nvPr/>
          </p:nvSpPr>
          <p:spPr bwMode="auto">
            <a:xfrm>
              <a:off x="6346192" y="3481460"/>
              <a:ext cx="302650" cy="589161"/>
            </a:xfrm>
            <a:custGeom>
              <a:avLst/>
              <a:gdLst>
                <a:gd name="T0" fmla="*/ 112 w 112"/>
                <a:gd name="T1" fmla="*/ 20 h 220"/>
                <a:gd name="T2" fmla="*/ 112 w 112"/>
                <a:gd name="T3" fmla="*/ 20 h 220"/>
                <a:gd name="T4" fmla="*/ 93 w 112"/>
                <a:gd name="T5" fmla="*/ 0 h 220"/>
                <a:gd name="T6" fmla="*/ 75 w 112"/>
                <a:gd name="T7" fmla="*/ 0 h 220"/>
                <a:gd name="T8" fmla="*/ 56 w 112"/>
                <a:gd name="T9" fmla="*/ 25 h 220"/>
                <a:gd name="T10" fmla="*/ 37 w 112"/>
                <a:gd name="T11" fmla="*/ 0 h 220"/>
                <a:gd name="T12" fmla="*/ 19 w 112"/>
                <a:gd name="T13" fmla="*/ 0 h 220"/>
                <a:gd name="T14" fmla="*/ 0 w 112"/>
                <a:gd name="T15" fmla="*/ 20 h 220"/>
                <a:gd name="T16" fmla="*/ 0 w 112"/>
                <a:gd name="T17" fmla="*/ 90 h 220"/>
                <a:gd name="T18" fmla="*/ 19 w 112"/>
                <a:gd name="T19" fmla="*/ 110 h 220"/>
                <a:gd name="T20" fmla="*/ 19 w 112"/>
                <a:gd name="T21" fmla="*/ 201 h 220"/>
                <a:gd name="T22" fmla="*/ 38 w 112"/>
                <a:gd name="T23" fmla="*/ 220 h 220"/>
                <a:gd name="T24" fmla="*/ 56 w 112"/>
                <a:gd name="T25" fmla="*/ 208 h 220"/>
                <a:gd name="T26" fmla="*/ 74 w 112"/>
                <a:gd name="T27" fmla="*/ 220 h 220"/>
                <a:gd name="T28" fmla="*/ 93 w 112"/>
                <a:gd name="T29" fmla="*/ 201 h 220"/>
                <a:gd name="T30" fmla="*/ 93 w 112"/>
                <a:gd name="T31" fmla="*/ 110 h 220"/>
                <a:gd name="T32" fmla="*/ 112 w 112"/>
                <a:gd name="T33" fmla="*/ 90 h 220"/>
                <a:gd name="T34" fmla="*/ 112 w 112"/>
                <a:gd name="T35" fmla="*/ 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220">
                  <a:moveTo>
                    <a:pt x="112" y="20"/>
                  </a:moveTo>
                  <a:lnTo>
                    <a:pt x="112" y="20"/>
                  </a:lnTo>
                  <a:cubicBezTo>
                    <a:pt x="112" y="9"/>
                    <a:pt x="104" y="0"/>
                    <a:pt x="93" y="0"/>
                  </a:cubicBezTo>
                  <a:lnTo>
                    <a:pt x="75" y="0"/>
                  </a:lnTo>
                  <a:lnTo>
                    <a:pt x="56" y="25"/>
                  </a:lnTo>
                  <a:lnTo>
                    <a:pt x="37" y="0"/>
                  </a:lnTo>
                  <a:lnTo>
                    <a:pt x="19" y="0"/>
                  </a:lnTo>
                  <a:cubicBezTo>
                    <a:pt x="9" y="0"/>
                    <a:pt x="0" y="9"/>
                    <a:pt x="0" y="20"/>
                  </a:cubicBezTo>
                  <a:lnTo>
                    <a:pt x="0" y="90"/>
                  </a:lnTo>
                  <a:cubicBezTo>
                    <a:pt x="0" y="101"/>
                    <a:pt x="9" y="110"/>
                    <a:pt x="19" y="110"/>
                  </a:cubicBezTo>
                  <a:lnTo>
                    <a:pt x="19" y="201"/>
                  </a:lnTo>
                  <a:cubicBezTo>
                    <a:pt x="19" y="212"/>
                    <a:pt x="28" y="220"/>
                    <a:pt x="38" y="220"/>
                  </a:cubicBezTo>
                  <a:cubicBezTo>
                    <a:pt x="46" y="220"/>
                    <a:pt x="53" y="215"/>
                    <a:pt x="56" y="208"/>
                  </a:cubicBezTo>
                  <a:cubicBezTo>
                    <a:pt x="59" y="215"/>
                    <a:pt x="66" y="220"/>
                    <a:pt x="74" y="220"/>
                  </a:cubicBezTo>
                  <a:cubicBezTo>
                    <a:pt x="85" y="220"/>
                    <a:pt x="93" y="212"/>
                    <a:pt x="93" y="201"/>
                  </a:cubicBezTo>
                  <a:lnTo>
                    <a:pt x="93" y="110"/>
                  </a:lnTo>
                  <a:cubicBezTo>
                    <a:pt x="104" y="110"/>
                    <a:pt x="112" y="101"/>
                    <a:pt x="112" y="90"/>
                  </a:cubicBezTo>
                  <a:lnTo>
                    <a:pt x="112" y="2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144" name="Freeform 46"/>
            <p:cNvSpPr>
              <a:spLocks/>
            </p:cNvSpPr>
            <p:nvPr/>
          </p:nvSpPr>
          <p:spPr bwMode="auto">
            <a:xfrm>
              <a:off x="6414792" y="3279692"/>
              <a:ext cx="169485" cy="169485"/>
            </a:xfrm>
            <a:custGeom>
              <a:avLst/>
              <a:gdLst>
                <a:gd name="T0" fmla="*/ 31 w 63"/>
                <a:gd name="T1" fmla="*/ 62 h 62"/>
                <a:gd name="T2" fmla="*/ 31 w 63"/>
                <a:gd name="T3" fmla="*/ 62 h 62"/>
                <a:gd name="T4" fmla="*/ 63 w 63"/>
                <a:gd name="T5" fmla="*/ 31 h 62"/>
                <a:gd name="T6" fmla="*/ 31 w 63"/>
                <a:gd name="T7" fmla="*/ 0 h 62"/>
                <a:gd name="T8" fmla="*/ 0 w 63"/>
                <a:gd name="T9" fmla="*/ 31 h 62"/>
                <a:gd name="T10" fmla="*/ 31 w 63"/>
                <a:gd name="T11" fmla="*/ 62 h 62"/>
              </a:gdLst>
              <a:ahLst/>
              <a:cxnLst>
                <a:cxn ang="0">
                  <a:pos x="T0" y="T1"/>
                </a:cxn>
                <a:cxn ang="0">
                  <a:pos x="T2" y="T3"/>
                </a:cxn>
                <a:cxn ang="0">
                  <a:pos x="T4" y="T5"/>
                </a:cxn>
                <a:cxn ang="0">
                  <a:pos x="T6" y="T7"/>
                </a:cxn>
                <a:cxn ang="0">
                  <a:pos x="T8" y="T9"/>
                </a:cxn>
                <a:cxn ang="0">
                  <a:pos x="T10" y="T11"/>
                </a:cxn>
              </a:cxnLst>
              <a:rect l="0" t="0" r="r" b="b"/>
              <a:pathLst>
                <a:path w="63" h="62">
                  <a:moveTo>
                    <a:pt x="31" y="62"/>
                  </a:moveTo>
                  <a:lnTo>
                    <a:pt x="31" y="62"/>
                  </a:lnTo>
                  <a:cubicBezTo>
                    <a:pt x="47" y="62"/>
                    <a:pt x="63" y="49"/>
                    <a:pt x="63" y="31"/>
                  </a:cubicBezTo>
                  <a:cubicBezTo>
                    <a:pt x="63" y="14"/>
                    <a:pt x="49" y="0"/>
                    <a:pt x="31" y="0"/>
                  </a:cubicBezTo>
                  <a:cubicBezTo>
                    <a:pt x="14" y="0"/>
                    <a:pt x="0" y="14"/>
                    <a:pt x="0" y="31"/>
                  </a:cubicBezTo>
                  <a:cubicBezTo>
                    <a:pt x="0" y="49"/>
                    <a:pt x="15" y="62"/>
                    <a:pt x="31" y="62"/>
                  </a:cubicBez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grpSp>
    </p:spTree>
    <p:extLst>
      <p:ext uri="{BB962C8B-B14F-4D97-AF65-F5344CB8AC3E}">
        <p14:creationId xmlns:p14="http://schemas.microsoft.com/office/powerpoint/2010/main" val="1451307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67164" y="1663160"/>
            <a:ext cx="3728109" cy="4981638"/>
          </a:xfrm>
          <a:prstGeom prst="rect">
            <a:avLst/>
          </a:prstGeom>
        </p:spPr>
        <p:txBody>
          <a:bodyPr wrap="square" lIns="279781">
            <a:noAutofit/>
          </a:bodyPr>
          <a:lstStyle/>
          <a:p>
            <a:pPr marL="470756" defTabSz="932384" fontAlgn="base">
              <a:spcBef>
                <a:spcPts val="816"/>
              </a:spcBef>
              <a:spcAft>
                <a:spcPct val="0"/>
              </a:spcAft>
              <a:buSzPct val="90000"/>
            </a:pPr>
            <a:r>
              <a:rPr lang="en-US" sz="1632" dirty="0">
                <a:ln w="3175">
                  <a:noFill/>
                </a:ln>
              </a:rPr>
              <a:t>Cloud-based SaaS solutions</a:t>
            </a:r>
            <a:br>
              <a:rPr lang="en-US" sz="1632" dirty="0">
                <a:ln w="3175">
                  <a:noFill/>
                </a:ln>
              </a:rPr>
            </a:br>
            <a:r>
              <a:rPr lang="en-US" sz="1428" i="1" dirty="0">
                <a:ln w="3175">
                  <a:noFill/>
                </a:ln>
              </a:rPr>
              <a:t>e.g. </a:t>
            </a:r>
            <a:r>
              <a:rPr lang="en-US" sz="1428" i="1" dirty="0" err="1">
                <a:ln w="3175">
                  <a:noFill/>
                </a:ln>
              </a:rPr>
              <a:t>Marketo</a:t>
            </a:r>
            <a:r>
              <a:rPr lang="en-US" sz="1428" i="1" dirty="0">
                <a:ln w="3175">
                  <a:noFill/>
                </a:ln>
              </a:rPr>
              <a:t>, Salesforce, </a:t>
            </a:r>
            <a:r>
              <a:rPr lang="en-US" sz="1428" i="1" dirty="0" err="1">
                <a:ln w="3175">
                  <a:noFill/>
                </a:ln>
              </a:rPr>
              <a:t>Quickbooks</a:t>
            </a:r>
            <a:r>
              <a:rPr lang="en-US" sz="1428" i="1" dirty="0">
                <a:ln w="3175">
                  <a:noFill/>
                </a:ln>
              </a:rPr>
              <a:t>,</a:t>
            </a:r>
            <a:br>
              <a:rPr lang="en-US" sz="1428" i="1" dirty="0">
                <a:ln w="3175">
                  <a:noFill/>
                </a:ln>
              </a:rPr>
            </a:br>
            <a:r>
              <a:rPr lang="en-US" sz="1428" i="1" dirty="0">
                <a:ln w="3175">
                  <a:noFill/>
                </a:ln>
              </a:rPr>
              <a:t>Google Analytics, …</a:t>
            </a:r>
          </a:p>
          <a:p>
            <a:pPr marL="470756" defTabSz="932384" fontAlgn="base">
              <a:spcBef>
                <a:spcPts val="816"/>
              </a:spcBef>
              <a:spcAft>
                <a:spcPct val="0"/>
              </a:spcAft>
              <a:buSzPct val="90000"/>
            </a:pPr>
            <a:r>
              <a:rPr lang="en-US" sz="1632" dirty="0">
                <a:ln w="3175">
                  <a:noFill/>
                </a:ln>
              </a:rPr>
              <a:t>On-premises data</a:t>
            </a:r>
            <a:br>
              <a:rPr lang="en-US" sz="1632" dirty="0">
                <a:ln w="3175">
                  <a:noFill/>
                </a:ln>
              </a:rPr>
            </a:br>
            <a:r>
              <a:rPr lang="en-US" sz="1428" i="1" dirty="0">
                <a:ln w="3175">
                  <a:noFill/>
                </a:ln>
              </a:rPr>
              <a:t>e.g. Analysis Services, SQL Server</a:t>
            </a:r>
          </a:p>
          <a:p>
            <a:pPr marL="470756" defTabSz="932384" fontAlgn="base">
              <a:spcBef>
                <a:spcPts val="816"/>
              </a:spcBef>
              <a:spcAft>
                <a:spcPct val="0"/>
              </a:spcAft>
              <a:buSzPct val="90000"/>
            </a:pPr>
            <a:r>
              <a:rPr lang="en-US" sz="1632" dirty="0">
                <a:ln w="3175">
                  <a:noFill/>
                </a:ln>
              </a:rPr>
              <a:t>Organizational content packs</a:t>
            </a:r>
            <a:br>
              <a:rPr lang="en-US" sz="1632" dirty="0">
                <a:ln w="3175">
                  <a:noFill/>
                </a:ln>
              </a:rPr>
            </a:br>
            <a:r>
              <a:rPr lang="en-US" sz="1428" i="1" dirty="0">
                <a:ln w="3175">
                  <a:noFill/>
                </a:ln>
              </a:rPr>
              <a:t>Corporate data sources or external</a:t>
            </a:r>
            <a:br>
              <a:rPr lang="en-US" sz="1428" i="1" dirty="0">
                <a:ln w="3175">
                  <a:noFill/>
                </a:ln>
              </a:rPr>
            </a:br>
            <a:r>
              <a:rPr lang="en-US" sz="1428" i="1" dirty="0">
                <a:ln w="3175">
                  <a:noFill/>
                </a:ln>
              </a:rPr>
              <a:t>data services</a:t>
            </a:r>
          </a:p>
          <a:p>
            <a:pPr marL="470756" defTabSz="932384" fontAlgn="base">
              <a:spcBef>
                <a:spcPts val="816"/>
              </a:spcBef>
              <a:spcAft>
                <a:spcPct val="0"/>
              </a:spcAft>
              <a:buSzPct val="90000"/>
            </a:pPr>
            <a:r>
              <a:rPr lang="en-US" sz="1632" dirty="0">
                <a:ln w="3175">
                  <a:noFill/>
                </a:ln>
              </a:rPr>
              <a:t>Azure services</a:t>
            </a:r>
            <a:br>
              <a:rPr lang="en-US" sz="1632" dirty="0">
                <a:ln w="3175">
                  <a:noFill/>
                </a:ln>
              </a:rPr>
            </a:br>
            <a:r>
              <a:rPr lang="en-US" sz="1428" i="1" dirty="0">
                <a:ln w="3175">
                  <a:noFill/>
                </a:ln>
              </a:rPr>
              <a:t>Azure SQL, Stream Analytics…</a:t>
            </a:r>
          </a:p>
          <a:p>
            <a:pPr marL="470756" defTabSz="932384" fontAlgn="base">
              <a:spcBef>
                <a:spcPts val="816"/>
              </a:spcBef>
              <a:spcAft>
                <a:spcPct val="0"/>
              </a:spcAft>
              <a:buSzPct val="90000"/>
            </a:pPr>
            <a:r>
              <a:rPr lang="en-US" sz="1632" dirty="0">
                <a:ln w="3175">
                  <a:noFill/>
                </a:ln>
              </a:rPr>
              <a:t>Excel and CSV files</a:t>
            </a:r>
            <a:br>
              <a:rPr lang="en-US" sz="1632" dirty="0">
                <a:ln w="3175">
                  <a:noFill/>
                </a:ln>
              </a:rPr>
            </a:br>
            <a:r>
              <a:rPr lang="en-US" sz="1428" i="1" dirty="0">
                <a:ln w="3175">
                  <a:noFill/>
                </a:ln>
              </a:rPr>
              <a:t>Workbook data, flat files</a:t>
            </a:r>
          </a:p>
          <a:p>
            <a:pPr marL="470756" defTabSz="932384" fontAlgn="base">
              <a:spcBef>
                <a:spcPts val="816"/>
              </a:spcBef>
              <a:spcAft>
                <a:spcPct val="0"/>
              </a:spcAft>
              <a:buSzPct val="90000"/>
            </a:pPr>
            <a:r>
              <a:rPr lang="en-US" sz="1632" dirty="0">
                <a:ln w="3175">
                  <a:noFill/>
                </a:ln>
              </a:rPr>
              <a:t>Power BI Desktop files</a:t>
            </a:r>
            <a:br>
              <a:rPr lang="en-US" sz="1632" dirty="0">
                <a:ln w="3175">
                  <a:noFill/>
                </a:ln>
              </a:rPr>
            </a:br>
            <a:r>
              <a:rPr lang="en-US" sz="1428" i="1" dirty="0">
                <a:ln w="3175">
                  <a:noFill/>
                </a:ln>
              </a:rPr>
              <a:t>Data from files, databases, Azure,</a:t>
            </a:r>
            <a:br>
              <a:rPr lang="en-US" sz="1428" i="1" dirty="0">
                <a:ln w="3175">
                  <a:noFill/>
                </a:ln>
              </a:rPr>
            </a:br>
            <a:r>
              <a:rPr lang="en-US" sz="1428" i="1" dirty="0">
                <a:ln w="3175">
                  <a:noFill/>
                </a:ln>
              </a:rPr>
              <a:t>Online Services, and other sources</a:t>
            </a:r>
          </a:p>
        </p:txBody>
      </p:sp>
      <p:sp>
        <p:nvSpPr>
          <p:cNvPr id="6" name="Title 5"/>
          <p:cNvSpPr>
            <a:spLocks noGrp="1"/>
          </p:cNvSpPr>
          <p:nvPr>
            <p:ph type="title"/>
          </p:nvPr>
        </p:nvSpPr>
        <p:spPr/>
        <p:txBody>
          <a:bodyPr/>
          <a:lstStyle/>
          <a:p>
            <a:r>
              <a:rPr lang="en-US"/>
              <a:t>Power BI Overview</a:t>
            </a:r>
            <a:endParaRPr lang="en-US" dirty="0"/>
          </a:p>
        </p:txBody>
      </p:sp>
      <p:sp>
        <p:nvSpPr>
          <p:cNvPr id="74" name="TextBox 293"/>
          <p:cNvSpPr txBox="1"/>
          <p:nvPr/>
        </p:nvSpPr>
        <p:spPr>
          <a:xfrm>
            <a:off x="4912474" y="5420381"/>
            <a:ext cx="100050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Data refresh</a:t>
            </a:r>
          </a:p>
        </p:txBody>
      </p:sp>
      <p:sp>
        <p:nvSpPr>
          <p:cNvPr id="82" name="TextBox 293"/>
          <p:cNvSpPr txBox="1"/>
          <p:nvPr/>
        </p:nvSpPr>
        <p:spPr>
          <a:xfrm>
            <a:off x="4912475" y="3155133"/>
            <a:ext cx="1116648"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Visualizations</a:t>
            </a:r>
          </a:p>
        </p:txBody>
      </p:sp>
      <p:sp>
        <p:nvSpPr>
          <p:cNvPr id="86" name="TextBox 293"/>
          <p:cNvSpPr txBox="1"/>
          <p:nvPr/>
        </p:nvSpPr>
        <p:spPr>
          <a:xfrm>
            <a:off x="4912482" y="2400051"/>
            <a:ext cx="132310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Live dashboards</a:t>
            </a:r>
          </a:p>
        </p:txBody>
      </p:sp>
      <p:sp>
        <p:nvSpPr>
          <p:cNvPr id="110" name="TextBox 293"/>
          <p:cNvSpPr txBox="1"/>
          <p:nvPr/>
        </p:nvSpPr>
        <p:spPr>
          <a:xfrm>
            <a:off x="4912474" y="1644969"/>
            <a:ext cx="1173215"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Content packs</a:t>
            </a:r>
          </a:p>
        </p:txBody>
      </p:sp>
      <p:sp>
        <p:nvSpPr>
          <p:cNvPr id="112" name="TextBox 293"/>
          <p:cNvSpPr txBox="1"/>
          <p:nvPr/>
        </p:nvSpPr>
        <p:spPr>
          <a:xfrm>
            <a:off x="4912479" y="3910216"/>
            <a:ext cx="636178"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Reports</a:t>
            </a:r>
          </a:p>
        </p:txBody>
      </p:sp>
      <p:sp>
        <p:nvSpPr>
          <p:cNvPr id="115" name="TextBox 293"/>
          <p:cNvSpPr txBox="1"/>
          <p:nvPr/>
        </p:nvSpPr>
        <p:spPr>
          <a:xfrm>
            <a:off x="4912476" y="4665298"/>
            <a:ext cx="70301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Datasets</a:t>
            </a:r>
          </a:p>
        </p:txBody>
      </p:sp>
      <p:sp>
        <p:nvSpPr>
          <p:cNvPr id="2" name="Right Bracket 1"/>
          <p:cNvSpPr/>
          <p:nvPr/>
        </p:nvSpPr>
        <p:spPr>
          <a:xfrm>
            <a:off x="4002941" y="1659785"/>
            <a:ext cx="167656" cy="4012305"/>
          </a:xfrm>
          <a:prstGeom prst="rightBracket">
            <a:avLst>
              <a:gd name="adj" fmla="val 0"/>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36"/>
          </a:p>
        </p:txBody>
      </p:sp>
      <p:sp>
        <p:nvSpPr>
          <p:cNvPr id="3" name="Isosceles Triangle 2"/>
          <p:cNvSpPr/>
          <p:nvPr/>
        </p:nvSpPr>
        <p:spPr bwMode="auto">
          <a:xfrm rot="5400000">
            <a:off x="4126659" y="3571529"/>
            <a:ext cx="292783" cy="188816"/>
          </a:xfrm>
          <a:prstGeom prst="triangle">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spcBef>
                <a:spcPct val="0"/>
              </a:spcBef>
              <a:spcAft>
                <a:spcPct val="0"/>
              </a:spcAft>
            </a:pPr>
            <a:endParaRPr lang="en-US" sz="2448" b="1" dirty="0">
              <a:solidFill>
                <a:schemeClr val="tx1"/>
              </a:solidFill>
              <a:ea typeface="Segoe UI" pitchFamily="34" charset="0"/>
              <a:cs typeface="Segoe UI" pitchFamily="34" charset="0"/>
            </a:endParaRPr>
          </a:p>
        </p:txBody>
      </p:sp>
      <p:sp>
        <p:nvSpPr>
          <p:cNvPr id="123" name="TextBox 293"/>
          <p:cNvSpPr txBox="1"/>
          <p:nvPr/>
        </p:nvSpPr>
        <p:spPr>
          <a:xfrm>
            <a:off x="10042746" y="1642476"/>
            <a:ext cx="1965168"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Sharing &amp; collaboration</a:t>
            </a:r>
          </a:p>
        </p:txBody>
      </p:sp>
      <p:sp>
        <p:nvSpPr>
          <p:cNvPr id="139" name="TextBox 293"/>
          <p:cNvSpPr txBox="1"/>
          <p:nvPr/>
        </p:nvSpPr>
        <p:spPr>
          <a:xfrm>
            <a:off x="7353155" y="1647493"/>
            <a:ext cx="1953003" cy="224114"/>
          </a:xfrm>
          <a:prstGeom prst="rect">
            <a:avLst/>
          </a:prstGeom>
          <a:noFill/>
          <a:ln>
            <a:solidFill>
              <a:schemeClr val="bg1"/>
            </a:solidFill>
          </a:ln>
        </p:spPr>
        <p:txBody>
          <a:bodyPr wrap="none" lIns="0" tIns="0" rIns="0" bIns="0" rtlCol="0" anchor="ctr">
            <a:spAutoFit/>
          </a:bodyPr>
          <a:lstStyle/>
          <a:p>
            <a:pPr defTabSz="950663" fontAlgn="base">
              <a:spcBef>
                <a:spcPct val="0"/>
              </a:spcBef>
              <a:spcAft>
                <a:spcPct val="0"/>
              </a:spcAft>
            </a:pPr>
            <a:r>
              <a:rPr lang="en-US" sz="1428" dirty="0">
                <a:ea typeface="Segoe UI" pitchFamily="34" charset="0"/>
                <a:cs typeface="Segoe UI" pitchFamily="34" charset="0"/>
              </a:rPr>
              <a:t>Natural language query</a:t>
            </a:r>
          </a:p>
        </p:txBody>
      </p:sp>
      <p:sp>
        <p:nvSpPr>
          <p:cNvPr id="146" name="Rectangle 145"/>
          <p:cNvSpPr/>
          <p:nvPr/>
        </p:nvSpPr>
        <p:spPr>
          <a:xfrm>
            <a:off x="4299890" y="1133870"/>
            <a:ext cx="2186000" cy="414295"/>
          </a:xfrm>
          <a:prstGeom prst="rect">
            <a:avLst/>
          </a:prstGeom>
        </p:spPr>
        <p:txBody>
          <a:bodyPr wrap="square">
            <a:spAutoFit/>
          </a:bodyPr>
          <a:lstStyle/>
          <a:p>
            <a:pPr defTabSz="932384">
              <a:spcAft>
                <a:spcPts val="600"/>
              </a:spcAft>
            </a:pPr>
            <a:r>
              <a:rPr lang="en-US" sz="2040" dirty="0"/>
              <a:t>Power BI Service</a:t>
            </a:r>
          </a:p>
        </p:txBody>
      </p:sp>
      <p:sp>
        <p:nvSpPr>
          <p:cNvPr id="150" name="Rectangle 149"/>
          <p:cNvSpPr/>
          <p:nvPr/>
        </p:nvSpPr>
        <p:spPr>
          <a:xfrm>
            <a:off x="1107975" y="1137206"/>
            <a:ext cx="1725647" cy="414295"/>
          </a:xfrm>
          <a:prstGeom prst="rect">
            <a:avLst/>
          </a:prstGeom>
        </p:spPr>
        <p:txBody>
          <a:bodyPr wrap="square">
            <a:spAutoFit/>
          </a:bodyPr>
          <a:lstStyle/>
          <a:p>
            <a:pPr defTabSz="932384">
              <a:spcAft>
                <a:spcPts val="600"/>
              </a:spcAft>
            </a:pPr>
            <a:r>
              <a:rPr lang="en-US" sz="2040" dirty="0"/>
              <a:t>Data sources</a:t>
            </a:r>
          </a:p>
        </p:txBody>
      </p:sp>
      <p:sp>
        <p:nvSpPr>
          <p:cNvPr id="84" name="Rectangle 83"/>
          <p:cNvSpPr/>
          <p:nvPr/>
        </p:nvSpPr>
        <p:spPr bwMode="auto">
          <a:xfrm>
            <a:off x="6841898" y="6198345"/>
            <a:ext cx="5201841" cy="575689"/>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92165" tIns="149175" rIns="186468" bIns="149175" numCol="1" spcCol="0" rtlCol="0" fromWordArt="0" anchor="ctr" anchorCtr="0" forceAA="0" compatLnSpc="1">
            <a:prstTxWarp prst="textNoShape">
              <a:avLst/>
            </a:prstTxWarp>
            <a:noAutofit/>
          </a:bodyPr>
          <a:lstStyle/>
          <a:p>
            <a:pPr defTabSz="932563">
              <a:spcAft>
                <a:spcPts val="612"/>
              </a:spcAft>
            </a:pPr>
            <a:r>
              <a:rPr lang="en-US" sz="2040">
                <a:solidFill>
                  <a:schemeClr val="tx1"/>
                </a:solidFill>
                <a:ea typeface="Segoe UI" pitchFamily="34" charset="0"/>
                <a:cs typeface="Segoe UI" pitchFamily="34" charset="0"/>
              </a:rPr>
              <a:t>embed, extend, integrate</a:t>
            </a:r>
            <a:endParaRPr lang="en-US" sz="2040" dirty="0">
              <a:solidFill>
                <a:schemeClr val="tx1"/>
              </a:solidFill>
              <a:ea typeface="Segoe UI" pitchFamily="34" charset="0"/>
              <a:cs typeface="Segoe UI" pitchFamily="34" charset="0"/>
            </a:endParaRPr>
          </a:p>
        </p:txBody>
      </p:sp>
      <p:sp>
        <p:nvSpPr>
          <p:cNvPr id="88" name="Rectangle 87"/>
          <p:cNvSpPr/>
          <p:nvPr/>
        </p:nvSpPr>
        <p:spPr>
          <a:xfrm>
            <a:off x="8785263" y="5853769"/>
            <a:ext cx="2043240" cy="288137"/>
          </a:xfrm>
          <a:prstGeom prst="rect">
            <a:avLst/>
          </a:prstGeom>
        </p:spPr>
        <p:txBody>
          <a:bodyPr wrap="square" lIns="0" tIns="0" rIns="0" bIns="0">
            <a:spAutoFit/>
          </a:bodyPr>
          <a:lstStyle/>
          <a:p>
            <a:pPr defTabSz="932384">
              <a:spcAft>
                <a:spcPts val="600"/>
              </a:spcAft>
            </a:pPr>
            <a:r>
              <a:rPr lang="en-US" sz="1836" dirty="0"/>
              <a:t>Power BI Platform</a:t>
            </a:r>
          </a:p>
        </p:txBody>
      </p:sp>
      <p:sp>
        <p:nvSpPr>
          <p:cNvPr id="111" name="Rectangle 19"/>
          <p:cNvSpPr/>
          <p:nvPr/>
        </p:nvSpPr>
        <p:spPr bwMode="auto">
          <a:xfrm>
            <a:off x="467182" y="5541261"/>
            <a:ext cx="6233808" cy="1232773"/>
          </a:xfrm>
          <a:custGeom>
            <a:avLst/>
            <a:gdLst>
              <a:gd name="connsiteX0" fmla="*/ 0 w 6755948"/>
              <a:gd name="connsiteY0" fmla="*/ 0 h 814436"/>
              <a:gd name="connsiteX1" fmla="*/ 6755948 w 6755948"/>
              <a:gd name="connsiteY1" fmla="*/ 0 h 814436"/>
              <a:gd name="connsiteX2" fmla="*/ 6755948 w 6755948"/>
              <a:gd name="connsiteY2" fmla="*/ 814436 h 814436"/>
              <a:gd name="connsiteX3" fmla="*/ 0 w 6755948"/>
              <a:gd name="connsiteY3" fmla="*/ 814436 h 814436"/>
              <a:gd name="connsiteX4" fmla="*/ 0 w 6755948"/>
              <a:gd name="connsiteY4" fmla="*/ 0 h 814436"/>
              <a:gd name="connsiteX0" fmla="*/ 0 w 6755948"/>
              <a:gd name="connsiteY0" fmla="*/ 0 h 814436"/>
              <a:gd name="connsiteX1" fmla="*/ 245420 w 6755948"/>
              <a:gd name="connsiteY1" fmla="*/ 620 h 814436"/>
              <a:gd name="connsiteX2" fmla="*/ 6755948 w 6755948"/>
              <a:gd name="connsiteY2" fmla="*/ 0 h 814436"/>
              <a:gd name="connsiteX3" fmla="*/ 6755948 w 6755948"/>
              <a:gd name="connsiteY3" fmla="*/ 814436 h 814436"/>
              <a:gd name="connsiteX4" fmla="*/ 0 w 6755948"/>
              <a:gd name="connsiteY4" fmla="*/ 814436 h 814436"/>
              <a:gd name="connsiteX5" fmla="*/ 0 w 6755948"/>
              <a:gd name="connsiteY5" fmla="*/ 0 h 814436"/>
              <a:gd name="connsiteX0" fmla="*/ 0 w 6755948"/>
              <a:gd name="connsiteY0" fmla="*/ 0 h 814436"/>
              <a:gd name="connsiteX1" fmla="*/ 245420 w 6755948"/>
              <a:gd name="connsiteY1" fmla="*/ 620 h 814436"/>
              <a:gd name="connsiteX2" fmla="*/ 528884 w 6755948"/>
              <a:gd name="connsiteY2" fmla="*/ 620 h 814436"/>
              <a:gd name="connsiteX3" fmla="*/ 6755948 w 6755948"/>
              <a:gd name="connsiteY3" fmla="*/ 0 h 814436"/>
              <a:gd name="connsiteX4" fmla="*/ 6755948 w 6755948"/>
              <a:gd name="connsiteY4" fmla="*/ 814436 h 814436"/>
              <a:gd name="connsiteX5" fmla="*/ 0 w 6755948"/>
              <a:gd name="connsiteY5" fmla="*/ 814436 h 814436"/>
              <a:gd name="connsiteX6" fmla="*/ 0 w 6755948"/>
              <a:gd name="connsiteY6" fmla="*/ 0 h 814436"/>
              <a:gd name="connsiteX0" fmla="*/ 0 w 6755948"/>
              <a:gd name="connsiteY0" fmla="*/ 0 h 814436"/>
              <a:gd name="connsiteX1" fmla="*/ 245420 w 6755948"/>
              <a:gd name="connsiteY1" fmla="*/ 620 h 814436"/>
              <a:gd name="connsiteX2" fmla="*/ 373436 w 6755948"/>
              <a:gd name="connsiteY2" fmla="*/ 620 h 814436"/>
              <a:gd name="connsiteX3" fmla="*/ 528884 w 6755948"/>
              <a:gd name="connsiteY3" fmla="*/ 620 h 814436"/>
              <a:gd name="connsiteX4" fmla="*/ 6755948 w 6755948"/>
              <a:gd name="connsiteY4" fmla="*/ 0 h 814436"/>
              <a:gd name="connsiteX5" fmla="*/ 6755948 w 6755948"/>
              <a:gd name="connsiteY5" fmla="*/ 814436 h 814436"/>
              <a:gd name="connsiteX6" fmla="*/ 0 w 6755948"/>
              <a:gd name="connsiteY6" fmla="*/ 814436 h 814436"/>
              <a:gd name="connsiteX7" fmla="*/ 0 w 6755948"/>
              <a:gd name="connsiteY7" fmla="*/ 0 h 814436"/>
              <a:gd name="connsiteX0" fmla="*/ 0 w 6755948"/>
              <a:gd name="connsiteY0" fmla="*/ 374284 h 1188720"/>
              <a:gd name="connsiteX1" fmla="*/ 245420 w 6755948"/>
              <a:gd name="connsiteY1" fmla="*/ 374904 h 1188720"/>
              <a:gd name="connsiteX2" fmla="*/ 382580 w 6755948"/>
              <a:gd name="connsiteY2" fmla="*/ 0 h 1188720"/>
              <a:gd name="connsiteX3" fmla="*/ 528884 w 6755948"/>
              <a:gd name="connsiteY3" fmla="*/ 374904 h 1188720"/>
              <a:gd name="connsiteX4" fmla="*/ 6755948 w 6755948"/>
              <a:gd name="connsiteY4" fmla="*/ 374284 h 1188720"/>
              <a:gd name="connsiteX5" fmla="*/ 6755948 w 6755948"/>
              <a:gd name="connsiteY5" fmla="*/ 1188720 h 1188720"/>
              <a:gd name="connsiteX6" fmla="*/ 0 w 6755948"/>
              <a:gd name="connsiteY6" fmla="*/ 1188720 h 1188720"/>
              <a:gd name="connsiteX7" fmla="*/ 0 w 6755948"/>
              <a:gd name="connsiteY7" fmla="*/ 374284 h 1188720"/>
              <a:gd name="connsiteX0" fmla="*/ 0 w 6755948"/>
              <a:gd name="connsiteY0" fmla="*/ 273117 h 1087553"/>
              <a:gd name="connsiteX1" fmla="*/ 245420 w 6755948"/>
              <a:gd name="connsiteY1" fmla="*/ 273737 h 1087553"/>
              <a:gd name="connsiteX2" fmla="*/ 388635 w 6755948"/>
              <a:gd name="connsiteY2" fmla="*/ 0 h 1087553"/>
              <a:gd name="connsiteX3" fmla="*/ 528884 w 6755948"/>
              <a:gd name="connsiteY3" fmla="*/ 273737 h 1087553"/>
              <a:gd name="connsiteX4" fmla="*/ 6755948 w 6755948"/>
              <a:gd name="connsiteY4" fmla="*/ 273117 h 1087553"/>
              <a:gd name="connsiteX5" fmla="*/ 6755948 w 6755948"/>
              <a:gd name="connsiteY5" fmla="*/ 1087553 h 1087553"/>
              <a:gd name="connsiteX6" fmla="*/ 0 w 6755948"/>
              <a:gd name="connsiteY6" fmla="*/ 1087553 h 1087553"/>
              <a:gd name="connsiteX7" fmla="*/ 0 w 6755948"/>
              <a:gd name="connsiteY7" fmla="*/ 273117 h 1087553"/>
              <a:gd name="connsiteX0" fmla="*/ 0 w 6755948"/>
              <a:gd name="connsiteY0" fmla="*/ 898462 h 1712898"/>
              <a:gd name="connsiteX1" fmla="*/ 245420 w 6755948"/>
              <a:gd name="connsiteY1" fmla="*/ 899082 h 1712898"/>
              <a:gd name="connsiteX2" fmla="*/ 376614 w 6755948"/>
              <a:gd name="connsiteY2" fmla="*/ 0 h 1712898"/>
              <a:gd name="connsiteX3" fmla="*/ 528884 w 6755948"/>
              <a:gd name="connsiteY3" fmla="*/ 899082 h 1712898"/>
              <a:gd name="connsiteX4" fmla="*/ 6755948 w 6755948"/>
              <a:gd name="connsiteY4" fmla="*/ 898462 h 1712898"/>
              <a:gd name="connsiteX5" fmla="*/ 6755948 w 6755948"/>
              <a:gd name="connsiteY5" fmla="*/ 1712898 h 1712898"/>
              <a:gd name="connsiteX6" fmla="*/ 0 w 6755948"/>
              <a:gd name="connsiteY6" fmla="*/ 1712898 h 1712898"/>
              <a:gd name="connsiteX7" fmla="*/ 0 w 6755948"/>
              <a:gd name="connsiteY7" fmla="*/ 898462 h 1712898"/>
              <a:gd name="connsiteX0" fmla="*/ 0 w 6755948"/>
              <a:gd name="connsiteY0" fmla="*/ 708625 h 1523061"/>
              <a:gd name="connsiteX1" fmla="*/ 245420 w 6755948"/>
              <a:gd name="connsiteY1" fmla="*/ 709245 h 1523061"/>
              <a:gd name="connsiteX2" fmla="*/ 388635 w 6755948"/>
              <a:gd name="connsiteY2" fmla="*/ 0 h 1523061"/>
              <a:gd name="connsiteX3" fmla="*/ 528884 w 6755948"/>
              <a:gd name="connsiteY3" fmla="*/ 709245 h 1523061"/>
              <a:gd name="connsiteX4" fmla="*/ 6755948 w 6755948"/>
              <a:gd name="connsiteY4" fmla="*/ 708625 h 1523061"/>
              <a:gd name="connsiteX5" fmla="*/ 6755948 w 6755948"/>
              <a:gd name="connsiteY5" fmla="*/ 1523061 h 1523061"/>
              <a:gd name="connsiteX6" fmla="*/ 0 w 6755948"/>
              <a:gd name="connsiteY6" fmla="*/ 1523061 h 1523061"/>
              <a:gd name="connsiteX7" fmla="*/ 0 w 6755948"/>
              <a:gd name="connsiteY7" fmla="*/ 708625 h 1523061"/>
              <a:gd name="connsiteX0" fmla="*/ 0 w 6755948"/>
              <a:gd name="connsiteY0" fmla="*/ 546905 h 1361341"/>
              <a:gd name="connsiteX1" fmla="*/ 245420 w 6755948"/>
              <a:gd name="connsiteY1" fmla="*/ 547525 h 1361341"/>
              <a:gd name="connsiteX2" fmla="*/ 388635 w 6755948"/>
              <a:gd name="connsiteY2" fmla="*/ 0 h 1361341"/>
              <a:gd name="connsiteX3" fmla="*/ 528884 w 6755948"/>
              <a:gd name="connsiteY3" fmla="*/ 547525 h 1361341"/>
              <a:gd name="connsiteX4" fmla="*/ 6755948 w 6755948"/>
              <a:gd name="connsiteY4" fmla="*/ 546905 h 1361341"/>
              <a:gd name="connsiteX5" fmla="*/ 6755948 w 6755948"/>
              <a:gd name="connsiteY5" fmla="*/ 1361341 h 1361341"/>
              <a:gd name="connsiteX6" fmla="*/ 0 w 6755948"/>
              <a:gd name="connsiteY6" fmla="*/ 1361341 h 1361341"/>
              <a:gd name="connsiteX7" fmla="*/ 0 w 6755948"/>
              <a:gd name="connsiteY7" fmla="*/ 546905 h 1361341"/>
              <a:gd name="connsiteX0" fmla="*/ 0 w 6755948"/>
              <a:gd name="connsiteY0" fmla="*/ 699731 h 1514167"/>
              <a:gd name="connsiteX1" fmla="*/ 245420 w 6755948"/>
              <a:gd name="connsiteY1" fmla="*/ 700351 h 1514167"/>
              <a:gd name="connsiteX2" fmla="*/ 398757 w 6755948"/>
              <a:gd name="connsiteY2" fmla="*/ 0 h 1514167"/>
              <a:gd name="connsiteX3" fmla="*/ 528884 w 6755948"/>
              <a:gd name="connsiteY3" fmla="*/ 700351 h 1514167"/>
              <a:gd name="connsiteX4" fmla="*/ 6755948 w 6755948"/>
              <a:gd name="connsiteY4" fmla="*/ 699731 h 1514167"/>
              <a:gd name="connsiteX5" fmla="*/ 6755948 w 6755948"/>
              <a:gd name="connsiteY5" fmla="*/ 1514167 h 1514167"/>
              <a:gd name="connsiteX6" fmla="*/ 0 w 6755948"/>
              <a:gd name="connsiteY6" fmla="*/ 1514167 h 1514167"/>
              <a:gd name="connsiteX7" fmla="*/ 0 w 6755948"/>
              <a:gd name="connsiteY7" fmla="*/ 699731 h 1514167"/>
              <a:gd name="connsiteX0" fmla="*/ 0 w 6755948"/>
              <a:gd name="connsiteY0" fmla="*/ 934203 h 1748639"/>
              <a:gd name="connsiteX1" fmla="*/ 245420 w 6755948"/>
              <a:gd name="connsiteY1" fmla="*/ 934823 h 1748639"/>
              <a:gd name="connsiteX2" fmla="*/ 398757 w 6755948"/>
              <a:gd name="connsiteY2" fmla="*/ 0 h 1748639"/>
              <a:gd name="connsiteX3" fmla="*/ 528884 w 6755948"/>
              <a:gd name="connsiteY3" fmla="*/ 934823 h 1748639"/>
              <a:gd name="connsiteX4" fmla="*/ 6755948 w 6755948"/>
              <a:gd name="connsiteY4" fmla="*/ 934203 h 1748639"/>
              <a:gd name="connsiteX5" fmla="*/ 6755948 w 6755948"/>
              <a:gd name="connsiteY5" fmla="*/ 1748639 h 1748639"/>
              <a:gd name="connsiteX6" fmla="*/ 0 w 6755948"/>
              <a:gd name="connsiteY6" fmla="*/ 1748639 h 1748639"/>
              <a:gd name="connsiteX7" fmla="*/ 0 w 6755948"/>
              <a:gd name="connsiteY7" fmla="*/ 934203 h 1748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5948" h="1748639">
                <a:moveTo>
                  <a:pt x="0" y="934203"/>
                </a:moveTo>
                <a:lnTo>
                  <a:pt x="245420" y="934823"/>
                </a:lnTo>
                <a:lnTo>
                  <a:pt x="398757" y="0"/>
                </a:lnTo>
                <a:lnTo>
                  <a:pt x="528884" y="934823"/>
                </a:lnTo>
                <a:lnTo>
                  <a:pt x="6755948" y="934203"/>
                </a:lnTo>
                <a:lnTo>
                  <a:pt x="6755948" y="1748639"/>
                </a:lnTo>
                <a:lnTo>
                  <a:pt x="0" y="1748639"/>
                </a:lnTo>
                <a:lnTo>
                  <a:pt x="0" y="934203"/>
                </a:lnTo>
                <a:close/>
              </a:path>
            </a:pathLst>
          </a:custGeom>
          <a:solidFill>
            <a:schemeClr val="bg1"/>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spcBef>
                <a:spcPct val="0"/>
              </a:spcBef>
              <a:spcAft>
                <a:spcPct val="0"/>
              </a:spcAft>
            </a:pPr>
            <a:endParaRPr lang="en-US" sz="2448" dirty="0" err="1">
              <a:solidFill>
                <a:schemeClr val="tx1"/>
              </a:solidFill>
              <a:latin typeface="Segoe UI Semilight"/>
              <a:ea typeface="Segoe UI" pitchFamily="34" charset="0"/>
              <a:cs typeface="Segoe UI" pitchFamily="34" charset="0"/>
            </a:endParaRPr>
          </a:p>
        </p:txBody>
      </p:sp>
      <p:sp>
        <p:nvSpPr>
          <p:cNvPr id="114" name="TextBox 113"/>
          <p:cNvSpPr txBox="1"/>
          <p:nvPr/>
        </p:nvSpPr>
        <p:spPr>
          <a:xfrm>
            <a:off x="6841897" y="6225713"/>
            <a:ext cx="1579220" cy="497911"/>
          </a:xfrm>
          <a:prstGeom prst="rect">
            <a:avLst/>
          </a:prstGeom>
          <a:noFill/>
        </p:spPr>
        <p:txBody>
          <a:bodyPr wrap="square" lIns="190207" tIns="152166" rIns="190207" bIns="152166" rtlCol="0" anchor="ctr">
            <a:noAutofit/>
          </a:bodyPr>
          <a:lstStyle/>
          <a:p>
            <a:pPr algn="ctr" defTabSz="950973">
              <a:spcAft>
                <a:spcPts val="612"/>
              </a:spcAft>
            </a:pPr>
            <a:r>
              <a:rPr lang="en-US" sz="4080" b="1" dirty="0">
                <a:latin typeface="Segoe UI Semilight"/>
              </a:rPr>
              <a:t>&lt;/&gt;</a:t>
            </a:r>
            <a:endParaRPr lang="en-US" sz="1224" dirty="0">
              <a:latin typeface="Segoe UI Semilight"/>
              <a:ea typeface="Segoe UI" pitchFamily="34" charset="0"/>
              <a:cs typeface="Segoe UI" pitchFamily="34" charset="0"/>
            </a:endParaRPr>
          </a:p>
        </p:txBody>
      </p:sp>
      <p:sp>
        <p:nvSpPr>
          <p:cNvPr id="119" name="Oval 950"/>
          <p:cNvSpPr>
            <a:spLocks noChangeAspect="1"/>
          </p:cNvSpPr>
          <p:nvPr/>
        </p:nvSpPr>
        <p:spPr>
          <a:xfrm>
            <a:off x="1281266" y="6242656"/>
            <a:ext cx="485335" cy="485332"/>
          </a:xfrm>
          <a:prstGeom prst="ellipse">
            <a:avLst/>
          </a:prstGeom>
          <a:solidFill>
            <a:schemeClr val="bg1"/>
          </a:solidFill>
          <a:ln w="9525" cap="flat" cmpd="sng" algn="ctr">
            <a:solidFill>
              <a:schemeClr val="tx1"/>
            </a:solidFill>
            <a:prstDash val="solid"/>
          </a:ln>
          <a:effectLst/>
        </p:spPr>
        <p:txBody>
          <a:bodyPr vert="horz" wrap="none" lIns="0" tIns="46623" rIns="0" bIns="0" rtlCol="0" anchor="t"/>
          <a:lstStyle/>
          <a:p>
            <a:pPr algn="ctr" defTabSz="950846" fontAlgn="base">
              <a:spcBef>
                <a:spcPct val="0"/>
              </a:spcBef>
              <a:spcAft>
                <a:spcPct val="0"/>
              </a:spcAft>
            </a:pPr>
            <a:endParaRPr lang="en-US" sz="1224" dirty="0">
              <a:latin typeface="Segoe UI Semilight"/>
              <a:ea typeface="Segoe UI" pitchFamily="34" charset="0"/>
              <a:cs typeface="Segoe UI" pitchFamily="34" charset="0"/>
            </a:endParaRPr>
          </a:p>
        </p:txBody>
      </p:sp>
      <p:sp>
        <p:nvSpPr>
          <p:cNvPr id="120" name="Oval 957"/>
          <p:cNvSpPr>
            <a:spLocks noChangeAspect="1"/>
          </p:cNvSpPr>
          <p:nvPr/>
        </p:nvSpPr>
        <p:spPr>
          <a:xfrm>
            <a:off x="2621795" y="6242656"/>
            <a:ext cx="485335" cy="485334"/>
          </a:xfrm>
          <a:prstGeom prst="ellipse">
            <a:avLst/>
          </a:prstGeom>
          <a:solidFill>
            <a:schemeClr val="bg1"/>
          </a:solidFill>
          <a:ln w="9525" cap="flat" cmpd="sng" algn="ctr">
            <a:solidFill>
              <a:schemeClr val="tx1"/>
            </a:solidFill>
            <a:prstDash val="solid"/>
          </a:ln>
          <a:effectLst/>
        </p:spPr>
        <p:txBody>
          <a:bodyPr vert="horz" wrap="none" lIns="0" tIns="46623" rIns="0" bIns="0" rtlCol="0" anchor="t"/>
          <a:lstStyle/>
          <a:p>
            <a:pPr algn="ctr" defTabSz="950846" fontAlgn="base">
              <a:spcBef>
                <a:spcPct val="0"/>
              </a:spcBef>
              <a:spcAft>
                <a:spcPct val="0"/>
              </a:spcAft>
            </a:pPr>
            <a:endParaRPr lang="en-US" sz="1224" dirty="0">
              <a:latin typeface="Segoe UI Semilight"/>
              <a:ea typeface="Segoe UI" pitchFamily="34" charset="0"/>
              <a:cs typeface="Segoe UI" pitchFamily="34" charset="0"/>
            </a:endParaRPr>
          </a:p>
        </p:txBody>
      </p:sp>
      <p:sp>
        <p:nvSpPr>
          <p:cNvPr id="122" name="Oval 70"/>
          <p:cNvSpPr>
            <a:spLocks noChangeAspect="1"/>
          </p:cNvSpPr>
          <p:nvPr/>
        </p:nvSpPr>
        <p:spPr>
          <a:xfrm>
            <a:off x="5302853" y="6242656"/>
            <a:ext cx="485335" cy="485334"/>
          </a:xfrm>
          <a:prstGeom prst="ellipse">
            <a:avLst/>
          </a:prstGeom>
          <a:solidFill>
            <a:schemeClr val="bg1"/>
          </a:solidFill>
          <a:ln w="9525" cap="flat" cmpd="sng" algn="ctr">
            <a:solidFill>
              <a:schemeClr val="tx1"/>
            </a:solidFill>
            <a:prstDash val="solid"/>
          </a:ln>
          <a:effectLst/>
        </p:spPr>
        <p:txBody>
          <a:bodyPr vert="horz" wrap="none" lIns="0" tIns="46623" rIns="0" bIns="0" rtlCol="0" anchor="t"/>
          <a:lstStyle/>
          <a:p>
            <a:pPr algn="ctr" defTabSz="950846" fontAlgn="base">
              <a:spcBef>
                <a:spcPct val="0"/>
              </a:spcBef>
              <a:spcAft>
                <a:spcPct val="0"/>
              </a:spcAft>
            </a:pPr>
            <a:endParaRPr lang="en-US" sz="1224" dirty="0">
              <a:latin typeface="Segoe UI Semilight"/>
              <a:ea typeface="Segoe UI" pitchFamily="34" charset="0"/>
              <a:cs typeface="Segoe UI" pitchFamily="34" charset="0"/>
            </a:endParaRPr>
          </a:p>
        </p:txBody>
      </p:sp>
      <p:sp>
        <p:nvSpPr>
          <p:cNvPr id="131" name="Oval 47"/>
          <p:cNvSpPr>
            <a:spLocks noChangeAspect="1"/>
          </p:cNvSpPr>
          <p:nvPr/>
        </p:nvSpPr>
        <p:spPr>
          <a:xfrm>
            <a:off x="3962323" y="6242656"/>
            <a:ext cx="485335" cy="485334"/>
          </a:xfrm>
          <a:prstGeom prst="ellipse">
            <a:avLst/>
          </a:prstGeom>
          <a:solidFill>
            <a:schemeClr val="bg1"/>
          </a:solidFill>
          <a:ln w="9525" cap="flat" cmpd="sng" algn="ctr">
            <a:solidFill>
              <a:schemeClr val="tx1"/>
            </a:solidFill>
            <a:prstDash val="solid"/>
          </a:ln>
          <a:effectLst/>
        </p:spPr>
        <p:txBody>
          <a:bodyPr vert="horz" wrap="none" lIns="0" tIns="46623" rIns="0" bIns="0" rtlCol="0" anchor="t"/>
          <a:lstStyle/>
          <a:p>
            <a:pPr algn="ctr" defTabSz="950846" fontAlgn="base">
              <a:spcBef>
                <a:spcPct val="0"/>
              </a:spcBef>
              <a:spcAft>
                <a:spcPct val="0"/>
              </a:spcAft>
            </a:pPr>
            <a:endParaRPr lang="en-US" sz="1224" dirty="0">
              <a:latin typeface="Segoe UI Semilight"/>
              <a:ea typeface="Segoe UI" pitchFamily="34" charset="0"/>
              <a:cs typeface="Segoe UI" pitchFamily="34" charset="0"/>
            </a:endParaRPr>
          </a:p>
        </p:txBody>
      </p:sp>
      <p:sp>
        <p:nvSpPr>
          <p:cNvPr id="152" name="Freeform 155"/>
          <p:cNvSpPr>
            <a:spLocks noChangeAspect="1" noEditPoints="1"/>
          </p:cNvSpPr>
          <p:nvPr/>
        </p:nvSpPr>
        <p:spPr bwMode="black">
          <a:xfrm>
            <a:off x="1416082" y="6423493"/>
            <a:ext cx="215704" cy="174900"/>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1"/>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1377" dirty="0">
              <a:latin typeface="Segoe UI Semilight"/>
            </a:endParaRPr>
          </a:p>
        </p:txBody>
      </p:sp>
      <p:sp>
        <p:nvSpPr>
          <p:cNvPr id="153" name="Donut 3"/>
          <p:cNvSpPr>
            <a:spLocks noChangeAspect="1"/>
          </p:cNvSpPr>
          <p:nvPr/>
        </p:nvSpPr>
        <p:spPr bwMode="auto">
          <a:xfrm>
            <a:off x="2783877" y="6426213"/>
            <a:ext cx="161779" cy="148140"/>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1428" dirty="0" err="1">
              <a:solidFill>
                <a:schemeClr val="tx1"/>
              </a:solidFill>
              <a:latin typeface="Segoe UI Semilight"/>
            </a:endParaRPr>
          </a:p>
        </p:txBody>
      </p:sp>
      <p:sp>
        <p:nvSpPr>
          <p:cNvPr id="154" name="Freeform 157"/>
          <p:cNvSpPr>
            <a:spLocks noChangeAspect="1"/>
          </p:cNvSpPr>
          <p:nvPr/>
        </p:nvSpPr>
        <p:spPr bwMode="black">
          <a:xfrm>
            <a:off x="4129945" y="6415945"/>
            <a:ext cx="161779" cy="158408"/>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spcBef>
                <a:spcPct val="0"/>
              </a:spcBef>
              <a:spcAft>
                <a:spcPct val="0"/>
              </a:spcAft>
            </a:pPr>
            <a:endParaRPr lang="en-US" sz="1836" dirty="0">
              <a:solidFill>
                <a:schemeClr val="tx1"/>
              </a:solidFill>
              <a:latin typeface="Segoe UI Semilight"/>
              <a:ea typeface="Segoe UI" pitchFamily="34" charset="0"/>
              <a:cs typeface="Segoe UI" pitchFamily="34" charset="0"/>
            </a:endParaRPr>
          </a:p>
        </p:txBody>
      </p:sp>
      <p:sp>
        <p:nvSpPr>
          <p:cNvPr id="155" name="Freeform 158"/>
          <p:cNvSpPr>
            <a:spLocks noChangeAspect="1"/>
          </p:cNvSpPr>
          <p:nvPr/>
        </p:nvSpPr>
        <p:spPr bwMode="black">
          <a:xfrm>
            <a:off x="5473142" y="6415945"/>
            <a:ext cx="161779" cy="167589"/>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1"/>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1377" dirty="0">
              <a:latin typeface="Segoe UI Semilight"/>
            </a:endParaRPr>
          </a:p>
        </p:txBody>
      </p:sp>
      <p:pic>
        <p:nvPicPr>
          <p:cNvPr id="156" name="Picture 155"/>
          <p:cNvPicPr>
            <a:picLocks noChangeAspect="1"/>
          </p:cNvPicPr>
          <p:nvPr/>
        </p:nvPicPr>
        <p:blipFill rotWithShape="1">
          <a:blip r:embed="rId3">
            <a:biLevel thresh="25000"/>
          </a:blip>
          <a:srcRect l="6503" t="21287" r="74698" b="20220"/>
          <a:stretch/>
        </p:blipFill>
        <p:spPr>
          <a:xfrm>
            <a:off x="567925" y="6281652"/>
            <a:ext cx="420891" cy="427081"/>
          </a:xfrm>
          <a:prstGeom prst="rect">
            <a:avLst/>
          </a:prstGeom>
        </p:spPr>
      </p:pic>
      <p:sp>
        <p:nvSpPr>
          <p:cNvPr id="9" name="Rectangle 8"/>
          <p:cNvSpPr/>
          <p:nvPr/>
        </p:nvSpPr>
        <p:spPr>
          <a:xfrm>
            <a:off x="1695806" y="6353936"/>
            <a:ext cx="726491" cy="286306"/>
          </a:xfrm>
          <a:prstGeom prst="rect">
            <a:avLst/>
          </a:prstGeom>
        </p:spPr>
        <p:txBody>
          <a:bodyPr wrap="none">
            <a:spAutoFit/>
          </a:bodyPr>
          <a:lstStyle/>
          <a:p>
            <a:pPr algn="ctr" defTabSz="950846" fontAlgn="base">
              <a:spcBef>
                <a:spcPct val="0"/>
              </a:spcBef>
              <a:spcAft>
                <a:spcPct val="0"/>
              </a:spcAft>
            </a:pPr>
            <a:r>
              <a:rPr lang="en-US" sz="1224" dirty="0">
                <a:ea typeface="Segoe UI" pitchFamily="34" charset="0"/>
                <a:cs typeface="Segoe UI" pitchFamily="34" charset="0"/>
              </a:rPr>
              <a:t>Prepare</a:t>
            </a:r>
          </a:p>
        </p:txBody>
      </p:sp>
      <p:sp>
        <p:nvSpPr>
          <p:cNvPr id="157" name="Rectangle 156"/>
          <p:cNvSpPr/>
          <p:nvPr/>
        </p:nvSpPr>
        <p:spPr>
          <a:xfrm>
            <a:off x="3058392" y="6353936"/>
            <a:ext cx="707788" cy="286306"/>
          </a:xfrm>
          <a:prstGeom prst="rect">
            <a:avLst/>
          </a:prstGeom>
        </p:spPr>
        <p:txBody>
          <a:bodyPr wrap="none">
            <a:spAutoFit/>
          </a:bodyPr>
          <a:lstStyle/>
          <a:p>
            <a:pPr algn="ctr" defTabSz="950846" fontAlgn="base">
              <a:spcBef>
                <a:spcPct val="0"/>
              </a:spcBef>
              <a:spcAft>
                <a:spcPct val="0"/>
              </a:spcAft>
            </a:pPr>
            <a:r>
              <a:rPr lang="en-US" sz="1224" dirty="0">
                <a:ea typeface="Segoe UI" pitchFamily="34" charset="0"/>
                <a:cs typeface="Segoe UI" pitchFamily="34" charset="0"/>
              </a:rPr>
              <a:t>Explore</a:t>
            </a:r>
          </a:p>
        </p:txBody>
      </p:sp>
      <p:sp>
        <p:nvSpPr>
          <p:cNvPr id="158" name="Rectangle 157"/>
          <p:cNvSpPr/>
          <p:nvPr/>
        </p:nvSpPr>
        <p:spPr>
          <a:xfrm>
            <a:off x="4411876" y="6353936"/>
            <a:ext cx="665934" cy="286306"/>
          </a:xfrm>
          <a:prstGeom prst="rect">
            <a:avLst/>
          </a:prstGeom>
        </p:spPr>
        <p:txBody>
          <a:bodyPr wrap="none">
            <a:spAutoFit/>
          </a:bodyPr>
          <a:lstStyle/>
          <a:p>
            <a:pPr algn="ctr" defTabSz="950846" fontAlgn="base">
              <a:spcBef>
                <a:spcPct val="0"/>
              </a:spcBef>
              <a:spcAft>
                <a:spcPct val="0"/>
              </a:spcAft>
            </a:pPr>
            <a:r>
              <a:rPr lang="en-US" sz="1224" dirty="0">
                <a:ea typeface="Segoe UI" pitchFamily="34" charset="0"/>
                <a:cs typeface="Segoe UI" pitchFamily="34" charset="0"/>
              </a:rPr>
              <a:t>Report</a:t>
            </a:r>
          </a:p>
        </p:txBody>
      </p:sp>
      <p:sp>
        <p:nvSpPr>
          <p:cNvPr id="159" name="Rectangle 158"/>
          <p:cNvSpPr/>
          <p:nvPr/>
        </p:nvSpPr>
        <p:spPr>
          <a:xfrm>
            <a:off x="5760049" y="6353936"/>
            <a:ext cx="581899" cy="286306"/>
          </a:xfrm>
          <a:prstGeom prst="rect">
            <a:avLst/>
          </a:prstGeom>
        </p:spPr>
        <p:txBody>
          <a:bodyPr wrap="none">
            <a:spAutoFit/>
          </a:bodyPr>
          <a:lstStyle/>
          <a:p>
            <a:pPr algn="ctr" defTabSz="950846" fontAlgn="base">
              <a:spcBef>
                <a:spcPct val="0"/>
              </a:spcBef>
              <a:spcAft>
                <a:spcPct val="0"/>
              </a:spcAft>
            </a:pPr>
            <a:r>
              <a:rPr lang="en-US" sz="1224" dirty="0">
                <a:ea typeface="Segoe UI" pitchFamily="34" charset="0"/>
                <a:cs typeface="Segoe UI" pitchFamily="34" charset="0"/>
              </a:rPr>
              <a:t>Share</a:t>
            </a:r>
          </a:p>
        </p:txBody>
      </p:sp>
      <p:sp>
        <p:nvSpPr>
          <p:cNvPr id="160" name="Isosceles Triangle 48"/>
          <p:cNvSpPr/>
          <p:nvPr/>
        </p:nvSpPr>
        <p:spPr bwMode="auto">
          <a:xfrm rot="16200000" flipV="1">
            <a:off x="2358316" y="6443942"/>
            <a:ext cx="223190" cy="111596"/>
          </a:xfrm>
          <a:prstGeom prst="triangle">
            <a:avLst/>
          </a:prstGeom>
          <a:solidFill>
            <a:schemeClr val="tx1"/>
          </a:solidFill>
          <a:ln w="3175" cap="flat" cmpd="sng" algn="ctr">
            <a:noFill/>
            <a:prstDash val="solid"/>
          </a:ln>
          <a:effectLst/>
        </p:spPr>
        <p:txBody>
          <a:bodyPr vert="vert" wrap="none" lIns="0" tIns="46623" rIns="0" bIns="0" rtlCol="0" anchor="t"/>
          <a:lstStyle/>
          <a:p>
            <a:pPr defTabSz="950846" fontAlgn="base">
              <a:spcBef>
                <a:spcPct val="0"/>
              </a:spcBef>
              <a:spcAft>
                <a:spcPct val="0"/>
              </a:spcAft>
            </a:pPr>
            <a:endParaRPr lang="en-IN" sz="1428" dirty="0" err="1">
              <a:latin typeface="Segoe UI Semilight"/>
              <a:ea typeface="Segoe UI" pitchFamily="34" charset="0"/>
              <a:cs typeface="Segoe UI" pitchFamily="34" charset="0"/>
            </a:endParaRPr>
          </a:p>
        </p:txBody>
      </p:sp>
      <p:sp>
        <p:nvSpPr>
          <p:cNvPr id="161" name="Isosceles Triangle 48"/>
          <p:cNvSpPr/>
          <p:nvPr/>
        </p:nvSpPr>
        <p:spPr bwMode="auto">
          <a:xfrm rot="16200000" flipV="1">
            <a:off x="3710656" y="6443942"/>
            <a:ext cx="223190" cy="111596"/>
          </a:xfrm>
          <a:prstGeom prst="triangle">
            <a:avLst/>
          </a:prstGeom>
          <a:solidFill>
            <a:schemeClr val="tx1"/>
          </a:solidFill>
          <a:ln w="3175" cap="flat" cmpd="sng" algn="ctr">
            <a:noFill/>
            <a:prstDash val="solid"/>
          </a:ln>
          <a:effectLst/>
        </p:spPr>
        <p:txBody>
          <a:bodyPr vert="vert" wrap="none" lIns="0" tIns="46623" rIns="0" bIns="0" rtlCol="0" anchor="t"/>
          <a:lstStyle/>
          <a:p>
            <a:pPr defTabSz="950846" fontAlgn="base">
              <a:spcBef>
                <a:spcPct val="0"/>
              </a:spcBef>
              <a:spcAft>
                <a:spcPct val="0"/>
              </a:spcAft>
            </a:pPr>
            <a:endParaRPr lang="en-IN" sz="1428" dirty="0" err="1">
              <a:latin typeface="Segoe UI Semilight"/>
              <a:ea typeface="Segoe UI" pitchFamily="34" charset="0"/>
              <a:cs typeface="Segoe UI" pitchFamily="34" charset="0"/>
            </a:endParaRPr>
          </a:p>
        </p:txBody>
      </p:sp>
      <p:sp>
        <p:nvSpPr>
          <p:cNvPr id="162" name="Isosceles Triangle 48"/>
          <p:cNvSpPr/>
          <p:nvPr/>
        </p:nvSpPr>
        <p:spPr bwMode="auto">
          <a:xfrm rot="16200000" flipV="1">
            <a:off x="5028411" y="6443942"/>
            <a:ext cx="223190" cy="111596"/>
          </a:xfrm>
          <a:prstGeom prst="triangle">
            <a:avLst/>
          </a:prstGeom>
          <a:solidFill>
            <a:schemeClr val="tx1"/>
          </a:solidFill>
          <a:ln w="3175" cap="flat" cmpd="sng" algn="ctr">
            <a:noFill/>
            <a:prstDash val="solid"/>
          </a:ln>
          <a:effectLst/>
        </p:spPr>
        <p:txBody>
          <a:bodyPr vert="vert" wrap="none" lIns="0" tIns="46623" rIns="0" bIns="0" rtlCol="0" anchor="t"/>
          <a:lstStyle/>
          <a:p>
            <a:pPr defTabSz="950846" fontAlgn="base">
              <a:spcBef>
                <a:spcPct val="0"/>
              </a:spcBef>
              <a:spcAft>
                <a:spcPct val="0"/>
              </a:spcAft>
            </a:pPr>
            <a:endParaRPr lang="en-IN" sz="1428" dirty="0" err="1">
              <a:latin typeface="Segoe UI Semilight"/>
              <a:ea typeface="Segoe UI" pitchFamily="34" charset="0"/>
              <a:cs typeface="Segoe UI" pitchFamily="34" charset="0"/>
            </a:endParaRPr>
          </a:p>
        </p:txBody>
      </p:sp>
      <p:sp>
        <p:nvSpPr>
          <p:cNvPr id="164" name="Rectangle 163"/>
          <p:cNvSpPr/>
          <p:nvPr/>
        </p:nvSpPr>
        <p:spPr>
          <a:xfrm>
            <a:off x="1615552" y="5853769"/>
            <a:ext cx="2336649" cy="288137"/>
          </a:xfrm>
          <a:prstGeom prst="rect">
            <a:avLst/>
          </a:prstGeom>
        </p:spPr>
        <p:txBody>
          <a:bodyPr wrap="square" lIns="0" tIns="0" rIns="0" bIns="0">
            <a:spAutoFit/>
          </a:bodyPr>
          <a:lstStyle/>
          <a:p>
            <a:pPr defTabSz="932384">
              <a:spcAft>
                <a:spcPts val="600"/>
              </a:spcAft>
            </a:pPr>
            <a:r>
              <a:rPr lang="en-US" sz="1836" dirty="0"/>
              <a:t>Power BI Desktop</a:t>
            </a:r>
          </a:p>
        </p:txBody>
      </p:sp>
      <p:sp>
        <p:nvSpPr>
          <p:cNvPr id="165" name="Freeform 47"/>
          <p:cNvSpPr/>
          <p:nvPr/>
        </p:nvSpPr>
        <p:spPr>
          <a:xfrm>
            <a:off x="486460" y="1884259"/>
            <a:ext cx="435877" cy="255604"/>
          </a:xfrm>
          <a:custGeom>
            <a:avLst/>
            <a:gdLst>
              <a:gd name="connsiteX0" fmla="*/ 1376883 w 2750296"/>
              <a:gd name="connsiteY0" fmla="*/ 0 h 1612807"/>
              <a:gd name="connsiteX1" fmla="*/ 1799707 w 2750296"/>
              <a:gd name="connsiteY1" fmla="*/ 224814 h 1612807"/>
              <a:gd name="connsiteX2" fmla="*/ 1825016 w 2750296"/>
              <a:gd name="connsiteY2" fmla="*/ 271443 h 1612807"/>
              <a:gd name="connsiteX3" fmla="*/ 1868906 w 2750296"/>
              <a:gd name="connsiteY3" fmla="*/ 255379 h 1612807"/>
              <a:gd name="connsiteX4" fmla="*/ 2020537 w 2750296"/>
              <a:gd name="connsiteY4" fmla="*/ 232455 h 1612807"/>
              <a:gd name="connsiteX5" fmla="*/ 2530445 w 2750296"/>
              <a:gd name="connsiteY5" fmla="*/ 742363 h 1612807"/>
              <a:gd name="connsiteX6" fmla="*/ 2525545 w 2750296"/>
              <a:gd name="connsiteY6" fmla="*/ 807127 h 1612807"/>
              <a:gd name="connsiteX7" fmla="*/ 2560705 w 2750296"/>
              <a:gd name="connsiteY7" fmla="*/ 826212 h 1612807"/>
              <a:gd name="connsiteX8" fmla="*/ 2750296 w 2750296"/>
              <a:gd name="connsiteY8" fmla="*/ 1182789 h 1612807"/>
              <a:gd name="connsiteX9" fmla="*/ 2320278 w 2750296"/>
              <a:gd name="connsiteY9" fmla="*/ 1612807 h 1612807"/>
              <a:gd name="connsiteX10" fmla="*/ 2301005 w 2750296"/>
              <a:gd name="connsiteY10" fmla="*/ 1611834 h 1612807"/>
              <a:gd name="connsiteX11" fmla="*/ 2291351 w 2750296"/>
              <a:gd name="connsiteY11" fmla="*/ 1612807 h 1612807"/>
              <a:gd name="connsiteX12" fmla="*/ 471704 w 2750296"/>
              <a:gd name="connsiteY12" fmla="*/ 1612807 h 1612807"/>
              <a:gd name="connsiteX13" fmla="*/ 463822 w 2750296"/>
              <a:gd name="connsiteY13" fmla="*/ 1612807 h 1612807"/>
              <a:gd name="connsiteX14" fmla="*/ 455911 w 2750296"/>
              <a:gd name="connsiteY14" fmla="*/ 1612009 h 1612807"/>
              <a:gd name="connsiteX15" fmla="*/ 423475 w 2750296"/>
              <a:gd name="connsiteY15" fmla="*/ 1610372 h 1612807"/>
              <a:gd name="connsiteX16" fmla="*/ 0 w 2750296"/>
              <a:gd name="connsiteY16" fmla="*/ 1141103 h 1612807"/>
              <a:gd name="connsiteX17" fmla="*/ 471704 w 2750296"/>
              <a:gd name="connsiteY17" fmla="*/ 669399 h 1612807"/>
              <a:gd name="connsiteX18" fmla="*/ 482257 w 2750296"/>
              <a:gd name="connsiteY18" fmla="*/ 670065 h 1612807"/>
              <a:gd name="connsiteX19" fmla="*/ 515059 w 2750296"/>
              <a:gd name="connsiteY19" fmla="*/ 630308 h 1612807"/>
              <a:gd name="connsiteX20" fmla="*/ 822482 w 2750296"/>
              <a:gd name="connsiteY20" fmla="*/ 502969 h 1612807"/>
              <a:gd name="connsiteX21" fmla="*/ 867276 w 2750296"/>
              <a:gd name="connsiteY21" fmla="*/ 506922 h 1612807"/>
              <a:gd name="connsiteX22" fmla="*/ 877335 w 2750296"/>
              <a:gd name="connsiteY22" fmla="*/ 407144 h 1612807"/>
              <a:gd name="connsiteX23" fmla="*/ 1376883 w 2750296"/>
              <a:gd name="connsiteY23" fmla="*/ 0 h 1612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50296" h="1612807">
                <a:moveTo>
                  <a:pt x="1376883" y="0"/>
                </a:moveTo>
                <a:cubicBezTo>
                  <a:pt x="1552892" y="0"/>
                  <a:pt x="1708073" y="89177"/>
                  <a:pt x="1799707" y="224814"/>
                </a:cubicBezTo>
                <a:lnTo>
                  <a:pt x="1825016" y="271443"/>
                </a:lnTo>
                <a:lnTo>
                  <a:pt x="1868906" y="255379"/>
                </a:lnTo>
                <a:cubicBezTo>
                  <a:pt x="1916806" y="240481"/>
                  <a:pt x="1967734" y="232455"/>
                  <a:pt x="2020537" y="232455"/>
                </a:cubicBezTo>
                <a:cubicBezTo>
                  <a:pt x="2302151" y="232455"/>
                  <a:pt x="2530445" y="460749"/>
                  <a:pt x="2530445" y="742363"/>
                </a:cubicBezTo>
                <a:lnTo>
                  <a:pt x="2525545" y="807127"/>
                </a:lnTo>
                <a:lnTo>
                  <a:pt x="2560705" y="826212"/>
                </a:lnTo>
                <a:cubicBezTo>
                  <a:pt x="2675091" y="903489"/>
                  <a:pt x="2750296" y="1034356"/>
                  <a:pt x="2750296" y="1182789"/>
                </a:cubicBezTo>
                <a:cubicBezTo>
                  <a:pt x="2750296" y="1420282"/>
                  <a:pt x="2557771" y="1612807"/>
                  <a:pt x="2320278" y="1612807"/>
                </a:cubicBezTo>
                <a:lnTo>
                  <a:pt x="2301005" y="1611834"/>
                </a:lnTo>
                <a:lnTo>
                  <a:pt x="2291351" y="1612807"/>
                </a:lnTo>
                <a:lnTo>
                  <a:pt x="471704" y="1612807"/>
                </a:lnTo>
                <a:lnTo>
                  <a:pt x="463822" y="1612807"/>
                </a:lnTo>
                <a:lnTo>
                  <a:pt x="455911" y="1612009"/>
                </a:lnTo>
                <a:lnTo>
                  <a:pt x="423475" y="1610372"/>
                </a:lnTo>
                <a:cubicBezTo>
                  <a:pt x="185615" y="1586216"/>
                  <a:pt x="0" y="1385336"/>
                  <a:pt x="0" y="1141103"/>
                </a:cubicBezTo>
                <a:cubicBezTo>
                  <a:pt x="0" y="880588"/>
                  <a:pt x="211189" y="669399"/>
                  <a:pt x="471704" y="669399"/>
                </a:cubicBezTo>
                <a:lnTo>
                  <a:pt x="482257" y="670065"/>
                </a:lnTo>
                <a:lnTo>
                  <a:pt x="515059" y="630308"/>
                </a:lnTo>
                <a:cubicBezTo>
                  <a:pt x="593735" y="551632"/>
                  <a:pt x="702426" y="502969"/>
                  <a:pt x="822482" y="502969"/>
                </a:cubicBezTo>
                <a:lnTo>
                  <a:pt x="867276" y="506922"/>
                </a:lnTo>
                <a:lnTo>
                  <a:pt x="877335" y="407144"/>
                </a:lnTo>
                <a:cubicBezTo>
                  <a:pt x="924882" y="174787"/>
                  <a:pt x="1130470" y="0"/>
                  <a:pt x="1376883"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66" name="Rectangle 83"/>
          <p:cNvSpPr/>
          <p:nvPr/>
        </p:nvSpPr>
        <p:spPr>
          <a:xfrm>
            <a:off x="552940" y="2546971"/>
            <a:ext cx="301566" cy="418841"/>
          </a:xfrm>
          <a:custGeom>
            <a:avLst/>
            <a:gdLst/>
            <a:ahLst/>
            <a:cxnLst/>
            <a:rect l="l" t="t" r="r" b="b"/>
            <a:pathLst>
              <a:path w="1219607" h="1693897">
                <a:moveTo>
                  <a:pt x="1121148" y="1497106"/>
                </a:moveTo>
                <a:lnTo>
                  <a:pt x="1137875" y="1497106"/>
                </a:lnTo>
                <a:lnTo>
                  <a:pt x="1137875" y="1628160"/>
                </a:lnTo>
                <a:lnTo>
                  <a:pt x="893354" y="1628160"/>
                </a:lnTo>
                <a:lnTo>
                  <a:pt x="893354" y="1607364"/>
                </a:lnTo>
                <a:cubicBezTo>
                  <a:pt x="911350" y="1614337"/>
                  <a:pt x="930919" y="1617697"/>
                  <a:pt x="951272" y="1617697"/>
                </a:cubicBezTo>
                <a:cubicBezTo>
                  <a:pt x="1029956" y="1617697"/>
                  <a:pt x="1096912" y="1567483"/>
                  <a:pt x="1121148" y="1497106"/>
                </a:cubicBezTo>
                <a:close/>
                <a:moveTo>
                  <a:pt x="1015772" y="1497106"/>
                </a:moveTo>
                <a:lnTo>
                  <a:pt x="1096707" y="1497106"/>
                </a:lnTo>
                <a:cubicBezTo>
                  <a:pt x="1073173" y="1554231"/>
                  <a:pt x="1016908" y="1594348"/>
                  <a:pt x="951272" y="1594348"/>
                </a:cubicBezTo>
                <a:cubicBezTo>
                  <a:pt x="930730" y="1594348"/>
                  <a:pt x="911106" y="1590418"/>
                  <a:pt x="893354" y="1582655"/>
                </a:cubicBezTo>
                <a:lnTo>
                  <a:pt x="893354" y="1526696"/>
                </a:lnTo>
                <a:lnTo>
                  <a:pt x="935674" y="1535533"/>
                </a:lnTo>
                <a:lnTo>
                  <a:pt x="935674" y="1569168"/>
                </a:lnTo>
                <a:lnTo>
                  <a:pt x="968114" y="1569168"/>
                </a:lnTo>
                <a:lnTo>
                  <a:pt x="968114" y="1534296"/>
                </a:lnTo>
                <a:cubicBezTo>
                  <a:pt x="997813" y="1528796"/>
                  <a:pt x="1010709" y="1510733"/>
                  <a:pt x="1015772" y="1497106"/>
                </a:cubicBezTo>
                <a:close/>
                <a:moveTo>
                  <a:pt x="917736" y="1497106"/>
                </a:moveTo>
                <a:lnTo>
                  <a:pt x="955791" y="1497106"/>
                </a:lnTo>
                <a:cubicBezTo>
                  <a:pt x="945233" y="1501873"/>
                  <a:pt x="931128" y="1500726"/>
                  <a:pt x="917736" y="1497106"/>
                </a:cubicBezTo>
                <a:close/>
                <a:moveTo>
                  <a:pt x="805838" y="1497106"/>
                </a:moveTo>
                <a:lnTo>
                  <a:pt x="886721" y="1497106"/>
                </a:lnTo>
                <a:lnTo>
                  <a:pt x="879443" y="1523792"/>
                </a:lnTo>
                <a:cubicBezTo>
                  <a:pt x="881874" y="1524607"/>
                  <a:pt x="884263" y="1525380"/>
                  <a:pt x="886850" y="1525338"/>
                </a:cubicBezTo>
                <a:lnTo>
                  <a:pt x="886850" y="1579893"/>
                </a:lnTo>
                <a:cubicBezTo>
                  <a:pt x="850123" y="1564073"/>
                  <a:pt x="821041" y="1534190"/>
                  <a:pt x="805838" y="1497106"/>
                </a:cubicBezTo>
                <a:close/>
                <a:moveTo>
                  <a:pt x="642327" y="1497106"/>
                </a:moveTo>
                <a:lnTo>
                  <a:pt x="781396" y="1497106"/>
                </a:lnTo>
                <a:cubicBezTo>
                  <a:pt x="798421" y="1547196"/>
                  <a:pt x="837368" y="1586979"/>
                  <a:pt x="886850" y="1605344"/>
                </a:cubicBezTo>
                <a:lnTo>
                  <a:pt x="886850" y="1628160"/>
                </a:lnTo>
                <a:lnTo>
                  <a:pt x="642327" y="1628160"/>
                </a:lnTo>
                <a:close/>
                <a:moveTo>
                  <a:pt x="391300" y="1497106"/>
                </a:moveTo>
                <a:lnTo>
                  <a:pt x="635823" y="1497106"/>
                </a:lnTo>
                <a:lnTo>
                  <a:pt x="635823" y="1628160"/>
                </a:lnTo>
                <a:lnTo>
                  <a:pt x="391300" y="1628160"/>
                </a:lnTo>
                <a:close/>
                <a:moveTo>
                  <a:pt x="140273" y="1497106"/>
                </a:moveTo>
                <a:lnTo>
                  <a:pt x="147369" y="1497106"/>
                </a:lnTo>
                <a:lnTo>
                  <a:pt x="147369" y="1618048"/>
                </a:lnTo>
                <a:lnTo>
                  <a:pt x="244195" y="1497106"/>
                </a:lnTo>
                <a:lnTo>
                  <a:pt x="384796" y="1497106"/>
                </a:lnTo>
                <a:lnTo>
                  <a:pt x="384796" y="1628160"/>
                </a:lnTo>
                <a:lnTo>
                  <a:pt x="140273" y="1628160"/>
                </a:lnTo>
                <a:lnTo>
                  <a:pt x="140273" y="1537096"/>
                </a:lnTo>
                <a:close/>
                <a:moveTo>
                  <a:pt x="893354" y="1425345"/>
                </a:moveTo>
                <a:cubicBezTo>
                  <a:pt x="918718" y="1453452"/>
                  <a:pt x="978293" y="1452415"/>
                  <a:pt x="973520" y="1479456"/>
                </a:cubicBezTo>
                <a:cubicBezTo>
                  <a:pt x="971941" y="1484839"/>
                  <a:pt x="969335" y="1488997"/>
                  <a:pt x="964535" y="1490601"/>
                </a:cubicBezTo>
                <a:lnTo>
                  <a:pt x="896247" y="1490601"/>
                </a:lnTo>
                <a:lnTo>
                  <a:pt x="893354" y="1489581"/>
                </a:lnTo>
                <a:close/>
                <a:moveTo>
                  <a:pt x="1113485" y="1359544"/>
                </a:moveTo>
                <a:lnTo>
                  <a:pt x="1137875" y="1359544"/>
                </a:lnTo>
                <a:lnTo>
                  <a:pt x="1137875" y="1490601"/>
                </a:lnTo>
                <a:lnTo>
                  <a:pt x="1123167" y="1490601"/>
                </a:lnTo>
                <a:cubicBezTo>
                  <a:pt x="1129362" y="1473769"/>
                  <a:pt x="1132247" y="1455583"/>
                  <a:pt x="1132247" y="1436722"/>
                </a:cubicBezTo>
                <a:cubicBezTo>
                  <a:pt x="1132247" y="1408883"/>
                  <a:pt x="1125961" y="1382511"/>
                  <a:pt x="1113485" y="1359544"/>
                </a:cubicBezTo>
                <a:close/>
                <a:moveTo>
                  <a:pt x="1009206" y="1359544"/>
                </a:moveTo>
                <a:lnTo>
                  <a:pt x="1085842" y="1359544"/>
                </a:lnTo>
                <a:cubicBezTo>
                  <a:pt x="1101305" y="1381386"/>
                  <a:pt x="1108898" y="1408168"/>
                  <a:pt x="1108898" y="1436722"/>
                </a:cubicBezTo>
                <a:cubicBezTo>
                  <a:pt x="1108898" y="1455820"/>
                  <a:pt x="1105501" y="1474124"/>
                  <a:pt x="1098020" y="1490601"/>
                </a:cubicBezTo>
                <a:lnTo>
                  <a:pt x="1019210" y="1490601"/>
                </a:lnTo>
                <a:lnTo>
                  <a:pt x="1021100" y="1487026"/>
                </a:lnTo>
                <a:cubicBezTo>
                  <a:pt x="1039123" y="1417098"/>
                  <a:pt x="929545" y="1417459"/>
                  <a:pt x="929185" y="1387541"/>
                </a:cubicBezTo>
                <a:cubicBezTo>
                  <a:pt x="934591" y="1354740"/>
                  <a:pt x="988659" y="1369518"/>
                  <a:pt x="1003798" y="1379971"/>
                </a:cubicBezTo>
                <a:close/>
                <a:moveTo>
                  <a:pt x="893354" y="1359544"/>
                </a:moveTo>
                <a:lnTo>
                  <a:pt x="894946" y="1359544"/>
                </a:lnTo>
                <a:lnTo>
                  <a:pt x="893354" y="1362478"/>
                </a:lnTo>
                <a:close/>
                <a:moveTo>
                  <a:pt x="816702" y="1359544"/>
                </a:moveTo>
                <a:lnTo>
                  <a:pt x="886850" y="1359544"/>
                </a:lnTo>
                <a:lnTo>
                  <a:pt x="886850" y="1374463"/>
                </a:lnTo>
                <a:lnTo>
                  <a:pt x="882687" y="1382134"/>
                </a:lnTo>
                <a:cubicBezTo>
                  <a:pt x="879894" y="1396096"/>
                  <a:pt x="881443" y="1406967"/>
                  <a:pt x="886850" y="1415111"/>
                </a:cubicBezTo>
                <a:lnTo>
                  <a:pt x="886850" y="1490601"/>
                </a:lnTo>
                <a:lnTo>
                  <a:pt x="804524" y="1490601"/>
                </a:lnTo>
                <a:lnTo>
                  <a:pt x="793647" y="1436722"/>
                </a:lnTo>
                <a:cubicBezTo>
                  <a:pt x="793647" y="1408168"/>
                  <a:pt x="801240" y="1381386"/>
                  <a:pt x="816702" y="1359544"/>
                </a:cubicBezTo>
                <a:close/>
                <a:moveTo>
                  <a:pt x="642327" y="1359544"/>
                </a:moveTo>
                <a:lnTo>
                  <a:pt x="789060" y="1359544"/>
                </a:lnTo>
                <a:cubicBezTo>
                  <a:pt x="776583" y="1382511"/>
                  <a:pt x="770297" y="1408883"/>
                  <a:pt x="770297" y="1436722"/>
                </a:cubicBezTo>
                <a:cubicBezTo>
                  <a:pt x="770297" y="1455583"/>
                  <a:pt x="773182" y="1473769"/>
                  <a:pt x="779377" y="1490601"/>
                </a:cubicBezTo>
                <a:lnTo>
                  <a:pt x="642327" y="1490601"/>
                </a:lnTo>
                <a:close/>
                <a:moveTo>
                  <a:pt x="391300" y="1359544"/>
                </a:moveTo>
                <a:lnTo>
                  <a:pt x="635823" y="1359544"/>
                </a:lnTo>
                <a:lnTo>
                  <a:pt x="635823" y="1490601"/>
                </a:lnTo>
                <a:lnTo>
                  <a:pt x="391300" y="1490601"/>
                </a:lnTo>
                <a:close/>
                <a:moveTo>
                  <a:pt x="354326" y="1359544"/>
                </a:moveTo>
                <a:lnTo>
                  <a:pt x="384796" y="1359544"/>
                </a:lnTo>
                <a:lnTo>
                  <a:pt x="384796" y="1490601"/>
                </a:lnTo>
                <a:lnTo>
                  <a:pt x="249402" y="1490601"/>
                </a:lnTo>
                <a:close/>
                <a:moveTo>
                  <a:pt x="140273" y="1359544"/>
                </a:moveTo>
                <a:lnTo>
                  <a:pt x="180996" y="1359544"/>
                </a:lnTo>
                <a:cubicBezTo>
                  <a:pt x="167368" y="1377293"/>
                  <a:pt x="156012" y="1394465"/>
                  <a:pt x="147369" y="1410531"/>
                </a:cubicBezTo>
                <a:lnTo>
                  <a:pt x="147369" y="1490601"/>
                </a:lnTo>
                <a:lnTo>
                  <a:pt x="140273" y="1490601"/>
                </a:lnTo>
                <a:lnTo>
                  <a:pt x="140273" y="1399532"/>
                </a:lnTo>
                <a:close/>
                <a:moveTo>
                  <a:pt x="384796" y="1321486"/>
                </a:moveTo>
                <a:lnTo>
                  <a:pt x="384796" y="1353039"/>
                </a:lnTo>
                <a:lnTo>
                  <a:pt x="359534" y="1353039"/>
                </a:lnTo>
                <a:close/>
                <a:moveTo>
                  <a:pt x="886850" y="1293552"/>
                </a:moveTo>
                <a:lnTo>
                  <a:pt x="886850" y="1353039"/>
                </a:lnTo>
                <a:lnTo>
                  <a:pt x="821088" y="1353039"/>
                </a:lnTo>
                <a:cubicBezTo>
                  <a:pt x="835091" y="1325975"/>
                  <a:pt x="858674" y="1305518"/>
                  <a:pt x="886850" y="1293552"/>
                </a:cubicBezTo>
                <a:close/>
                <a:moveTo>
                  <a:pt x="951272" y="1279097"/>
                </a:moveTo>
                <a:cubicBezTo>
                  <a:pt x="1006920" y="1279097"/>
                  <a:pt x="1055832" y="1307933"/>
                  <a:pt x="1081457" y="1353039"/>
                </a:cubicBezTo>
                <a:lnTo>
                  <a:pt x="1010928" y="1353039"/>
                </a:lnTo>
                <a:lnTo>
                  <a:pt x="1013531" y="1343206"/>
                </a:lnTo>
                <a:cubicBezTo>
                  <a:pt x="997010" y="1337952"/>
                  <a:pt x="981840" y="1335063"/>
                  <a:pt x="968114" y="1334516"/>
                </a:cubicBezTo>
                <a:lnTo>
                  <a:pt x="968114" y="1304276"/>
                </a:lnTo>
                <a:lnTo>
                  <a:pt x="935674" y="1304276"/>
                </a:lnTo>
                <a:lnTo>
                  <a:pt x="935674" y="1336043"/>
                </a:lnTo>
                <a:cubicBezTo>
                  <a:pt x="920023" y="1338899"/>
                  <a:pt x="907559" y="1344959"/>
                  <a:pt x="898688" y="1353039"/>
                </a:cubicBezTo>
                <a:lnTo>
                  <a:pt x="893354" y="1353039"/>
                </a:lnTo>
                <a:lnTo>
                  <a:pt x="893354" y="1290790"/>
                </a:lnTo>
                <a:close/>
                <a:moveTo>
                  <a:pt x="460546" y="1226868"/>
                </a:moveTo>
                <a:lnTo>
                  <a:pt x="549888" y="1329588"/>
                </a:lnTo>
                <a:lnTo>
                  <a:pt x="635823" y="1332976"/>
                </a:lnTo>
                <a:lnTo>
                  <a:pt x="635823" y="1353039"/>
                </a:lnTo>
                <a:lnTo>
                  <a:pt x="391300" y="1353039"/>
                </a:lnTo>
                <a:lnTo>
                  <a:pt x="391300" y="1313362"/>
                </a:lnTo>
                <a:close/>
                <a:moveTo>
                  <a:pt x="893354" y="1221982"/>
                </a:moveTo>
                <a:lnTo>
                  <a:pt x="1137875" y="1221982"/>
                </a:lnTo>
                <a:lnTo>
                  <a:pt x="1137875" y="1353039"/>
                </a:lnTo>
                <a:lnTo>
                  <a:pt x="1109099" y="1353039"/>
                </a:lnTo>
                <a:cubicBezTo>
                  <a:pt x="1080792" y="1294710"/>
                  <a:pt x="1020582" y="1255747"/>
                  <a:pt x="951272" y="1255747"/>
                </a:cubicBezTo>
                <a:cubicBezTo>
                  <a:pt x="930919" y="1255747"/>
                  <a:pt x="911350" y="1259107"/>
                  <a:pt x="893354" y="1266081"/>
                </a:cubicBezTo>
                <a:close/>
                <a:moveTo>
                  <a:pt x="735740" y="1221982"/>
                </a:moveTo>
                <a:lnTo>
                  <a:pt x="886850" y="1221982"/>
                </a:lnTo>
                <a:lnTo>
                  <a:pt x="886850" y="1268100"/>
                </a:lnTo>
                <a:cubicBezTo>
                  <a:pt x="845631" y="1283306"/>
                  <a:pt x="811769" y="1313500"/>
                  <a:pt x="793445" y="1353039"/>
                </a:cubicBezTo>
                <a:lnTo>
                  <a:pt x="642327" y="1353039"/>
                </a:lnTo>
                <a:lnTo>
                  <a:pt x="642327" y="1333232"/>
                </a:lnTo>
                <a:lnTo>
                  <a:pt x="642952" y="1333257"/>
                </a:lnTo>
                <a:close/>
                <a:moveTo>
                  <a:pt x="140273" y="1221982"/>
                </a:moveTo>
                <a:lnTo>
                  <a:pt x="298661" y="1221982"/>
                </a:lnTo>
                <a:cubicBezTo>
                  <a:pt x="257079" y="1267172"/>
                  <a:pt x="216567" y="1311947"/>
                  <a:pt x="185839" y="1353039"/>
                </a:cubicBezTo>
                <a:lnTo>
                  <a:pt x="140273" y="1353039"/>
                </a:lnTo>
                <a:lnTo>
                  <a:pt x="140273" y="1261971"/>
                </a:lnTo>
                <a:close/>
                <a:moveTo>
                  <a:pt x="893354" y="1084420"/>
                </a:moveTo>
                <a:lnTo>
                  <a:pt x="1137875" y="1084420"/>
                </a:lnTo>
                <a:lnTo>
                  <a:pt x="1137875" y="1215477"/>
                </a:lnTo>
                <a:lnTo>
                  <a:pt x="893354" y="1215477"/>
                </a:lnTo>
                <a:close/>
                <a:moveTo>
                  <a:pt x="850449" y="1084420"/>
                </a:moveTo>
                <a:lnTo>
                  <a:pt x="886850" y="1084420"/>
                </a:lnTo>
                <a:lnTo>
                  <a:pt x="886850" y="1215477"/>
                </a:lnTo>
                <a:lnTo>
                  <a:pt x="741164" y="1215477"/>
                </a:lnTo>
                <a:close/>
                <a:moveTo>
                  <a:pt x="642327" y="1084420"/>
                </a:moveTo>
                <a:lnTo>
                  <a:pt x="682684" y="1084420"/>
                </a:lnTo>
                <a:lnTo>
                  <a:pt x="642327" y="1132503"/>
                </a:lnTo>
                <a:close/>
                <a:moveTo>
                  <a:pt x="391300" y="1084420"/>
                </a:moveTo>
                <a:lnTo>
                  <a:pt x="635823" y="1084420"/>
                </a:lnTo>
                <a:lnTo>
                  <a:pt x="635823" y="1140252"/>
                </a:lnTo>
                <a:lnTo>
                  <a:pt x="590836" y="1193851"/>
                </a:lnTo>
                <a:lnTo>
                  <a:pt x="501495" y="1091130"/>
                </a:lnTo>
                <a:lnTo>
                  <a:pt x="412154" y="1094799"/>
                </a:lnTo>
                <a:cubicBezTo>
                  <a:pt x="405566" y="1102734"/>
                  <a:pt x="398739" y="1110763"/>
                  <a:pt x="391300" y="1118497"/>
                </a:cubicBezTo>
                <a:close/>
                <a:moveTo>
                  <a:pt x="140273" y="1084420"/>
                </a:moveTo>
                <a:lnTo>
                  <a:pt x="384796" y="1084420"/>
                </a:lnTo>
                <a:lnTo>
                  <a:pt x="384796" y="1125889"/>
                </a:lnTo>
                <a:cubicBezTo>
                  <a:pt x="359728" y="1155486"/>
                  <a:pt x="332011" y="1185525"/>
                  <a:pt x="304608" y="1215477"/>
                </a:cubicBezTo>
                <a:lnTo>
                  <a:pt x="140273" y="1215477"/>
                </a:lnTo>
                <a:lnTo>
                  <a:pt x="140273" y="1124410"/>
                </a:lnTo>
                <a:close/>
                <a:moveTo>
                  <a:pt x="886850" y="1040768"/>
                </a:moveTo>
                <a:lnTo>
                  <a:pt x="886850" y="1077915"/>
                </a:lnTo>
                <a:lnTo>
                  <a:pt x="855873" y="1077915"/>
                </a:lnTo>
                <a:close/>
                <a:moveTo>
                  <a:pt x="1046325" y="946858"/>
                </a:moveTo>
                <a:lnTo>
                  <a:pt x="1137875" y="946858"/>
                </a:lnTo>
                <a:lnTo>
                  <a:pt x="1137875" y="1077915"/>
                </a:lnTo>
                <a:lnTo>
                  <a:pt x="893354" y="1077915"/>
                </a:lnTo>
                <a:lnTo>
                  <a:pt x="893354" y="1032967"/>
                </a:lnTo>
                <a:lnTo>
                  <a:pt x="951922" y="962731"/>
                </a:lnTo>
                <a:lnTo>
                  <a:pt x="1033819" y="1039770"/>
                </a:lnTo>
                <a:close/>
                <a:moveTo>
                  <a:pt x="642327" y="946858"/>
                </a:moveTo>
                <a:lnTo>
                  <a:pt x="798143" y="946858"/>
                </a:lnTo>
                <a:lnTo>
                  <a:pt x="688144" y="1077915"/>
                </a:lnTo>
                <a:lnTo>
                  <a:pt x="642327" y="1077915"/>
                </a:lnTo>
                <a:close/>
                <a:moveTo>
                  <a:pt x="391300" y="946858"/>
                </a:moveTo>
                <a:lnTo>
                  <a:pt x="635823" y="946858"/>
                </a:lnTo>
                <a:lnTo>
                  <a:pt x="635823" y="1077915"/>
                </a:lnTo>
                <a:lnTo>
                  <a:pt x="391300" y="1077915"/>
                </a:lnTo>
                <a:close/>
                <a:moveTo>
                  <a:pt x="140273" y="946858"/>
                </a:moveTo>
                <a:lnTo>
                  <a:pt x="384796" y="946858"/>
                </a:lnTo>
                <a:lnTo>
                  <a:pt x="384796" y="1077915"/>
                </a:lnTo>
                <a:lnTo>
                  <a:pt x="140273" y="1077915"/>
                </a:lnTo>
                <a:lnTo>
                  <a:pt x="140273" y="986849"/>
                </a:lnTo>
                <a:close/>
                <a:moveTo>
                  <a:pt x="1064841" y="809296"/>
                </a:moveTo>
                <a:lnTo>
                  <a:pt x="1137875" y="809296"/>
                </a:lnTo>
                <a:lnTo>
                  <a:pt x="1137875" y="940354"/>
                </a:lnTo>
                <a:lnTo>
                  <a:pt x="1047200" y="940354"/>
                </a:lnTo>
                <a:close/>
                <a:moveTo>
                  <a:pt x="642327" y="809296"/>
                </a:moveTo>
                <a:lnTo>
                  <a:pt x="780032" y="809296"/>
                </a:lnTo>
                <a:lnTo>
                  <a:pt x="747183" y="823325"/>
                </a:lnTo>
                <a:lnTo>
                  <a:pt x="840246" y="896696"/>
                </a:lnTo>
                <a:lnTo>
                  <a:pt x="803603" y="940354"/>
                </a:lnTo>
                <a:lnTo>
                  <a:pt x="642327" y="940354"/>
                </a:lnTo>
                <a:close/>
                <a:moveTo>
                  <a:pt x="391300" y="809296"/>
                </a:moveTo>
                <a:lnTo>
                  <a:pt x="635823" y="809296"/>
                </a:lnTo>
                <a:lnTo>
                  <a:pt x="635823" y="940354"/>
                </a:lnTo>
                <a:lnTo>
                  <a:pt x="391300" y="940354"/>
                </a:lnTo>
                <a:close/>
                <a:moveTo>
                  <a:pt x="140273" y="809296"/>
                </a:moveTo>
                <a:lnTo>
                  <a:pt x="384796" y="809296"/>
                </a:lnTo>
                <a:lnTo>
                  <a:pt x="384796" y="940354"/>
                </a:lnTo>
                <a:lnTo>
                  <a:pt x="140273" y="940354"/>
                </a:lnTo>
                <a:lnTo>
                  <a:pt x="140273" y="849288"/>
                </a:lnTo>
                <a:close/>
                <a:moveTo>
                  <a:pt x="893354" y="671734"/>
                </a:moveTo>
                <a:lnTo>
                  <a:pt x="1137875" y="671734"/>
                </a:lnTo>
                <a:lnTo>
                  <a:pt x="1137875" y="802792"/>
                </a:lnTo>
                <a:lnTo>
                  <a:pt x="1065717" y="802792"/>
                </a:lnTo>
                <a:lnTo>
                  <a:pt x="1082212" y="680250"/>
                </a:lnTo>
                <a:lnTo>
                  <a:pt x="893354" y="760902"/>
                </a:lnTo>
                <a:close/>
                <a:moveTo>
                  <a:pt x="642327" y="671734"/>
                </a:moveTo>
                <a:lnTo>
                  <a:pt x="886850" y="671734"/>
                </a:lnTo>
                <a:lnTo>
                  <a:pt x="886850" y="763680"/>
                </a:lnTo>
                <a:lnTo>
                  <a:pt x="795264" y="802792"/>
                </a:lnTo>
                <a:lnTo>
                  <a:pt x="642327" y="802792"/>
                </a:lnTo>
                <a:close/>
                <a:moveTo>
                  <a:pt x="391300" y="671734"/>
                </a:moveTo>
                <a:lnTo>
                  <a:pt x="635823" y="671734"/>
                </a:lnTo>
                <a:lnTo>
                  <a:pt x="635823" y="802792"/>
                </a:lnTo>
                <a:lnTo>
                  <a:pt x="391300" y="802792"/>
                </a:lnTo>
                <a:close/>
                <a:moveTo>
                  <a:pt x="140273" y="671734"/>
                </a:moveTo>
                <a:lnTo>
                  <a:pt x="384796" y="671734"/>
                </a:lnTo>
                <a:lnTo>
                  <a:pt x="384796" y="802792"/>
                </a:lnTo>
                <a:lnTo>
                  <a:pt x="140273" y="802792"/>
                </a:lnTo>
                <a:lnTo>
                  <a:pt x="140273" y="711726"/>
                </a:lnTo>
                <a:close/>
                <a:moveTo>
                  <a:pt x="893354" y="534173"/>
                </a:moveTo>
                <a:lnTo>
                  <a:pt x="916720" y="534173"/>
                </a:lnTo>
                <a:lnTo>
                  <a:pt x="1137875" y="534173"/>
                </a:lnTo>
                <a:lnTo>
                  <a:pt x="1137875" y="665230"/>
                </a:lnTo>
                <a:lnTo>
                  <a:pt x="893354" y="665230"/>
                </a:lnTo>
                <a:close/>
                <a:moveTo>
                  <a:pt x="642327" y="534173"/>
                </a:moveTo>
                <a:lnTo>
                  <a:pt x="665694" y="534173"/>
                </a:lnTo>
                <a:lnTo>
                  <a:pt x="886850" y="534173"/>
                </a:lnTo>
                <a:lnTo>
                  <a:pt x="886850" y="665230"/>
                </a:lnTo>
                <a:lnTo>
                  <a:pt x="642327" y="665230"/>
                </a:lnTo>
                <a:close/>
                <a:moveTo>
                  <a:pt x="391300" y="534173"/>
                </a:moveTo>
                <a:lnTo>
                  <a:pt x="414667" y="534173"/>
                </a:lnTo>
                <a:lnTo>
                  <a:pt x="635823" y="534173"/>
                </a:lnTo>
                <a:lnTo>
                  <a:pt x="635823" y="665230"/>
                </a:lnTo>
                <a:lnTo>
                  <a:pt x="391300" y="665230"/>
                </a:lnTo>
                <a:close/>
                <a:moveTo>
                  <a:pt x="140273" y="534173"/>
                </a:moveTo>
                <a:lnTo>
                  <a:pt x="163640" y="534173"/>
                </a:lnTo>
                <a:lnTo>
                  <a:pt x="384796" y="534173"/>
                </a:lnTo>
                <a:lnTo>
                  <a:pt x="384796" y="665230"/>
                </a:lnTo>
                <a:lnTo>
                  <a:pt x="140273" y="665230"/>
                </a:lnTo>
                <a:lnTo>
                  <a:pt x="140273" y="574165"/>
                </a:lnTo>
                <a:close/>
                <a:moveTo>
                  <a:pt x="75227" y="436604"/>
                </a:moveTo>
                <a:lnTo>
                  <a:pt x="75227" y="527668"/>
                </a:lnTo>
                <a:lnTo>
                  <a:pt x="75227" y="534173"/>
                </a:lnTo>
                <a:lnTo>
                  <a:pt x="133769" y="534173"/>
                </a:lnTo>
                <a:lnTo>
                  <a:pt x="133769" y="574165"/>
                </a:lnTo>
                <a:lnTo>
                  <a:pt x="75227" y="574165"/>
                </a:lnTo>
                <a:lnTo>
                  <a:pt x="75227" y="665230"/>
                </a:lnTo>
                <a:lnTo>
                  <a:pt x="75227" y="671734"/>
                </a:lnTo>
                <a:lnTo>
                  <a:pt x="75227" y="671734"/>
                </a:lnTo>
                <a:lnTo>
                  <a:pt x="133769" y="671734"/>
                </a:lnTo>
                <a:lnTo>
                  <a:pt x="133769" y="711726"/>
                </a:lnTo>
                <a:lnTo>
                  <a:pt x="75227" y="711726"/>
                </a:lnTo>
                <a:lnTo>
                  <a:pt x="75227" y="802792"/>
                </a:lnTo>
                <a:lnTo>
                  <a:pt x="75227" y="809295"/>
                </a:lnTo>
                <a:lnTo>
                  <a:pt x="75227" y="809296"/>
                </a:lnTo>
                <a:lnTo>
                  <a:pt x="133769" y="809296"/>
                </a:lnTo>
                <a:lnTo>
                  <a:pt x="133769" y="849288"/>
                </a:lnTo>
                <a:lnTo>
                  <a:pt x="75227" y="849288"/>
                </a:lnTo>
                <a:lnTo>
                  <a:pt x="75227" y="940354"/>
                </a:lnTo>
                <a:lnTo>
                  <a:pt x="75227" y="946856"/>
                </a:lnTo>
                <a:lnTo>
                  <a:pt x="75227" y="946858"/>
                </a:lnTo>
                <a:lnTo>
                  <a:pt x="133769" y="946858"/>
                </a:lnTo>
                <a:lnTo>
                  <a:pt x="133769" y="986849"/>
                </a:lnTo>
                <a:lnTo>
                  <a:pt x="75227" y="986849"/>
                </a:lnTo>
                <a:lnTo>
                  <a:pt x="75227" y="1077915"/>
                </a:lnTo>
                <a:lnTo>
                  <a:pt x="75227" y="1084417"/>
                </a:lnTo>
                <a:lnTo>
                  <a:pt x="75227" y="1084420"/>
                </a:lnTo>
                <a:lnTo>
                  <a:pt x="133769" y="1084420"/>
                </a:lnTo>
                <a:lnTo>
                  <a:pt x="133769" y="1124410"/>
                </a:lnTo>
                <a:lnTo>
                  <a:pt x="75227" y="1124410"/>
                </a:lnTo>
                <a:lnTo>
                  <a:pt x="75227" y="1215477"/>
                </a:lnTo>
                <a:lnTo>
                  <a:pt x="75227" y="1221978"/>
                </a:lnTo>
                <a:lnTo>
                  <a:pt x="75227" y="1221982"/>
                </a:lnTo>
                <a:lnTo>
                  <a:pt x="133769" y="1221982"/>
                </a:lnTo>
                <a:lnTo>
                  <a:pt x="133769" y="1261971"/>
                </a:lnTo>
                <a:lnTo>
                  <a:pt x="75227" y="1261971"/>
                </a:lnTo>
                <a:lnTo>
                  <a:pt x="75227" y="1353039"/>
                </a:lnTo>
                <a:lnTo>
                  <a:pt x="75227" y="1359540"/>
                </a:lnTo>
                <a:lnTo>
                  <a:pt x="75227" y="1359544"/>
                </a:lnTo>
                <a:lnTo>
                  <a:pt x="133769" y="1359544"/>
                </a:lnTo>
                <a:lnTo>
                  <a:pt x="133769" y="1399532"/>
                </a:lnTo>
                <a:lnTo>
                  <a:pt x="75227" y="1399532"/>
                </a:lnTo>
                <a:lnTo>
                  <a:pt x="75227" y="1490601"/>
                </a:lnTo>
                <a:lnTo>
                  <a:pt x="75227" y="1497101"/>
                </a:lnTo>
                <a:lnTo>
                  <a:pt x="75227" y="1497106"/>
                </a:lnTo>
                <a:lnTo>
                  <a:pt x="133769" y="1497106"/>
                </a:lnTo>
                <a:lnTo>
                  <a:pt x="133769" y="1537096"/>
                </a:lnTo>
                <a:lnTo>
                  <a:pt x="75227" y="1537096"/>
                </a:lnTo>
                <a:lnTo>
                  <a:pt x="75227" y="1628160"/>
                </a:lnTo>
                <a:lnTo>
                  <a:pt x="75227" y="1634665"/>
                </a:lnTo>
                <a:lnTo>
                  <a:pt x="140273" y="1634665"/>
                </a:lnTo>
                <a:lnTo>
                  <a:pt x="1144380" y="1634665"/>
                </a:lnTo>
                <a:lnTo>
                  <a:pt x="1144380" y="1633444"/>
                </a:lnTo>
                <a:lnTo>
                  <a:pt x="1144380" y="1628160"/>
                </a:lnTo>
                <a:lnTo>
                  <a:pt x="1144380" y="1497106"/>
                </a:lnTo>
                <a:lnTo>
                  <a:pt x="1144380" y="1490601"/>
                </a:lnTo>
                <a:lnTo>
                  <a:pt x="1144380" y="1359544"/>
                </a:lnTo>
                <a:lnTo>
                  <a:pt x="1144380" y="1353039"/>
                </a:lnTo>
                <a:lnTo>
                  <a:pt x="1144380" y="1221982"/>
                </a:lnTo>
                <a:lnTo>
                  <a:pt x="1144380" y="1215477"/>
                </a:lnTo>
                <a:lnTo>
                  <a:pt x="1144380" y="1084420"/>
                </a:lnTo>
                <a:lnTo>
                  <a:pt x="1144380" y="1077915"/>
                </a:lnTo>
                <a:lnTo>
                  <a:pt x="1144380" y="946858"/>
                </a:lnTo>
                <a:lnTo>
                  <a:pt x="1144380" y="940354"/>
                </a:lnTo>
                <a:lnTo>
                  <a:pt x="1144380" y="809296"/>
                </a:lnTo>
                <a:lnTo>
                  <a:pt x="1144380" y="802792"/>
                </a:lnTo>
                <a:lnTo>
                  <a:pt x="1144380" y="671734"/>
                </a:lnTo>
                <a:lnTo>
                  <a:pt x="1144380" y="665230"/>
                </a:lnTo>
                <a:lnTo>
                  <a:pt x="1144380" y="534173"/>
                </a:lnTo>
                <a:lnTo>
                  <a:pt x="1144380" y="527668"/>
                </a:lnTo>
                <a:lnTo>
                  <a:pt x="1144380" y="436604"/>
                </a:lnTo>
                <a:lnTo>
                  <a:pt x="1137875" y="436604"/>
                </a:lnTo>
                <a:lnTo>
                  <a:pt x="916720" y="436604"/>
                </a:lnTo>
                <a:lnTo>
                  <a:pt x="916720" y="527668"/>
                </a:lnTo>
                <a:lnTo>
                  <a:pt x="893354" y="527668"/>
                </a:lnTo>
                <a:lnTo>
                  <a:pt x="893354" y="436604"/>
                </a:lnTo>
                <a:lnTo>
                  <a:pt x="886850" y="436604"/>
                </a:lnTo>
                <a:lnTo>
                  <a:pt x="665694" y="436604"/>
                </a:lnTo>
                <a:lnTo>
                  <a:pt x="665694" y="527668"/>
                </a:lnTo>
                <a:lnTo>
                  <a:pt x="642327" y="527668"/>
                </a:lnTo>
                <a:lnTo>
                  <a:pt x="642327" y="436604"/>
                </a:lnTo>
                <a:lnTo>
                  <a:pt x="635823" y="436604"/>
                </a:lnTo>
                <a:lnTo>
                  <a:pt x="414667" y="436604"/>
                </a:lnTo>
                <a:lnTo>
                  <a:pt x="414667" y="527668"/>
                </a:lnTo>
                <a:lnTo>
                  <a:pt x="391300" y="527668"/>
                </a:lnTo>
                <a:lnTo>
                  <a:pt x="391300" y="436604"/>
                </a:lnTo>
                <a:lnTo>
                  <a:pt x="384796" y="436604"/>
                </a:lnTo>
                <a:lnTo>
                  <a:pt x="163640" y="436604"/>
                </a:lnTo>
                <a:lnTo>
                  <a:pt x="163640" y="527668"/>
                </a:lnTo>
                <a:lnTo>
                  <a:pt x="140273" y="527668"/>
                </a:lnTo>
                <a:lnTo>
                  <a:pt x="140273" y="436604"/>
                </a:lnTo>
                <a:lnTo>
                  <a:pt x="133769" y="436604"/>
                </a:lnTo>
                <a:close/>
                <a:moveTo>
                  <a:pt x="0" y="369873"/>
                </a:moveTo>
                <a:lnTo>
                  <a:pt x="1219607" y="369873"/>
                </a:lnTo>
                <a:lnTo>
                  <a:pt x="1219607" y="1693897"/>
                </a:lnTo>
                <a:lnTo>
                  <a:pt x="0" y="1693897"/>
                </a:lnTo>
                <a:close/>
                <a:moveTo>
                  <a:pt x="940409" y="36194"/>
                </a:moveTo>
                <a:lnTo>
                  <a:pt x="938912" y="289295"/>
                </a:lnTo>
                <a:cubicBezTo>
                  <a:pt x="1021782" y="288297"/>
                  <a:pt x="1101655" y="290294"/>
                  <a:pt x="1184525" y="289296"/>
                </a:cubicBezTo>
                <a:close/>
                <a:moveTo>
                  <a:pt x="0" y="0"/>
                </a:moveTo>
                <a:lnTo>
                  <a:pt x="956583" y="0"/>
                </a:lnTo>
                <a:lnTo>
                  <a:pt x="1219607" y="272370"/>
                </a:lnTo>
                <a:lnTo>
                  <a:pt x="1219607" y="331478"/>
                </a:lnTo>
                <a:lnTo>
                  <a:pt x="0" y="33147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67" name="Oval 7"/>
          <p:cNvSpPr/>
          <p:nvPr/>
        </p:nvSpPr>
        <p:spPr bwMode="auto">
          <a:xfrm>
            <a:off x="552940" y="3912406"/>
            <a:ext cx="334580" cy="417897"/>
          </a:xfrm>
          <a:custGeom>
            <a:avLst/>
            <a:gdLst/>
            <a:ahLst/>
            <a:cxnLst/>
            <a:rect l="l" t="t" r="r" b="b"/>
            <a:pathLst>
              <a:path w="3761569" h="4698279">
                <a:moveTo>
                  <a:pt x="2744640" y="4327290"/>
                </a:moveTo>
                <a:lnTo>
                  <a:pt x="2744640" y="4373009"/>
                </a:lnTo>
                <a:lnTo>
                  <a:pt x="3413573" y="4373009"/>
                </a:lnTo>
                <a:lnTo>
                  <a:pt x="3413573" y="4327290"/>
                </a:lnTo>
                <a:close/>
                <a:moveTo>
                  <a:pt x="3185242" y="4155069"/>
                </a:moveTo>
                <a:cubicBezTo>
                  <a:pt x="3175182" y="4185064"/>
                  <a:pt x="3147777" y="4205833"/>
                  <a:pt x="3116180" y="4207411"/>
                </a:cubicBezTo>
                <a:cubicBezTo>
                  <a:pt x="3084584" y="4208988"/>
                  <a:pt x="3055246" y="4191051"/>
                  <a:pt x="3042247" y="4162210"/>
                </a:cubicBezTo>
                <a:close/>
                <a:moveTo>
                  <a:pt x="3063353" y="4072889"/>
                </a:moveTo>
                <a:lnTo>
                  <a:pt x="3159394" y="4072889"/>
                </a:lnTo>
                <a:lnTo>
                  <a:pt x="3182444" y="4099024"/>
                </a:lnTo>
                <a:lnTo>
                  <a:pt x="3039448" y="4106165"/>
                </a:lnTo>
                <a:cubicBezTo>
                  <a:pt x="3044008" y="4092570"/>
                  <a:pt x="3052131" y="4080870"/>
                  <a:pt x="3063353" y="4072889"/>
                </a:cubicBezTo>
                <a:close/>
                <a:moveTo>
                  <a:pt x="2458549" y="3699425"/>
                </a:moveTo>
                <a:lnTo>
                  <a:pt x="2832013" y="4072889"/>
                </a:lnTo>
                <a:lnTo>
                  <a:pt x="2990254" y="4072889"/>
                </a:lnTo>
                <a:cubicBezTo>
                  <a:pt x="2963121" y="4125204"/>
                  <a:pt x="2974393" y="4190765"/>
                  <a:pt x="3020316" y="4232320"/>
                </a:cubicBezTo>
                <a:cubicBezTo>
                  <a:pt x="3076485" y="4283146"/>
                  <a:pt x="3163222" y="4278815"/>
                  <a:pt x="3214048" y="4222646"/>
                </a:cubicBezTo>
                <a:cubicBezTo>
                  <a:pt x="3252129" y="4180562"/>
                  <a:pt x="3259247" y="4121319"/>
                  <a:pt x="3236769" y="4072889"/>
                </a:cubicBezTo>
                <a:lnTo>
                  <a:pt x="3392677" y="4072889"/>
                </a:lnTo>
                <a:lnTo>
                  <a:pt x="3761569" y="3703997"/>
                </a:lnTo>
                <a:lnTo>
                  <a:pt x="3761569" y="4221479"/>
                </a:lnTo>
                <a:cubicBezTo>
                  <a:pt x="3761569" y="4278293"/>
                  <a:pt x="3715513" y="4324349"/>
                  <a:pt x="3658699" y="4324349"/>
                </a:cubicBezTo>
                <a:lnTo>
                  <a:pt x="3442628" y="4324349"/>
                </a:lnTo>
                <a:lnTo>
                  <a:pt x="3442628" y="4577299"/>
                </a:lnTo>
                <a:cubicBezTo>
                  <a:pt x="3442628" y="4644114"/>
                  <a:pt x="3388463" y="4698279"/>
                  <a:pt x="3321648" y="4698279"/>
                </a:cubicBezTo>
                <a:lnTo>
                  <a:pt x="2837743" y="4698279"/>
                </a:lnTo>
                <a:cubicBezTo>
                  <a:pt x="2770928" y="4698279"/>
                  <a:pt x="2716763" y="4644114"/>
                  <a:pt x="2716763" y="4577299"/>
                </a:cubicBezTo>
                <a:lnTo>
                  <a:pt x="2716763" y="4324349"/>
                </a:lnTo>
                <a:lnTo>
                  <a:pt x="2561419" y="4324349"/>
                </a:lnTo>
                <a:cubicBezTo>
                  <a:pt x="2504605" y="4324349"/>
                  <a:pt x="2458549" y="4278293"/>
                  <a:pt x="2458549" y="4221479"/>
                </a:cubicBezTo>
                <a:close/>
                <a:moveTo>
                  <a:pt x="2837743" y="2906658"/>
                </a:moveTo>
                <a:lnTo>
                  <a:pt x="2882966" y="2906658"/>
                </a:lnTo>
                <a:lnTo>
                  <a:pt x="2882966" y="3021264"/>
                </a:lnTo>
                <a:cubicBezTo>
                  <a:pt x="2882966" y="3129914"/>
                  <a:pt x="2971045" y="3217993"/>
                  <a:pt x="3079695" y="3217993"/>
                </a:cubicBezTo>
                <a:cubicBezTo>
                  <a:pt x="3188345" y="3217993"/>
                  <a:pt x="3276424" y="3129914"/>
                  <a:pt x="3276424" y="3021264"/>
                </a:cubicBezTo>
                <a:lnTo>
                  <a:pt x="3276424" y="2906658"/>
                </a:lnTo>
                <a:lnTo>
                  <a:pt x="3321648" y="2906658"/>
                </a:lnTo>
                <a:cubicBezTo>
                  <a:pt x="3388463" y="2906658"/>
                  <a:pt x="3442628" y="2960823"/>
                  <a:pt x="3442628" y="3027638"/>
                </a:cubicBezTo>
                <a:lnTo>
                  <a:pt x="3442628" y="3295649"/>
                </a:lnTo>
                <a:lnTo>
                  <a:pt x="3658699" y="3295649"/>
                </a:lnTo>
                <a:cubicBezTo>
                  <a:pt x="3699511" y="3295649"/>
                  <a:pt x="3734772" y="3319415"/>
                  <a:pt x="3750625" y="3354235"/>
                </a:cubicBezTo>
                <a:lnTo>
                  <a:pt x="3750625" y="3671370"/>
                </a:lnTo>
                <a:lnTo>
                  <a:pt x="3377161" y="4044834"/>
                </a:lnTo>
                <a:lnTo>
                  <a:pt x="3216131" y="4044834"/>
                </a:lnTo>
                <a:lnTo>
                  <a:pt x="3204375" y="4028914"/>
                </a:lnTo>
                <a:cubicBezTo>
                  <a:pt x="3148206" y="3978088"/>
                  <a:pt x="3061468" y="3982419"/>
                  <a:pt x="3010642" y="4038588"/>
                </a:cubicBezTo>
                <a:cubicBezTo>
                  <a:pt x="3009025" y="4040375"/>
                  <a:pt x="3007463" y="4042194"/>
                  <a:pt x="3006930" y="4044834"/>
                </a:cubicBezTo>
                <a:lnTo>
                  <a:pt x="2847529" y="4044834"/>
                </a:lnTo>
                <a:lnTo>
                  <a:pt x="2474065" y="3671370"/>
                </a:lnTo>
                <a:lnTo>
                  <a:pt x="2474065" y="3347454"/>
                </a:lnTo>
                <a:cubicBezTo>
                  <a:pt x="2490452" y="3316116"/>
                  <a:pt x="2523545" y="3295649"/>
                  <a:pt x="2561419" y="3295649"/>
                </a:cubicBezTo>
                <a:lnTo>
                  <a:pt x="2716763" y="3295649"/>
                </a:lnTo>
                <a:lnTo>
                  <a:pt x="2716763" y="3027638"/>
                </a:lnTo>
                <a:cubicBezTo>
                  <a:pt x="2716763" y="2960823"/>
                  <a:pt x="2770928" y="2906658"/>
                  <a:pt x="2837743" y="2906658"/>
                </a:cubicBezTo>
                <a:close/>
                <a:moveTo>
                  <a:pt x="240935" y="2906658"/>
                </a:moveTo>
                <a:lnTo>
                  <a:pt x="724840" y="2906658"/>
                </a:lnTo>
                <a:cubicBezTo>
                  <a:pt x="791655" y="2906658"/>
                  <a:pt x="845820" y="2960823"/>
                  <a:pt x="845820" y="3027638"/>
                </a:cubicBezTo>
                <a:lnTo>
                  <a:pt x="845820" y="4577299"/>
                </a:lnTo>
                <a:cubicBezTo>
                  <a:pt x="845820" y="4644114"/>
                  <a:pt x="791655" y="4698279"/>
                  <a:pt x="724840" y="4698279"/>
                </a:cubicBezTo>
                <a:lnTo>
                  <a:pt x="240935" y="4698279"/>
                </a:lnTo>
                <a:cubicBezTo>
                  <a:pt x="174120" y="4698279"/>
                  <a:pt x="119955" y="4644114"/>
                  <a:pt x="119955" y="4577299"/>
                </a:cubicBezTo>
                <a:lnTo>
                  <a:pt x="119955" y="3027638"/>
                </a:lnTo>
                <a:cubicBezTo>
                  <a:pt x="119955" y="2960823"/>
                  <a:pt x="174120" y="2906658"/>
                  <a:pt x="240935" y="2906658"/>
                </a:cubicBezTo>
                <a:close/>
                <a:moveTo>
                  <a:pt x="3084569" y="1270026"/>
                </a:moveTo>
                <a:cubicBezTo>
                  <a:pt x="3180827" y="1270026"/>
                  <a:pt x="3258860" y="1348059"/>
                  <a:pt x="3258860" y="1444317"/>
                </a:cubicBezTo>
                <a:lnTo>
                  <a:pt x="3258860" y="2961152"/>
                </a:lnTo>
                <a:cubicBezTo>
                  <a:pt x="3258860" y="3057410"/>
                  <a:pt x="3180827" y="3135443"/>
                  <a:pt x="3084569" y="3135443"/>
                </a:cubicBezTo>
                <a:cubicBezTo>
                  <a:pt x="2988311" y="3135443"/>
                  <a:pt x="2910278" y="3057410"/>
                  <a:pt x="2910278" y="2961152"/>
                </a:cubicBezTo>
                <a:lnTo>
                  <a:pt x="2910278" y="1444317"/>
                </a:lnTo>
                <a:cubicBezTo>
                  <a:pt x="2910278" y="1348059"/>
                  <a:pt x="2988311" y="1270026"/>
                  <a:pt x="3084569" y="1270026"/>
                </a:cubicBezTo>
                <a:close/>
                <a:moveTo>
                  <a:pt x="2781150" y="1134418"/>
                </a:moveTo>
                <a:lnTo>
                  <a:pt x="3371891" y="1134418"/>
                </a:lnTo>
                <a:cubicBezTo>
                  <a:pt x="3453457" y="1134418"/>
                  <a:pt x="3519580" y="1200541"/>
                  <a:pt x="3519580" y="1282107"/>
                </a:cubicBezTo>
                <a:lnTo>
                  <a:pt x="3519580" y="2585984"/>
                </a:lnTo>
                <a:cubicBezTo>
                  <a:pt x="3519580" y="2667550"/>
                  <a:pt x="3453457" y="2733673"/>
                  <a:pt x="3371891" y="2733673"/>
                </a:cubicBezTo>
                <a:lnTo>
                  <a:pt x="3310988" y="2733673"/>
                </a:lnTo>
                <a:cubicBezTo>
                  <a:pt x="3317593" y="2713806"/>
                  <a:pt x="3320584" y="2692574"/>
                  <a:pt x="3320584" y="2670644"/>
                </a:cubicBezTo>
                <a:lnTo>
                  <a:pt x="3320584" y="1483182"/>
                </a:lnTo>
                <a:cubicBezTo>
                  <a:pt x="3320584" y="1352835"/>
                  <a:pt x="3214916" y="1247167"/>
                  <a:pt x="3084569" y="1247167"/>
                </a:cubicBezTo>
                <a:cubicBezTo>
                  <a:pt x="2954222" y="1247167"/>
                  <a:pt x="2848554" y="1352835"/>
                  <a:pt x="2848554" y="1483182"/>
                </a:cubicBezTo>
                <a:lnTo>
                  <a:pt x="2848554" y="2670644"/>
                </a:lnTo>
                <a:cubicBezTo>
                  <a:pt x="2848554" y="2692574"/>
                  <a:pt x="2851545" y="2713806"/>
                  <a:pt x="2858149" y="2733673"/>
                </a:cubicBezTo>
                <a:lnTo>
                  <a:pt x="2781150" y="2733673"/>
                </a:lnTo>
                <a:cubicBezTo>
                  <a:pt x="2699584" y="2733673"/>
                  <a:pt x="2633461" y="2667550"/>
                  <a:pt x="2633461" y="2585984"/>
                </a:cubicBezTo>
                <a:cubicBezTo>
                  <a:pt x="2633461" y="2345851"/>
                  <a:pt x="2596631" y="2175501"/>
                  <a:pt x="2563881" y="1997784"/>
                </a:cubicBezTo>
                <a:lnTo>
                  <a:pt x="1833665" y="2690964"/>
                </a:lnTo>
                <a:cubicBezTo>
                  <a:pt x="1763853" y="2757235"/>
                  <a:pt x="1653535" y="2754365"/>
                  <a:pt x="1587264" y="2684553"/>
                </a:cubicBezTo>
                <a:lnTo>
                  <a:pt x="1578595" y="2670731"/>
                </a:lnTo>
                <a:cubicBezTo>
                  <a:pt x="1531292" y="2672872"/>
                  <a:pt x="1483718" y="2656412"/>
                  <a:pt x="1445438" y="2622660"/>
                </a:cubicBezTo>
                <a:lnTo>
                  <a:pt x="370983" y="1675308"/>
                </a:lnTo>
                <a:cubicBezTo>
                  <a:pt x="288138" y="1602263"/>
                  <a:pt x="280194" y="1475891"/>
                  <a:pt x="353239" y="1393046"/>
                </a:cubicBezTo>
                <a:cubicBezTo>
                  <a:pt x="389761" y="1351624"/>
                  <a:pt x="439615" y="1328927"/>
                  <a:pt x="490694" y="1325716"/>
                </a:cubicBezTo>
                <a:cubicBezTo>
                  <a:pt x="541773" y="1322505"/>
                  <a:pt x="594078" y="1338780"/>
                  <a:pt x="635500" y="1375302"/>
                </a:cubicBezTo>
                <a:lnTo>
                  <a:pt x="1709955" y="2322654"/>
                </a:lnTo>
                <a:lnTo>
                  <a:pt x="1712211" y="2325628"/>
                </a:lnTo>
                <a:lnTo>
                  <a:pt x="2482157" y="1594733"/>
                </a:lnTo>
                <a:lnTo>
                  <a:pt x="2514959" y="1574160"/>
                </a:lnTo>
                <a:cubicBezTo>
                  <a:pt x="2513112" y="1553565"/>
                  <a:pt x="2512811" y="1532422"/>
                  <a:pt x="2512811" y="1510707"/>
                </a:cubicBezTo>
                <a:cubicBezTo>
                  <a:pt x="2512811" y="1429141"/>
                  <a:pt x="2699584" y="1134418"/>
                  <a:pt x="2781150" y="1134418"/>
                </a:cubicBezTo>
                <a:close/>
                <a:moveTo>
                  <a:pt x="193115" y="1134418"/>
                </a:moveTo>
                <a:lnTo>
                  <a:pt x="783856" y="1134418"/>
                </a:lnTo>
                <a:cubicBezTo>
                  <a:pt x="865422" y="1134418"/>
                  <a:pt x="1052195" y="1429141"/>
                  <a:pt x="1052195" y="1510707"/>
                </a:cubicBezTo>
                <a:cubicBezTo>
                  <a:pt x="1052195" y="1568731"/>
                  <a:pt x="1050045" y="1622680"/>
                  <a:pt x="1046039" y="1673622"/>
                </a:cubicBezTo>
                <a:lnTo>
                  <a:pt x="661647" y="1334702"/>
                </a:lnTo>
                <a:cubicBezTo>
                  <a:pt x="557955" y="1243276"/>
                  <a:pt x="399780" y="1253220"/>
                  <a:pt x="308354" y="1356912"/>
                </a:cubicBezTo>
                <a:cubicBezTo>
                  <a:pt x="216928" y="1460604"/>
                  <a:pt x="226872" y="1618779"/>
                  <a:pt x="330564" y="1710205"/>
                </a:cubicBezTo>
                <a:lnTo>
                  <a:pt x="955654" y="2261350"/>
                </a:lnTo>
                <a:cubicBezTo>
                  <a:pt x="941227" y="2358093"/>
                  <a:pt x="931545" y="2462867"/>
                  <a:pt x="931545" y="2585984"/>
                </a:cubicBezTo>
                <a:cubicBezTo>
                  <a:pt x="931545" y="2667550"/>
                  <a:pt x="865422" y="2733673"/>
                  <a:pt x="783856" y="2733673"/>
                </a:cubicBezTo>
                <a:lnTo>
                  <a:pt x="193115" y="2733673"/>
                </a:lnTo>
                <a:cubicBezTo>
                  <a:pt x="111549" y="2733673"/>
                  <a:pt x="45426" y="2667550"/>
                  <a:pt x="45426" y="2585984"/>
                </a:cubicBezTo>
                <a:lnTo>
                  <a:pt x="45426" y="1282107"/>
                </a:lnTo>
                <a:cubicBezTo>
                  <a:pt x="45426" y="1200541"/>
                  <a:pt x="111549" y="1134418"/>
                  <a:pt x="193115" y="1134418"/>
                </a:cubicBezTo>
                <a:close/>
                <a:moveTo>
                  <a:pt x="3039838" y="0"/>
                </a:moveTo>
                <a:cubicBezTo>
                  <a:pt x="3297077" y="0"/>
                  <a:pt x="3505611" y="220900"/>
                  <a:pt x="3505611" y="493395"/>
                </a:cubicBezTo>
                <a:cubicBezTo>
                  <a:pt x="3505611" y="765890"/>
                  <a:pt x="3297077" y="986790"/>
                  <a:pt x="3039838" y="986790"/>
                </a:cubicBezTo>
                <a:cubicBezTo>
                  <a:pt x="2782599" y="986790"/>
                  <a:pt x="2574065" y="765890"/>
                  <a:pt x="2574065" y="493395"/>
                </a:cubicBezTo>
                <a:cubicBezTo>
                  <a:pt x="2574065" y="220900"/>
                  <a:pt x="2782599" y="0"/>
                  <a:pt x="3039838" y="0"/>
                </a:cubicBezTo>
                <a:close/>
                <a:moveTo>
                  <a:pt x="465773" y="0"/>
                </a:moveTo>
                <a:cubicBezTo>
                  <a:pt x="723012" y="0"/>
                  <a:pt x="931546" y="220900"/>
                  <a:pt x="931546" y="493395"/>
                </a:cubicBezTo>
                <a:cubicBezTo>
                  <a:pt x="931546" y="765890"/>
                  <a:pt x="723012" y="986790"/>
                  <a:pt x="465773" y="986790"/>
                </a:cubicBezTo>
                <a:cubicBezTo>
                  <a:pt x="208534" y="986790"/>
                  <a:pt x="0" y="765890"/>
                  <a:pt x="0" y="493395"/>
                </a:cubicBezTo>
                <a:cubicBezTo>
                  <a:pt x="0" y="220900"/>
                  <a:pt x="208534" y="0"/>
                  <a:pt x="465773" y="0"/>
                </a:cubicBezTo>
                <a:close/>
              </a:path>
            </a:pathLst>
          </a:custGeom>
          <a:solidFill>
            <a:schemeClr val="accent1"/>
          </a:solidFill>
          <a:ln>
            <a:noFill/>
          </a:ln>
          <a:extLst/>
        </p:spPr>
        <p:txBody>
          <a:bodyPr rot="0" spcFirstLastPara="0" vert="horz" wrap="square" lIns="93260" tIns="46630" rIns="93260" bIns="46630"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32597">
              <a:defRPr/>
            </a:pPr>
            <a:endParaRPr lang="en-US" sz="1836" kern="0">
              <a:solidFill>
                <a:srgbClr val="FFFFFF"/>
              </a:solidFill>
            </a:endParaRPr>
          </a:p>
        </p:txBody>
      </p:sp>
      <p:grpSp>
        <p:nvGrpSpPr>
          <p:cNvPr id="12" name="Group 11"/>
          <p:cNvGrpSpPr/>
          <p:nvPr/>
        </p:nvGrpSpPr>
        <p:grpSpPr>
          <a:xfrm>
            <a:off x="566385" y="4496530"/>
            <a:ext cx="343234" cy="390687"/>
            <a:chOff x="492989" y="4333990"/>
            <a:chExt cx="398011" cy="453038"/>
          </a:xfrm>
        </p:grpSpPr>
        <p:sp>
          <p:nvSpPr>
            <p:cNvPr id="169" name="Round Diagonal Corner Rectangle 53"/>
            <p:cNvSpPr/>
            <p:nvPr/>
          </p:nvSpPr>
          <p:spPr bwMode="auto">
            <a:xfrm>
              <a:off x="492989" y="4333990"/>
              <a:ext cx="398011" cy="453038"/>
            </a:xfrm>
            <a:custGeom>
              <a:avLst/>
              <a:gdLst/>
              <a:ahLst/>
              <a:cxnLst/>
              <a:rect l="l" t="t" r="r" b="b"/>
              <a:pathLst>
                <a:path w="3235820" h="3683194">
                  <a:moveTo>
                    <a:pt x="595559" y="2728977"/>
                  </a:moveTo>
                  <a:lnTo>
                    <a:pt x="778439" y="2728977"/>
                  </a:lnTo>
                  <a:lnTo>
                    <a:pt x="778439" y="2913127"/>
                  </a:lnTo>
                  <a:lnTo>
                    <a:pt x="595559" y="2913127"/>
                  </a:lnTo>
                  <a:close/>
                  <a:moveTo>
                    <a:pt x="595559" y="2243919"/>
                  </a:moveTo>
                  <a:lnTo>
                    <a:pt x="778439" y="2243919"/>
                  </a:lnTo>
                  <a:lnTo>
                    <a:pt x="778439" y="2428069"/>
                  </a:lnTo>
                  <a:lnTo>
                    <a:pt x="595559" y="2428069"/>
                  </a:lnTo>
                  <a:close/>
                  <a:moveTo>
                    <a:pt x="595559" y="1758862"/>
                  </a:moveTo>
                  <a:lnTo>
                    <a:pt x="778439" y="1758862"/>
                  </a:lnTo>
                  <a:lnTo>
                    <a:pt x="778439" y="1943012"/>
                  </a:lnTo>
                  <a:lnTo>
                    <a:pt x="595559" y="1943012"/>
                  </a:lnTo>
                  <a:close/>
                  <a:moveTo>
                    <a:pt x="595559" y="1273805"/>
                  </a:moveTo>
                  <a:lnTo>
                    <a:pt x="778439" y="1273805"/>
                  </a:lnTo>
                  <a:lnTo>
                    <a:pt x="778439" y="1457955"/>
                  </a:lnTo>
                  <a:lnTo>
                    <a:pt x="595559" y="1457955"/>
                  </a:lnTo>
                  <a:close/>
                  <a:moveTo>
                    <a:pt x="595560" y="650095"/>
                  </a:moveTo>
                  <a:lnTo>
                    <a:pt x="1886300" y="650095"/>
                  </a:lnTo>
                  <a:lnTo>
                    <a:pt x="1886300" y="1018395"/>
                  </a:lnTo>
                  <a:lnTo>
                    <a:pt x="595560" y="1018395"/>
                  </a:lnTo>
                  <a:close/>
                  <a:moveTo>
                    <a:pt x="2054321" y="226077"/>
                  </a:moveTo>
                  <a:lnTo>
                    <a:pt x="520579" y="233218"/>
                  </a:lnTo>
                  <a:cubicBezTo>
                    <a:pt x="362905" y="233218"/>
                    <a:pt x="242283" y="270202"/>
                    <a:pt x="235081" y="524949"/>
                  </a:cubicBezTo>
                  <a:lnTo>
                    <a:pt x="235081" y="3449976"/>
                  </a:lnTo>
                  <a:lnTo>
                    <a:pt x="2715242" y="3449976"/>
                  </a:lnTo>
                  <a:cubicBezTo>
                    <a:pt x="2937738" y="3478785"/>
                    <a:pt x="3000739" y="3319364"/>
                    <a:pt x="3000739" y="3158245"/>
                  </a:cubicBezTo>
                  <a:lnTo>
                    <a:pt x="3000739" y="1068756"/>
                  </a:lnTo>
                  <a:lnTo>
                    <a:pt x="2242421" y="1068756"/>
                  </a:lnTo>
                  <a:cubicBezTo>
                    <a:pt x="2138537" y="1068756"/>
                    <a:pt x="2054321" y="984540"/>
                    <a:pt x="2054321" y="880655"/>
                  </a:cubicBezTo>
                  <a:close/>
                  <a:moveTo>
                    <a:pt x="334033" y="0"/>
                  </a:moveTo>
                  <a:lnTo>
                    <a:pt x="2218267" y="0"/>
                  </a:lnTo>
                  <a:lnTo>
                    <a:pt x="3235820" y="939280"/>
                  </a:lnTo>
                  <a:lnTo>
                    <a:pt x="3235820" y="3349162"/>
                  </a:lnTo>
                  <a:cubicBezTo>
                    <a:pt x="3235820" y="3533642"/>
                    <a:pt x="3086268" y="3683194"/>
                    <a:pt x="2901788" y="3683194"/>
                  </a:cubicBezTo>
                  <a:lnTo>
                    <a:pt x="0" y="3683194"/>
                  </a:lnTo>
                  <a:lnTo>
                    <a:pt x="0" y="334033"/>
                  </a:lnTo>
                  <a:cubicBezTo>
                    <a:pt x="0" y="149553"/>
                    <a:pt x="149553" y="0"/>
                    <a:pt x="334033"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836"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70" name="Wave 8"/>
            <p:cNvSpPr/>
            <p:nvPr/>
          </p:nvSpPr>
          <p:spPr>
            <a:xfrm>
              <a:off x="606982" y="4500602"/>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71" name="Wave 8"/>
            <p:cNvSpPr/>
            <p:nvPr/>
          </p:nvSpPr>
          <p:spPr>
            <a:xfrm>
              <a:off x="606982" y="4559622"/>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72" name="Wave 8"/>
            <p:cNvSpPr/>
            <p:nvPr/>
          </p:nvSpPr>
          <p:spPr>
            <a:xfrm>
              <a:off x="606982" y="4618725"/>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73" name="Wave 8"/>
            <p:cNvSpPr/>
            <p:nvPr/>
          </p:nvSpPr>
          <p:spPr>
            <a:xfrm>
              <a:off x="606982" y="4679062"/>
              <a:ext cx="217525" cy="14417"/>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sp>
        <p:nvSpPr>
          <p:cNvPr id="174" name="Rounded Rectangle 4"/>
          <p:cNvSpPr/>
          <p:nvPr/>
        </p:nvSpPr>
        <p:spPr>
          <a:xfrm>
            <a:off x="566386" y="5090949"/>
            <a:ext cx="331129" cy="405943"/>
          </a:xfrm>
          <a:custGeom>
            <a:avLst/>
            <a:gdLst/>
            <a:ahLst/>
            <a:cxnLst/>
            <a:rect l="l" t="t" r="r" b="b"/>
            <a:pathLst>
              <a:path w="1221396" h="1497348">
                <a:moveTo>
                  <a:pt x="287699" y="994172"/>
                </a:moveTo>
                <a:cubicBezTo>
                  <a:pt x="280198" y="994172"/>
                  <a:pt x="274117" y="1000253"/>
                  <a:pt x="274117" y="1007754"/>
                </a:cubicBezTo>
                <a:cubicBezTo>
                  <a:pt x="274117" y="1015256"/>
                  <a:pt x="280198" y="1021337"/>
                  <a:pt x="287699" y="1021337"/>
                </a:cubicBezTo>
                <a:lnTo>
                  <a:pt x="1096676" y="1021337"/>
                </a:lnTo>
                <a:cubicBezTo>
                  <a:pt x="1104177" y="1021337"/>
                  <a:pt x="1110258" y="1015256"/>
                  <a:pt x="1110258" y="1007754"/>
                </a:cubicBezTo>
                <a:lnTo>
                  <a:pt x="1110259" y="1007754"/>
                </a:lnTo>
                <a:cubicBezTo>
                  <a:pt x="1110259" y="1000253"/>
                  <a:pt x="1104178" y="994172"/>
                  <a:pt x="1096676" y="994172"/>
                </a:cubicBezTo>
                <a:close/>
                <a:moveTo>
                  <a:pt x="287699" y="896147"/>
                </a:moveTo>
                <a:cubicBezTo>
                  <a:pt x="280198" y="896147"/>
                  <a:pt x="274117" y="902229"/>
                  <a:pt x="274117" y="909730"/>
                </a:cubicBezTo>
                <a:cubicBezTo>
                  <a:pt x="274117" y="917231"/>
                  <a:pt x="280198" y="923312"/>
                  <a:pt x="287699" y="923312"/>
                </a:cubicBezTo>
                <a:lnTo>
                  <a:pt x="1096676" y="923313"/>
                </a:lnTo>
                <a:cubicBezTo>
                  <a:pt x="1104177" y="923313"/>
                  <a:pt x="1110258" y="917231"/>
                  <a:pt x="1110258" y="909730"/>
                </a:cubicBezTo>
                <a:lnTo>
                  <a:pt x="1110259" y="909730"/>
                </a:lnTo>
                <a:cubicBezTo>
                  <a:pt x="1110259" y="902229"/>
                  <a:pt x="1104178" y="896147"/>
                  <a:pt x="1096676" y="896147"/>
                </a:cubicBezTo>
                <a:close/>
                <a:moveTo>
                  <a:pt x="287699" y="798123"/>
                </a:moveTo>
                <a:cubicBezTo>
                  <a:pt x="280198" y="798123"/>
                  <a:pt x="274117" y="804204"/>
                  <a:pt x="274117" y="811706"/>
                </a:cubicBezTo>
                <a:cubicBezTo>
                  <a:pt x="274117" y="819207"/>
                  <a:pt x="280198" y="825288"/>
                  <a:pt x="287699" y="825288"/>
                </a:cubicBezTo>
                <a:lnTo>
                  <a:pt x="1096676" y="825288"/>
                </a:lnTo>
                <a:cubicBezTo>
                  <a:pt x="1104177" y="825288"/>
                  <a:pt x="1110258" y="819207"/>
                  <a:pt x="1110258" y="811706"/>
                </a:cubicBezTo>
                <a:lnTo>
                  <a:pt x="1110259" y="811706"/>
                </a:lnTo>
                <a:cubicBezTo>
                  <a:pt x="1110259" y="804204"/>
                  <a:pt x="1104178" y="798123"/>
                  <a:pt x="1096676" y="798123"/>
                </a:cubicBezTo>
                <a:close/>
                <a:moveTo>
                  <a:pt x="287699" y="700099"/>
                </a:moveTo>
                <a:cubicBezTo>
                  <a:pt x="280198" y="700099"/>
                  <a:pt x="274117" y="706180"/>
                  <a:pt x="274117" y="713681"/>
                </a:cubicBezTo>
                <a:cubicBezTo>
                  <a:pt x="274117" y="721183"/>
                  <a:pt x="280198" y="727263"/>
                  <a:pt x="287699" y="727263"/>
                </a:cubicBezTo>
                <a:lnTo>
                  <a:pt x="1096676" y="727264"/>
                </a:lnTo>
                <a:cubicBezTo>
                  <a:pt x="1104177" y="727264"/>
                  <a:pt x="1110258" y="721183"/>
                  <a:pt x="1110258" y="713681"/>
                </a:cubicBezTo>
                <a:lnTo>
                  <a:pt x="1110259" y="713681"/>
                </a:lnTo>
                <a:cubicBezTo>
                  <a:pt x="1110259" y="706180"/>
                  <a:pt x="1104178" y="700099"/>
                  <a:pt x="1096676" y="700099"/>
                </a:cubicBezTo>
                <a:close/>
                <a:moveTo>
                  <a:pt x="287699" y="602074"/>
                </a:moveTo>
                <a:cubicBezTo>
                  <a:pt x="280198" y="602074"/>
                  <a:pt x="274117" y="608155"/>
                  <a:pt x="274117" y="615657"/>
                </a:cubicBezTo>
                <a:cubicBezTo>
                  <a:pt x="274117" y="623158"/>
                  <a:pt x="280198" y="629239"/>
                  <a:pt x="287699" y="629239"/>
                </a:cubicBezTo>
                <a:lnTo>
                  <a:pt x="1096676" y="629239"/>
                </a:lnTo>
                <a:cubicBezTo>
                  <a:pt x="1104177" y="629239"/>
                  <a:pt x="1110258" y="623158"/>
                  <a:pt x="1110258" y="615657"/>
                </a:cubicBezTo>
                <a:lnTo>
                  <a:pt x="1110259" y="615657"/>
                </a:lnTo>
                <a:cubicBezTo>
                  <a:pt x="1110259" y="608155"/>
                  <a:pt x="1104178" y="602074"/>
                  <a:pt x="1096676" y="602074"/>
                </a:cubicBezTo>
                <a:close/>
                <a:moveTo>
                  <a:pt x="287699" y="504050"/>
                </a:moveTo>
                <a:cubicBezTo>
                  <a:pt x="280198" y="504050"/>
                  <a:pt x="274117" y="510131"/>
                  <a:pt x="274117" y="517632"/>
                </a:cubicBezTo>
                <a:cubicBezTo>
                  <a:pt x="274117" y="525134"/>
                  <a:pt x="280198" y="531214"/>
                  <a:pt x="287699" y="531214"/>
                </a:cubicBezTo>
                <a:lnTo>
                  <a:pt x="752382" y="531215"/>
                </a:lnTo>
                <a:cubicBezTo>
                  <a:pt x="759883" y="531215"/>
                  <a:pt x="765965" y="525134"/>
                  <a:pt x="765965" y="517632"/>
                </a:cubicBezTo>
                <a:lnTo>
                  <a:pt x="765965" y="517632"/>
                </a:lnTo>
                <a:cubicBezTo>
                  <a:pt x="765965" y="510131"/>
                  <a:pt x="759884" y="504050"/>
                  <a:pt x="752383" y="504050"/>
                </a:cubicBezTo>
                <a:close/>
                <a:moveTo>
                  <a:pt x="62267" y="162120"/>
                </a:moveTo>
                <a:lnTo>
                  <a:pt x="66556" y="162120"/>
                </a:lnTo>
                <a:lnTo>
                  <a:pt x="66556" y="1366867"/>
                </a:lnTo>
                <a:cubicBezTo>
                  <a:pt x="66556" y="1401257"/>
                  <a:pt x="94434" y="1429134"/>
                  <a:pt x="128823" y="1429134"/>
                </a:cubicBezTo>
                <a:lnTo>
                  <a:pt x="1058417" y="1429134"/>
                </a:lnTo>
                <a:lnTo>
                  <a:pt x="1058417" y="1435081"/>
                </a:lnTo>
                <a:cubicBezTo>
                  <a:pt x="1058417" y="1469471"/>
                  <a:pt x="1030539" y="1497348"/>
                  <a:pt x="996150" y="1497348"/>
                </a:cubicBezTo>
                <a:lnTo>
                  <a:pt x="62267" y="1497348"/>
                </a:lnTo>
                <a:cubicBezTo>
                  <a:pt x="27878" y="1497348"/>
                  <a:pt x="0" y="1469471"/>
                  <a:pt x="0" y="1435081"/>
                </a:cubicBezTo>
                <a:lnTo>
                  <a:pt x="0" y="224387"/>
                </a:lnTo>
                <a:cubicBezTo>
                  <a:pt x="0" y="189998"/>
                  <a:pt x="27878" y="162120"/>
                  <a:pt x="62267" y="162120"/>
                </a:cubicBezTo>
                <a:close/>
                <a:moveTo>
                  <a:pt x="142756" y="81629"/>
                </a:moveTo>
                <a:lnTo>
                  <a:pt x="147045" y="81629"/>
                </a:lnTo>
                <a:lnTo>
                  <a:pt x="147045" y="1286376"/>
                </a:lnTo>
                <a:cubicBezTo>
                  <a:pt x="147045" y="1320766"/>
                  <a:pt x="174923" y="1348643"/>
                  <a:pt x="209312" y="1348643"/>
                </a:cubicBezTo>
                <a:lnTo>
                  <a:pt x="1138906" y="1348643"/>
                </a:lnTo>
                <a:lnTo>
                  <a:pt x="1138906" y="1354590"/>
                </a:lnTo>
                <a:cubicBezTo>
                  <a:pt x="1138906" y="1388980"/>
                  <a:pt x="1111028" y="1416857"/>
                  <a:pt x="1076639" y="1416857"/>
                </a:cubicBezTo>
                <a:lnTo>
                  <a:pt x="142756" y="1416857"/>
                </a:lnTo>
                <a:cubicBezTo>
                  <a:pt x="108367" y="1416857"/>
                  <a:pt x="80489" y="1388980"/>
                  <a:pt x="80489" y="1354590"/>
                </a:cubicBezTo>
                <a:lnTo>
                  <a:pt x="80489" y="143896"/>
                </a:lnTo>
                <a:cubicBezTo>
                  <a:pt x="80489" y="109507"/>
                  <a:pt x="108367" y="81629"/>
                  <a:pt x="142756" y="81629"/>
                </a:cubicBezTo>
                <a:close/>
                <a:moveTo>
                  <a:pt x="1003055" y="0"/>
                </a:moveTo>
                <a:lnTo>
                  <a:pt x="1221396" y="218342"/>
                </a:lnTo>
                <a:lnTo>
                  <a:pt x="1003055" y="218342"/>
                </a:lnTo>
                <a:close/>
                <a:moveTo>
                  <a:pt x="225246" y="0"/>
                </a:moveTo>
                <a:lnTo>
                  <a:pt x="968074" y="0"/>
                </a:lnTo>
                <a:lnTo>
                  <a:pt x="968074" y="253323"/>
                </a:lnTo>
                <a:lnTo>
                  <a:pt x="1221396" y="253323"/>
                </a:lnTo>
                <a:lnTo>
                  <a:pt x="1221396" y="1272961"/>
                </a:lnTo>
                <a:cubicBezTo>
                  <a:pt x="1221396" y="1307351"/>
                  <a:pt x="1193518" y="1335228"/>
                  <a:pt x="1159129" y="1335228"/>
                </a:cubicBezTo>
                <a:lnTo>
                  <a:pt x="225246" y="1335228"/>
                </a:lnTo>
                <a:cubicBezTo>
                  <a:pt x="190857" y="1335228"/>
                  <a:pt x="162979" y="1307351"/>
                  <a:pt x="162979" y="1272961"/>
                </a:cubicBezTo>
                <a:lnTo>
                  <a:pt x="162979" y="62267"/>
                </a:lnTo>
                <a:cubicBezTo>
                  <a:pt x="162979" y="27878"/>
                  <a:pt x="190857" y="0"/>
                  <a:pt x="2252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260" tIns="46630" rIns="9326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3264"/>
          </a:p>
        </p:txBody>
      </p:sp>
      <p:sp>
        <p:nvSpPr>
          <p:cNvPr id="175" name="Freeform 741"/>
          <p:cNvSpPr/>
          <p:nvPr/>
        </p:nvSpPr>
        <p:spPr>
          <a:xfrm>
            <a:off x="498710" y="3307617"/>
            <a:ext cx="402125" cy="241791"/>
          </a:xfrm>
          <a:custGeom>
            <a:avLst/>
            <a:gdLst/>
            <a:ahLst/>
            <a:cxnLst/>
            <a:rect l="l" t="t" r="r" b="b"/>
            <a:pathLst>
              <a:path w="2681111" h="1612107">
                <a:moveTo>
                  <a:pt x="2538287" y="304560"/>
                </a:moveTo>
                <a:lnTo>
                  <a:pt x="2302266" y="487625"/>
                </a:lnTo>
                <a:lnTo>
                  <a:pt x="1442862" y="1154906"/>
                </a:lnTo>
                <a:lnTo>
                  <a:pt x="73468" y="616013"/>
                </a:lnTo>
                <a:cubicBezTo>
                  <a:pt x="34590" y="733877"/>
                  <a:pt x="23079" y="861128"/>
                  <a:pt x="162637" y="990722"/>
                </a:cubicBezTo>
                <a:lnTo>
                  <a:pt x="1440918" y="1561724"/>
                </a:lnTo>
                <a:lnTo>
                  <a:pt x="2616841" y="513287"/>
                </a:lnTo>
                <a:cubicBezTo>
                  <a:pt x="2571613" y="479699"/>
                  <a:pt x="2526386" y="424518"/>
                  <a:pt x="2538287" y="304560"/>
                </a:cubicBezTo>
                <a:close/>
                <a:moveTo>
                  <a:pt x="1283319" y="0"/>
                </a:moveTo>
                <a:lnTo>
                  <a:pt x="2635869" y="228600"/>
                </a:lnTo>
                <a:lnTo>
                  <a:pt x="2566655" y="282342"/>
                </a:lnTo>
                <a:cubicBezTo>
                  <a:pt x="2532815" y="442567"/>
                  <a:pt x="2654230" y="505329"/>
                  <a:pt x="2681111" y="515688"/>
                </a:cubicBezTo>
                <a:lnTo>
                  <a:pt x="1443297" y="1612107"/>
                </a:lnTo>
                <a:lnTo>
                  <a:pt x="122169" y="1019513"/>
                </a:lnTo>
                <a:cubicBezTo>
                  <a:pt x="-29859" y="870156"/>
                  <a:pt x="-21402" y="657896"/>
                  <a:pt x="47084" y="605630"/>
                </a:cubicBezTo>
                <a:lnTo>
                  <a:pt x="45069" y="604837"/>
                </a:lnTo>
                <a:lnTo>
                  <a:pt x="50651" y="602111"/>
                </a:lnTo>
                <a:cubicBezTo>
                  <a:pt x="51193" y="600854"/>
                  <a:pt x="52160" y="600240"/>
                  <a:pt x="53136" y="599658"/>
                </a:cubicBezTo>
                <a:lnTo>
                  <a:pt x="54539" y="6002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rgbClr val="FF0000"/>
              </a:solidFill>
            </a:endParaRPr>
          </a:p>
        </p:txBody>
      </p:sp>
      <p:sp>
        <p:nvSpPr>
          <p:cNvPr id="176" name="Freeform 122"/>
          <p:cNvSpPr>
            <a:spLocks/>
          </p:cNvSpPr>
          <p:nvPr/>
        </p:nvSpPr>
        <p:spPr bwMode="black">
          <a:xfrm>
            <a:off x="4502632" y="5366541"/>
            <a:ext cx="279741" cy="279741"/>
          </a:xfrm>
          <a:custGeom>
            <a:avLst/>
            <a:gdLst>
              <a:gd name="T0" fmla="*/ 61 w 70"/>
              <a:gd name="T1" fmla="*/ 11 h 71"/>
              <a:gd name="T2" fmla="*/ 60 w 70"/>
              <a:gd name="T3" fmla="*/ 11 h 71"/>
              <a:gd name="T4" fmla="*/ 53 w 70"/>
              <a:gd name="T5" fmla="*/ 18 h 71"/>
              <a:gd name="T6" fmla="*/ 53 w 70"/>
              <a:gd name="T7" fmla="*/ 19 h 71"/>
              <a:gd name="T8" fmla="*/ 53 w 70"/>
              <a:gd name="T9" fmla="*/ 19 h 71"/>
              <a:gd name="T10" fmla="*/ 60 w 70"/>
              <a:gd name="T11" fmla="*/ 35 h 71"/>
              <a:gd name="T12" fmla="*/ 35 w 70"/>
              <a:gd name="T13" fmla="*/ 60 h 71"/>
              <a:gd name="T14" fmla="*/ 10 w 70"/>
              <a:gd name="T15" fmla="*/ 36 h 71"/>
              <a:gd name="T16" fmla="*/ 16 w 70"/>
              <a:gd name="T17" fmla="*/ 21 h 71"/>
              <a:gd name="T18" fmla="*/ 18 w 70"/>
              <a:gd name="T19" fmla="*/ 18 h 71"/>
              <a:gd name="T20" fmla="*/ 25 w 70"/>
              <a:gd name="T21" fmla="*/ 26 h 71"/>
              <a:gd name="T22" fmla="*/ 30 w 70"/>
              <a:gd name="T23" fmla="*/ 0 h 71"/>
              <a:gd name="T24" fmla="*/ 4 w 70"/>
              <a:gd name="T25" fmla="*/ 2 h 71"/>
              <a:gd name="T26" fmla="*/ 11 w 70"/>
              <a:gd name="T27" fmla="*/ 10 h 71"/>
              <a:gd name="T28" fmla="*/ 9 w 70"/>
              <a:gd name="T29" fmla="*/ 12 h 71"/>
              <a:gd name="T30" fmla="*/ 0 w 70"/>
              <a:gd name="T31" fmla="*/ 36 h 71"/>
              <a:gd name="T32" fmla="*/ 35 w 70"/>
              <a:gd name="T33" fmla="*/ 71 h 71"/>
              <a:gd name="T34" fmla="*/ 35 w 70"/>
              <a:gd name="T35" fmla="*/ 71 h 71"/>
              <a:gd name="T36" fmla="*/ 70 w 70"/>
              <a:gd name="T37" fmla="*/ 35 h 71"/>
              <a:gd name="T38" fmla="*/ 61 w 70"/>
              <a:gd name="T39"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71">
                <a:moveTo>
                  <a:pt x="61" y="11"/>
                </a:moveTo>
                <a:cubicBezTo>
                  <a:pt x="60" y="11"/>
                  <a:pt x="60" y="11"/>
                  <a:pt x="60" y="11"/>
                </a:cubicBezTo>
                <a:cubicBezTo>
                  <a:pt x="53" y="18"/>
                  <a:pt x="53" y="18"/>
                  <a:pt x="53" y="18"/>
                </a:cubicBezTo>
                <a:cubicBezTo>
                  <a:pt x="53" y="19"/>
                  <a:pt x="53" y="19"/>
                  <a:pt x="53" y="19"/>
                </a:cubicBezTo>
                <a:cubicBezTo>
                  <a:pt x="53" y="19"/>
                  <a:pt x="53" y="19"/>
                  <a:pt x="53" y="19"/>
                </a:cubicBezTo>
                <a:cubicBezTo>
                  <a:pt x="57" y="23"/>
                  <a:pt x="60" y="29"/>
                  <a:pt x="60" y="35"/>
                </a:cubicBezTo>
                <a:cubicBezTo>
                  <a:pt x="60" y="49"/>
                  <a:pt x="49" y="60"/>
                  <a:pt x="35" y="60"/>
                </a:cubicBezTo>
                <a:cubicBezTo>
                  <a:pt x="22" y="60"/>
                  <a:pt x="11" y="49"/>
                  <a:pt x="10" y="36"/>
                </a:cubicBezTo>
                <a:cubicBezTo>
                  <a:pt x="10" y="30"/>
                  <a:pt x="12" y="25"/>
                  <a:pt x="16" y="21"/>
                </a:cubicBezTo>
                <a:cubicBezTo>
                  <a:pt x="18" y="18"/>
                  <a:pt x="18" y="18"/>
                  <a:pt x="18" y="18"/>
                </a:cubicBezTo>
                <a:cubicBezTo>
                  <a:pt x="25" y="26"/>
                  <a:pt x="25" y="26"/>
                  <a:pt x="25" y="26"/>
                </a:cubicBezTo>
                <a:cubicBezTo>
                  <a:pt x="30" y="0"/>
                  <a:pt x="30" y="0"/>
                  <a:pt x="30" y="0"/>
                </a:cubicBezTo>
                <a:cubicBezTo>
                  <a:pt x="4" y="2"/>
                  <a:pt x="4" y="2"/>
                  <a:pt x="4" y="2"/>
                </a:cubicBezTo>
                <a:cubicBezTo>
                  <a:pt x="11" y="10"/>
                  <a:pt x="11" y="10"/>
                  <a:pt x="11" y="10"/>
                </a:cubicBezTo>
                <a:cubicBezTo>
                  <a:pt x="9" y="12"/>
                  <a:pt x="9" y="12"/>
                  <a:pt x="9" y="12"/>
                </a:cubicBezTo>
                <a:cubicBezTo>
                  <a:pt x="3" y="19"/>
                  <a:pt x="0" y="27"/>
                  <a:pt x="0" y="36"/>
                </a:cubicBezTo>
                <a:cubicBezTo>
                  <a:pt x="0" y="55"/>
                  <a:pt x="16" y="71"/>
                  <a:pt x="35" y="71"/>
                </a:cubicBezTo>
                <a:cubicBezTo>
                  <a:pt x="35" y="71"/>
                  <a:pt x="35" y="71"/>
                  <a:pt x="35" y="71"/>
                </a:cubicBezTo>
                <a:cubicBezTo>
                  <a:pt x="55" y="71"/>
                  <a:pt x="70" y="55"/>
                  <a:pt x="70" y="35"/>
                </a:cubicBezTo>
                <a:cubicBezTo>
                  <a:pt x="70" y="26"/>
                  <a:pt x="67" y="18"/>
                  <a:pt x="61" y="11"/>
                </a:cubicBezTo>
              </a:path>
            </a:pathLst>
          </a:custGeom>
          <a:solidFill>
            <a:schemeClr val="accent1"/>
          </a:solidFill>
          <a:ln>
            <a:noFill/>
          </a:ln>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77" name="Freeform 226"/>
          <p:cNvSpPr>
            <a:spLocks noChangeAspect="1"/>
          </p:cNvSpPr>
          <p:nvPr/>
        </p:nvSpPr>
        <p:spPr bwMode="black">
          <a:xfrm>
            <a:off x="4569418" y="1616520"/>
            <a:ext cx="279741" cy="296148"/>
          </a:xfrm>
          <a:custGeom>
            <a:avLst/>
            <a:gdLst>
              <a:gd name="connsiteX0" fmla="*/ 59957 w 546268"/>
              <a:gd name="connsiteY0" fmla="*/ 369868 h 578307"/>
              <a:gd name="connsiteX1" fmla="*/ 257006 w 546268"/>
              <a:gd name="connsiteY1" fmla="*/ 484264 h 578307"/>
              <a:gd name="connsiteX2" fmla="*/ 257707 w 546268"/>
              <a:gd name="connsiteY2" fmla="*/ 484264 h 578307"/>
              <a:gd name="connsiteX3" fmla="*/ 273135 w 546268"/>
              <a:gd name="connsiteY3" fmla="*/ 488475 h 578307"/>
              <a:gd name="connsiteX4" fmla="*/ 289263 w 546268"/>
              <a:gd name="connsiteY4" fmla="*/ 484264 h 578307"/>
              <a:gd name="connsiteX5" fmla="*/ 487013 w 546268"/>
              <a:gd name="connsiteY5" fmla="*/ 369868 h 578307"/>
              <a:gd name="connsiteX6" fmla="*/ 538204 w 546268"/>
              <a:gd name="connsiteY6" fmla="*/ 399344 h 578307"/>
              <a:gd name="connsiteX7" fmla="*/ 545217 w 546268"/>
              <a:gd name="connsiteY7" fmla="*/ 407766 h 578307"/>
              <a:gd name="connsiteX8" fmla="*/ 545217 w 546268"/>
              <a:gd name="connsiteY8" fmla="*/ 418995 h 578307"/>
              <a:gd name="connsiteX9" fmla="*/ 538204 w 546268"/>
              <a:gd name="connsiteY9" fmla="*/ 427417 h 578307"/>
              <a:gd name="connsiteX10" fmla="*/ 280848 w 546268"/>
              <a:gd name="connsiteY10" fmla="*/ 576202 h 578307"/>
              <a:gd name="connsiteX11" fmla="*/ 273135 w 546268"/>
              <a:gd name="connsiteY11" fmla="*/ 578307 h 578307"/>
              <a:gd name="connsiteX12" fmla="*/ 265421 w 546268"/>
              <a:gd name="connsiteY12" fmla="*/ 576202 h 578307"/>
              <a:gd name="connsiteX13" fmla="*/ 8065 w 546268"/>
              <a:gd name="connsiteY13" fmla="*/ 427417 h 578307"/>
              <a:gd name="connsiteX14" fmla="*/ 1052 w 546268"/>
              <a:gd name="connsiteY14" fmla="*/ 418995 h 578307"/>
              <a:gd name="connsiteX15" fmla="*/ 1052 w 546268"/>
              <a:gd name="connsiteY15" fmla="*/ 407766 h 578307"/>
              <a:gd name="connsiteX16" fmla="*/ 8065 w 546268"/>
              <a:gd name="connsiteY16" fmla="*/ 399344 h 578307"/>
              <a:gd name="connsiteX17" fmla="*/ 59957 w 546268"/>
              <a:gd name="connsiteY17" fmla="*/ 369868 h 578307"/>
              <a:gd name="connsiteX18" fmla="*/ 59957 w 546268"/>
              <a:gd name="connsiteY18" fmla="*/ 245100 h 578307"/>
              <a:gd name="connsiteX19" fmla="*/ 257006 w 546268"/>
              <a:gd name="connsiteY19" fmla="*/ 359394 h 578307"/>
              <a:gd name="connsiteX20" fmla="*/ 257707 w 546268"/>
              <a:gd name="connsiteY20" fmla="*/ 359394 h 578307"/>
              <a:gd name="connsiteX21" fmla="*/ 273135 w 546268"/>
              <a:gd name="connsiteY21" fmla="*/ 362900 h 578307"/>
              <a:gd name="connsiteX22" fmla="*/ 289263 w 546268"/>
              <a:gd name="connsiteY22" fmla="*/ 359394 h 578307"/>
              <a:gd name="connsiteX23" fmla="*/ 487013 w 546268"/>
              <a:gd name="connsiteY23" fmla="*/ 245100 h 578307"/>
              <a:gd name="connsiteX24" fmla="*/ 538204 w 546268"/>
              <a:gd name="connsiteY24" fmla="*/ 274550 h 578307"/>
              <a:gd name="connsiteX25" fmla="*/ 545217 w 546268"/>
              <a:gd name="connsiteY25" fmla="*/ 282964 h 578307"/>
              <a:gd name="connsiteX26" fmla="*/ 545217 w 546268"/>
              <a:gd name="connsiteY26" fmla="*/ 294183 h 578307"/>
              <a:gd name="connsiteX27" fmla="*/ 538204 w 546268"/>
              <a:gd name="connsiteY27" fmla="*/ 302598 h 578307"/>
              <a:gd name="connsiteX28" fmla="*/ 280848 w 546268"/>
              <a:gd name="connsiteY28" fmla="*/ 451250 h 578307"/>
              <a:gd name="connsiteX29" fmla="*/ 273135 w 546268"/>
              <a:gd name="connsiteY29" fmla="*/ 452652 h 578307"/>
              <a:gd name="connsiteX30" fmla="*/ 265421 w 546268"/>
              <a:gd name="connsiteY30" fmla="*/ 451250 h 578307"/>
              <a:gd name="connsiteX31" fmla="*/ 8065 w 546268"/>
              <a:gd name="connsiteY31" fmla="*/ 302598 h 578307"/>
              <a:gd name="connsiteX32" fmla="*/ 1052 w 546268"/>
              <a:gd name="connsiteY32" fmla="*/ 294183 h 578307"/>
              <a:gd name="connsiteX33" fmla="*/ 1052 w 546268"/>
              <a:gd name="connsiteY33" fmla="*/ 282964 h 578307"/>
              <a:gd name="connsiteX34" fmla="*/ 8065 w 546268"/>
              <a:gd name="connsiteY34" fmla="*/ 274550 h 578307"/>
              <a:gd name="connsiteX35" fmla="*/ 59957 w 546268"/>
              <a:gd name="connsiteY35" fmla="*/ 245100 h 578307"/>
              <a:gd name="connsiteX36" fmla="*/ 273135 w 546268"/>
              <a:gd name="connsiteY36" fmla="*/ 0 h 578307"/>
              <a:gd name="connsiteX37" fmla="*/ 280848 w 546268"/>
              <a:gd name="connsiteY37" fmla="*/ 2803 h 578307"/>
              <a:gd name="connsiteX38" fmla="*/ 538204 w 546268"/>
              <a:gd name="connsiteY38" fmla="*/ 151352 h 578307"/>
              <a:gd name="connsiteX39" fmla="*/ 545217 w 546268"/>
              <a:gd name="connsiteY39" fmla="*/ 159761 h 578307"/>
              <a:gd name="connsiteX40" fmla="*/ 545217 w 546268"/>
              <a:gd name="connsiteY40" fmla="*/ 170271 h 578307"/>
              <a:gd name="connsiteX41" fmla="*/ 538204 w 546268"/>
              <a:gd name="connsiteY41" fmla="*/ 178680 h 578307"/>
              <a:gd name="connsiteX42" fmla="*/ 280848 w 546268"/>
              <a:gd name="connsiteY42" fmla="*/ 327930 h 578307"/>
              <a:gd name="connsiteX43" fmla="*/ 277342 w 546268"/>
              <a:gd name="connsiteY43" fmla="*/ 329331 h 578307"/>
              <a:gd name="connsiteX44" fmla="*/ 273135 w 546268"/>
              <a:gd name="connsiteY44" fmla="*/ 331433 h 578307"/>
              <a:gd name="connsiteX45" fmla="*/ 268927 w 546268"/>
              <a:gd name="connsiteY45" fmla="*/ 329331 h 578307"/>
              <a:gd name="connsiteX46" fmla="*/ 265421 w 546268"/>
              <a:gd name="connsiteY46" fmla="*/ 327930 h 578307"/>
              <a:gd name="connsiteX47" fmla="*/ 8065 w 546268"/>
              <a:gd name="connsiteY47" fmla="*/ 178680 h 578307"/>
              <a:gd name="connsiteX48" fmla="*/ 1052 w 546268"/>
              <a:gd name="connsiteY48" fmla="*/ 170271 h 578307"/>
              <a:gd name="connsiteX49" fmla="*/ 1052 w 546268"/>
              <a:gd name="connsiteY49" fmla="*/ 159761 h 578307"/>
              <a:gd name="connsiteX50" fmla="*/ 8065 w 546268"/>
              <a:gd name="connsiteY50" fmla="*/ 151352 h 578307"/>
              <a:gd name="connsiteX51" fmla="*/ 265421 w 546268"/>
              <a:gd name="connsiteY51" fmla="*/ 2803 h 578307"/>
              <a:gd name="connsiteX52" fmla="*/ 273135 w 546268"/>
              <a:gd name="connsiteY52" fmla="*/ 0 h 57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6268" h="578307">
                <a:moveTo>
                  <a:pt x="59957" y="369868"/>
                </a:moveTo>
                <a:lnTo>
                  <a:pt x="257006" y="484264"/>
                </a:lnTo>
                <a:cubicBezTo>
                  <a:pt x="257707" y="484264"/>
                  <a:pt x="257707" y="484264"/>
                  <a:pt x="257707" y="484264"/>
                </a:cubicBezTo>
                <a:cubicBezTo>
                  <a:pt x="261915" y="487071"/>
                  <a:pt x="267525" y="488475"/>
                  <a:pt x="273135" y="488475"/>
                </a:cubicBezTo>
                <a:cubicBezTo>
                  <a:pt x="278744" y="488475"/>
                  <a:pt x="284354" y="487071"/>
                  <a:pt x="289263" y="484264"/>
                </a:cubicBezTo>
                <a:cubicBezTo>
                  <a:pt x="487013" y="369868"/>
                  <a:pt x="487013" y="369868"/>
                  <a:pt x="487013" y="369868"/>
                </a:cubicBezTo>
                <a:cubicBezTo>
                  <a:pt x="538204" y="399344"/>
                  <a:pt x="538204" y="399344"/>
                  <a:pt x="538204" y="399344"/>
                </a:cubicBezTo>
                <a:cubicBezTo>
                  <a:pt x="541710" y="401450"/>
                  <a:pt x="543814" y="404257"/>
                  <a:pt x="545217" y="407766"/>
                </a:cubicBezTo>
                <a:cubicBezTo>
                  <a:pt x="546619" y="411275"/>
                  <a:pt x="546619" y="415486"/>
                  <a:pt x="545217" y="418995"/>
                </a:cubicBezTo>
                <a:cubicBezTo>
                  <a:pt x="543814" y="422504"/>
                  <a:pt x="541710" y="425312"/>
                  <a:pt x="538204" y="427417"/>
                </a:cubicBezTo>
                <a:cubicBezTo>
                  <a:pt x="280848" y="576202"/>
                  <a:pt x="280848" y="576202"/>
                  <a:pt x="280848" y="576202"/>
                </a:cubicBezTo>
                <a:cubicBezTo>
                  <a:pt x="278744" y="577605"/>
                  <a:pt x="275939" y="578307"/>
                  <a:pt x="273135" y="578307"/>
                </a:cubicBezTo>
                <a:cubicBezTo>
                  <a:pt x="270330" y="578307"/>
                  <a:pt x="267525" y="577605"/>
                  <a:pt x="265421" y="576202"/>
                </a:cubicBezTo>
                <a:cubicBezTo>
                  <a:pt x="8065" y="427417"/>
                  <a:pt x="8065" y="427417"/>
                  <a:pt x="8065" y="427417"/>
                </a:cubicBezTo>
                <a:cubicBezTo>
                  <a:pt x="4559" y="425312"/>
                  <a:pt x="2455" y="422504"/>
                  <a:pt x="1052" y="418995"/>
                </a:cubicBezTo>
                <a:cubicBezTo>
                  <a:pt x="-350" y="415486"/>
                  <a:pt x="-350" y="411275"/>
                  <a:pt x="1052" y="407766"/>
                </a:cubicBezTo>
                <a:cubicBezTo>
                  <a:pt x="2455" y="404257"/>
                  <a:pt x="4559" y="401450"/>
                  <a:pt x="8065" y="399344"/>
                </a:cubicBezTo>
                <a:cubicBezTo>
                  <a:pt x="59957" y="369868"/>
                  <a:pt x="59957" y="369868"/>
                  <a:pt x="59957" y="369868"/>
                </a:cubicBezTo>
                <a:close/>
                <a:moveTo>
                  <a:pt x="59957" y="245100"/>
                </a:moveTo>
                <a:cubicBezTo>
                  <a:pt x="257006" y="359394"/>
                  <a:pt x="257006" y="359394"/>
                  <a:pt x="257006" y="359394"/>
                </a:cubicBezTo>
                <a:cubicBezTo>
                  <a:pt x="257707" y="359394"/>
                  <a:pt x="257707" y="359394"/>
                  <a:pt x="257707" y="359394"/>
                </a:cubicBezTo>
                <a:cubicBezTo>
                  <a:pt x="261915" y="362199"/>
                  <a:pt x="267525" y="362900"/>
                  <a:pt x="273135" y="362900"/>
                </a:cubicBezTo>
                <a:cubicBezTo>
                  <a:pt x="278744" y="362900"/>
                  <a:pt x="284354" y="362199"/>
                  <a:pt x="289263" y="359394"/>
                </a:cubicBezTo>
                <a:cubicBezTo>
                  <a:pt x="487013" y="245100"/>
                  <a:pt x="487013" y="245100"/>
                  <a:pt x="487013" y="245100"/>
                </a:cubicBezTo>
                <a:cubicBezTo>
                  <a:pt x="538204" y="274550"/>
                  <a:pt x="538204" y="274550"/>
                  <a:pt x="538204" y="274550"/>
                </a:cubicBezTo>
                <a:cubicBezTo>
                  <a:pt x="541710" y="276654"/>
                  <a:pt x="543814" y="279459"/>
                  <a:pt x="545217" y="282964"/>
                </a:cubicBezTo>
                <a:cubicBezTo>
                  <a:pt x="546619" y="286470"/>
                  <a:pt x="546619" y="289976"/>
                  <a:pt x="545217" y="294183"/>
                </a:cubicBezTo>
                <a:cubicBezTo>
                  <a:pt x="543814" y="296988"/>
                  <a:pt x="541710" y="299793"/>
                  <a:pt x="538204" y="302598"/>
                </a:cubicBezTo>
                <a:cubicBezTo>
                  <a:pt x="280848" y="451250"/>
                  <a:pt x="280848" y="451250"/>
                  <a:pt x="280848" y="451250"/>
                </a:cubicBezTo>
                <a:cubicBezTo>
                  <a:pt x="278744" y="451951"/>
                  <a:pt x="275939" y="452652"/>
                  <a:pt x="273135" y="452652"/>
                </a:cubicBezTo>
                <a:cubicBezTo>
                  <a:pt x="270330" y="452652"/>
                  <a:pt x="267525" y="451951"/>
                  <a:pt x="265421" y="451250"/>
                </a:cubicBezTo>
                <a:cubicBezTo>
                  <a:pt x="8065" y="302598"/>
                  <a:pt x="8065" y="302598"/>
                  <a:pt x="8065" y="302598"/>
                </a:cubicBezTo>
                <a:cubicBezTo>
                  <a:pt x="4559" y="299793"/>
                  <a:pt x="2455" y="296988"/>
                  <a:pt x="1052" y="294183"/>
                </a:cubicBezTo>
                <a:cubicBezTo>
                  <a:pt x="-350" y="289976"/>
                  <a:pt x="-350" y="286470"/>
                  <a:pt x="1052" y="282964"/>
                </a:cubicBezTo>
                <a:cubicBezTo>
                  <a:pt x="2455" y="279459"/>
                  <a:pt x="4559" y="276654"/>
                  <a:pt x="8065" y="274550"/>
                </a:cubicBezTo>
                <a:cubicBezTo>
                  <a:pt x="59957" y="245100"/>
                  <a:pt x="59957" y="245100"/>
                  <a:pt x="59957" y="245100"/>
                </a:cubicBezTo>
                <a:close/>
                <a:moveTo>
                  <a:pt x="273135" y="0"/>
                </a:moveTo>
                <a:cubicBezTo>
                  <a:pt x="275939" y="0"/>
                  <a:pt x="278744" y="701"/>
                  <a:pt x="280848" y="2803"/>
                </a:cubicBezTo>
                <a:cubicBezTo>
                  <a:pt x="538204" y="151352"/>
                  <a:pt x="538204" y="151352"/>
                  <a:pt x="538204" y="151352"/>
                </a:cubicBezTo>
                <a:cubicBezTo>
                  <a:pt x="541710" y="153454"/>
                  <a:pt x="543814" y="156257"/>
                  <a:pt x="545217" y="159761"/>
                </a:cubicBezTo>
                <a:cubicBezTo>
                  <a:pt x="546619" y="163264"/>
                  <a:pt x="546619" y="166768"/>
                  <a:pt x="545217" y="170271"/>
                </a:cubicBezTo>
                <a:cubicBezTo>
                  <a:pt x="543814" y="173775"/>
                  <a:pt x="541710" y="176578"/>
                  <a:pt x="538204" y="178680"/>
                </a:cubicBezTo>
                <a:cubicBezTo>
                  <a:pt x="280848" y="327930"/>
                  <a:pt x="280848" y="327930"/>
                  <a:pt x="280848" y="327930"/>
                </a:cubicBezTo>
                <a:cubicBezTo>
                  <a:pt x="280147" y="327930"/>
                  <a:pt x="278744" y="328630"/>
                  <a:pt x="277342" y="329331"/>
                </a:cubicBezTo>
                <a:cubicBezTo>
                  <a:pt x="273135" y="331433"/>
                  <a:pt x="273135" y="331433"/>
                  <a:pt x="273135" y="331433"/>
                </a:cubicBezTo>
                <a:cubicBezTo>
                  <a:pt x="268927" y="329331"/>
                  <a:pt x="268927" y="329331"/>
                  <a:pt x="268927" y="329331"/>
                </a:cubicBezTo>
                <a:cubicBezTo>
                  <a:pt x="267525" y="328630"/>
                  <a:pt x="266122" y="327930"/>
                  <a:pt x="265421" y="327930"/>
                </a:cubicBezTo>
                <a:cubicBezTo>
                  <a:pt x="8065" y="178680"/>
                  <a:pt x="8065" y="178680"/>
                  <a:pt x="8065" y="178680"/>
                </a:cubicBezTo>
                <a:cubicBezTo>
                  <a:pt x="4559" y="176578"/>
                  <a:pt x="2455" y="173775"/>
                  <a:pt x="1052" y="170271"/>
                </a:cubicBezTo>
                <a:cubicBezTo>
                  <a:pt x="-350" y="166768"/>
                  <a:pt x="-350" y="163264"/>
                  <a:pt x="1052" y="159761"/>
                </a:cubicBezTo>
                <a:cubicBezTo>
                  <a:pt x="2455" y="156257"/>
                  <a:pt x="4559" y="153454"/>
                  <a:pt x="8065" y="151352"/>
                </a:cubicBezTo>
                <a:cubicBezTo>
                  <a:pt x="265421" y="2803"/>
                  <a:pt x="265421" y="2803"/>
                  <a:pt x="265421" y="2803"/>
                </a:cubicBezTo>
                <a:cubicBezTo>
                  <a:pt x="267525" y="701"/>
                  <a:pt x="270330" y="0"/>
                  <a:pt x="273135"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72584" tIns="58067" rIns="72584" bIns="5806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370046" fontAlgn="base">
              <a:spcBef>
                <a:spcPct val="0"/>
              </a:spcBef>
              <a:spcAft>
                <a:spcPct val="0"/>
              </a:spcAft>
            </a:pPr>
            <a:endParaRPr lang="en-US" sz="1428"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178" name="Group 177"/>
          <p:cNvGrpSpPr/>
          <p:nvPr/>
        </p:nvGrpSpPr>
        <p:grpSpPr>
          <a:xfrm>
            <a:off x="4462012" y="3851719"/>
            <a:ext cx="354112" cy="403069"/>
            <a:chOff x="2981668" y="2145564"/>
            <a:chExt cx="3235820" cy="3683194"/>
          </a:xfrm>
          <a:solidFill>
            <a:schemeClr val="accent1"/>
          </a:solidFill>
        </p:grpSpPr>
        <p:sp>
          <p:nvSpPr>
            <p:cNvPr id="179" name="Round Diagonal Corner Rectangle 53"/>
            <p:cNvSpPr/>
            <p:nvPr/>
          </p:nvSpPr>
          <p:spPr bwMode="auto">
            <a:xfrm>
              <a:off x="2981668" y="2145564"/>
              <a:ext cx="3235820" cy="3683194"/>
            </a:xfrm>
            <a:custGeom>
              <a:avLst/>
              <a:gdLst/>
              <a:ahLst/>
              <a:cxnLst/>
              <a:rect l="l" t="t" r="r" b="b"/>
              <a:pathLst>
                <a:path w="3235820" h="3683194">
                  <a:moveTo>
                    <a:pt x="595559" y="2728977"/>
                  </a:moveTo>
                  <a:lnTo>
                    <a:pt x="778439" y="2728977"/>
                  </a:lnTo>
                  <a:lnTo>
                    <a:pt x="778439" y="2913127"/>
                  </a:lnTo>
                  <a:lnTo>
                    <a:pt x="595559" y="2913127"/>
                  </a:lnTo>
                  <a:close/>
                  <a:moveTo>
                    <a:pt x="595559" y="2243919"/>
                  </a:moveTo>
                  <a:lnTo>
                    <a:pt x="778439" y="2243919"/>
                  </a:lnTo>
                  <a:lnTo>
                    <a:pt x="778439" y="2428069"/>
                  </a:lnTo>
                  <a:lnTo>
                    <a:pt x="595559" y="2428069"/>
                  </a:lnTo>
                  <a:close/>
                  <a:moveTo>
                    <a:pt x="595559" y="1758862"/>
                  </a:moveTo>
                  <a:lnTo>
                    <a:pt x="778439" y="1758862"/>
                  </a:lnTo>
                  <a:lnTo>
                    <a:pt x="778439" y="1943012"/>
                  </a:lnTo>
                  <a:lnTo>
                    <a:pt x="595559" y="1943012"/>
                  </a:lnTo>
                  <a:close/>
                  <a:moveTo>
                    <a:pt x="595559" y="1273805"/>
                  </a:moveTo>
                  <a:lnTo>
                    <a:pt x="778439" y="1273805"/>
                  </a:lnTo>
                  <a:lnTo>
                    <a:pt x="778439" y="1457955"/>
                  </a:lnTo>
                  <a:lnTo>
                    <a:pt x="595559" y="1457955"/>
                  </a:lnTo>
                  <a:close/>
                  <a:moveTo>
                    <a:pt x="595560" y="650095"/>
                  </a:moveTo>
                  <a:lnTo>
                    <a:pt x="1886300" y="650095"/>
                  </a:lnTo>
                  <a:lnTo>
                    <a:pt x="1886300" y="1018395"/>
                  </a:lnTo>
                  <a:lnTo>
                    <a:pt x="595560" y="1018395"/>
                  </a:lnTo>
                  <a:close/>
                  <a:moveTo>
                    <a:pt x="2054321" y="226077"/>
                  </a:moveTo>
                  <a:lnTo>
                    <a:pt x="520579" y="233218"/>
                  </a:lnTo>
                  <a:cubicBezTo>
                    <a:pt x="362905" y="233218"/>
                    <a:pt x="242283" y="270202"/>
                    <a:pt x="235081" y="524949"/>
                  </a:cubicBezTo>
                  <a:lnTo>
                    <a:pt x="235081" y="3449976"/>
                  </a:lnTo>
                  <a:lnTo>
                    <a:pt x="2715242" y="3449976"/>
                  </a:lnTo>
                  <a:cubicBezTo>
                    <a:pt x="2937738" y="3478785"/>
                    <a:pt x="3000739" y="3319364"/>
                    <a:pt x="3000739" y="3158245"/>
                  </a:cubicBezTo>
                  <a:lnTo>
                    <a:pt x="3000739" y="1068756"/>
                  </a:lnTo>
                  <a:lnTo>
                    <a:pt x="2242421" y="1068756"/>
                  </a:lnTo>
                  <a:cubicBezTo>
                    <a:pt x="2138537" y="1068756"/>
                    <a:pt x="2054321" y="984540"/>
                    <a:pt x="2054321" y="880655"/>
                  </a:cubicBezTo>
                  <a:close/>
                  <a:moveTo>
                    <a:pt x="334033" y="0"/>
                  </a:moveTo>
                  <a:lnTo>
                    <a:pt x="2218267" y="0"/>
                  </a:lnTo>
                  <a:lnTo>
                    <a:pt x="3235820" y="939280"/>
                  </a:lnTo>
                  <a:lnTo>
                    <a:pt x="3235820" y="3349162"/>
                  </a:lnTo>
                  <a:cubicBezTo>
                    <a:pt x="3235820" y="3533642"/>
                    <a:pt x="3086268" y="3683194"/>
                    <a:pt x="2901788" y="3683194"/>
                  </a:cubicBezTo>
                  <a:lnTo>
                    <a:pt x="0" y="3683194"/>
                  </a:lnTo>
                  <a:lnTo>
                    <a:pt x="0" y="334033"/>
                  </a:lnTo>
                  <a:cubicBezTo>
                    <a:pt x="0" y="149553"/>
                    <a:pt x="149553" y="0"/>
                    <a:pt x="3340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836"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80" name="Wave 8"/>
            <p:cNvSpPr/>
            <p:nvPr/>
          </p:nvSpPr>
          <p:spPr>
            <a:xfrm>
              <a:off x="3908425" y="3457965"/>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81" name="Wave 8"/>
            <p:cNvSpPr/>
            <p:nvPr/>
          </p:nvSpPr>
          <p:spPr>
            <a:xfrm>
              <a:off x="3908425" y="3937791"/>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82" name="Wave 8"/>
            <p:cNvSpPr/>
            <p:nvPr/>
          </p:nvSpPr>
          <p:spPr>
            <a:xfrm>
              <a:off x="3908425" y="4418301"/>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83" name="Wave 8"/>
            <p:cNvSpPr/>
            <p:nvPr/>
          </p:nvSpPr>
          <p:spPr>
            <a:xfrm>
              <a:off x="3908425" y="4908839"/>
              <a:ext cx="1768475"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sp>
        <p:nvSpPr>
          <p:cNvPr id="184" name="Rectangle 117"/>
          <p:cNvSpPr/>
          <p:nvPr/>
        </p:nvSpPr>
        <p:spPr>
          <a:xfrm>
            <a:off x="4476648" y="4546580"/>
            <a:ext cx="358925" cy="452799"/>
          </a:xfrm>
          <a:custGeom>
            <a:avLst/>
            <a:gdLst/>
            <a:ahLst/>
            <a:cxnLst/>
            <a:rect l="l" t="t" r="r" b="b"/>
            <a:pathLst>
              <a:path w="2075216" h="2617970">
                <a:moveTo>
                  <a:pt x="1183709" y="147271"/>
                </a:moveTo>
                <a:cubicBezTo>
                  <a:pt x="1183709" y="304616"/>
                  <a:pt x="1183704" y="461958"/>
                  <a:pt x="1183704" y="619303"/>
                </a:cubicBezTo>
                <a:cubicBezTo>
                  <a:pt x="1180846" y="708323"/>
                  <a:pt x="1259699" y="758013"/>
                  <a:pt x="1308834" y="768365"/>
                </a:cubicBezTo>
                <a:lnTo>
                  <a:pt x="1778042" y="776643"/>
                </a:lnTo>
                <a:close/>
                <a:moveTo>
                  <a:pt x="1364480" y="86950"/>
                </a:moveTo>
                <a:lnTo>
                  <a:pt x="1555328" y="86950"/>
                </a:lnTo>
                <a:lnTo>
                  <a:pt x="2075216" y="644678"/>
                </a:lnTo>
                <a:lnTo>
                  <a:pt x="2075216" y="2402671"/>
                </a:lnTo>
                <a:cubicBezTo>
                  <a:pt x="2075216" y="2490933"/>
                  <a:pt x="2012416" y="2562485"/>
                  <a:pt x="1934942" y="2562485"/>
                </a:cubicBezTo>
                <a:lnTo>
                  <a:pt x="1866236" y="2562485"/>
                </a:lnTo>
                <a:cubicBezTo>
                  <a:pt x="1903659" y="2533400"/>
                  <a:pt x="1926633" y="2486155"/>
                  <a:pt x="1926633" y="2433231"/>
                </a:cubicBezTo>
                <a:lnTo>
                  <a:pt x="1926633" y="682246"/>
                </a:lnTo>
                <a:close/>
                <a:moveTo>
                  <a:pt x="159598" y="0"/>
                </a:moveTo>
                <a:lnTo>
                  <a:pt x="1222936" y="0"/>
                </a:lnTo>
                <a:lnTo>
                  <a:pt x="1882050" y="697978"/>
                </a:lnTo>
                <a:lnTo>
                  <a:pt x="1882050" y="2448963"/>
                </a:lnTo>
                <a:cubicBezTo>
                  <a:pt x="1882050" y="2542306"/>
                  <a:pt x="1810595" y="2617970"/>
                  <a:pt x="1722451" y="2617970"/>
                </a:cubicBezTo>
                <a:lnTo>
                  <a:pt x="159598" y="2617970"/>
                </a:lnTo>
                <a:cubicBezTo>
                  <a:pt x="71454" y="2617970"/>
                  <a:pt x="0" y="2542306"/>
                  <a:pt x="0" y="2448963"/>
                </a:cubicBezTo>
                <a:lnTo>
                  <a:pt x="0" y="169009"/>
                </a:lnTo>
                <a:cubicBezTo>
                  <a:pt x="0" y="75670"/>
                  <a:pt x="71454" y="0"/>
                  <a:pt x="15959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nvGrpSpPr>
          <p:cNvPr id="185" name="Group 184"/>
          <p:cNvGrpSpPr/>
          <p:nvPr/>
        </p:nvGrpSpPr>
        <p:grpSpPr>
          <a:xfrm flipH="1">
            <a:off x="4525592" y="3120300"/>
            <a:ext cx="369473" cy="325528"/>
            <a:chOff x="2557137" y="1730735"/>
            <a:chExt cx="4029727" cy="3550433"/>
          </a:xfrm>
          <a:solidFill>
            <a:schemeClr val="accent1"/>
          </a:solidFill>
        </p:grpSpPr>
        <p:sp>
          <p:nvSpPr>
            <p:cNvPr id="186" name="Oval 185"/>
            <p:cNvSpPr/>
            <p:nvPr/>
          </p:nvSpPr>
          <p:spPr>
            <a:xfrm>
              <a:off x="5059733" y="1805432"/>
              <a:ext cx="1527131" cy="1527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87" name="Rounded Rectangle 3"/>
            <p:cNvSpPr/>
            <p:nvPr/>
          </p:nvSpPr>
          <p:spPr>
            <a:xfrm>
              <a:off x="5076517" y="3574518"/>
              <a:ext cx="1396707" cy="1706650"/>
            </a:xfrm>
            <a:custGeom>
              <a:avLst/>
              <a:gdLst/>
              <a:ahLst/>
              <a:cxnLst/>
              <a:rect l="l" t="t" r="r" b="b"/>
              <a:pathLst>
                <a:path w="678180" h="828675">
                  <a:moveTo>
                    <a:pt x="339090" y="0"/>
                  </a:moveTo>
                  <a:cubicBezTo>
                    <a:pt x="526364" y="0"/>
                    <a:pt x="678180" y="151816"/>
                    <a:pt x="678180" y="339090"/>
                  </a:cubicBezTo>
                  <a:lnTo>
                    <a:pt x="678180" y="828675"/>
                  </a:lnTo>
                  <a:lnTo>
                    <a:pt x="0" y="828675"/>
                  </a:lnTo>
                  <a:lnTo>
                    <a:pt x="0" y="339090"/>
                  </a:lnTo>
                  <a:cubicBezTo>
                    <a:pt x="0" y="151816"/>
                    <a:pt x="151816" y="0"/>
                    <a:pt x="33909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88" name="Rounded Rectangle 225"/>
            <p:cNvSpPr/>
            <p:nvPr/>
          </p:nvSpPr>
          <p:spPr>
            <a:xfrm rot="6921936">
              <a:off x="4498211" y="2720294"/>
              <a:ext cx="517367" cy="192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89" name="Rounded Rectangle 226"/>
            <p:cNvSpPr/>
            <p:nvPr/>
          </p:nvSpPr>
          <p:spPr>
            <a:xfrm rot="10325219">
              <a:off x="3704265" y="1730735"/>
              <a:ext cx="517363" cy="188281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nvGrpSpPr>
            <p:cNvPr id="190" name="Group 189"/>
            <p:cNvGrpSpPr/>
            <p:nvPr/>
          </p:nvGrpSpPr>
          <p:grpSpPr>
            <a:xfrm rot="814425">
              <a:off x="2557137" y="1805203"/>
              <a:ext cx="2520818" cy="548299"/>
              <a:chOff x="12512" y="1623914"/>
              <a:chExt cx="7575560" cy="1647746"/>
            </a:xfrm>
            <a:grpFill/>
          </p:grpSpPr>
          <p:sp>
            <p:nvSpPr>
              <p:cNvPr id="191" name="Rounded Rectangle 6"/>
              <p:cNvSpPr/>
              <p:nvPr/>
            </p:nvSpPr>
            <p:spPr>
              <a:xfrm>
                <a:off x="12512" y="1623914"/>
                <a:ext cx="1240116" cy="1647746"/>
              </a:xfrm>
              <a:custGeom>
                <a:avLst/>
                <a:gdLst/>
                <a:ahLst/>
                <a:cxnLst/>
                <a:rect l="l" t="t" r="r" b="b"/>
                <a:pathLst>
                  <a:path w="1240116" h="1647746">
                    <a:moveTo>
                      <a:pt x="167456" y="0"/>
                    </a:moveTo>
                    <a:lnTo>
                      <a:pt x="1170263" y="0"/>
                    </a:lnTo>
                    <a:cubicBezTo>
                      <a:pt x="1208842" y="0"/>
                      <a:pt x="1240116" y="31274"/>
                      <a:pt x="1240116" y="69853"/>
                    </a:cubicBezTo>
                    <a:lnTo>
                      <a:pt x="1240116" y="1577892"/>
                    </a:lnTo>
                    <a:cubicBezTo>
                      <a:pt x="1240116" y="1616471"/>
                      <a:pt x="1208842" y="1647745"/>
                      <a:pt x="1170263" y="1647745"/>
                    </a:cubicBezTo>
                    <a:lnTo>
                      <a:pt x="433477" y="1647745"/>
                    </a:lnTo>
                    <a:cubicBezTo>
                      <a:pt x="433473" y="1647746"/>
                      <a:pt x="433470" y="1647746"/>
                      <a:pt x="433466" y="1647746"/>
                    </a:cubicBezTo>
                    <a:lnTo>
                      <a:pt x="433456" y="1647745"/>
                    </a:lnTo>
                    <a:lnTo>
                      <a:pt x="167456" y="1647745"/>
                    </a:lnTo>
                    <a:cubicBezTo>
                      <a:pt x="128877" y="1647745"/>
                      <a:pt x="97603" y="1616471"/>
                      <a:pt x="97603" y="1577892"/>
                    </a:cubicBezTo>
                    <a:lnTo>
                      <a:pt x="97603" y="1338814"/>
                    </a:lnTo>
                    <a:cubicBezTo>
                      <a:pt x="35739" y="1198531"/>
                      <a:pt x="0" y="1019135"/>
                      <a:pt x="0" y="823874"/>
                    </a:cubicBezTo>
                    <a:cubicBezTo>
                      <a:pt x="0" y="628613"/>
                      <a:pt x="35739" y="449217"/>
                      <a:pt x="97603" y="308934"/>
                    </a:cubicBezTo>
                    <a:lnTo>
                      <a:pt x="97603" y="69853"/>
                    </a:lnTo>
                    <a:cubicBezTo>
                      <a:pt x="97603" y="31274"/>
                      <a:pt x="128877" y="0"/>
                      <a:pt x="167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92" name="Rounded Rectangle 24"/>
              <p:cNvSpPr/>
              <p:nvPr/>
            </p:nvSpPr>
            <p:spPr>
              <a:xfrm>
                <a:off x="1315781" y="1627485"/>
                <a:ext cx="2751125" cy="1640734"/>
              </a:xfrm>
              <a:custGeom>
                <a:avLst/>
                <a:gdLst/>
                <a:ahLst/>
                <a:cxnLst/>
                <a:rect l="l" t="t" r="r" b="b"/>
                <a:pathLst>
                  <a:path w="2751125" h="1640734">
                    <a:moveTo>
                      <a:pt x="88437" y="0"/>
                    </a:moveTo>
                    <a:lnTo>
                      <a:pt x="113989" y="3573"/>
                    </a:lnTo>
                    <a:lnTo>
                      <a:pt x="2678473" y="355961"/>
                    </a:lnTo>
                    <a:lnTo>
                      <a:pt x="2678473" y="349416"/>
                    </a:lnTo>
                    <a:cubicBezTo>
                      <a:pt x="2678473" y="329354"/>
                      <a:pt x="2694737" y="313090"/>
                      <a:pt x="2714799" y="313090"/>
                    </a:cubicBezTo>
                    <a:cubicBezTo>
                      <a:pt x="2734861" y="313090"/>
                      <a:pt x="2751125" y="329354"/>
                      <a:pt x="2751125" y="349416"/>
                    </a:cubicBezTo>
                    <a:cubicBezTo>
                      <a:pt x="2751125" y="663384"/>
                      <a:pt x="2751124" y="977353"/>
                      <a:pt x="2751124" y="1291321"/>
                    </a:cubicBezTo>
                    <a:cubicBezTo>
                      <a:pt x="2751124" y="1311383"/>
                      <a:pt x="2734860" y="1327647"/>
                      <a:pt x="2714798" y="1327647"/>
                    </a:cubicBezTo>
                    <a:lnTo>
                      <a:pt x="2714799" y="1327646"/>
                    </a:lnTo>
                    <a:cubicBezTo>
                      <a:pt x="2694737" y="1327646"/>
                      <a:pt x="2678473" y="1311382"/>
                      <a:pt x="2678473" y="1291320"/>
                    </a:cubicBezTo>
                    <a:lnTo>
                      <a:pt x="2678473" y="1284773"/>
                    </a:lnTo>
                    <a:lnTo>
                      <a:pt x="113989" y="1637161"/>
                    </a:lnTo>
                    <a:lnTo>
                      <a:pt x="88437" y="1640734"/>
                    </a:lnTo>
                    <a:cubicBezTo>
                      <a:pt x="38321" y="1638709"/>
                      <a:pt x="0" y="1596373"/>
                      <a:pt x="0" y="1545088"/>
                    </a:cubicBezTo>
                    <a:lnTo>
                      <a:pt x="0" y="874064"/>
                    </a:lnTo>
                    <a:lnTo>
                      <a:pt x="0" y="766670"/>
                    </a:lnTo>
                    <a:lnTo>
                      <a:pt x="0" y="95645"/>
                    </a:lnTo>
                    <a:cubicBezTo>
                      <a:pt x="0" y="44360"/>
                      <a:pt x="38321" y="2025"/>
                      <a:pt x="884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93" name="Rounded Rectangle 26"/>
              <p:cNvSpPr/>
              <p:nvPr/>
            </p:nvSpPr>
            <p:spPr>
              <a:xfrm>
                <a:off x="4092656" y="1963220"/>
                <a:ext cx="1209676" cy="969265"/>
              </a:xfrm>
              <a:custGeom>
                <a:avLst/>
                <a:gdLst/>
                <a:ahLst/>
                <a:cxnLst/>
                <a:rect l="l" t="t" r="r" b="b"/>
                <a:pathLst>
                  <a:path w="1209676" h="969265">
                    <a:moveTo>
                      <a:pt x="1173350" y="0"/>
                    </a:moveTo>
                    <a:cubicBezTo>
                      <a:pt x="1193412" y="0"/>
                      <a:pt x="1209676" y="16264"/>
                      <a:pt x="1209676" y="36326"/>
                    </a:cubicBezTo>
                    <a:cubicBezTo>
                      <a:pt x="1209676" y="335197"/>
                      <a:pt x="1209675" y="634068"/>
                      <a:pt x="1209675" y="932939"/>
                    </a:cubicBezTo>
                    <a:cubicBezTo>
                      <a:pt x="1209675" y="953001"/>
                      <a:pt x="1193411" y="969265"/>
                      <a:pt x="1173349" y="969265"/>
                    </a:cubicBezTo>
                    <a:lnTo>
                      <a:pt x="1173350" y="969264"/>
                    </a:lnTo>
                    <a:cubicBezTo>
                      <a:pt x="1153288" y="969264"/>
                      <a:pt x="1137024" y="953000"/>
                      <a:pt x="1137024" y="932938"/>
                    </a:cubicBezTo>
                    <a:lnTo>
                      <a:pt x="1137024" y="932233"/>
                    </a:lnTo>
                    <a:lnTo>
                      <a:pt x="32523" y="932233"/>
                    </a:lnTo>
                    <a:cubicBezTo>
                      <a:pt x="14561" y="932233"/>
                      <a:pt x="0" y="917672"/>
                      <a:pt x="0" y="899710"/>
                    </a:cubicBezTo>
                    <a:lnTo>
                      <a:pt x="0" y="69556"/>
                    </a:lnTo>
                    <a:cubicBezTo>
                      <a:pt x="0" y="51594"/>
                      <a:pt x="14561" y="37033"/>
                      <a:pt x="32523" y="37033"/>
                    </a:cubicBezTo>
                    <a:lnTo>
                      <a:pt x="1137024" y="37033"/>
                    </a:lnTo>
                    <a:lnTo>
                      <a:pt x="1137024" y="36326"/>
                    </a:lnTo>
                    <a:cubicBezTo>
                      <a:pt x="1137024" y="16264"/>
                      <a:pt x="1153288" y="0"/>
                      <a:pt x="1173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94" name="Rounded Rectangle 29"/>
              <p:cNvSpPr/>
              <p:nvPr/>
            </p:nvSpPr>
            <p:spPr>
              <a:xfrm>
                <a:off x="5326144" y="2066157"/>
                <a:ext cx="1209676" cy="763391"/>
              </a:xfrm>
              <a:custGeom>
                <a:avLst/>
                <a:gdLst/>
                <a:ahLst/>
                <a:cxnLst/>
                <a:rect l="l" t="t" r="r" b="b"/>
                <a:pathLst>
                  <a:path w="1209676" h="763391">
                    <a:moveTo>
                      <a:pt x="1173350" y="0"/>
                    </a:moveTo>
                    <a:cubicBezTo>
                      <a:pt x="1193412" y="0"/>
                      <a:pt x="1209676" y="16264"/>
                      <a:pt x="1209676" y="36326"/>
                    </a:cubicBezTo>
                    <a:cubicBezTo>
                      <a:pt x="1209676" y="266572"/>
                      <a:pt x="1209675" y="496819"/>
                      <a:pt x="1209675" y="727065"/>
                    </a:cubicBezTo>
                    <a:cubicBezTo>
                      <a:pt x="1209675" y="747127"/>
                      <a:pt x="1193411" y="763391"/>
                      <a:pt x="1173349" y="763391"/>
                    </a:cubicBezTo>
                    <a:lnTo>
                      <a:pt x="1173350" y="763390"/>
                    </a:lnTo>
                    <a:cubicBezTo>
                      <a:pt x="1155903" y="763390"/>
                      <a:pt x="1141328" y="751089"/>
                      <a:pt x="1139990" y="734225"/>
                    </a:cubicBezTo>
                    <a:lnTo>
                      <a:pt x="25615" y="734225"/>
                    </a:lnTo>
                    <a:cubicBezTo>
                      <a:pt x="11468" y="734225"/>
                      <a:pt x="0" y="722757"/>
                      <a:pt x="0" y="708610"/>
                    </a:cubicBezTo>
                    <a:lnTo>
                      <a:pt x="0" y="54782"/>
                    </a:lnTo>
                    <a:cubicBezTo>
                      <a:pt x="0" y="40635"/>
                      <a:pt x="11468" y="29167"/>
                      <a:pt x="25615" y="29167"/>
                    </a:cubicBezTo>
                    <a:lnTo>
                      <a:pt x="1139990" y="29167"/>
                    </a:lnTo>
                    <a:cubicBezTo>
                      <a:pt x="1141327" y="12302"/>
                      <a:pt x="1155902" y="0"/>
                      <a:pt x="1173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95" name="Rounded Rectangle 32"/>
              <p:cNvSpPr/>
              <p:nvPr/>
            </p:nvSpPr>
            <p:spPr>
              <a:xfrm>
                <a:off x="6560081" y="2151874"/>
                <a:ext cx="1027991" cy="591959"/>
              </a:xfrm>
              <a:custGeom>
                <a:avLst/>
                <a:gdLst/>
                <a:ahLst/>
                <a:cxnLst/>
                <a:rect l="l" t="t" r="r" b="b"/>
                <a:pathLst>
                  <a:path w="1027992" h="523733">
                    <a:moveTo>
                      <a:pt x="967269" y="0"/>
                    </a:moveTo>
                    <a:cubicBezTo>
                      <a:pt x="1000805" y="0"/>
                      <a:pt x="1027992" y="27187"/>
                      <a:pt x="1027992" y="60723"/>
                    </a:cubicBezTo>
                    <a:cubicBezTo>
                      <a:pt x="1027992" y="194819"/>
                      <a:pt x="1027991" y="328914"/>
                      <a:pt x="1027991" y="463010"/>
                    </a:cubicBezTo>
                    <a:cubicBezTo>
                      <a:pt x="1027991" y="496546"/>
                      <a:pt x="1000804" y="523733"/>
                      <a:pt x="967268" y="523733"/>
                    </a:cubicBezTo>
                    <a:lnTo>
                      <a:pt x="967269" y="523732"/>
                    </a:lnTo>
                    <a:cubicBezTo>
                      <a:pt x="945771" y="523732"/>
                      <a:pt x="926882" y="512560"/>
                      <a:pt x="916987" y="495333"/>
                    </a:cubicBezTo>
                    <a:cubicBezTo>
                      <a:pt x="915369" y="497499"/>
                      <a:pt x="913361" y="497684"/>
                      <a:pt x="911311" y="497684"/>
                    </a:cubicBezTo>
                    <a:lnTo>
                      <a:pt x="911312" y="497683"/>
                    </a:lnTo>
                    <a:cubicBezTo>
                      <a:pt x="895469" y="497683"/>
                      <a:pt x="882207" y="486631"/>
                      <a:pt x="880874" y="471345"/>
                    </a:cubicBezTo>
                    <a:lnTo>
                      <a:pt x="15221" y="471345"/>
                    </a:lnTo>
                    <a:cubicBezTo>
                      <a:pt x="6815" y="471345"/>
                      <a:pt x="0" y="464530"/>
                      <a:pt x="0" y="456124"/>
                    </a:cubicBezTo>
                    <a:lnTo>
                      <a:pt x="0" y="67610"/>
                    </a:lnTo>
                    <a:cubicBezTo>
                      <a:pt x="0" y="59204"/>
                      <a:pt x="6815" y="52389"/>
                      <a:pt x="15221" y="52389"/>
                    </a:cubicBezTo>
                    <a:lnTo>
                      <a:pt x="880873" y="52389"/>
                    </a:lnTo>
                    <a:cubicBezTo>
                      <a:pt x="882205" y="37102"/>
                      <a:pt x="895468" y="26049"/>
                      <a:pt x="911312" y="26049"/>
                    </a:cubicBezTo>
                    <a:lnTo>
                      <a:pt x="916987" y="28400"/>
                    </a:lnTo>
                    <a:cubicBezTo>
                      <a:pt x="926882" y="11172"/>
                      <a:pt x="945771" y="0"/>
                      <a:pt x="96726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grpSp>
      <p:sp>
        <p:nvSpPr>
          <p:cNvPr id="196" name="Freeform 48"/>
          <p:cNvSpPr/>
          <p:nvPr/>
        </p:nvSpPr>
        <p:spPr bwMode="auto">
          <a:xfrm flipH="1">
            <a:off x="4426685" y="2374963"/>
            <a:ext cx="428326" cy="234383"/>
          </a:xfrm>
          <a:custGeom>
            <a:avLst/>
            <a:gdLst>
              <a:gd name="connsiteX0" fmla="*/ 3967828 w 4339148"/>
              <a:gd name="connsiteY0" fmla="*/ 956040 h 2374398"/>
              <a:gd name="connsiteX1" fmla="*/ 3548018 w 4339148"/>
              <a:gd name="connsiteY1" fmla="*/ 1269012 h 2374398"/>
              <a:gd name="connsiteX2" fmla="*/ 3611978 w 4339148"/>
              <a:gd name="connsiteY2" fmla="*/ 1354544 h 2374398"/>
              <a:gd name="connsiteX3" fmla="*/ 3843046 w 4339148"/>
              <a:gd name="connsiteY3" fmla="*/ 2111011 h 2374398"/>
              <a:gd name="connsiteX4" fmla="*/ 3840047 w 4339148"/>
              <a:gd name="connsiteY4" fmla="*/ 2170400 h 2374398"/>
              <a:gd name="connsiteX5" fmla="*/ 4339148 w 4339148"/>
              <a:gd name="connsiteY5" fmla="*/ 2170400 h 2374398"/>
              <a:gd name="connsiteX6" fmla="*/ 3968478 w 4339148"/>
              <a:gd name="connsiteY6" fmla="*/ 956909 h 2374398"/>
              <a:gd name="connsiteX7" fmla="*/ 485438 w 4339148"/>
              <a:gd name="connsiteY7" fmla="*/ 801223 h 2374398"/>
              <a:gd name="connsiteX8" fmla="*/ 369018 w 4339148"/>
              <a:gd name="connsiteY8" fmla="*/ 956909 h 2374398"/>
              <a:gd name="connsiteX9" fmla="*/ 9554 w 4339148"/>
              <a:gd name="connsiteY9" fmla="*/ 1948489 h 2374398"/>
              <a:gd name="connsiteX10" fmla="*/ 0 w 4339148"/>
              <a:gd name="connsiteY10" fmla="*/ 2137677 h 2374398"/>
              <a:gd name="connsiteX11" fmla="*/ 1645 w 4339148"/>
              <a:gd name="connsiteY11" fmla="*/ 2170400 h 2374398"/>
              <a:gd name="connsiteX12" fmla="*/ 1140073 w 4339148"/>
              <a:gd name="connsiteY12" fmla="*/ 2170400 h 2374398"/>
              <a:gd name="connsiteX13" fmla="*/ 1137074 w 4339148"/>
              <a:gd name="connsiteY13" fmla="*/ 2111011 h 2374398"/>
              <a:gd name="connsiteX14" fmla="*/ 1144059 w 4339148"/>
              <a:gd name="connsiteY14" fmla="*/ 1972676 h 2374398"/>
              <a:gd name="connsiteX15" fmla="*/ 1147816 w 4339148"/>
              <a:gd name="connsiteY15" fmla="*/ 1948060 h 2374398"/>
              <a:gd name="connsiteX16" fmla="*/ 375579 w 4339148"/>
              <a:gd name="connsiteY16" fmla="*/ 1573633 h 2374398"/>
              <a:gd name="connsiteX17" fmla="*/ 590050 w 4339148"/>
              <a:gd name="connsiteY17" fmla="*/ 1632573 h 2374398"/>
              <a:gd name="connsiteX18" fmla="*/ 590046 w 4339148"/>
              <a:gd name="connsiteY18" fmla="*/ 1632573 h 2374398"/>
              <a:gd name="connsiteX19" fmla="*/ 1006830 w 4339148"/>
              <a:gd name="connsiteY19" fmla="*/ 1747111 h 2374398"/>
              <a:gd name="connsiteX20" fmla="*/ 1176060 w 4339148"/>
              <a:gd name="connsiteY20" fmla="*/ 1793618 h 2374398"/>
              <a:gd name="connsiteX21" fmla="*/ 1176060 w 4339148"/>
              <a:gd name="connsiteY21" fmla="*/ 1793618 h 2374398"/>
              <a:gd name="connsiteX22" fmla="*/ 2154377 w 4339148"/>
              <a:gd name="connsiteY22" fmla="*/ 2062474 h 2374398"/>
              <a:gd name="connsiteX23" fmla="*/ 2154378 w 4339148"/>
              <a:gd name="connsiteY23" fmla="*/ 2062475 h 2374398"/>
              <a:gd name="connsiteX24" fmla="*/ 590046 w 4339148"/>
              <a:gd name="connsiteY24" fmla="*/ 1632574 h 2374398"/>
              <a:gd name="connsiteX25" fmla="*/ 2158838 w 4339148"/>
              <a:gd name="connsiteY25" fmla="*/ 2316323 h 2374398"/>
              <a:gd name="connsiteX26" fmla="*/ 2253972 w 4339148"/>
              <a:gd name="connsiteY26" fmla="*/ 2364852 h 2374398"/>
              <a:gd name="connsiteX27" fmla="*/ 2579937 w 4339148"/>
              <a:gd name="connsiteY27" fmla="*/ 2179425 h 2374398"/>
              <a:gd name="connsiteX28" fmla="*/ 2484469 w 4339148"/>
              <a:gd name="connsiteY28" fmla="*/ 2153189 h 2374398"/>
              <a:gd name="connsiteX29" fmla="*/ 2479665 w 4339148"/>
              <a:gd name="connsiteY29" fmla="*/ 2176980 h 2374398"/>
              <a:gd name="connsiteX30" fmla="*/ 2330465 w 4339148"/>
              <a:gd name="connsiteY30" fmla="*/ 2275877 h 2374398"/>
              <a:gd name="connsiteX31" fmla="*/ 2168540 w 4339148"/>
              <a:gd name="connsiteY31" fmla="*/ 2113952 h 2374398"/>
              <a:gd name="connsiteX32" fmla="*/ 2330465 w 4339148"/>
              <a:gd name="connsiteY32" fmla="*/ 1952027 h 2374398"/>
              <a:gd name="connsiteX33" fmla="*/ 2492390 w 4339148"/>
              <a:gd name="connsiteY33" fmla="*/ 2113952 h 2374398"/>
              <a:gd name="connsiteX34" fmla="*/ 2484469 w 4339148"/>
              <a:gd name="connsiteY34" fmla="*/ 2153188 h 2374398"/>
              <a:gd name="connsiteX35" fmla="*/ 2579937 w 4339148"/>
              <a:gd name="connsiteY35" fmla="*/ 2179424 h 2374398"/>
              <a:gd name="connsiteX36" fmla="*/ 2394510 w 4339148"/>
              <a:gd name="connsiteY36" fmla="*/ 1853459 h 2374398"/>
              <a:gd name="connsiteX37" fmla="*/ 2287937 w 4339148"/>
              <a:gd name="connsiteY37" fmla="*/ 1846556 h 2374398"/>
              <a:gd name="connsiteX38" fmla="*/ 590060 w 4339148"/>
              <a:gd name="connsiteY38" fmla="*/ 1632575 h 2374398"/>
              <a:gd name="connsiteX39" fmla="*/ 375580 w 4339148"/>
              <a:gd name="connsiteY39" fmla="*/ 1573632 h 2374398"/>
              <a:gd name="connsiteX40" fmla="*/ 1220986 w 4339148"/>
              <a:gd name="connsiteY40" fmla="*/ 1645602 h 2374398"/>
              <a:gd name="connsiteX41" fmla="*/ 1243398 w 4339148"/>
              <a:gd name="connsiteY41" fmla="*/ 1584368 h 2374398"/>
              <a:gd name="connsiteX42" fmla="*/ 1300372 w 4339148"/>
              <a:gd name="connsiteY42" fmla="*/ 1466098 h 2374398"/>
              <a:gd name="connsiteX43" fmla="*/ 1324345 w 4339148"/>
              <a:gd name="connsiteY43" fmla="*/ 1426636 h 2374398"/>
              <a:gd name="connsiteX44" fmla="*/ 2988440 w 4339148"/>
              <a:gd name="connsiteY44" fmla="*/ 161365 h 2374398"/>
              <a:gd name="connsiteX45" fmla="*/ 2793758 w 4339148"/>
              <a:gd name="connsiteY45" fmla="*/ 793490 h 2374398"/>
              <a:gd name="connsiteX46" fmla="*/ 2892397 w 4339148"/>
              <a:gd name="connsiteY46" fmla="*/ 818853 h 2374398"/>
              <a:gd name="connsiteX47" fmla="*/ 3446766 w 4339148"/>
              <a:gd name="connsiteY47" fmla="*/ 1154306 h 2374398"/>
              <a:gd name="connsiteX48" fmla="*/ 3510328 w 4339148"/>
              <a:gd name="connsiteY48" fmla="*/ 1224242 h 2374398"/>
              <a:gd name="connsiteX49" fmla="*/ 3932430 w 4339148"/>
              <a:gd name="connsiteY49" fmla="*/ 908703 h 2374398"/>
              <a:gd name="connsiteX50" fmla="*/ 3843534 w 4339148"/>
              <a:gd name="connsiteY50" fmla="*/ 789824 h 2374398"/>
              <a:gd name="connsiteX51" fmla="*/ 3013566 w 4339148"/>
              <a:gd name="connsiteY51" fmla="*/ 170561 h 2374398"/>
              <a:gd name="connsiteX52" fmla="*/ 1643343 w 4339148"/>
              <a:gd name="connsiteY52" fmla="*/ 66720 h 2374398"/>
              <a:gd name="connsiteX53" fmla="*/ 1523337 w 4339148"/>
              <a:gd name="connsiteY53" fmla="*/ 97577 h 2374398"/>
              <a:gd name="connsiteX54" fmla="*/ 634043 w 4339148"/>
              <a:gd name="connsiteY54" fmla="*/ 635696 h 2374398"/>
              <a:gd name="connsiteX55" fmla="*/ 524512 w 4339148"/>
              <a:gd name="connsiteY55" fmla="*/ 756211 h 2374398"/>
              <a:gd name="connsiteX56" fmla="*/ 1354641 w 4339148"/>
              <a:gd name="connsiteY56" fmla="*/ 1376767 h 2374398"/>
              <a:gd name="connsiteX57" fmla="*/ 1368143 w 4339148"/>
              <a:gd name="connsiteY57" fmla="*/ 1354544 h 2374398"/>
              <a:gd name="connsiteX58" fmla="*/ 1845146 w 4339148"/>
              <a:gd name="connsiteY58" fmla="*/ 921323 h 2374398"/>
              <a:gd name="connsiteX59" fmla="*/ 1898612 w 4339148"/>
              <a:gd name="connsiteY59" fmla="*/ 895568 h 2374398"/>
              <a:gd name="connsiteX60" fmla="*/ 2168748 w 4339148"/>
              <a:gd name="connsiteY60" fmla="*/ 0 h 2374398"/>
              <a:gd name="connsiteX61" fmla="*/ 1731337 w 4339148"/>
              <a:gd name="connsiteY61" fmla="*/ 44095 h 2374398"/>
              <a:gd name="connsiteX62" fmla="*/ 1702596 w 4339148"/>
              <a:gd name="connsiteY62" fmla="*/ 51485 h 2374398"/>
              <a:gd name="connsiteX63" fmla="*/ 1953279 w 4339148"/>
              <a:gd name="connsiteY63" fmla="*/ 869233 h 2374398"/>
              <a:gd name="connsiteX64" fmla="*/ 1963417 w 4339148"/>
              <a:gd name="connsiteY64" fmla="*/ 864350 h 2374398"/>
              <a:gd name="connsiteX65" fmla="*/ 2490060 w 4339148"/>
              <a:gd name="connsiteY65" fmla="*/ 758025 h 2374398"/>
              <a:gd name="connsiteX66" fmla="*/ 2628395 w 4339148"/>
              <a:gd name="connsiteY66" fmla="*/ 765011 h 2374398"/>
              <a:gd name="connsiteX67" fmla="*/ 2736421 w 4339148"/>
              <a:gd name="connsiteY67" fmla="*/ 781497 h 2374398"/>
              <a:gd name="connsiteX68" fmla="*/ 2932770 w 4339148"/>
              <a:gd name="connsiteY68" fmla="*/ 140989 h 2374398"/>
              <a:gd name="connsiteX69" fmla="*/ 2814159 w 4339148"/>
              <a:gd name="connsiteY69" fmla="*/ 97577 h 2374398"/>
              <a:gd name="connsiteX70" fmla="*/ 2168748 w 4339148"/>
              <a:gd name="connsiteY70" fmla="*/ 0 h 23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339148" h="2374398">
                <a:moveTo>
                  <a:pt x="3967828" y="956040"/>
                </a:moveTo>
                <a:lnTo>
                  <a:pt x="3548018" y="1269012"/>
                </a:lnTo>
                <a:lnTo>
                  <a:pt x="3611978" y="1354544"/>
                </a:lnTo>
                <a:cubicBezTo>
                  <a:pt x="3757862" y="1570482"/>
                  <a:pt x="3843046" y="1830799"/>
                  <a:pt x="3843046" y="2111011"/>
                </a:cubicBezTo>
                <a:lnTo>
                  <a:pt x="3840047" y="2170400"/>
                </a:lnTo>
                <a:lnTo>
                  <a:pt x="4339148" y="2170400"/>
                </a:lnTo>
                <a:cubicBezTo>
                  <a:pt x="4339148" y="1720896"/>
                  <a:pt x="4202500" y="1303307"/>
                  <a:pt x="3968478" y="956909"/>
                </a:cubicBezTo>
                <a:close/>
                <a:moveTo>
                  <a:pt x="485438" y="801223"/>
                </a:moveTo>
                <a:lnTo>
                  <a:pt x="369018" y="956909"/>
                </a:lnTo>
                <a:cubicBezTo>
                  <a:pt x="174000" y="1245574"/>
                  <a:pt x="46602" y="1583677"/>
                  <a:pt x="9554" y="1948489"/>
                </a:cubicBezTo>
                <a:lnTo>
                  <a:pt x="0" y="2137677"/>
                </a:lnTo>
                <a:lnTo>
                  <a:pt x="1645" y="2170400"/>
                </a:lnTo>
                <a:lnTo>
                  <a:pt x="1140073" y="2170400"/>
                </a:lnTo>
                <a:lnTo>
                  <a:pt x="1137074" y="2111011"/>
                </a:lnTo>
                <a:cubicBezTo>
                  <a:pt x="1137074" y="2064309"/>
                  <a:pt x="1139440" y="2018160"/>
                  <a:pt x="1144059" y="1972676"/>
                </a:cubicBezTo>
                <a:lnTo>
                  <a:pt x="1147816" y="1948060"/>
                </a:lnTo>
                <a:lnTo>
                  <a:pt x="375579" y="1573633"/>
                </a:lnTo>
                <a:lnTo>
                  <a:pt x="590050" y="1632573"/>
                </a:lnTo>
                <a:lnTo>
                  <a:pt x="590046" y="1632573"/>
                </a:lnTo>
                <a:lnTo>
                  <a:pt x="1006830" y="1747111"/>
                </a:lnTo>
                <a:lnTo>
                  <a:pt x="1176060" y="1793618"/>
                </a:lnTo>
                <a:lnTo>
                  <a:pt x="1176060" y="1793618"/>
                </a:lnTo>
                <a:lnTo>
                  <a:pt x="2154377" y="2062474"/>
                </a:lnTo>
                <a:lnTo>
                  <a:pt x="2154378" y="2062475"/>
                </a:lnTo>
                <a:lnTo>
                  <a:pt x="590046" y="1632574"/>
                </a:lnTo>
                <a:lnTo>
                  <a:pt x="2158838" y="2316323"/>
                </a:lnTo>
                <a:cubicBezTo>
                  <a:pt x="2186046" y="2338256"/>
                  <a:pt x="2218135" y="2355004"/>
                  <a:pt x="2253972" y="2364852"/>
                </a:cubicBezTo>
                <a:cubicBezTo>
                  <a:pt x="2395189" y="2403661"/>
                  <a:pt x="2541129" y="2320642"/>
                  <a:pt x="2579937" y="2179425"/>
                </a:cubicBezTo>
                <a:lnTo>
                  <a:pt x="2484469" y="2153189"/>
                </a:lnTo>
                <a:lnTo>
                  <a:pt x="2479665" y="2176980"/>
                </a:lnTo>
                <a:cubicBezTo>
                  <a:pt x="2455084" y="2235098"/>
                  <a:pt x="2397537" y="2275878"/>
                  <a:pt x="2330465" y="2275877"/>
                </a:cubicBezTo>
                <a:cubicBezTo>
                  <a:pt x="2241036" y="2275877"/>
                  <a:pt x="2168540" y="2203381"/>
                  <a:pt x="2168540" y="2113952"/>
                </a:cubicBezTo>
                <a:cubicBezTo>
                  <a:pt x="2168541" y="2024523"/>
                  <a:pt x="2241036" y="1952027"/>
                  <a:pt x="2330465" y="1952027"/>
                </a:cubicBezTo>
                <a:cubicBezTo>
                  <a:pt x="2419894" y="1952027"/>
                  <a:pt x="2492390" y="2024523"/>
                  <a:pt x="2492390" y="2113952"/>
                </a:cubicBezTo>
                <a:lnTo>
                  <a:pt x="2484469" y="2153188"/>
                </a:lnTo>
                <a:lnTo>
                  <a:pt x="2579937" y="2179424"/>
                </a:lnTo>
                <a:cubicBezTo>
                  <a:pt x="2618746" y="2038207"/>
                  <a:pt x="2535728" y="1892267"/>
                  <a:pt x="2394510" y="1853459"/>
                </a:cubicBezTo>
                <a:cubicBezTo>
                  <a:pt x="2358674" y="1843610"/>
                  <a:pt x="2322533" y="1841608"/>
                  <a:pt x="2287937" y="1846556"/>
                </a:cubicBezTo>
                <a:lnTo>
                  <a:pt x="590060" y="1632575"/>
                </a:lnTo>
                <a:lnTo>
                  <a:pt x="375580" y="1573632"/>
                </a:lnTo>
                <a:lnTo>
                  <a:pt x="1220986" y="1645602"/>
                </a:lnTo>
                <a:lnTo>
                  <a:pt x="1243398" y="1584368"/>
                </a:lnTo>
                <a:cubicBezTo>
                  <a:pt x="1260514" y="1543901"/>
                  <a:pt x="1279544" y="1504439"/>
                  <a:pt x="1300372" y="1466098"/>
                </a:cubicBezTo>
                <a:lnTo>
                  <a:pt x="1324345" y="1426636"/>
                </a:lnTo>
                <a:close/>
                <a:moveTo>
                  <a:pt x="2988440" y="161365"/>
                </a:moveTo>
                <a:lnTo>
                  <a:pt x="2793758" y="793490"/>
                </a:lnTo>
                <a:lnTo>
                  <a:pt x="2892397" y="818853"/>
                </a:lnTo>
                <a:cubicBezTo>
                  <a:pt x="3104227" y="884739"/>
                  <a:pt x="3293740" y="1001279"/>
                  <a:pt x="3446766" y="1154306"/>
                </a:cubicBezTo>
                <a:lnTo>
                  <a:pt x="3510328" y="1224242"/>
                </a:lnTo>
                <a:lnTo>
                  <a:pt x="3932430" y="908703"/>
                </a:lnTo>
                <a:lnTo>
                  <a:pt x="3843534" y="789824"/>
                </a:lnTo>
                <a:cubicBezTo>
                  <a:pt x="3622377" y="521843"/>
                  <a:pt x="3338145" y="307846"/>
                  <a:pt x="3013566" y="170561"/>
                </a:cubicBezTo>
                <a:close/>
                <a:moveTo>
                  <a:pt x="1643343" y="66720"/>
                </a:moveTo>
                <a:lnTo>
                  <a:pt x="1523337" y="97577"/>
                </a:lnTo>
                <a:cubicBezTo>
                  <a:pt x="1183529" y="203268"/>
                  <a:pt x="879522" y="390217"/>
                  <a:pt x="634043" y="635696"/>
                </a:cubicBezTo>
                <a:lnTo>
                  <a:pt x="524512" y="756211"/>
                </a:lnTo>
                <a:lnTo>
                  <a:pt x="1354641" y="1376767"/>
                </a:lnTo>
                <a:lnTo>
                  <a:pt x="1368143" y="1354544"/>
                </a:lnTo>
                <a:cubicBezTo>
                  <a:pt x="1489713" y="1174595"/>
                  <a:pt x="1653437" y="1025466"/>
                  <a:pt x="1845146" y="921323"/>
                </a:cubicBezTo>
                <a:lnTo>
                  <a:pt x="1898612" y="895568"/>
                </a:lnTo>
                <a:close/>
                <a:moveTo>
                  <a:pt x="2168748" y="0"/>
                </a:moveTo>
                <a:cubicBezTo>
                  <a:pt x="2018913" y="0"/>
                  <a:pt x="1872624" y="15183"/>
                  <a:pt x="1731337" y="44095"/>
                </a:cubicBezTo>
                <a:lnTo>
                  <a:pt x="1702596" y="51485"/>
                </a:lnTo>
                <a:lnTo>
                  <a:pt x="1953279" y="869233"/>
                </a:lnTo>
                <a:lnTo>
                  <a:pt x="1963417" y="864350"/>
                </a:lnTo>
                <a:cubicBezTo>
                  <a:pt x="2125286" y="795885"/>
                  <a:pt x="2303252" y="758025"/>
                  <a:pt x="2490060" y="758025"/>
                </a:cubicBezTo>
                <a:cubicBezTo>
                  <a:pt x="2536762" y="758025"/>
                  <a:pt x="2582912" y="760392"/>
                  <a:pt x="2628395" y="765011"/>
                </a:cubicBezTo>
                <a:lnTo>
                  <a:pt x="2736421" y="781497"/>
                </a:lnTo>
                <a:lnTo>
                  <a:pt x="2932770" y="140989"/>
                </a:lnTo>
                <a:lnTo>
                  <a:pt x="2814159" y="97577"/>
                </a:lnTo>
                <a:cubicBezTo>
                  <a:pt x="2610274" y="34162"/>
                  <a:pt x="2393501" y="0"/>
                  <a:pt x="2168748" y="0"/>
                </a:cubicBezTo>
                <a:close/>
              </a:path>
            </a:pathLst>
          </a:custGeom>
          <a:solidFill>
            <a:schemeClr val="accent1"/>
          </a:solidFill>
          <a:ln w="9525" cap="flat" cmpd="sng" algn="ctr">
            <a:noFill/>
            <a:prstDash val="solid"/>
            <a:round/>
            <a:headEnd type="none" w="med" len="med"/>
            <a:tailEnd type="none" w="med" len="med"/>
          </a:ln>
          <a:effectLst/>
        </p:spPr>
        <p:txBody>
          <a:bodyPr vert="horz" wrap="square" lIns="93260" tIns="46630" rIns="93260" bIns="46630" numCol="1" rtlCol="0" anchor="t" anchorCtr="0" compatLnSpc="1">
            <a:prstTxWarp prst="textNoShape">
              <a:avLst/>
            </a:prstTxWarp>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32597" eaLnBrk="0" fontAlgn="base" hangingPunct="0">
              <a:spcBef>
                <a:spcPct val="0"/>
              </a:spcBef>
              <a:spcAft>
                <a:spcPct val="0"/>
              </a:spcAft>
              <a:defRPr/>
            </a:pPr>
            <a:endParaRPr lang="en-US" sz="2448" kern="0">
              <a:solidFill>
                <a:srgbClr val="505050"/>
              </a:solidFill>
              <a:latin typeface="Verdana" charset="0"/>
            </a:endParaRPr>
          </a:p>
        </p:txBody>
      </p:sp>
      <p:sp>
        <p:nvSpPr>
          <p:cNvPr id="197" name="Rounded Rectangle 1"/>
          <p:cNvSpPr/>
          <p:nvPr/>
        </p:nvSpPr>
        <p:spPr bwMode="auto">
          <a:xfrm>
            <a:off x="9462196" y="1597675"/>
            <a:ext cx="471969" cy="295422"/>
          </a:xfrm>
          <a:custGeom>
            <a:avLst/>
            <a:gdLst/>
            <a:ahLst/>
            <a:cxnLst/>
            <a:rect l="l" t="t" r="r" b="b"/>
            <a:pathLst>
              <a:path w="3459193" h="2165230">
                <a:moveTo>
                  <a:pt x="2265877" y="0"/>
                </a:moveTo>
                <a:lnTo>
                  <a:pt x="3220524" y="0"/>
                </a:lnTo>
                <a:cubicBezTo>
                  <a:pt x="3352337" y="0"/>
                  <a:pt x="3459193" y="106856"/>
                  <a:pt x="3459193" y="238669"/>
                </a:cubicBezTo>
                <a:lnTo>
                  <a:pt x="3459193" y="1926561"/>
                </a:lnTo>
                <a:cubicBezTo>
                  <a:pt x="3459193" y="2058374"/>
                  <a:pt x="3352337" y="2165230"/>
                  <a:pt x="3220524" y="2165230"/>
                </a:cubicBezTo>
                <a:lnTo>
                  <a:pt x="2265877" y="2165230"/>
                </a:lnTo>
                <a:cubicBezTo>
                  <a:pt x="2134064" y="2165230"/>
                  <a:pt x="2027208" y="2058374"/>
                  <a:pt x="2027208" y="1926561"/>
                </a:cubicBezTo>
                <a:lnTo>
                  <a:pt x="2027208" y="1619390"/>
                </a:lnTo>
                <a:cubicBezTo>
                  <a:pt x="1680750" y="1687698"/>
                  <a:pt x="1271222" y="1713562"/>
                  <a:pt x="724979" y="1623743"/>
                </a:cubicBezTo>
                <a:lnTo>
                  <a:pt x="690473" y="1770392"/>
                </a:lnTo>
                <a:lnTo>
                  <a:pt x="431681" y="1416709"/>
                </a:lnTo>
                <a:lnTo>
                  <a:pt x="819869" y="1132037"/>
                </a:lnTo>
                <a:lnTo>
                  <a:pt x="785364" y="1270060"/>
                </a:lnTo>
                <a:cubicBezTo>
                  <a:pt x="1324308" y="1413363"/>
                  <a:pt x="1734154" y="1425037"/>
                  <a:pt x="2027208" y="1399278"/>
                </a:cubicBezTo>
                <a:lnTo>
                  <a:pt x="2027208" y="874048"/>
                </a:lnTo>
                <a:lnTo>
                  <a:pt x="2139351" y="887088"/>
                </a:lnTo>
                <a:lnTo>
                  <a:pt x="2139351" y="1387453"/>
                </a:lnTo>
                <a:cubicBezTo>
                  <a:pt x="2325639" y="1363772"/>
                  <a:pt x="2453666" y="1327596"/>
                  <a:pt x="2527900" y="1313192"/>
                </a:cubicBezTo>
                <a:lnTo>
                  <a:pt x="2571032" y="1477094"/>
                </a:lnTo>
                <a:cubicBezTo>
                  <a:pt x="2434021" y="1519122"/>
                  <a:pt x="2292587" y="1561150"/>
                  <a:pt x="2139351" y="1594894"/>
                </a:cubicBezTo>
                <a:lnTo>
                  <a:pt x="2139351" y="1938064"/>
                </a:lnTo>
                <a:cubicBezTo>
                  <a:pt x="2139351" y="2001588"/>
                  <a:pt x="2190848" y="2053085"/>
                  <a:pt x="2254372" y="2053085"/>
                </a:cubicBezTo>
                <a:lnTo>
                  <a:pt x="3232028" y="2053085"/>
                </a:lnTo>
                <a:cubicBezTo>
                  <a:pt x="3295552" y="2053085"/>
                  <a:pt x="3347049" y="2001588"/>
                  <a:pt x="3347049" y="1938064"/>
                </a:cubicBezTo>
                <a:lnTo>
                  <a:pt x="3347049" y="235791"/>
                </a:lnTo>
                <a:cubicBezTo>
                  <a:pt x="3347049" y="172267"/>
                  <a:pt x="3295552" y="120770"/>
                  <a:pt x="3232028" y="120770"/>
                </a:cubicBezTo>
                <a:lnTo>
                  <a:pt x="2254372" y="120770"/>
                </a:lnTo>
                <a:cubicBezTo>
                  <a:pt x="2190848" y="120770"/>
                  <a:pt x="2139351" y="172267"/>
                  <a:pt x="2139351" y="235791"/>
                </a:cubicBezTo>
                <a:lnTo>
                  <a:pt x="2139351" y="371600"/>
                </a:lnTo>
                <a:lnTo>
                  <a:pt x="2027208" y="373986"/>
                </a:lnTo>
                <a:lnTo>
                  <a:pt x="2027208" y="238669"/>
                </a:lnTo>
                <a:cubicBezTo>
                  <a:pt x="2027208" y="106856"/>
                  <a:pt x="2134064" y="0"/>
                  <a:pt x="2265877" y="0"/>
                </a:cubicBezTo>
                <a:close/>
                <a:moveTo>
                  <a:pt x="238669" y="0"/>
                </a:moveTo>
                <a:lnTo>
                  <a:pt x="1193316" y="0"/>
                </a:lnTo>
                <a:cubicBezTo>
                  <a:pt x="1325129" y="0"/>
                  <a:pt x="1431985" y="106856"/>
                  <a:pt x="1431985" y="238669"/>
                </a:cubicBezTo>
                <a:lnTo>
                  <a:pt x="1431985" y="520875"/>
                </a:lnTo>
                <a:cubicBezTo>
                  <a:pt x="1758118" y="464909"/>
                  <a:pt x="2142203" y="450760"/>
                  <a:pt x="2639683" y="532560"/>
                </a:cubicBezTo>
                <a:lnTo>
                  <a:pt x="2674189" y="385911"/>
                </a:lnTo>
                <a:lnTo>
                  <a:pt x="2932981" y="739594"/>
                </a:lnTo>
                <a:lnTo>
                  <a:pt x="2544793" y="1024266"/>
                </a:lnTo>
                <a:lnTo>
                  <a:pt x="2579298" y="886243"/>
                </a:lnTo>
                <a:cubicBezTo>
                  <a:pt x="2096009" y="757739"/>
                  <a:pt x="1716531" y="735081"/>
                  <a:pt x="1431985" y="750421"/>
                </a:cubicBezTo>
                <a:lnTo>
                  <a:pt x="1431985" y="1290127"/>
                </a:lnTo>
                <a:lnTo>
                  <a:pt x="1319841" y="1276109"/>
                </a:lnTo>
                <a:lnTo>
                  <a:pt x="1319841" y="758432"/>
                </a:lnTo>
                <a:cubicBezTo>
                  <a:pt x="1081653" y="780314"/>
                  <a:pt x="922951" y="826388"/>
                  <a:pt x="836762" y="843111"/>
                </a:cubicBezTo>
                <a:lnTo>
                  <a:pt x="793630" y="679209"/>
                </a:lnTo>
                <a:cubicBezTo>
                  <a:pt x="958450" y="628651"/>
                  <a:pt x="1129671" y="578092"/>
                  <a:pt x="1319841" y="540760"/>
                </a:cubicBezTo>
                <a:lnTo>
                  <a:pt x="1319841" y="235791"/>
                </a:lnTo>
                <a:cubicBezTo>
                  <a:pt x="1319841" y="172267"/>
                  <a:pt x="1268344" y="120770"/>
                  <a:pt x="1204820" y="120770"/>
                </a:cubicBezTo>
                <a:lnTo>
                  <a:pt x="227164" y="120770"/>
                </a:lnTo>
                <a:cubicBezTo>
                  <a:pt x="163640" y="120770"/>
                  <a:pt x="112143" y="172267"/>
                  <a:pt x="112143" y="235791"/>
                </a:cubicBezTo>
                <a:lnTo>
                  <a:pt x="112143" y="1938064"/>
                </a:lnTo>
                <a:cubicBezTo>
                  <a:pt x="112143" y="2001588"/>
                  <a:pt x="163640" y="2053085"/>
                  <a:pt x="227164" y="2053085"/>
                </a:cubicBezTo>
                <a:lnTo>
                  <a:pt x="1204820" y="2053085"/>
                </a:lnTo>
                <a:cubicBezTo>
                  <a:pt x="1268344" y="2053085"/>
                  <a:pt x="1319841" y="2001588"/>
                  <a:pt x="1319841" y="1938064"/>
                </a:cubicBezTo>
                <a:lnTo>
                  <a:pt x="1319841" y="1781236"/>
                </a:lnTo>
                <a:lnTo>
                  <a:pt x="1431985" y="1783573"/>
                </a:lnTo>
                <a:lnTo>
                  <a:pt x="1431985" y="1926561"/>
                </a:lnTo>
                <a:cubicBezTo>
                  <a:pt x="1431985" y="2058374"/>
                  <a:pt x="1325129" y="2165230"/>
                  <a:pt x="1193316" y="2165230"/>
                </a:cubicBezTo>
                <a:lnTo>
                  <a:pt x="238669" y="2165230"/>
                </a:lnTo>
                <a:cubicBezTo>
                  <a:pt x="106856" y="2165230"/>
                  <a:pt x="0" y="2058374"/>
                  <a:pt x="0" y="1926561"/>
                </a:cubicBezTo>
                <a:lnTo>
                  <a:pt x="0" y="238669"/>
                </a:lnTo>
                <a:cubicBezTo>
                  <a:pt x="0" y="106856"/>
                  <a:pt x="106856" y="0"/>
                  <a:pt x="238669" y="0"/>
                </a:cubicBezTo>
                <a:close/>
              </a:path>
            </a:pathLst>
          </a:custGeom>
          <a:solidFill>
            <a:schemeClr val="accent1"/>
          </a:solidFill>
          <a:ln>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632"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98" name="Group 197"/>
          <p:cNvGrpSpPr/>
          <p:nvPr/>
        </p:nvGrpSpPr>
        <p:grpSpPr>
          <a:xfrm>
            <a:off x="6855172" y="1535356"/>
            <a:ext cx="377699" cy="438353"/>
            <a:chOff x="5543158" y="2787379"/>
            <a:chExt cx="1105684" cy="1283242"/>
          </a:xfrm>
        </p:grpSpPr>
        <p:sp>
          <p:nvSpPr>
            <p:cNvPr id="199" name="Freeform 43"/>
            <p:cNvSpPr>
              <a:spLocks/>
            </p:cNvSpPr>
            <p:nvPr/>
          </p:nvSpPr>
          <p:spPr bwMode="auto">
            <a:xfrm>
              <a:off x="5978976" y="2787379"/>
              <a:ext cx="520559" cy="516525"/>
            </a:xfrm>
            <a:custGeom>
              <a:avLst/>
              <a:gdLst>
                <a:gd name="T0" fmla="*/ 193 w 193"/>
                <a:gd name="T1" fmla="*/ 25 h 193"/>
                <a:gd name="T2" fmla="*/ 193 w 193"/>
                <a:gd name="T3" fmla="*/ 25 h 193"/>
                <a:gd name="T4" fmla="*/ 193 w 193"/>
                <a:gd name="T5" fmla="*/ 120 h 193"/>
                <a:gd name="T6" fmla="*/ 169 w 193"/>
                <a:gd name="T7" fmla="*/ 144 h 193"/>
                <a:gd name="T8" fmla="*/ 118 w 193"/>
                <a:gd name="T9" fmla="*/ 144 h 193"/>
                <a:gd name="T10" fmla="*/ 134 w 193"/>
                <a:gd name="T11" fmla="*/ 193 h 193"/>
                <a:gd name="T12" fmla="*/ 87 w 193"/>
                <a:gd name="T13" fmla="*/ 162 h 193"/>
                <a:gd name="T14" fmla="*/ 87 w 193"/>
                <a:gd name="T15" fmla="*/ 83 h 193"/>
                <a:gd name="T16" fmla="*/ 59 w 193"/>
                <a:gd name="T17" fmla="*/ 55 h 193"/>
                <a:gd name="T18" fmla="*/ 0 w 193"/>
                <a:gd name="T19" fmla="*/ 55 h 193"/>
                <a:gd name="T20" fmla="*/ 0 w 193"/>
                <a:gd name="T21" fmla="*/ 24 h 193"/>
                <a:gd name="T22" fmla="*/ 25 w 193"/>
                <a:gd name="T23" fmla="*/ 0 h 193"/>
                <a:gd name="T24" fmla="*/ 169 w 193"/>
                <a:gd name="T25" fmla="*/ 0 h 193"/>
                <a:gd name="T26" fmla="*/ 193 w 193"/>
                <a:gd name="T27" fmla="*/ 2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193">
                  <a:moveTo>
                    <a:pt x="193" y="25"/>
                  </a:moveTo>
                  <a:lnTo>
                    <a:pt x="193" y="25"/>
                  </a:lnTo>
                  <a:lnTo>
                    <a:pt x="193" y="120"/>
                  </a:lnTo>
                  <a:cubicBezTo>
                    <a:pt x="193" y="133"/>
                    <a:pt x="182" y="144"/>
                    <a:pt x="169" y="144"/>
                  </a:cubicBezTo>
                  <a:lnTo>
                    <a:pt x="118" y="144"/>
                  </a:lnTo>
                  <a:lnTo>
                    <a:pt x="134" y="193"/>
                  </a:lnTo>
                  <a:lnTo>
                    <a:pt x="87" y="162"/>
                  </a:lnTo>
                  <a:lnTo>
                    <a:pt x="87" y="83"/>
                  </a:lnTo>
                  <a:cubicBezTo>
                    <a:pt x="87" y="67"/>
                    <a:pt x="74" y="55"/>
                    <a:pt x="59" y="55"/>
                  </a:cubicBezTo>
                  <a:lnTo>
                    <a:pt x="0" y="55"/>
                  </a:lnTo>
                  <a:lnTo>
                    <a:pt x="0" y="24"/>
                  </a:lnTo>
                  <a:cubicBezTo>
                    <a:pt x="0" y="11"/>
                    <a:pt x="11" y="0"/>
                    <a:pt x="25" y="0"/>
                  </a:cubicBezTo>
                  <a:lnTo>
                    <a:pt x="169" y="0"/>
                  </a:lnTo>
                  <a:cubicBezTo>
                    <a:pt x="182" y="0"/>
                    <a:pt x="193" y="11"/>
                    <a:pt x="193" y="25"/>
                  </a:cubicBez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200" name="Freeform 44"/>
            <p:cNvSpPr>
              <a:spLocks/>
            </p:cNvSpPr>
            <p:nvPr/>
          </p:nvSpPr>
          <p:spPr bwMode="auto">
            <a:xfrm>
              <a:off x="5543158" y="3013359"/>
              <a:ext cx="593196" cy="585127"/>
            </a:xfrm>
            <a:custGeom>
              <a:avLst/>
              <a:gdLst>
                <a:gd name="T0" fmla="*/ 28 w 221"/>
                <a:gd name="T1" fmla="*/ 0 h 219"/>
                <a:gd name="T2" fmla="*/ 28 w 221"/>
                <a:gd name="T3" fmla="*/ 0 h 219"/>
                <a:gd name="T4" fmla="*/ 193 w 221"/>
                <a:gd name="T5" fmla="*/ 0 h 219"/>
                <a:gd name="T6" fmla="*/ 221 w 221"/>
                <a:gd name="T7" fmla="*/ 28 h 219"/>
                <a:gd name="T8" fmla="*/ 221 w 221"/>
                <a:gd name="T9" fmla="*/ 136 h 219"/>
                <a:gd name="T10" fmla="*/ 193 w 221"/>
                <a:gd name="T11" fmla="*/ 164 h 219"/>
                <a:gd name="T12" fmla="*/ 154 w 221"/>
                <a:gd name="T13" fmla="*/ 164 h 219"/>
                <a:gd name="T14" fmla="*/ 68 w 221"/>
                <a:gd name="T15" fmla="*/ 219 h 219"/>
                <a:gd name="T16" fmla="*/ 86 w 221"/>
                <a:gd name="T17" fmla="*/ 164 h 219"/>
                <a:gd name="T18" fmla="*/ 28 w 221"/>
                <a:gd name="T19" fmla="*/ 164 h 219"/>
                <a:gd name="T20" fmla="*/ 1 w 221"/>
                <a:gd name="T21" fmla="*/ 136 h 219"/>
                <a:gd name="T22" fmla="*/ 0 w 221"/>
                <a:gd name="T23" fmla="*/ 28 h 219"/>
                <a:gd name="T24" fmla="*/ 28 w 221"/>
                <a:gd name="T2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1" h="219">
                  <a:moveTo>
                    <a:pt x="28" y="0"/>
                  </a:moveTo>
                  <a:lnTo>
                    <a:pt x="28" y="0"/>
                  </a:lnTo>
                  <a:lnTo>
                    <a:pt x="193" y="0"/>
                  </a:lnTo>
                  <a:cubicBezTo>
                    <a:pt x="208" y="0"/>
                    <a:pt x="220" y="12"/>
                    <a:pt x="221" y="28"/>
                  </a:cubicBezTo>
                  <a:lnTo>
                    <a:pt x="221" y="136"/>
                  </a:lnTo>
                  <a:cubicBezTo>
                    <a:pt x="221" y="151"/>
                    <a:pt x="208" y="164"/>
                    <a:pt x="193" y="164"/>
                  </a:cubicBezTo>
                  <a:lnTo>
                    <a:pt x="154" y="164"/>
                  </a:lnTo>
                  <a:lnTo>
                    <a:pt x="68" y="219"/>
                  </a:lnTo>
                  <a:lnTo>
                    <a:pt x="86" y="164"/>
                  </a:lnTo>
                  <a:lnTo>
                    <a:pt x="28" y="164"/>
                  </a:lnTo>
                  <a:cubicBezTo>
                    <a:pt x="13" y="164"/>
                    <a:pt x="1" y="152"/>
                    <a:pt x="1" y="136"/>
                  </a:cubicBezTo>
                  <a:lnTo>
                    <a:pt x="0" y="28"/>
                  </a:lnTo>
                  <a:cubicBezTo>
                    <a:pt x="0" y="13"/>
                    <a:pt x="13" y="0"/>
                    <a:pt x="28" y="0"/>
                  </a:cubicBez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201" name="Freeform 45"/>
            <p:cNvSpPr>
              <a:spLocks/>
            </p:cNvSpPr>
            <p:nvPr/>
          </p:nvSpPr>
          <p:spPr bwMode="auto">
            <a:xfrm>
              <a:off x="6346192" y="3481460"/>
              <a:ext cx="302650" cy="589161"/>
            </a:xfrm>
            <a:custGeom>
              <a:avLst/>
              <a:gdLst>
                <a:gd name="T0" fmla="*/ 112 w 112"/>
                <a:gd name="T1" fmla="*/ 20 h 220"/>
                <a:gd name="T2" fmla="*/ 112 w 112"/>
                <a:gd name="T3" fmla="*/ 20 h 220"/>
                <a:gd name="T4" fmla="*/ 93 w 112"/>
                <a:gd name="T5" fmla="*/ 0 h 220"/>
                <a:gd name="T6" fmla="*/ 75 w 112"/>
                <a:gd name="T7" fmla="*/ 0 h 220"/>
                <a:gd name="T8" fmla="*/ 56 w 112"/>
                <a:gd name="T9" fmla="*/ 25 h 220"/>
                <a:gd name="T10" fmla="*/ 37 w 112"/>
                <a:gd name="T11" fmla="*/ 0 h 220"/>
                <a:gd name="T12" fmla="*/ 19 w 112"/>
                <a:gd name="T13" fmla="*/ 0 h 220"/>
                <a:gd name="T14" fmla="*/ 0 w 112"/>
                <a:gd name="T15" fmla="*/ 20 h 220"/>
                <a:gd name="T16" fmla="*/ 0 w 112"/>
                <a:gd name="T17" fmla="*/ 90 h 220"/>
                <a:gd name="T18" fmla="*/ 19 w 112"/>
                <a:gd name="T19" fmla="*/ 110 h 220"/>
                <a:gd name="T20" fmla="*/ 19 w 112"/>
                <a:gd name="T21" fmla="*/ 201 h 220"/>
                <a:gd name="T22" fmla="*/ 38 w 112"/>
                <a:gd name="T23" fmla="*/ 220 h 220"/>
                <a:gd name="T24" fmla="*/ 56 w 112"/>
                <a:gd name="T25" fmla="*/ 208 h 220"/>
                <a:gd name="T26" fmla="*/ 74 w 112"/>
                <a:gd name="T27" fmla="*/ 220 h 220"/>
                <a:gd name="T28" fmla="*/ 93 w 112"/>
                <a:gd name="T29" fmla="*/ 201 h 220"/>
                <a:gd name="T30" fmla="*/ 93 w 112"/>
                <a:gd name="T31" fmla="*/ 110 h 220"/>
                <a:gd name="T32" fmla="*/ 112 w 112"/>
                <a:gd name="T33" fmla="*/ 90 h 220"/>
                <a:gd name="T34" fmla="*/ 112 w 112"/>
                <a:gd name="T35" fmla="*/ 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220">
                  <a:moveTo>
                    <a:pt x="112" y="20"/>
                  </a:moveTo>
                  <a:lnTo>
                    <a:pt x="112" y="20"/>
                  </a:lnTo>
                  <a:cubicBezTo>
                    <a:pt x="112" y="9"/>
                    <a:pt x="104" y="0"/>
                    <a:pt x="93" y="0"/>
                  </a:cubicBezTo>
                  <a:lnTo>
                    <a:pt x="75" y="0"/>
                  </a:lnTo>
                  <a:lnTo>
                    <a:pt x="56" y="25"/>
                  </a:lnTo>
                  <a:lnTo>
                    <a:pt x="37" y="0"/>
                  </a:lnTo>
                  <a:lnTo>
                    <a:pt x="19" y="0"/>
                  </a:lnTo>
                  <a:cubicBezTo>
                    <a:pt x="9" y="0"/>
                    <a:pt x="0" y="9"/>
                    <a:pt x="0" y="20"/>
                  </a:cubicBezTo>
                  <a:lnTo>
                    <a:pt x="0" y="90"/>
                  </a:lnTo>
                  <a:cubicBezTo>
                    <a:pt x="0" y="101"/>
                    <a:pt x="9" y="110"/>
                    <a:pt x="19" y="110"/>
                  </a:cubicBezTo>
                  <a:lnTo>
                    <a:pt x="19" y="201"/>
                  </a:lnTo>
                  <a:cubicBezTo>
                    <a:pt x="19" y="212"/>
                    <a:pt x="28" y="220"/>
                    <a:pt x="38" y="220"/>
                  </a:cubicBezTo>
                  <a:cubicBezTo>
                    <a:pt x="46" y="220"/>
                    <a:pt x="53" y="215"/>
                    <a:pt x="56" y="208"/>
                  </a:cubicBezTo>
                  <a:cubicBezTo>
                    <a:pt x="59" y="215"/>
                    <a:pt x="66" y="220"/>
                    <a:pt x="74" y="220"/>
                  </a:cubicBezTo>
                  <a:cubicBezTo>
                    <a:pt x="85" y="220"/>
                    <a:pt x="93" y="212"/>
                    <a:pt x="93" y="201"/>
                  </a:cubicBezTo>
                  <a:lnTo>
                    <a:pt x="93" y="110"/>
                  </a:lnTo>
                  <a:cubicBezTo>
                    <a:pt x="104" y="110"/>
                    <a:pt x="112" y="101"/>
                    <a:pt x="112" y="90"/>
                  </a:cubicBezTo>
                  <a:lnTo>
                    <a:pt x="112" y="20"/>
                  </a:ln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202" name="Freeform 46"/>
            <p:cNvSpPr>
              <a:spLocks/>
            </p:cNvSpPr>
            <p:nvPr/>
          </p:nvSpPr>
          <p:spPr bwMode="auto">
            <a:xfrm>
              <a:off x="6414792" y="3279692"/>
              <a:ext cx="169485" cy="169485"/>
            </a:xfrm>
            <a:custGeom>
              <a:avLst/>
              <a:gdLst>
                <a:gd name="T0" fmla="*/ 31 w 63"/>
                <a:gd name="T1" fmla="*/ 62 h 62"/>
                <a:gd name="T2" fmla="*/ 31 w 63"/>
                <a:gd name="T3" fmla="*/ 62 h 62"/>
                <a:gd name="T4" fmla="*/ 63 w 63"/>
                <a:gd name="T5" fmla="*/ 31 h 62"/>
                <a:gd name="T6" fmla="*/ 31 w 63"/>
                <a:gd name="T7" fmla="*/ 0 h 62"/>
                <a:gd name="T8" fmla="*/ 0 w 63"/>
                <a:gd name="T9" fmla="*/ 31 h 62"/>
                <a:gd name="T10" fmla="*/ 31 w 63"/>
                <a:gd name="T11" fmla="*/ 62 h 62"/>
              </a:gdLst>
              <a:ahLst/>
              <a:cxnLst>
                <a:cxn ang="0">
                  <a:pos x="T0" y="T1"/>
                </a:cxn>
                <a:cxn ang="0">
                  <a:pos x="T2" y="T3"/>
                </a:cxn>
                <a:cxn ang="0">
                  <a:pos x="T4" y="T5"/>
                </a:cxn>
                <a:cxn ang="0">
                  <a:pos x="T6" y="T7"/>
                </a:cxn>
                <a:cxn ang="0">
                  <a:pos x="T8" y="T9"/>
                </a:cxn>
                <a:cxn ang="0">
                  <a:pos x="T10" y="T11"/>
                </a:cxn>
              </a:cxnLst>
              <a:rect l="0" t="0" r="r" b="b"/>
              <a:pathLst>
                <a:path w="63" h="62">
                  <a:moveTo>
                    <a:pt x="31" y="62"/>
                  </a:moveTo>
                  <a:lnTo>
                    <a:pt x="31" y="62"/>
                  </a:lnTo>
                  <a:cubicBezTo>
                    <a:pt x="47" y="62"/>
                    <a:pt x="63" y="49"/>
                    <a:pt x="63" y="31"/>
                  </a:cubicBezTo>
                  <a:cubicBezTo>
                    <a:pt x="63" y="14"/>
                    <a:pt x="49" y="0"/>
                    <a:pt x="31" y="0"/>
                  </a:cubicBezTo>
                  <a:cubicBezTo>
                    <a:pt x="14" y="0"/>
                    <a:pt x="0" y="14"/>
                    <a:pt x="0" y="31"/>
                  </a:cubicBezTo>
                  <a:cubicBezTo>
                    <a:pt x="0" y="49"/>
                    <a:pt x="15" y="62"/>
                    <a:pt x="31" y="62"/>
                  </a:cubicBezTo>
                  <a:close/>
                </a:path>
              </a:pathLst>
            </a:custGeom>
            <a:solidFill>
              <a:schemeClr val="accent1"/>
            </a:solid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grpSp>
      <p:sp>
        <p:nvSpPr>
          <p:cNvPr id="97" name="Freeform 51"/>
          <p:cNvSpPr>
            <a:spLocks/>
          </p:cNvSpPr>
          <p:nvPr/>
        </p:nvSpPr>
        <p:spPr bwMode="auto">
          <a:xfrm>
            <a:off x="7006582" y="5263243"/>
            <a:ext cx="5200876" cy="207192"/>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98" name="Rectangle 97"/>
          <p:cNvSpPr/>
          <p:nvPr/>
        </p:nvSpPr>
        <p:spPr bwMode="auto">
          <a:xfrm>
            <a:off x="7486643" y="2471954"/>
            <a:ext cx="4319041" cy="2797082"/>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99" name="Picture 98"/>
          <p:cNvPicPr>
            <a:picLocks noChangeAspect="1"/>
          </p:cNvPicPr>
          <p:nvPr/>
        </p:nvPicPr>
        <p:blipFill rotWithShape="1">
          <a:blip r:embed="rId4"/>
          <a:srcRect b="470"/>
          <a:stretch/>
        </p:blipFill>
        <p:spPr>
          <a:xfrm>
            <a:off x="7631740" y="2581968"/>
            <a:ext cx="4028846" cy="2577056"/>
          </a:xfrm>
          <a:prstGeom prst="rect">
            <a:avLst/>
          </a:prstGeom>
          <a:effectLst>
            <a:innerShdw blurRad="38100">
              <a:prstClr val="black"/>
            </a:innerShdw>
          </a:effectLst>
        </p:spPr>
      </p:pic>
      <p:sp>
        <p:nvSpPr>
          <p:cNvPr id="100" name="Rectangle 99"/>
          <p:cNvSpPr/>
          <p:nvPr/>
        </p:nvSpPr>
        <p:spPr bwMode="auto">
          <a:xfrm>
            <a:off x="10137546" y="4390159"/>
            <a:ext cx="2073310" cy="1289631"/>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sp>
        <p:nvSpPr>
          <p:cNvPr id="101" name="Rectangle 100"/>
          <p:cNvSpPr/>
          <p:nvPr/>
        </p:nvSpPr>
        <p:spPr bwMode="auto">
          <a:xfrm>
            <a:off x="10236901" y="4489671"/>
            <a:ext cx="1874600" cy="1100453"/>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102" name="Group 101"/>
          <p:cNvGrpSpPr/>
          <p:nvPr/>
        </p:nvGrpSpPr>
        <p:grpSpPr>
          <a:xfrm>
            <a:off x="11369534" y="2100058"/>
            <a:ext cx="715728" cy="1574568"/>
            <a:chOff x="10287334" y="1977366"/>
            <a:chExt cx="701758" cy="1543834"/>
          </a:xfrm>
        </p:grpSpPr>
        <p:grpSp>
          <p:nvGrpSpPr>
            <p:cNvPr id="103" name="Group 102"/>
            <p:cNvGrpSpPr/>
            <p:nvPr/>
          </p:nvGrpSpPr>
          <p:grpSpPr>
            <a:xfrm>
              <a:off x="10287334" y="1977366"/>
              <a:ext cx="701758" cy="1543834"/>
              <a:chOff x="5232401" y="4147620"/>
              <a:chExt cx="1005814" cy="2212744"/>
            </a:xfrm>
          </p:grpSpPr>
          <p:sp>
            <p:nvSpPr>
              <p:cNvPr id="105" name="AutoShape 3"/>
              <p:cNvSpPr>
                <a:spLocks noChangeAspect="1" noChangeArrowheads="1" noTextEdit="1"/>
              </p:cNvSpPr>
              <p:nvPr/>
            </p:nvSpPr>
            <p:spPr bwMode="auto">
              <a:xfrm>
                <a:off x="5232401" y="4147620"/>
                <a:ext cx="996905" cy="221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6" name="Rectangle 105"/>
              <p:cNvSpPr>
                <a:spLocks noChangeArrowheads="1"/>
              </p:cNvSpPr>
              <p:nvPr/>
            </p:nvSpPr>
            <p:spPr bwMode="auto">
              <a:xfrm>
                <a:off x="5287636" y="4471836"/>
                <a:ext cx="895344" cy="1564313"/>
              </a:xfrm>
              <a:prstGeom prst="rect">
                <a:avLst/>
              </a:prstGeom>
              <a:solidFill>
                <a:schemeClr val="bg1">
                  <a:lumMod val="85000"/>
                </a:schemeClr>
              </a:solidFill>
              <a:ln>
                <a:noFill/>
                <a:headEnd type="none" w="med" len="med"/>
                <a:tailEnd type="none" w="med" len="med"/>
              </a:ln>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000" dirty="0">
                  <a:gradFill>
                    <a:gsLst>
                      <a:gs pos="0">
                        <a:srgbClr val="FFFFFF"/>
                      </a:gs>
                      <a:gs pos="100000">
                        <a:srgbClr val="FFFFFF"/>
                      </a:gs>
                    </a:gsLst>
                    <a:lin ang="5400000" scaled="0"/>
                  </a:gradFill>
                  <a:latin typeface="Segoe UI Semilight"/>
                  <a:cs typeface="Segoe UI" pitchFamily="34" charset="0"/>
                </a:endParaRPr>
              </a:p>
            </p:txBody>
          </p:sp>
          <p:sp>
            <p:nvSpPr>
              <p:cNvPr id="107" name="Freeform 5"/>
              <p:cNvSpPr>
                <a:spLocks/>
              </p:cNvSpPr>
              <p:nvPr/>
            </p:nvSpPr>
            <p:spPr bwMode="auto">
              <a:xfrm>
                <a:off x="5241310" y="4158536"/>
                <a:ext cx="996905" cy="2190911"/>
              </a:xfrm>
              <a:custGeom>
                <a:avLst/>
                <a:gdLst>
                  <a:gd name="T0" fmla="*/ 108 w 108"/>
                  <a:gd name="T1" fmla="*/ 188 h 196"/>
                  <a:gd name="T2" fmla="*/ 99 w 108"/>
                  <a:gd name="T3" fmla="*/ 196 h 196"/>
                  <a:gd name="T4" fmla="*/ 8 w 108"/>
                  <a:gd name="T5" fmla="*/ 196 h 196"/>
                  <a:gd name="T6" fmla="*/ 0 w 108"/>
                  <a:gd name="T7" fmla="*/ 188 h 196"/>
                  <a:gd name="T8" fmla="*/ 0 w 108"/>
                  <a:gd name="T9" fmla="*/ 8 h 196"/>
                  <a:gd name="T10" fmla="*/ 8 w 108"/>
                  <a:gd name="T11" fmla="*/ 0 h 196"/>
                  <a:gd name="T12" fmla="*/ 99 w 108"/>
                  <a:gd name="T13" fmla="*/ 0 h 196"/>
                  <a:gd name="T14" fmla="*/ 108 w 108"/>
                  <a:gd name="T15" fmla="*/ 8 h 196"/>
                  <a:gd name="T16" fmla="*/ 108 w 108"/>
                  <a:gd name="T17" fmla="*/ 1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96">
                    <a:moveTo>
                      <a:pt x="108" y="188"/>
                    </a:moveTo>
                    <a:cubicBezTo>
                      <a:pt x="108" y="192"/>
                      <a:pt x="104" y="196"/>
                      <a:pt x="99" y="196"/>
                    </a:cubicBezTo>
                    <a:cubicBezTo>
                      <a:pt x="8" y="196"/>
                      <a:pt x="8" y="196"/>
                      <a:pt x="8" y="196"/>
                    </a:cubicBezTo>
                    <a:cubicBezTo>
                      <a:pt x="4" y="196"/>
                      <a:pt x="0" y="192"/>
                      <a:pt x="0" y="188"/>
                    </a:cubicBezTo>
                    <a:cubicBezTo>
                      <a:pt x="0" y="8"/>
                      <a:pt x="0" y="8"/>
                      <a:pt x="0" y="8"/>
                    </a:cubicBezTo>
                    <a:cubicBezTo>
                      <a:pt x="0" y="4"/>
                      <a:pt x="4" y="0"/>
                      <a:pt x="8" y="0"/>
                    </a:cubicBezTo>
                    <a:cubicBezTo>
                      <a:pt x="99" y="0"/>
                      <a:pt x="99" y="0"/>
                      <a:pt x="99" y="0"/>
                    </a:cubicBezTo>
                    <a:cubicBezTo>
                      <a:pt x="104" y="0"/>
                      <a:pt x="108" y="4"/>
                      <a:pt x="108" y="8"/>
                    </a:cubicBezTo>
                    <a:lnTo>
                      <a:pt x="108" y="1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8" name="Freeform 7"/>
              <p:cNvSpPr>
                <a:spLocks/>
              </p:cNvSpPr>
              <p:nvPr/>
            </p:nvSpPr>
            <p:spPr bwMode="auto">
              <a:xfrm>
                <a:off x="5463141" y="4281891"/>
                <a:ext cx="544333" cy="33840"/>
              </a:xfrm>
              <a:custGeom>
                <a:avLst/>
                <a:gdLst>
                  <a:gd name="T0" fmla="*/ 59 w 59"/>
                  <a:gd name="T1" fmla="*/ 2 h 3"/>
                  <a:gd name="T2" fmla="*/ 58 w 59"/>
                  <a:gd name="T3" fmla="*/ 3 h 3"/>
                  <a:gd name="T4" fmla="*/ 1 w 59"/>
                  <a:gd name="T5" fmla="*/ 3 h 3"/>
                  <a:gd name="T6" fmla="*/ 0 w 59"/>
                  <a:gd name="T7" fmla="*/ 2 h 3"/>
                  <a:gd name="T8" fmla="*/ 0 w 59"/>
                  <a:gd name="T9" fmla="*/ 2 h 3"/>
                  <a:gd name="T10" fmla="*/ 1 w 59"/>
                  <a:gd name="T11" fmla="*/ 0 h 3"/>
                  <a:gd name="T12" fmla="*/ 58 w 59"/>
                  <a:gd name="T13" fmla="*/ 0 h 3"/>
                  <a:gd name="T14" fmla="*/ 59 w 59"/>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
                    <a:moveTo>
                      <a:pt x="59" y="2"/>
                    </a:moveTo>
                    <a:cubicBezTo>
                      <a:pt x="59" y="2"/>
                      <a:pt x="59" y="3"/>
                      <a:pt x="58" y="3"/>
                    </a:cubicBezTo>
                    <a:cubicBezTo>
                      <a:pt x="1" y="3"/>
                      <a:pt x="1" y="3"/>
                      <a:pt x="1" y="3"/>
                    </a:cubicBezTo>
                    <a:cubicBezTo>
                      <a:pt x="0" y="3"/>
                      <a:pt x="0" y="2"/>
                      <a:pt x="0" y="2"/>
                    </a:cubicBezTo>
                    <a:cubicBezTo>
                      <a:pt x="0" y="2"/>
                      <a:pt x="0" y="2"/>
                      <a:pt x="0" y="2"/>
                    </a:cubicBezTo>
                    <a:cubicBezTo>
                      <a:pt x="0" y="1"/>
                      <a:pt x="0" y="0"/>
                      <a:pt x="1" y="0"/>
                    </a:cubicBezTo>
                    <a:cubicBezTo>
                      <a:pt x="58" y="0"/>
                      <a:pt x="58" y="0"/>
                      <a:pt x="58" y="0"/>
                    </a:cubicBezTo>
                    <a:cubicBezTo>
                      <a:pt x="59" y="0"/>
                      <a:pt x="59" y="1"/>
                      <a:pt x="59"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9" name="Freeform 8"/>
              <p:cNvSpPr>
                <a:spLocks/>
              </p:cNvSpPr>
              <p:nvPr/>
            </p:nvSpPr>
            <p:spPr bwMode="auto">
              <a:xfrm>
                <a:off x="5287636"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10"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10"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3" name="Freeform 9"/>
              <p:cNvSpPr>
                <a:spLocks/>
              </p:cNvSpPr>
              <p:nvPr/>
            </p:nvSpPr>
            <p:spPr bwMode="auto">
              <a:xfrm>
                <a:off x="6081418"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9"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9"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6" name="Freeform 10"/>
              <p:cNvSpPr>
                <a:spLocks/>
              </p:cNvSpPr>
              <p:nvPr/>
            </p:nvSpPr>
            <p:spPr bwMode="auto">
              <a:xfrm>
                <a:off x="5628847" y="6125662"/>
                <a:ext cx="212923" cy="134271"/>
              </a:xfrm>
              <a:custGeom>
                <a:avLst/>
                <a:gdLst>
                  <a:gd name="T0" fmla="*/ 23 w 23"/>
                  <a:gd name="T1" fmla="*/ 6 h 12"/>
                  <a:gd name="T2" fmla="*/ 17 w 23"/>
                  <a:gd name="T3" fmla="*/ 12 h 12"/>
                  <a:gd name="T4" fmla="*/ 6 w 23"/>
                  <a:gd name="T5" fmla="*/ 12 h 12"/>
                  <a:gd name="T6" fmla="*/ 0 w 23"/>
                  <a:gd name="T7" fmla="*/ 6 h 12"/>
                  <a:gd name="T8" fmla="*/ 0 w 23"/>
                  <a:gd name="T9" fmla="*/ 6 h 12"/>
                  <a:gd name="T10" fmla="*/ 6 w 23"/>
                  <a:gd name="T11" fmla="*/ 0 h 12"/>
                  <a:gd name="T12" fmla="*/ 17 w 23"/>
                  <a:gd name="T13" fmla="*/ 0 h 12"/>
                  <a:gd name="T14" fmla="*/ 23 w 2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2">
                    <a:moveTo>
                      <a:pt x="23" y="6"/>
                    </a:moveTo>
                    <a:cubicBezTo>
                      <a:pt x="23" y="10"/>
                      <a:pt x="21" y="12"/>
                      <a:pt x="17" y="12"/>
                    </a:cubicBezTo>
                    <a:cubicBezTo>
                      <a:pt x="6" y="12"/>
                      <a:pt x="6" y="12"/>
                      <a:pt x="6" y="12"/>
                    </a:cubicBezTo>
                    <a:cubicBezTo>
                      <a:pt x="3" y="12"/>
                      <a:pt x="0" y="10"/>
                      <a:pt x="0" y="6"/>
                    </a:cubicBezTo>
                    <a:cubicBezTo>
                      <a:pt x="0" y="6"/>
                      <a:pt x="0" y="6"/>
                      <a:pt x="0" y="6"/>
                    </a:cubicBezTo>
                    <a:cubicBezTo>
                      <a:pt x="0" y="3"/>
                      <a:pt x="3" y="0"/>
                      <a:pt x="6" y="0"/>
                    </a:cubicBezTo>
                    <a:cubicBezTo>
                      <a:pt x="17" y="0"/>
                      <a:pt x="17" y="0"/>
                      <a:pt x="17" y="0"/>
                    </a:cubicBezTo>
                    <a:cubicBezTo>
                      <a:pt x="21" y="0"/>
                      <a:pt x="23" y="3"/>
                      <a:pt x="23" y="6"/>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grpSp>
        <p:pic>
          <p:nvPicPr>
            <p:cNvPr id="104" name="Picture 103"/>
            <p:cNvPicPr>
              <a:picLocks noChangeAspect="1"/>
            </p:cNvPicPr>
            <p:nvPr/>
          </p:nvPicPr>
          <p:blipFill rotWithShape="1">
            <a:blip r:embed="rId5"/>
            <a:srcRect l="4769" r="2958"/>
            <a:stretch/>
          </p:blipFill>
          <p:spPr>
            <a:xfrm>
              <a:off x="10331789" y="2135023"/>
              <a:ext cx="618765" cy="1196479"/>
            </a:xfrm>
            <a:prstGeom prst="rect">
              <a:avLst/>
            </a:prstGeom>
            <a:effectLst>
              <a:innerShdw blurRad="38100">
                <a:prstClr val="black"/>
              </a:innerShdw>
            </a:effectLst>
          </p:spPr>
        </p:pic>
      </p:grpSp>
      <p:pic>
        <p:nvPicPr>
          <p:cNvPr id="117" name="Picture 116"/>
          <p:cNvPicPr>
            <a:picLocks noChangeAspect="1"/>
          </p:cNvPicPr>
          <p:nvPr/>
        </p:nvPicPr>
        <p:blipFill rotWithShape="1">
          <a:blip r:embed="rId4"/>
          <a:srcRect l="7008" t="12797" r="2827" b="4843"/>
          <a:stretch/>
        </p:blipFill>
        <p:spPr>
          <a:xfrm>
            <a:off x="10236901" y="4489671"/>
            <a:ext cx="1874600" cy="1100453"/>
          </a:xfrm>
          <a:prstGeom prst="rect">
            <a:avLst/>
          </a:prstGeom>
          <a:effectLst>
            <a:innerShdw blurRad="38100">
              <a:prstClr val="black"/>
            </a:innerShdw>
          </a:effectLst>
        </p:spPr>
      </p:pic>
      <p:sp>
        <p:nvSpPr>
          <p:cNvPr id="118" name="Freeform: Shape 117"/>
          <p:cNvSpPr/>
          <p:nvPr/>
        </p:nvSpPr>
        <p:spPr bwMode="auto">
          <a:xfrm>
            <a:off x="8828463" y="2471955"/>
            <a:ext cx="2970184" cy="2729691"/>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
        <p:nvSpPr>
          <p:cNvPr id="121" name="Freeform: Shape 120"/>
          <p:cNvSpPr/>
          <p:nvPr/>
        </p:nvSpPr>
        <p:spPr bwMode="auto">
          <a:xfrm>
            <a:off x="10781671" y="4390158"/>
            <a:ext cx="1425805" cy="1258560"/>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Tree>
    <p:extLst>
      <p:ext uri="{BB962C8B-B14F-4D97-AF65-F5344CB8AC3E}">
        <p14:creationId xmlns:p14="http://schemas.microsoft.com/office/powerpoint/2010/main" val="324362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5"/>
          <p:cNvSpPr>
            <a:spLocks noChangeAspect="1"/>
          </p:cNvSpPr>
          <p:nvPr/>
        </p:nvSpPr>
        <p:spPr bwMode="auto">
          <a:xfrm>
            <a:off x="11133500" y="2816574"/>
            <a:ext cx="573596" cy="443141"/>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sp>
        <p:nvSpPr>
          <p:cNvPr id="11" name="Rectangle 26"/>
          <p:cNvSpPr>
            <a:spLocks noChangeAspect="1"/>
          </p:cNvSpPr>
          <p:nvPr/>
        </p:nvSpPr>
        <p:spPr>
          <a:xfrm>
            <a:off x="11090544" y="1564682"/>
            <a:ext cx="863645" cy="843641"/>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3" name="Group 2"/>
          <p:cNvGrpSpPr>
            <a:grpSpLocks noChangeAspect="1"/>
          </p:cNvGrpSpPr>
          <p:nvPr/>
        </p:nvGrpSpPr>
        <p:grpSpPr>
          <a:xfrm>
            <a:off x="11396275" y="5942522"/>
            <a:ext cx="404114" cy="481421"/>
            <a:chOff x="11118331" y="5591550"/>
            <a:chExt cx="469745" cy="559607"/>
          </a:xfrm>
        </p:grpSpPr>
        <p:sp>
          <p:nvSpPr>
            <p:cNvPr id="13" name="Rectangle 12"/>
            <p:cNvSpPr/>
            <p:nvPr/>
          </p:nvSpPr>
          <p:spPr bwMode="auto">
            <a:xfrm>
              <a:off x="11146255" y="5711254"/>
              <a:ext cx="350145" cy="400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4" name="Oval 33"/>
            <p:cNvSpPr/>
            <p:nvPr/>
          </p:nvSpPr>
          <p:spPr>
            <a:xfrm>
              <a:off x="11118331" y="5591550"/>
              <a:ext cx="469745" cy="559607"/>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15" name="Group 14"/>
          <p:cNvGrpSpPr>
            <a:grpSpLocks noChangeAspect="1"/>
          </p:cNvGrpSpPr>
          <p:nvPr/>
        </p:nvGrpSpPr>
        <p:grpSpPr>
          <a:xfrm>
            <a:off x="11171230" y="4894995"/>
            <a:ext cx="646791" cy="464440"/>
            <a:chOff x="2217630" y="5833671"/>
            <a:chExt cx="1446670" cy="1038810"/>
          </a:xfrm>
          <a:solidFill>
            <a:schemeClr val="bg2">
              <a:lumMod val="60000"/>
              <a:lumOff val="40000"/>
            </a:schemeClr>
          </a:solidFill>
        </p:grpSpPr>
        <p:sp>
          <p:nvSpPr>
            <p:cNvPr id="16"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7" name="Group 16"/>
            <p:cNvGrpSpPr/>
            <p:nvPr/>
          </p:nvGrpSpPr>
          <p:grpSpPr>
            <a:xfrm>
              <a:off x="3003012" y="5833671"/>
              <a:ext cx="661288" cy="1004082"/>
              <a:chOff x="11349619" y="142958"/>
              <a:chExt cx="661288" cy="1004082"/>
            </a:xfrm>
            <a:grpFill/>
          </p:grpSpPr>
          <p:sp>
            <p:nvSpPr>
              <p:cNvPr id="18"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9"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20" name="Group 19"/>
              <p:cNvGrpSpPr/>
              <p:nvPr/>
            </p:nvGrpSpPr>
            <p:grpSpPr>
              <a:xfrm>
                <a:off x="11483389" y="309294"/>
                <a:ext cx="154038" cy="79522"/>
                <a:chOff x="10813256" y="125015"/>
                <a:chExt cx="806725" cy="416470"/>
              </a:xfrm>
              <a:grpFill/>
            </p:grpSpPr>
            <p:sp>
              <p:nvSpPr>
                <p:cNvPr id="24"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1" name="Group 20"/>
              <p:cNvGrpSpPr/>
              <p:nvPr/>
            </p:nvGrpSpPr>
            <p:grpSpPr>
              <a:xfrm flipH="1">
                <a:off x="11693656" y="309294"/>
                <a:ext cx="154038" cy="79522"/>
                <a:chOff x="10813256" y="125015"/>
                <a:chExt cx="806725" cy="416470"/>
              </a:xfrm>
              <a:grpFill/>
            </p:grpSpPr>
            <p:sp>
              <p:nvSpPr>
                <p:cNvPr id="22"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3"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26" name="Title 1"/>
          <p:cNvSpPr txBox="1">
            <a:spLocks/>
          </p:cNvSpPr>
          <p:nvPr/>
        </p:nvSpPr>
        <p:spPr>
          <a:xfrm>
            <a:off x="1895675" y="272292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service</a:t>
            </a:r>
          </a:p>
        </p:txBody>
      </p:sp>
      <p:sp>
        <p:nvSpPr>
          <p:cNvPr id="28" name="Title 1"/>
          <p:cNvSpPr txBox="1">
            <a:spLocks/>
          </p:cNvSpPr>
          <p:nvPr/>
        </p:nvSpPr>
        <p:spPr>
          <a:xfrm>
            <a:off x="1895675" y="380017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data sources</a:t>
            </a:r>
          </a:p>
        </p:txBody>
      </p:sp>
      <p:sp>
        <p:nvSpPr>
          <p:cNvPr id="29" name="Title 1"/>
          <p:cNvSpPr txBox="1">
            <a:spLocks/>
          </p:cNvSpPr>
          <p:nvPr/>
        </p:nvSpPr>
        <p:spPr>
          <a:xfrm>
            <a:off x="1895675" y="164568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6731" dirty="0">
                <a:solidFill>
                  <a:schemeClr val="tx1"/>
                </a:solidFill>
              </a:rPr>
              <a:t>Power BI Premium</a:t>
            </a:r>
          </a:p>
        </p:txBody>
      </p:sp>
      <p:sp>
        <p:nvSpPr>
          <p:cNvPr id="30" name="Title 1"/>
          <p:cNvSpPr txBox="1">
            <a:spLocks/>
          </p:cNvSpPr>
          <p:nvPr/>
        </p:nvSpPr>
        <p:spPr>
          <a:xfrm>
            <a:off x="1895675" y="487741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Desktop / Visio integration</a:t>
            </a:r>
          </a:p>
        </p:txBody>
      </p:sp>
      <p:sp>
        <p:nvSpPr>
          <p:cNvPr id="31" name="Title 1"/>
          <p:cNvSpPr txBox="1">
            <a:spLocks/>
          </p:cNvSpPr>
          <p:nvPr/>
        </p:nvSpPr>
        <p:spPr>
          <a:xfrm>
            <a:off x="1895675" y="5954663"/>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Summary</a:t>
            </a:r>
          </a:p>
        </p:txBody>
      </p:sp>
      <p:sp>
        <p:nvSpPr>
          <p:cNvPr id="33" name="Title 1">
            <a:extLst>
              <a:ext uri="{FF2B5EF4-FFF2-40B4-BE49-F238E27FC236}">
                <a16:creationId xmlns:a16="http://schemas.microsoft.com/office/drawing/2014/main" id="{4B1AA1AC-F98C-42BF-94E1-FCB6CF12D0C2}"/>
              </a:ext>
            </a:extLst>
          </p:cNvPr>
          <p:cNvSpPr txBox="1">
            <a:spLocks/>
          </p:cNvSpPr>
          <p:nvPr/>
        </p:nvSpPr>
        <p:spPr>
          <a:xfrm>
            <a:off x="1895675" y="56843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Overview</a:t>
            </a:r>
          </a:p>
        </p:txBody>
      </p:sp>
      <p:grpSp>
        <p:nvGrpSpPr>
          <p:cNvPr id="34" name="Group 33">
            <a:extLst>
              <a:ext uri="{FF2B5EF4-FFF2-40B4-BE49-F238E27FC236}">
                <a16:creationId xmlns:a16="http://schemas.microsoft.com/office/drawing/2014/main" id="{7358B38F-8475-481D-B12E-9DDE80E6C210}"/>
              </a:ext>
            </a:extLst>
          </p:cNvPr>
          <p:cNvGrpSpPr>
            <a:grpSpLocks noChangeAspect="1"/>
          </p:cNvGrpSpPr>
          <p:nvPr/>
        </p:nvGrpSpPr>
        <p:grpSpPr>
          <a:xfrm>
            <a:off x="11139786" y="534528"/>
            <a:ext cx="604554" cy="599831"/>
            <a:chOff x="1812596" y="2427289"/>
            <a:chExt cx="406399" cy="403226"/>
          </a:xfrm>
          <a:solidFill>
            <a:schemeClr val="tx1"/>
          </a:solidFill>
        </p:grpSpPr>
        <p:sp>
          <p:nvSpPr>
            <p:cNvPr id="35" name="Freeform 39">
              <a:extLst>
                <a:ext uri="{FF2B5EF4-FFF2-40B4-BE49-F238E27FC236}">
                  <a16:creationId xmlns:a16="http://schemas.microsoft.com/office/drawing/2014/main" id="{00EB2A5A-7B37-4B72-B08D-D90BAB6416AF}"/>
                </a:ext>
              </a:extLst>
            </p:cNvPr>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sp>
          <p:nvSpPr>
            <p:cNvPr id="36" name="Freeform 40">
              <a:extLst>
                <a:ext uri="{FF2B5EF4-FFF2-40B4-BE49-F238E27FC236}">
                  <a16:creationId xmlns:a16="http://schemas.microsoft.com/office/drawing/2014/main" id="{8F4B2753-D1BF-4944-845E-410E0DE1C51D}"/>
                </a:ext>
              </a:extLst>
            </p:cNvPr>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grpSp>
      <p:sp>
        <p:nvSpPr>
          <p:cNvPr id="32" name="Freeform 5">
            <a:extLst>
              <a:ext uri="{FF2B5EF4-FFF2-40B4-BE49-F238E27FC236}">
                <a16:creationId xmlns:a16="http://schemas.microsoft.com/office/drawing/2014/main" id="{A8A5260E-F23E-41CA-AEB9-95D269A6DD29}"/>
              </a:ext>
            </a:extLst>
          </p:cNvPr>
          <p:cNvSpPr>
            <a:spLocks noEditPoints="1"/>
          </p:cNvSpPr>
          <p:nvPr/>
        </p:nvSpPr>
        <p:spPr bwMode="auto">
          <a:xfrm>
            <a:off x="11275372" y="3872423"/>
            <a:ext cx="408854" cy="460844"/>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bg2">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121249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Introducing Power BI Premium</a:t>
            </a:r>
            <a:br>
              <a:rPr lang="en-US" dirty="0"/>
            </a:br>
            <a:endParaRPr lang="en-US" dirty="0"/>
          </a:p>
        </p:txBody>
      </p:sp>
      <p:sp>
        <p:nvSpPr>
          <p:cNvPr id="6" name="Rectangle 5"/>
          <p:cNvSpPr/>
          <p:nvPr/>
        </p:nvSpPr>
        <p:spPr>
          <a:xfrm>
            <a:off x="883" y="3217305"/>
            <a:ext cx="3417180" cy="1111219"/>
          </a:xfrm>
          <a:prstGeom prst="rect">
            <a:avLst/>
          </a:prstGeom>
        </p:spPr>
        <p:txBody>
          <a:bodyPr wrap="square">
            <a:spAutoFit/>
          </a:bodyPr>
          <a:lstStyle/>
          <a:p>
            <a:pPr marL="0" lvl="1" algn="r"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Dedicated </a:t>
            </a:r>
          </a:p>
          <a:p>
            <a:pPr marL="0" lvl="1" algn="r"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r</a:t>
            </a:r>
            <a:r>
              <a:rPr lang="en-US" sz="2400" dirty="0" err="1">
                <a:gradFill>
                  <a:gsLst>
                    <a:gs pos="5439">
                      <a:srgbClr val="353535"/>
                    </a:gs>
                    <a:gs pos="100000">
                      <a:srgbClr val="353535"/>
                    </a:gs>
                  </a:gsLst>
                  <a:lin ang="5400000" scaled="0"/>
                </a:gradFill>
                <a:latin typeface="Segoe UI Semilight"/>
                <a:cs typeface="Segoe UI" panose="020B0502040204020203" pitchFamily="34" charset="0"/>
              </a:rPr>
              <a:t>esources</a:t>
            </a:r>
            <a:r>
              <a:rPr lang="en-US" sz="2400" dirty="0">
                <a:gradFill>
                  <a:gsLst>
                    <a:gs pos="5439">
                      <a:srgbClr val="353535"/>
                    </a:gs>
                    <a:gs pos="100000">
                      <a:srgbClr val="353535"/>
                    </a:gs>
                  </a:gsLst>
                  <a:lin ang="5400000" scaled="0"/>
                </a:gradFill>
                <a:latin typeface="Segoe UI Semilight"/>
                <a:cs typeface="Segoe UI" panose="020B0502040204020203" pitchFamily="34" charset="0"/>
              </a:rPr>
              <a:t> </a:t>
            </a:r>
          </a:p>
          <a:p>
            <a:pPr marL="0" lvl="1" algn="r"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in the cloud</a:t>
            </a:r>
          </a:p>
        </p:txBody>
      </p:sp>
      <p:sp>
        <p:nvSpPr>
          <p:cNvPr id="7" name="Rectangle 6"/>
          <p:cNvSpPr/>
          <p:nvPr/>
        </p:nvSpPr>
        <p:spPr>
          <a:xfrm>
            <a:off x="8720247" y="2873000"/>
            <a:ext cx="3276247" cy="772202"/>
          </a:xfrm>
          <a:prstGeom prst="rect">
            <a:avLst/>
          </a:prstGeom>
        </p:spPr>
        <p:txBody>
          <a:bodyPr wrap="square" lIns="182854">
            <a:spAutoFit/>
          </a:bodyPr>
          <a:lstStyle/>
          <a:p>
            <a:pPr marL="0" lvl="1"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Greater scale </a:t>
            </a:r>
            <a:br>
              <a:rPr lang="en-US" sz="2400" dirty="0">
                <a:gradFill>
                  <a:gsLst>
                    <a:gs pos="5439">
                      <a:srgbClr val="353535"/>
                    </a:gs>
                    <a:gs pos="100000">
                      <a:srgbClr val="353535"/>
                    </a:gs>
                  </a:gsLst>
                  <a:lin ang="5400000" scaled="0"/>
                </a:gradFill>
                <a:latin typeface="Segoe UI Semilight"/>
                <a:cs typeface="Segoe UI" panose="020B0502040204020203" pitchFamily="34" charset="0"/>
              </a:rPr>
            </a:br>
            <a:r>
              <a:rPr lang="en-US" sz="2400" dirty="0">
                <a:gradFill>
                  <a:gsLst>
                    <a:gs pos="5439">
                      <a:srgbClr val="353535"/>
                    </a:gs>
                    <a:gs pos="100000">
                      <a:srgbClr val="353535"/>
                    </a:gs>
                  </a:gsLst>
                  <a:lin ang="5400000" scaled="0"/>
                </a:gradFill>
                <a:latin typeface="Segoe UI Semilight"/>
                <a:cs typeface="Segoe UI" panose="020B0502040204020203" pitchFamily="34" charset="0"/>
              </a:rPr>
              <a:t>and performance</a:t>
            </a:r>
          </a:p>
        </p:txBody>
      </p:sp>
      <p:sp>
        <p:nvSpPr>
          <p:cNvPr id="57" name="Oval 56"/>
          <p:cNvSpPr/>
          <p:nvPr/>
        </p:nvSpPr>
        <p:spPr bwMode="auto">
          <a:xfrm>
            <a:off x="3657019" y="1844327"/>
            <a:ext cx="4457686" cy="4457686"/>
          </a:xfrm>
          <a:prstGeom prst="ellipse">
            <a:avLst/>
          </a:prstGeom>
          <a:noFill/>
          <a:ln w="571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58" name="Rectangle 57"/>
          <p:cNvSpPr/>
          <p:nvPr/>
        </p:nvSpPr>
        <p:spPr>
          <a:xfrm>
            <a:off x="4623348" y="4527907"/>
            <a:ext cx="2525028" cy="376684"/>
          </a:xfrm>
          <a:prstGeom prst="rect">
            <a:avLst/>
          </a:prstGeom>
        </p:spPr>
        <p:txBody>
          <a:bodyPr wrap="none" lIns="0" tIns="0" rIns="0" bIns="0">
            <a:spAutoFit/>
          </a:bodyPr>
          <a:lstStyle/>
          <a:p>
            <a:pPr algn="ctr" defTabSz="932563">
              <a:defRPr/>
            </a:pP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Power BI Premium</a:t>
            </a:r>
          </a:p>
        </p:txBody>
      </p:sp>
      <p:grpSp>
        <p:nvGrpSpPr>
          <p:cNvPr id="59" name="Group 58"/>
          <p:cNvGrpSpPr/>
          <p:nvPr/>
        </p:nvGrpSpPr>
        <p:grpSpPr>
          <a:xfrm>
            <a:off x="5452521" y="2898974"/>
            <a:ext cx="866683" cy="1280215"/>
            <a:chOff x="8801100" y="3312597"/>
            <a:chExt cx="1000125" cy="1477328"/>
          </a:xfrm>
          <a:solidFill>
            <a:schemeClr val="bg1"/>
          </a:solidFill>
        </p:grpSpPr>
        <p:grpSp>
          <p:nvGrpSpPr>
            <p:cNvPr id="60" name="Group 59"/>
            <p:cNvGrpSpPr/>
            <p:nvPr/>
          </p:nvGrpSpPr>
          <p:grpSpPr>
            <a:xfrm>
              <a:off x="8801100" y="3312597"/>
              <a:ext cx="1000125" cy="1477328"/>
              <a:chOff x="8801100" y="3312597"/>
              <a:chExt cx="1000125" cy="1477328"/>
            </a:xfrm>
            <a:grpFill/>
          </p:grpSpPr>
          <p:sp>
            <p:nvSpPr>
              <p:cNvPr id="65" name="Rectangle 64"/>
              <p:cNvSpPr/>
              <p:nvPr/>
            </p:nvSpPr>
            <p:spPr bwMode="auto">
              <a:xfrm>
                <a:off x="8801100" y="3312597"/>
                <a:ext cx="1000125" cy="369332"/>
              </a:xfrm>
              <a:prstGeom prst="rect">
                <a:avLst/>
              </a:prstGeom>
              <a:grpFill/>
              <a:ln w="44450">
                <a:solidFill>
                  <a:schemeClr val="tx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66" name="Rectangle 65"/>
              <p:cNvSpPr/>
              <p:nvPr/>
            </p:nvSpPr>
            <p:spPr bwMode="auto">
              <a:xfrm>
                <a:off x="8801100" y="3681929"/>
                <a:ext cx="1000125" cy="369332"/>
              </a:xfrm>
              <a:prstGeom prst="rect">
                <a:avLst/>
              </a:prstGeom>
              <a:grpFill/>
              <a:ln w="44450">
                <a:solidFill>
                  <a:schemeClr val="tx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67" name="Rectangle 66"/>
              <p:cNvSpPr/>
              <p:nvPr/>
            </p:nvSpPr>
            <p:spPr bwMode="auto">
              <a:xfrm>
                <a:off x="8801100" y="4051261"/>
                <a:ext cx="1000125" cy="369332"/>
              </a:xfrm>
              <a:prstGeom prst="rect">
                <a:avLst/>
              </a:prstGeom>
              <a:grpFill/>
              <a:ln w="44450">
                <a:solidFill>
                  <a:schemeClr val="tx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68" name="Rectangle 67"/>
              <p:cNvSpPr/>
              <p:nvPr/>
            </p:nvSpPr>
            <p:spPr bwMode="auto">
              <a:xfrm>
                <a:off x="8801100" y="4420593"/>
                <a:ext cx="1000125" cy="369332"/>
              </a:xfrm>
              <a:prstGeom prst="rect">
                <a:avLst/>
              </a:prstGeom>
              <a:grpFill/>
              <a:ln w="44450">
                <a:solidFill>
                  <a:schemeClr val="tx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61" name="Oval 60"/>
            <p:cNvSpPr/>
            <p:nvPr/>
          </p:nvSpPr>
          <p:spPr bwMode="auto">
            <a:xfrm>
              <a:off x="9632156" y="3524250"/>
              <a:ext cx="74613" cy="74613"/>
            </a:xfrm>
            <a:prstGeom prst="ellipse">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62" name="Oval 61"/>
            <p:cNvSpPr/>
            <p:nvPr/>
          </p:nvSpPr>
          <p:spPr bwMode="auto">
            <a:xfrm>
              <a:off x="9632156" y="3892758"/>
              <a:ext cx="74613" cy="74613"/>
            </a:xfrm>
            <a:prstGeom prst="ellipse">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63" name="Oval 62"/>
            <p:cNvSpPr/>
            <p:nvPr/>
          </p:nvSpPr>
          <p:spPr bwMode="auto">
            <a:xfrm>
              <a:off x="9632156" y="4261266"/>
              <a:ext cx="74613" cy="74613"/>
            </a:xfrm>
            <a:prstGeom prst="ellipse">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64" name="Oval 63"/>
            <p:cNvSpPr/>
            <p:nvPr/>
          </p:nvSpPr>
          <p:spPr bwMode="auto">
            <a:xfrm>
              <a:off x="9632156" y="4629774"/>
              <a:ext cx="74613" cy="74613"/>
            </a:xfrm>
            <a:prstGeom prst="ellipse">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129" name="Rectangle 128"/>
          <p:cNvSpPr/>
          <p:nvPr/>
        </p:nvSpPr>
        <p:spPr>
          <a:xfrm>
            <a:off x="7769626" y="1793224"/>
            <a:ext cx="3276247" cy="772202"/>
          </a:xfrm>
          <a:prstGeom prst="rect">
            <a:avLst/>
          </a:prstGeom>
        </p:spPr>
        <p:txBody>
          <a:bodyPr wrap="square" lIns="182854">
            <a:spAutoFit/>
          </a:bodyPr>
          <a:lstStyle/>
          <a:p>
            <a:pPr marL="0" lvl="1"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Flexibility to </a:t>
            </a:r>
            <a:br>
              <a:rPr lang="en-US" sz="2400" dirty="0">
                <a:gradFill>
                  <a:gsLst>
                    <a:gs pos="5439">
                      <a:srgbClr val="353535"/>
                    </a:gs>
                    <a:gs pos="100000">
                      <a:srgbClr val="353535"/>
                    </a:gs>
                  </a:gsLst>
                  <a:lin ang="5400000" scaled="0"/>
                </a:gradFill>
                <a:latin typeface="Segoe UI Semilight"/>
                <a:cs typeface="Segoe UI" panose="020B0502040204020203" pitchFamily="34" charset="0"/>
              </a:rPr>
            </a:br>
            <a:r>
              <a:rPr lang="en-US" sz="2400" dirty="0">
                <a:gradFill>
                  <a:gsLst>
                    <a:gs pos="5439">
                      <a:srgbClr val="353535"/>
                    </a:gs>
                    <a:gs pos="100000">
                      <a:srgbClr val="353535"/>
                    </a:gs>
                  </a:gsLst>
                  <a:lin ang="5400000" scaled="0"/>
                </a:gradFill>
                <a:latin typeface="Segoe UI Semilight"/>
                <a:cs typeface="Segoe UI" panose="020B0502040204020203" pitchFamily="34" charset="0"/>
              </a:rPr>
              <a:t>license by capacity</a:t>
            </a:r>
          </a:p>
        </p:txBody>
      </p:sp>
      <p:sp>
        <p:nvSpPr>
          <p:cNvPr id="130" name="Rectangle 129"/>
          <p:cNvSpPr/>
          <p:nvPr/>
        </p:nvSpPr>
        <p:spPr>
          <a:xfrm>
            <a:off x="8720247" y="4360122"/>
            <a:ext cx="3420188" cy="772202"/>
          </a:xfrm>
          <a:prstGeom prst="rect">
            <a:avLst/>
          </a:prstGeom>
        </p:spPr>
        <p:txBody>
          <a:bodyPr wrap="square" lIns="182854">
            <a:spAutoFit/>
          </a:bodyPr>
          <a:lstStyle/>
          <a:p>
            <a:pPr marL="0" lvl="1"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Extending on-premises capabilities</a:t>
            </a:r>
          </a:p>
        </p:txBody>
      </p:sp>
      <p:sp>
        <p:nvSpPr>
          <p:cNvPr id="131" name="Rectangle 130"/>
          <p:cNvSpPr/>
          <p:nvPr/>
        </p:nvSpPr>
        <p:spPr>
          <a:xfrm>
            <a:off x="7880425" y="5579552"/>
            <a:ext cx="3276247" cy="772202"/>
          </a:xfrm>
          <a:prstGeom prst="rect">
            <a:avLst/>
          </a:prstGeom>
        </p:spPr>
        <p:txBody>
          <a:bodyPr wrap="square" lIns="182854">
            <a:spAutoFit/>
          </a:bodyPr>
          <a:lstStyle/>
          <a:p>
            <a:pPr marL="0" lvl="1"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Embedded </a:t>
            </a:r>
          </a:p>
          <a:p>
            <a:pPr marL="0" lvl="1" defTabSz="932418">
              <a:lnSpc>
                <a:spcPct val="90000"/>
              </a:lnSpc>
              <a:defRPr/>
            </a:pPr>
            <a:r>
              <a:rPr lang="en-US" sz="2400" dirty="0">
                <a:gradFill>
                  <a:gsLst>
                    <a:gs pos="5439">
                      <a:srgbClr val="353535"/>
                    </a:gs>
                    <a:gs pos="100000">
                      <a:srgbClr val="353535"/>
                    </a:gs>
                  </a:gsLst>
                  <a:lin ang="5400000" scaled="0"/>
                </a:gradFill>
                <a:latin typeface="Segoe UI Semilight"/>
                <a:cs typeface="Segoe UI" panose="020B0502040204020203" pitchFamily="34" charset="0"/>
              </a:rPr>
              <a:t>analytics</a:t>
            </a:r>
          </a:p>
        </p:txBody>
      </p:sp>
      <p:grpSp>
        <p:nvGrpSpPr>
          <p:cNvPr id="55" name="Group 54"/>
          <p:cNvGrpSpPr/>
          <p:nvPr/>
        </p:nvGrpSpPr>
        <p:grpSpPr>
          <a:xfrm>
            <a:off x="7645887" y="4205631"/>
            <a:ext cx="978270" cy="978270"/>
            <a:chOff x="630607" y="3925556"/>
            <a:chExt cx="978408" cy="978408"/>
          </a:xfrm>
        </p:grpSpPr>
        <p:sp>
          <p:nvSpPr>
            <p:cNvPr id="56" name="Oval 55"/>
            <p:cNvSpPr/>
            <p:nvPr/>
          </p:nvSpPr>
          <p:spPr bwMode="auto">
            <a:xfrm>
              <a:off x="630607" y="3925556"/>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72" name="Group 71"/>
            <p:cNvGrpSpPr/>
            <p:nvPr/>
          </p:nvGrpSpPr>
          <p:grpSpPr>
            <a:xfrm>
              <a:off x="867021" y="4170326"/>
              <a:ext cx="505581" cy="488869"/>
              <a:chOff x="1071984" y="3981142"/>
              <a:chExt cx="234107" cy="226369"/>
            </a:xfrm>
          </p:grpSpPr>
          <p:sp>
            <p:nvSpPr>
              <p:cNvPr id="74" name="Rectangle 56"/>
              <p:cNvSpPr>
                <a:spLocks noChangeArrowheads="1"/>
              </p:cNvSpPr>
              <p:nvPr/>
            </p:nvSpPr>
            <p:spPr bwMode="auto">
              <a:xfrm>
                <a:off x="1149375" y="4002425"/>
                <a:ext cx="104478" cy="205086"/>
              </a:xfrm>
              <a:prstGeom prst="rect">
                <a:avLst/>
              </a:pr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5"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6"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7"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8" name="Rectangle 60"/>
              <p:cNvSpPr>
                <a:spLocks noChangeArrowheads="1"/>
              </p:cNvSpPr>
              <p:nvPr/>
            </p:nvSpPr>
            <p:spPr bwMode="auto">
              <a:xfrm>
                <a:off x="1168722" y="3981142"/>
                <a:ext cx="29989" cy="21282"/>
              </a:xfrm>
              <a:prstGeom prst="rect">
                <a:avLst/>
              </a:pr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9" name="Rectangle 61"/>
              <p:cNvSpPr>
                <a:spLocks noChangeArrowheads="1"/>
              </p:cNvSpPr>
              <p:nvPr/>
            </p:nvSpPr>
            <p:spPr bwMode="auto">
              <a:xfrm>
                <a:off x="1226765"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0" name="Rectangle 62"/>
              <p:cNvSpPr>
                <a:spLocks noChangeArrowheads="1"/>
              </p:cNvSpPr>
              <p:nvPr/>
            </p:nvSpPr>
            <p:spPr bwMode="auto">
              <a:xfrm>
                <a:off x="1226765"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1" name="Rectangle 63"/>
              <p:cNvSpPr>
                <a:spLocks noChangeArrowheads="1"/>
              </p:cNvSpPr>
              <p:nvPr/>
            </p:nvSpPr>
            <p:spPr bwMode="auto">
              <a:xfrm>
                <a:off x="1226765"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2" name="Rectangle 64"/>
              <p:cNvSpPr>
                <a:spLocks noChangeArrowheads="1"/>
              </p:cNvSpPr>
              <p:nvPr/>
            </p:nvSpPr>
            <p:spPr bwMode="auto">
              <a:xfrm>
                <a:off x="12267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3" name="Rectangle 65"/>
              <p:cNvSpPr>
                <a:spLocks noChangeArrowheads="1"/>
              </p:cNvSpPr>
              <p:nvPr/>
            </p:nvSpPr>
            <p:spPr bwMode="auto">
              <a:xfrm>
                <a:off x="12267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4" name="Rectangle 66"/>
              <p:cNvSpPr>
                <a:spLocks noChangeArrowheads="1"/>
              </p:cNvSpPr>
              <p:nvPr/>
            </p:nvSpPr>
            <p:spPr bwMode="auto">
              <a:xfrm>
                <a:off x="1166788"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5" name="Rectangle 67"/>
              <p:cNvSpPr>
                <a:spLocks noChangeArrowheads="1"/>
              </p:cNvSpPr>
              <p:nvPr/>
            </p:nvSpPr>
            <p:spPr bwMode="auto">
              <a:xfrm>
                <a:off x="1166788"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6" name="Rectangle 68"/>
              <p:cNvSpPr>
                <a:spLocks noChangeArrowheads="1"/>
              </p:cNvSpPr>
              <p:nvPr/>
            </p:nvSpPr>
            <p:spPr bwMode="auto">
              <a:xfrm>
                <a:off x="1166788"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7" name="Rectangle 69"/>
              <p:cNvSpPr>
                <a:spLocks noChangeArrowheads="1"/>
              </p:cNvSpPr>
              <p:nvPr/>
            </p:nvSpPr>
            <p:spPr bwMode="auto">
              <a:xfrm>
                <a:off x="1166788"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8" name="Rectangle 70"/>
              <p:cNvSpPr>
                <a:spLocks noChangeArrowheads="1"/>
              </p:cNvSpPr>
              <p:nvPr/>
            </p:nvSpPr>
            <p:spPr bwMode="auto">
              <a:xfrm>
                <a:off x="1166788"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9" name="Rectangle 71"/>
              <p:cNvSpPr>
                <a:spLocks noChangeArrowheads="1"/>
              </p:cNvSpPr>
              <p:nvPr/>
            </p:nvSpPr>
            <p:spPr bwMode="auto">
              <a:xfrm>
                <a:off x="1195809"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0" name="Rectangle 72"/>
              <p:cNvSpPr>
                <a:spLocks noChangeArrowheads="1"/>
              </p:cNvSpPr>
              <p:nvPr/>
            </p:nvSpPr>
            <p:spPr bwMode="auto">
              <a:xfrm>
                <a:off x="1195809"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1" name="Rectangle 73"/>
              <p:cNvSpPr>
                <a:spLocks noChangeArrowheads="1"/>
              </p:cNvSpPr>
              <p:nvPr/>
            </p:nvSpPr>
            <p:spPr bwMode="auto">
              <a:xfrm>
                <a:off x="1195809"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2" name="Rectangle 74"/>
              <p:cNvSpPr>
                <a:spLocks noChangeArrowheads="1"/>
              </p:cNvSpPr>
              <p:nvPr/>
            </p:nvSpPr>
            <p:spPr bwMode="auto">
              <a:xfrm>
                <a:off x="1195809"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3" name="Rectangle 75"/>
              <p:cNvSpPr>
                <a:spLocks noChangeArrowheads="1"/>
              </p:cNvSpPr>
              <p:nvPr/>
            </p:nvSpPr>
            <p:spPr bwMode="auto">
              <a:xfrm>
                <a:off x="1195809"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4" name="Rectangle 76"/>
              <p:cNvSpPr>
                <a:spLocks noChangeArrowheads="1"/>
              </p:cNvSpPr>
              <p:nvPr/>
            </p:nvSpPr>
            <p:spPr bwMode="auto">
              <a:xfrm>
                <a:off x="1090365"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5" name="Rectangle 77"/>
              <p:cNvSpPr>
                <a:spLocks noChangeArrowheads="1"/>
              </p:cNvSpPr>
              <p:nvPr/>
            </p:nvSpPr>
            <p:spPr bwMode="auto">
              <a:xfrm>
                <a:off x="10903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6" name="Rectangle 78"/>
              <p:cNvSpPr>
                <a:spLocks noChangeArrowheads="1"/>
              </p:cNvSpPr>
              <p:nvPr/>
            </p:nvSpPr>
            <p:spPr bwMode="auto">
              <a:xfrm>
                <a:off x="10903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7" name="Rectangle 79"/>
              <p:cNvSpPr>
                <a:spLocks noChangeArrowheads="1"/>
              </p:cNvSpPr>
              <p:nvPr/>
            </p:nvSpPr>
            <p:spPr bwMode="auto">
              <a:xfrm>
                <a:off x="1119386"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8" name="Rectangle 80"/>
              <p:cNvSpPr>
                <a:spLocks noChangeArrowheads="1"/>
              </p:cNvSpPr>
              <p:nvPr/>
            </p:nvSpPr>
            <p:spPr bwMode="auto">
              <a:xfrm>
                <a:off x="1119386"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9" name="Rectangle 81"/>
              <p:cNvSpPr>
                <a:spLocks noChangeArrowheads="1"/>
              </p:cNvSpPr>
              <p:nvPr/>
            </p:nvSpPr>
            <p:spPr bwMode="auto">
              <a:xfrm>
                <a:off x="1119386"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00" name="Rectangle 82"/>
              <p:cNvSpPr>
                <a:spLocks noChangeArrowheads="1"/>
              </p:cNvSpPr>
              <p:nvPr/>
            </p:nvSpPr>
            <p:spPr bwMode="auto">
              <a:xfrm>
                <a:off x="1090365"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01" name="Rectangle 83"/>
              <p:cNvSpPr>
                <a:spLocks noChangeArrowheads="1"/>
              </p:cNvSpPr>
              <p:nvPr/>
            </p:nvSpPr>
            <p:spPr bwMode="auto">
              <a:xfrm>
                <a:off x="1119386"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14" name="Group 13"/>
          <p:cNvGrpSpPr/>
          <p:nvPr/>
        </p:nvGrpSpPr>
        <p:grpSpPr>
          <a:xfrm>
            <a:off x="6668127" y="1700688"/>
            <a:ext cx="978270" cy="978270"/>
            <a:chOff x="6668190" y="1700433"/>
            <a:chExt cx="978408" cy="978408"/>
          </a:xfrm>
        </p:grpSpPr>
        <p:sp>
          <p:nvSpPr>
            <p:cNvPr id="132" name="Oval 131"/>
            <p:cNvSpPr/>
            <p:nvPr/>
          </p:nvSpPr>
          <p:spPr bwMode="auto">
            <a:xfrm>
              <a:off x="6668190" y="1700433"/>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03" name="Group 4"/>
            <p:cNvGrpSpPr>
              <a:grpSpLocks noChangeAspect="1"/>
            </p:cNvGrpSpPr>
            <p:nvPr/>
          </p:nvGrpSpPr>
          <p:grpSpPr bwMode="auto">
            <a:xfrm>
              <a:off x="6891717" y="1952419"/>
              <a:ext cx="558453" cy="523551"/>
              <a:chOff x="3829" y="2123"/>
              <a:chExt cx="176" cy="165"/>
            </a:xfrm>
          </p:grpSpPr>
          <p:sp>
            <p:nvSpPr>
              <p:cNvPr id="104"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5"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6"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7" name="Oval 8"/>
              <p:cNvSpPr>
                <a:spLocks noChangeArrowheads="1"/>
              </p:cNvSpPr>
              <p:nvPr/>
            </p:nvSpPr>
            <p:spPr bwMode="auto">
              <a:xfrm>
                <a:off x="3955" y="2146"/>
                <a:ext cx="46" cy="45"/>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8" name="Oval 9"/>
              <p:cNvSpPr>
                <a:spLocks noChangeArrowheads="1"/>
              </p:cNvSpPr>
              <p:nvPr/>
            </p:nvSpPr>
            <p:spPr bwMode="auto">
              <a:xfrm>
                <a:off x="3893" y="2191"/>
                <a:ext cx="56" cy="56"/>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9" name="Oval 10"/>
              <p:cNvSpPr>
                <a:spLocks noChangeArrowheads="1"/>
              </p:cNvSpPr>
              <p:nvPr/>
            </p:nvSpPr>
            <p:spPr bwMode="auto">
              <a:xfrm>
                <a:off x="3871" y="2123"/>
                <a:ext cx="28" cy="28"/>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10" name="Oval 11"/>
              <p:cNvSpPr>
                <a:spLocks noChangeArrowheads="1"/>
              </p:cNvSpPr>
              <p:nvPr/>
            </p:nvSpPr>
            <p:spPr bwMode="auto">
              <a:xfrm>
                <a:off x="3829" y="2186"/>
                <a:ext cx="27" cy="27"/>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11"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12"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grpSp>
        <p:nvGrpSpPr>
          <p:cNvPr id="5" name="Group 4"/>
          <p:cNvGrpSpPr/>
          <p:nvPr/>
        </p:nvGrpSpPr>
        <p:grpSpPr>
          <a:xfrm>
            <a:off x="7625571" y="2775384"/>
            <a:ext cx="978270" cy="978270"/>
            <a:chOff x="7625770" y="2775282"/>
            <a:chExt cx="978408" cy="978408"/>
          </a:xfrm>
        </p:grpSpPr>
        <p:sp>
          <p:nvSpPr>
            <p:cNvPr id="73" name="Oval 72"/>
            <p:cNvSpPr/>
            <p:nvPr/>
          </p:nvSpPr>
          <p:spPr bwMode="auto">
            <a:xfrm>
              <a:off x="7625770" y="277528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16" name="Group 4"/>
            <p:cNvGrpSpPr>
              <a:grpSpLocks noChangeAspect="1"/>
            </p:cNvGrpSpPr>
            <p:nvPr/>
          </p:nvGrpSpPr>
          <p:grpSpPr bwMode="auto">
            <a:xfrm flipH="1">
              <a:off x="7801434" y="3052314"/>
              <a:ext cx="611543" cy="317739"/>
              <a:chOff x="31" y="-57"/>
              <a:chExt cx="741" cy="385"/>
            </a:xfrm>
            <a:solidFill>
              <a:schemeClr val="tx1"/>
            </a:solidFill>
          </p:grpSpPr>
          <p:sp>
            <p:nvSpPr>
              <p:cNvPr id="117"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353535"/>
              </a:solidFill>
              <a:ln w="9525">
                <a:solidFill>
                  <a:schemeClr val="bg1">
                    <a:lumMod val="95000"/>
                  </a:schemeClr>
                </a:solid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118"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3535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15" name="Group 14"/>
          <p:cNvGrpSpPr/>
          <p:nvPr/>
        </p:nvGrpSpPr>
        <p:grpSpPr>
          <a:xfrm>
            <a:off x="6772862" y="5384485"/>
            <a:ext cx="978270" cy="978270"/>
            <a:chOff x="6772941" y="5384752"/>
            <a:chExt cx="978408" cy="978408"/>
          </a:xfrm>
        </p:grpSpPr>
        <p:sp>
          <p:nvSpPr>
            <p:cNvPr id="133" name="Oval 132"/>
            <p:cNvSpPr/>
            <p:nvPr/>
          </p:nvSpPr>
          <p:spPr bwMode="auto">
            <a:xfrm>
              <a:off x="6772941" y="538475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27" name="Group 126"/>
            <p:cNvGrpSpPr/>
            <p:nvPr/>
          </p:nvGrpSpPr>
          <p:grpSpPr>
            <a:xfrm>
              <a:off x="6987157" y="5607126"/>
              <a:ext cx="558452" cy="558452"/>
              <a:chOff x="-2003354" y="264340"/>
              <a:chExt cx="1579357" cy="1579357"/>
            </a:xfrm>
          </p:grpSpPr>
          <p:grpSp>
            <p:nvGrpSpPr>
              <p:cNvPr id="128" name="Group 4"/>
              <p:cNvGrpSpPr>
                <a:grpSpLocks noChangeAspect="1"/>
              </p:cNvGrpSpPr>
              <p:nvPr/>
            </p:nvGrpSpPr>
            <p:grpSpPr bwMode="auto">
              <a:xfrm>
                <a:off x="-1771124" y="636698"/>
                <a:ext cx="1114896" cy="834640"/>
                <a:chOff x="3372" y="1795"/>
                <a:chExt cx="1090" cy="816"/>
              </a:xfrm>
              <a:solidFill>
                <a:schemeClr val="tx1"/>
              </a:solidFill>
            </p:grpSpPr>
            <p:sp>
              <p:nvSpPr>
                <p:cNvPr id="135"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solidFill>
                  <a:srgbClr val="353535"/>
                </a:solidFill>
                <a:ln w="3175">
                  <a:no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136"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137"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138"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139"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134" name="Rectangle 133"/>
              <p:cNvSpPr/>
              <p:nvPr/>
            </p:nvSpPr>
            <p:spPr bwMode="auto">
              <a:xfrm>
                <a:off x="-2003354" y="264340"/>
                <a:ext cx="1579357" cy="1579357"/>
              </a:xfrm>
              <a:prstGeom prst="rect">
                <a:avLst/>
              </a:prstGeom>
              <a:noFill/>
              <a:ln w="22225">
                <a:solidFill>
                  <a:srgbClr val="353535"/>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spTree>
    <p:extLst>
      <p:ext uri="{BB962C8B-B14F-4D97-AF65-F5344CB8AC3E}">
        <p14:creationId xmlns:p14="http://schemas.microsoft.com/office/powerpoint/2010/main" val="2543206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 presetClass="entr" presetSubtype="0" fill="hold" nodeType="withEffect">
                                  <p:stCondLst>
                                    <p:cond delay="0"/>
                                  </p:stCondLst>
                                  <p:childTnLst>
                                    <p:set>
                                      <p:cBhvr>
                                        <p:cTn id="15" dur="1" fill="hold">
                                          <p:stCondLst>
                                            <p:cond delay="499"/>
                                          </p:stCondLst>
                                        </p:cTn>
                                        <p:tgtEl>
                                          <p:spTgt spid="55"/>
                                        </p:tgtEl>
                                        <p:attrNameLst>
                                          <p:attrName>style.visibility</p:attrName>
                                        </p:attrNameLst>
                                      </p:cBhvr>
                                      <p:to>
                                        <p:strVal val="visible"/>
                                      </p:to>
                                    </p:set>
                                  </p:childTnLst>
                                </p:cTn>
                              </p:par>
                              <p:par>
                                <p:cTn id="16" presetID="6" presetClass="emph" presetSubtype="0" decel="100000" autoRev="1" fill="hold" nodeType="withEffect">
                                  <p:stCondLst>
                                    <p:cond delay="0"/>
                                  </p:stCondLst>
                                  <p:childTnLst>
                                    <p:animScale>
                                      <p:cBhvr>
                                        <p:cTn id="17" dur="500" fill="hold"/>
                                        <p:tgtEl>
                                          <p:spTgt spid="55"/>
                                        </p:tgtEl>
                                      </p:cBhvr>
                                      <p:by x="0" y="0"/>
                                    </p:animScale>
                                  </p:childTnLst>
                                </p:cTn>
                              </p:par>
                              <p:par>
                                <p:cTn id="18" presetID="1" presetClass="entr" presetSubtype="0" fill="hold" nodeType="withEffect">
                                  <p:stCondLst>
                                    <p:cond delay="0"/>
                                  </p:stCondLst>
                                  <p:childTnLst>
                                    <p:set>
                                      <p:cBhvr>
                                        <p:cTn id="19" dur="1" fill="hold">
                                          <p:stCondLst>
                                            <p:cond delay="499"/>
                                          </p:stCondLst>
                                        </p:cTn>
                                        <p:tgtEl>
                                          <p:spTgt spid="14"/>
                                        </p:tgtEl>
                                        <p:attrNameLst>
                                          <p:attrName>style.visibility</p:attrName>
                                        </p:attrNameLst>
                                      </p:cBhvr>
                                      <p:to>
                                        <p:strVal val="visible"/>
                                      </p:to>
                                    </p:set>
                                  </p:childTnLst>
                                </p:cTn>
                              </p:par>
                              <p:par>
                                <p:cTn id="20" presetID="6" presetClass="emph" presetSubtype="0" decel="100000" autoRev="1" fill="hold" nodeType="withEffect">
                                  <p:stCondLst>
                                    <p:cond delay="0"/>
                                  </p:stCondLst>
                                  <p:childTnLst>
                                    <p:animScale>
                                      <p:cBhvr>
                                        <p:cTn id="21" dur="500" fill="hold"/>
                                        <p:tgtEl>
                                          <p:spTgt spid="14"/>
                                        </p:tgtEl>
                                      </p:cBhvr>
                                      <p:by x="0" y="0"/>
                                    </p:animScale>
                                  </p:childTnLst>
                                </p:cTn>
                              </p:par>
                              <p:par>
                                <p:cTn id="22" presetID="1" presetClass="entr" presetSubtype="0" fill="hold" nodeType="withEffect">
                                  <p:stCondLst>
                                    <p:cond delay="0"/>
                                  </p:stCondLst>
                                  <p:childTnLst>
                                    <p:set>
                                      <p:cBhvr>
                                        <p:cTn id="23" dur="1" fill="hold">
                                          <p:stCondLst>
                                            <p:cond delay="499"/>
                                          </p:stCondLst>
                                        </p:cTn>
                                        <p:tgtEl>
                                          <p:spTgt spid="5"/>
                                        </p:tgtEl>
                                        <p:attrNameLst>
                                          <p:attrName>style.visibility</p:attrName>
                                        </p:attrNameLst>
                                      </p:cBhvr>
                                      <p:to>
                                        <p:strVal val="visible"/>
                                      </p:to>
                                    </p:set>
                                  </p:childTnLst>
                                </p:cTn>
                              </p:par>
                              <p:par>
                                <p:cTn id="24" presetID="6" presetClass="emph" presetSubtype="0" decel="100000" autoRev="1" fill="hold" nodeType="withEffect">
                                  <p:stCondLst>
                                    <p:cond delay="0"/>
                                  </p:stCondLst>
                                  <p:childTnLst>
                                    <p:animScale>
                                      <p:cBhvr>
                                        <p:cTn id="25" dur="500" fill="hold"/>
                                        <p:tgtEl>
                                          <p:spTgt spid="5"/>
                                        </p:tgtEl>
                                      </p:cBhvr>
                                      <p:by x="0" y="0"/>
                                    </p:animScale>
                                  </p:childTnLst>
                                </p:cTn>
                              </p:par>
                              <p:par>
                                <p:cTn id="26" presetID="1" presetClass="entr" presetSubtype="0" fill="hold" nodeType="withEffect">
                                  <p:stCondLst>
                                    <p:cond delay="0"/>
                                  </p:stCondLst>
                                  <p:childTnLst>
                                    <p:set>
                                      <p:cBhvr>
                                        <p:cTn id="27" dur="1" fill="hold">
                                          <p:stCondLst>
                                            <p:cond delay="499"/>
                                          </p:stCondLst>
                                        </p:cTn>
                                        <p:tgtEl>
                                          <p:spTgt spid="15"/>
                                        </p:tgtEl>
                                        <p:attrNameLst>
                                          <p:attrName>style.visibility</p:attrName>
                                        </p:attrNameLst>
                                      </p:cBhvr>
                                      <p:to>
                                        <p:strVal val="visible"/>
                                      </p:to>
                                    </p:set>
                                  </p:childTnLst>
                                </p:cTn>
                              </p:par>
                              <p:par>
                                <p:cTn id="28" presetID="6" presetClass="emph" presetSubtype="0" decel="100000" autoRev="1" fill="hold" nodeType="withEffect">
                                  <p:stCondLst>
                                    <p:cond delay="0"/>
                                  </p:stCondLst>
                                  <p:childTnLst>
                                    <p:animScale>
                                      <p:cBhvr>
                                        <p:cTn id="29" dur="500" fill="hold"/>
                                        <p:tgtEl>
                                          <p:spTgt spid="15"/>
                                        </p:tgtEl>
                                      </p:cBhvr>
                                      <p:by x="0" y="0"/>
                                    </p:animScale>
                                  </p:childTnLst>
                                </p:cTn>
                              </p:par>
                              <p:par>
                                <p:cTn id="30" presetID="10" presetClass="entr" presetSubtype="0" fill="hold" grpId="0" nodeType="withEffect">
                                  <p:stCondLst>
                                    <p:cond delay="500"/>
                                  </p:stCondLst>
                                  <p:childTnLst>
                                    <p:set>
                                      <p:cBhvr>
                                        <p:cTn id="31" dur="1" fill="hold">
                                          <p:stCondLst>
                                            <p:cond delay="0"/>
                                          </p:stCondLst>
                                        </p:cTn>
                                        <p:tgtEl>
                                          <p:spTgt spid="129"/>
                                        </p:tgtEl>
                                        <p:attrNameLst>
                                          <p:attrName>style.visibility</p:attrName>
                                        </p:attrNameLst>
                                      </p:cBhvr>
                                      <p:to>
                                        <p:strVal val="visible"/>
                                      </p:to>
                                    </p:set>
                                    <p:animEffect transition="in" filter="fade">
                                      <p:cBhvr>
                                        <p:cTn id="32" dur="500"/>
                                        <p:tgtEl>
                                          <p:spTgt spid="129"/>
                                        </p:tgtEl>
                                      </p:cBhvr>
                                    </p:animEffect>
                                  </p:childTnLst>
                                </p:cTn>
                              </p:par>
                              <p:par>
                                <p:cTn id="33" presetID="63" presetClass="path" presetSubtype="0" decel="100000" fill="hold" grpId="1" nodeType="withEffect">
                                  <p:stCondLst>
                                    <p:cond delay="500"/>
                                  </p:stCondLst>
                                  <p:childTnLst>
                                    <p:animMotion origin="layout" path="M 3.74011E-6 1.26192E-6 L 0.05501 1.26192E-6 " pathEditMode="relative" rAng="0" ptsTypes="AA">
                                      <p:cBhvr>
                                        <p:cTn id="34" dur="750" spd="-100000" fill="hold"/>
                                        <p:tgtEl>
                                          <p:spTgt spid="129"/>
                                        </p:tgtEl>
                                        <p:attrNameLst>
                                          <p:attrName>ppt_x</p:attrName>
                                          <p:attrName>ppt_y</p:attrName>
                                        </p:attrNameLst>
                                      </p:cBhvr>
                                      <p:rCtr x="2744" y="0"/>
                                    </p:animMotion>
                                  </p:childTnLst>
                                </p:cTn>
                              </p:par>
                              <p:par>
                                <p:cTn id="35" presetID="10" presetClass="entr" presetSubtype="0" fill="hold" grpId="0" nodeType="withEffect">
                                  <p:stCondLst>
                                    <p:cond delay="5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63" presetClass="path" presetSubtype="0" decel="100000" fill="hold" grpId="1" nodeType="withEffect">
                                  <p:stCondLst>
                                    <p:cond delay="500"/>
                                  </p:stCondLst>
                                  <p:childTnLst>
                                    <p:animMotion origin="layout" path="M 2.16237E-6 -6.99047E-7 L 0.05501 -6.99047E-7 " pathEditMode="relative" rAng="0" ptsTypes="AA">
                                      <p:cBhvr>
                                        <p:cTn id="39" dur="750" spd="-100000" fill="hold"/>
                                        <p:tgtEl>
                                          <p:spTgt spid="7"/>
                                        </p:tgtEl>
                                        <p:attrNameLst>
                                          <p:attrName>ppt_x</p:attrName>
                                          <p:attrName>ppt_y</p:attrName>
                                        </p:attrNameLst>
                                      </p:cBhvr>
                                      <p:rCtr x="2744" y="0"/>
                                    </p:animMotion>
                                  </p:childTnLst>
                                </p:cTn>
                              </p:par>
                              <p:par>
                                <p:cTn id="40" presetID="10" presetClass="entr" presetSubtype="0" fill="hold" grpId="0" nodeType="withEffect">
                                  <p:stCondLst>
                                    <p:cond delay="500"/>
                                  </p:stCondLst>
                                  <p:childTnLst>
                                    <p:set>
                                      <p:cBhvr>
                                        <p:cTn id="41" dur="1" fill="hold">
                                          <p:stCondLst>
                                            <p:cond delay="0"/>
                                          </p:stCondLst>
                                        </p:cTn>
                                        <p:tgtEl>
                                          <p:spTgt spid="130"/>
                                        </p:tgtEl>
                                        <p:attrNameLst>
                                          <p:attrName>style.visibility</p:attrName>
                                        </p:attrNameLst>
                                      </p:cBhvr>
                                      <p:to>
                                        <p:strVal val="visible"/>
                                      </p:to>
                                    </p:set>
                                    <p:animEffect transition="in" filter="fade">
                                      <p:cBhvr>
                                        <p:cTn id="42" dur="500"/>
                                        <p:tgtEl>
                                          <p:spTgt spid="130"/>
                                        </p:tgtEl>
                                      </p:cBhvr>
                                    </p:animEffect>
                                  </p:childTnLst>
                                </p:cTn>
                              </p:par>
                              <p:par>
                                <p:cTn id="43" presetID="63" presetClass="path" presetSubtype="0" decel="100000" fill="hold" grpId="1" nodeType="withEffect">
                                  <p:stCondLst>
                                    <p:cond delay="500"/>
                                  </p:stCondLst>
                                  <p:childTnLst>
                                    <p:animMotion origin="layout" path="M -2.02961E-6 4.75261E-6 L 0.05502 4.75261E-6 " pathEditMode="relative" rAng="0" ptsTypes="AA">
                                      <p:cBhvr>
                                        <p:cTn id="44" dur="750" spd="-100000" fill="hold"/>
                                        <p:tgtEl>
                                          <p:spTgt spid="130"/>
                                        </p:tgtEl>
                                        <p:attrNameLst>
                                          <p:attrName>ppt_x</p:attrName>
                                          <p:attrName>ppt_y</p:attrName>
                                        </p:attrNameLst>
                                      </p:cBhvr>
                                      <p:rCtr x="2744" y="0"/>
                                    </p:animMotion>
                                  </p:childTnLst>
                                </p:cTn>
                              </p:par>
                              <p:par>
                                <p:cTn id="45" presetID="10" presetClass="entr" presetSubtype="0" fill="hold" grpId="0" nodeType="withEffect">
                                  <p:stCondLst>
                                    <p:cond delay="500"/>
                                  </p:stCondLst>
                                  <p:childTnLst>
                                    <p:set>
                                      <p:cBhvr>
                                        <p:cTn id="46" dur="1" fill="hold">
                                          <p:stCondLst>
                                            <p:cond delay="0"/>
                                          </p:stCondLst>
                                        </p:cTn>
                                        <p:tgtEl>
                                          <p:spTgt spid="131"/>
                                        </p:tgtEl>
                                        <p:attrNameLst>
                                          <p:attrName>style.visibility</p:attrName>
                                        </p:attrNameLst>
                                      </p:cBhvr>
                                      <p:to>
                                        <p:strVal val="visible"/>
                                      </p:to>
                                    </p:set>
                                    <p:animEffect transition="in" filter="fade">
                                      <p:cBhvr>
                                        <p:cTn id="47" dur="500"/>
                                        <p:tgtEl>
                                          <p:spTgt spid="131"/>
                                        </p:tgtEl>
                                      </p:cBhvr>
                                    </p:animEffect>
                                  </p:childTnLst>
                                </p:cTn>
                              </p:par>
                              <p:par>
                                <p:cTn id="48" presetID="63" presetClass="path" presetSubtype="0" decel="100000" fill="hold" grpId="1" nodeType="withEffect">
                                  <p:stCondLst>
                                    <p:cond delay="500"/>
                                  </p:stCondLst>
                                  <p:childTnLst>
                                    <p:animMotion origin="layout" path="M -1.66965E-6 -3.00953E-6 L 0.05502 -3.00953E-6 " pathEditMode="relative" rAng="0" ptsTypes="AA">
                                      <p:cBhvr>
                                        <p:cTn id="49" dur="750" spd="-100000" fill="hold"/>
                                        <p:tgtEl>
                                          <p:spTgt spid="131"/>
                                        </p:tgtEl>
                                        <p:attrNameLst>
                                          <p:attrName>ppt_x</p:attrName>
                                          <p:attrName>ppt_y</p:attrName>
                                        </p:attrNameLst>
                                      </p:cBhvr>
                                      <p:rCtr x="2744" y="0"/>
                                    </p:animMotion>
                                  </p:childTnLst>
                                </p:cTn>
                              </p:par>
                              <p:par>
                                <p:cTn id="50" presetID="10" presetClass="entr" presetSubtype="0" fill="hold" grpId="0" nodeType="withEffect">
                                  <p:stCondLst>
                                    <p:cond delay="5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35" presetClass="path" presetSubtype="0" decel="100000" fill="hold" grpId="1" nodeType="withEffect">
                                  <p:stCondLst>
                                    <p:cond delay="500"/>
                                  </p:stCondLst>
                                  <p:childTnLst>
                                    <p:animMotion origin="layout" path="M -1.27649E-8 -2.85974E-6 L -0.05514 -2.85974E-6 " pathEditMode="relative" rAng="0" ptsTypes="AA">
                                      <p:cBhvr>
                                        <p:cTn id="54" dur="750" spd="-100000" fill="hold"/>
                                        <p:tgtEl>
                                          <p:spTgt spid="6"/>
                                        </p:tgtEl>
                                        <p:attrNameLst>
                                          <p:attrName>ppt_x</p:attrName>
                                          <p:attrName>ppt_y</p:attrName>
                                        </p:attrNameLst>
                                      </p:cBhvr>
                                      <p:rCtr x="-275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57" grpId="0" animBg="1"/>
      <p:bldP spid="58" grpId="0"/>
      <p:bldP spid="129" grpId="0"/>
      <p:bldP spid="129" grpId="1"/>
      <p:bldP spid="130" grpId="0"/>
      <p:bldP spid="130" grpId="1"/>
      <p:bldP spid="131" grpId="0"/>
      <p:bldP spid="131"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3475456" y="2308725"/>
            <a:ext cx="8045578" cy="997952"/>
          </a:xfrm>
          <a:prstGeom prst="rect">
            <a:avLst/>
          </a:prstGeom>
        </p:spPr>
        <p:txBody>
          <a:bodyPr wrap="square">
            <a:spAutoFit/>
          </a:bodyPr>
          <a:lstStyle/>
          <a:p>
            <a:pPr defTabSz="932418">
              <a:lnSpc>
                <a:spcPct val="90000"/>
              </a:lnSpc>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Extend read access to a broader set of people without requiring per user license</a:t>
            </a:r>
          </a:p>
        </p:txBody>
      </p:sp>
      <p:sp>
        <p:nvSpPr>
          <p:cNvPr id="3" name="Title 2"/>
          <p:cNvSpPr>
            <a:spLocks noGrp="1"/>
          </p:cNvSpPr>
          <p:nvPr>
            <p:ph type="title"/>
          </p:nvPr>
        </p:nvSpPr>
        <p:spPr>
          <a:xfrm>
            <a:off x="275482" y="320398"/>
            <a:ext cx="11887878" cy="917444"/>
          </a:xfrm>
        </p:spPr>
        <p:txBody>
          <a:bodyPr/>
          <a:lstStyle/>
          <a:p>
            <a:r>
              <a:rPr lang="en-US" dirty="0"/>
              <a:t>Flexibility to license by capacity</a:t>
            </a:r>
          </a:p>
        </p:txBody>
      </p:sp>
      <p:sp>
        <p:nvSpPr>
          <p:cNvPr id="176" name="Rectangle 175"/>
          <p:cNvSpPr/>
          <p:nvPr/>
        </p:nvSpPr>
        <p:spPr>
          <a:xfrm>
            <a:off x="3475456" y="3716960"/>
            <a:ext cx="8045578" cy="997952"/>
          </a:xfrm>
          <a:prstGeom prst="rect">
            <a:avLst/>
          </a:prstGeom>
        </p:spPr>
        <p:txBody>
          <a:bodyPr wrap="square">
            <a:spAutoFit/>
          </a:bodyPr>
          <a:lstStyle/>
          <a:p>
            <a:pPr defTabSz="932418">
              <a:lnSpc>
                <a:spcPct val="90000"/>
              </a:lnSpc>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Tailor performance to the unique needs of your organization, department, or team</a:t>
            </a:r>
          </a:p>
        </p:txBody>
      </p:sp>
      <p:sp>
        <p:nvSpPr>
          <p:cNvPr id="177" name="Rectangle 176"/>
          <p:cNvSpPr/>
          <p:nvPr/>
        </p:nvSpPr>
        <p:spPr>
          <a:xfrm>
            <a:off x="3475456" y="5125196"/>
            <a:ext cx="8045578" cy="546061"/>
          </a:xfrm>
          <a:prstGeom prst="rect">
            <a:avLst/>
          </a:prstGeom>
        </p:spPr>
        <p:txBody>
          <a:bodyPr wrap="square">
            <a:spAutoFit/>
          </a:bodyPr>
          <a:lstStyle/>
          <a:p>
            <a:pPr defTabSz="932418">
              <a:lnSpc>
                <a:spcPct val="90000"/>
              </a:lnSpc>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Scale as your requirements change. </a:t>
            </a:r>
          </a:p>
        </p:txBody>
      </p:sp>
      <p:sp>
        <p:nvSpPr>
          <p:cNvPr id="223" name="Oval 222"/>
          <p:cNvSpPr/>
          <p:nvPr/>
        </p:nvSpPr>
        <p:spPr bwMode="auto">
          <a:xfrm>
            <a:off x="-2227243" y="1844327"/>
            <a:ext cx="4457686" cy="4457686"/>
          </a:xfrm>
          <a:prstGeom prst="ellipse">
            <a:avLst/>
          </a:prstGeom>
          <a:noFill/>
          <a:ln w="571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35" name="Group 234"/>
          <p:cNvGrpSpPr/>
          <p:nvPr/>
        </p:nvGrpSpPr>
        <p:grpSpPr>
          <a:xfrm>
            <a:off x="1761625" y="4205631"/>
            <a:ext cx="978270" cy="978270"/>
            <a:chOff x="630607" y="3925556"/>
            <a:chExt cx="978408" cy="978408"/>
          </a:xfrm>
        </p:grpSpPr>
        <p:sp>
          <p:nvSpPr>
            <p:cNvPr id="236" name="Oval 235"/>
            <p:cNvSpPr/>
            <p:nvPr/>
          </p:nvSpPr>
          <p:spPr bwMode="auto">
            <a:xfrm>
              <a:off x="630607" y="3925556"/>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37" name="Group 236"/>
            <p:cNvGrpSpPr/>
            <p:nvPr/>
          </p:nvGrpSpPr>
          <p:grpSpPr>
            <a:xfrm>
              <a:off x="867021" y="4170326"/>
              <a:ext cx="505581" cy="488869"/>
              <a:chOff x="1071984" y="3981142"/>
              <a:chExt cx="234107" cy="226369"/>
            </a:xfrm>
          </p:grpSpPr>
          <p:sp>
            <p:nvSpPr>
              <p:cNvPr id="238" name="Rectangle 56"/>
              <p:cNvSpPr>
                <a:spLocks noChangeArrowheads="1"/>
              </p:cNvSpPr>
              <p:nvPr/>
            </p:nvSpPr>
            <p:spPr bwMode="auto">
              <a:xfrm>
                <a:off x="1149375" y="4002425"/>
                <a:ext cx="104478" cy="205086"/>
              </a:xfrm>
              <a:prstGeom prst="rect">
                <a:avLst/>
              </a:pr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9"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0"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1"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2" name="Rectangle 60"/>
              <p:cNvSpPr>
                <a:spLocks noChangeArrowheads="1"/>
              </p:cNvSpPr>
              <p:nvPr/>
            </p:nvSpPr>
            <p:spPr bwMode="auto">
              <a:xfrm>
                <a:off x="1168722" y="3981142"/>
                <a:ext cx="29989" cy="21282"/>
              </a:xfrm>
              <a:prstGeom prst="rect">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3" name="Rectangle 61"/>
              <p:cNvSpPr>
                <a:spLocks noChangeArrowheads="1"/>
              </p:cNvSpPr>
              <p:nvPr/>
            </p:nvSpPr>
            <p:spPr bwMode="auto">
              <a:xfrm>
                <a:off x="1226765"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4" name="Rectangle 62"/>
              <p:cNvSpPr>
                <a:spLocks noChangeArrowheads="1"/>
              </p:cNvSpPr>
              <p:nvPr/>
            </p:nvSpPr>
            <p:spPr bwMode="auto">
              <a:xfrm>
                <a:off x="1226765"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5" name="Rectangle 63"/>
              <p:cNvSpPr>
                <a:spLocks noChangeArrowheads="1"/>
              </p:cNvSpPr>
              <p:nvPr/>
            </p:nvSpPr>
            <p:spPr bwMode="auto">
              <a:xfrm>
                <a:off x="1226765"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6" name="Rectangle 64"/>
              <p:cNvSpPr>
                <a:spLocks noChangeArrowheads="1"/>
              </p:cNvSpPr>
              <p:nvPr/>
            </p:nvSpPr>
            <p:spPr bwMode="auto">
              <a:xfrm>
                <a:off x="12267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7" name="Rectangle 65"/>
              <p:cNvSpPr>
                <a:spLocks noChangeArrowheads="1"/>
              </p:cNvSpPr>
              <p:nvPr/>
            </p:nvSpPr>
            <p:spPr bwMode="auto">
              <a:xfrm>
                <a:off x="12267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0" name="Rectangle 66"/>
              <p:cNvSpPr>
                <a:spLocks noChangeArrowheads="1"/>
              </p:cNvSpPr>
              <p:nvPr/>
            </p:nvSpPr>
            <p:spPr bwMode="auto">
              <a:xfrm>
                <a:off x="1166788"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1" name="Rectangle 67"/>
              <p:cNvSpPr>
                <a:spLocks noChangeArrowheads="1"/>
              </p:cNvSpPr>
              <p:nvPr/>
            </p:nvSpPr>
            <p:spPr bwMode="auto">
              <a:xfrm>
                <a:off x="1166788"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2" name="Rectangle 68"/>
              <p:cNvSpPr>
                <a:spLocks noChangeArrowheads="1"/>
              </p:cNvSpPr>
              <p:nvPr/>
            </p:nvSpPr>
            <p:spPr bwMode="auto">
              <a:xfrm>
                <a:off x="1166788"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3" name="Rectangle 69"/>
              <p:cNvSpPr>
                <a:spLocks noChangeArrowheads="1"/>
              </p:cNvSpPr>
              <p:nvPr/>
            </p:nvSpPr>
            <p:spPr bwMode="auto">
              <a:xfrm>
                <a:off x="1166788"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4" name="Rectangle 70"/>
              <p:cNvSpPr>
                <a:spLocks noChangeArrowheads="1"/>
              </p:cNvSpPr>
              <p:nvPr/>
            </p:nvSpPr>
            <p:spPr bwMode="auto">
              <a:xfrm>
                <a:off x="1166788"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5" name="Rectangle 71"/>
              <p:cNvSpPr>
                <a:spLocks noChangeArrowheads="1"/>
              </p:cNvSpPr>
              <p:nvPr/>
            </p:nvSpPr>
            <p:spPr bwMode="auto">
              <a:xfrm>
                <a:off x="1195809"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6" name="Rectangle 72"/>
              <p:cNvSpPr>
                <a:spLocks noChangeArrowheads="1"/>
              </p:cNvSpPr>
              <p:nvPr/>
            </p:nvSpPr>
            <p:spPr bwMode="auto">
              <a:xfrm>
                <a:off x="1195809"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7" name="Rectangle 73"/>
              <p:cNvSpPr>
                <a:spLocks noChangeArrowheads="1"/>
              </p:cNvSpPr>
              <p:nvPr/>
            </p:nvSpPr>
            <p:spPr bwMode="auto">
              <a:xfrm>
                <a:off x="1195809"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8" name="Rectangle 74"/>
              <p:cNvSpPr>
                <a:spLocks noChangeArrowheads="1"/>
              </p:cNvSpPr>
              <p:nvPr/>
            </p:nvSpPr>
            <p:spPr bwMode="auto">
              <a:xfrm>
                <a:off x="1195809"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69" name="Rectangle 75"/>
              <p:cNvSpPr>
                <a:spLocks noChangeArrowheads="1"/>
              </p:cNvSpPr>
              <p:nvPr/>
            </p:nvSpPr>
            <p:spPr bwMode="auto">
              <a:xfrm>
                <a:off x="1195809"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0" name="Rectangle 76"/>
              <p:cNvSpPr>
                <a:spLocks noChangeArrowheads="1"/>
              </p:cNvSpPr>
              <p:nvPr/>
            </p:nvSpPr>
            <p:spPr bwMode="auto">
              <a:xfrm>
                <a:off x="1090365"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1" name="Rectangle 77"/>
              <p:cNvSpPr>
                <a:spLocks noChangeArrowheads="1"/>
              </p:cNvSpPr>
              <p:nvPr/>
            </p:nvSpPr>
            <p:spPr bwMode="auto">
              <a:xfrm>
                <a:off x="10903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2" name="Rectangle 78"/>
              <p:cNvSpPr>
                <a:spLocks noChangeArrowheads="1"/>
              </p:cNvSpPr>
              <p:nvPr/>
            </p:nvSpPr>
            <p:spPr bwMode="auto">
              <a:xfrm>
                <a:off x="10903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3" name="Rectangle 79"/>
              <p:cNvSpPr>
                <a:spLocks noChangeArrowheads="1"/>
              </p:cNvSpPr>
              <p:nvPr/>
            </p:nvSpPr>
            <p:spPr bwMode="auto">
              <a:xfrm>
                <a:off x="1119386"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4" name="Rectangle 80"/>
              <p:cNvSpPr>
                <a:spLocks noChangeArrowheads="1"/>
              </p:cNvSpPr>
              <p:nvPr/>
            </p:nvSpPr>
            <p:spPr bwMode="auto">
              <a:xfrm>
                <a:off x="1119386"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5" name="Rectangle 81"/>
              <p:cNvSpPr>
                <a:spLocks noChangeArrowheads="1"/>
              </p:cNvSpPr>
              <p:nvPr/>
            </p:nvSpPr>
            <p:spPr bwMode="auto">
              <a:xfrm>
                <a:off x="1119386"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6" name="Rectangle 82"/>
              <p:cNvSpPr>
                <a:spLocks noChangeArrowheads="1"/>
              </p:cNvSpPr>
              <p:nvPr/>
            </p:nvSpPr>
            <p:spPr bwMode="auto">
              <a:xfrm>
                <a:off x="1090365"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7" name="Rectangle 83"/>
              <p:cNvSpPr>
                <a:spLocks noChangeArrowheads="1"/>
              </p:cNvSpPr>
              <p:nvPr/>
            </p:nvSpPr>
            <p:spPr bwMode="auto">
              <a:xfrm>
                <a:off x="1119386"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278" name="Group 277"/>
          <p:cNvGrpSpPr/>
          <p:nvPr/>
        </p:nvGrpSpPr>
        <p:grpSpPr>
          <a:xfrm>
            <a:off x="783864" y="1700688"/>
            <a:ext cx="978270" cy="978270"/>
            <a:chOff x="6668190" y="1700433"/>
            <a:chExt cx="978408" cy="978408"/>
          </a:xfrm>
        </p:grpSpPr>
        <p:sp>
          <p:nvSpPr>
            <p:cNvPr id="279" name="Oval 278"/>
            <p:cNvSpPr/>
            <p:nvPr/>
          </p:nvSpPr>
          <p:spPr bwMode="auto">
            <a:xfrm>
              <a:off x="6668190" y="1700433"/>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80" name="Group 4"/>
            <p:cNvGrpSpPr>
              <a:grpSpLocks noChangeAspect="1"/>
            </p:cNvGrpSpPr>
            <p:nvPr/>
          </p:nvGrpSpPr>
          <p:grpSpPr bwMode="auto">
            <a:xfrm>
              <a:off x="6891717" y="1952419"/>
              <a:ext cx="558453" cy="523551"/>
              <a:chOff x="3829" y="2123"/>
              <a:chExt cx="176" cy="165"/>
            </a:xfrm>
          </p:grpSpPr>
          <p:sp>
            <p:nvSpPr>
              <p:cNvPr id="281"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2"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3"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4" name="Oval 8"/>
              <p:cNvSpPr>
                <a:spLocks noChangeArrowheads="1"/>
              </p:cNvSpPr>
              <p:nvPr/>
            </p:nvSpPr>
            <p:spPr bwMode="auto">
              <a:xfrm>
                <a:off x="3955" y="2146"/>
                <a:ext cx="46" cy="45"/>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5" name="Oval 9"/>
              <p:cNvSpPr>
                <a:spLocks noChangeArrowheads="1"/>
              </p:cNvSpPr>
              <p:nvPr/>
            </p:nvSpPr>
            <p:spPr bwMode="auto">
              <a:xfrm>
                <a:off x="3893" y="2191"/>
                <a:ext cx="56" cy="56"/>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6" name="Oval 10"/>
              <p:cNvSpPr>
                <a:spLocks noChangeArrowheads="1"/>
              </p:cNvSpPr>
              <p:nvPr/>
            </p:nvSpPr>
            <p:spPr bwMode="auto">
              <a:xfrm>
                <a:off x="3871" y="2123"/>
                <a:ext cx="28" cy="28"/>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7" name="Oval 11"/>
              <p:cNvSpPr>
                <a:spLocks noChangeArrowheads="1"/>
              </p:cNvSpPr>
              <p:nvPr/>
            </p:nvSpPr>
            <p:spPr bwMode="auto">
              <a:xfrm>
                <a:off x="3829" y="2186"/>
                <a:ext cx="27" cy="27"/>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8"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9"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grpSp>
        <p:nvGrpSpPr>
          <p:cNvPr id="290" name="Group 289"/>
          <p:cNvGrpSpPr/>
          <p:nvPr/>
        </p:nvGrpSpPr>
        <p:grpSpPr>
          <a:xfrm>
            <a:off x="1741308" y="2775384"/>
            <a:ext cx="978270" cy="978270"/>
            <a:chOff x="7625770" y="2775282"/>
            <a:chExt cx="978408" cy="978408"/>
          </a:xfrm>
        </p:grpSpPr>
        <p:sp>
          <p:nvSpPr>
            <p:cNvPr id="291" name="Oval 290"/>
            <p:cNvSpPr/>
            <p:nvPr/>
          </p:nvSpPr>
          <p:spPr bwMode="auto">
            <a:xfrm>
              <a:off x="7625770" y="277528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92" name="Group 4"/>
            <p:cNvGrpSpPr>
              <a:grpSpLocks noChangeAspect="1"/>
            </p:cNvGrpSpPr>
            <p:nvPr/>
          </p:nvGrpSpPr>
          <p:grpSpPr bwMode="auto">
            <a:xfrm flipH="1">
              <a:off x="7801434" y="3052314"/>
              <a:ext cx="611543" cy="317739"/>
              <a:chOff x="31" y="-57"/>
              <a:chExt cx="741" cy="385"/>
            </a:xfrm>
            <a:solidFill>
              <a:schemeClr val="tx1"/>
            </a:solidFill>
          </p:grpSpPr>
          <p:sp>
            <p:nvSpPr>
              <p:cNvPr id="293"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294"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295" name="Group 294"/>
          <p:cNvGrpSpPr/>
          <p:nvPr/>
        </p:nvGrpSpPr>
        <p:grpSpPr>
          <a:xfrm>
            <a:off x="888600" y="5384485"/>
            <a:ext cx="978270" cy="978270"/>
            <a:chOff x="6772941" y="5384752"/>
            <a:chExt cx="978408" cy="978408"/>
          </a:xfrm>
        </p:grpSpPr>
        <p:sp>
          <p:nvSpPr>
            <p:cNvPr id="296" name="Oval 295"/>
            <p:cNvSpPr/>
            <p:nvPr/>
          </p:nvSpPr>
          <p:spPr bwMode="auto">
            <a:xfrm>
              <a:off x="6772941" y="538475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97" name="Group 296"/>
            <p:cNvGrpSpPr/>
            <p:nvPr/>
          </p:nvGrpSpPr>
          <p:grpSpPr>
            <a:xfrm>
              <a:off x="6987157" y="5607126"/>
              <a:ext cx="558452" cy="558452"/>
              <a:chOff x="-2003354" y="264340"/>
              <a:chExt cx="1579357" cy="1579357"/>
            </a:xfrm>
          </p:grpSpPr>
          <p:grpSp>
            <p:nvGrpSpPr>
              <p:cNvPr id="298" name="Group 4"/>
              <p:cNvGrpSpPr>
                <a:grpSpLocks noChangeAspect="1"/>
              </p:cNvGrpSpPr>
              <p:nvPr/>
            </p:nvGrpSpPr>
            <p:grpSpPr bwMode="auto">
              <a:xfrm>
                <a:off x="-1771124" y="636698"/>
                <a:ext cx="1114896" cy="834640"/>
                <a:chOff x="3372" y="1795"/>
                <a:chExt cx="1090" cy="816"/>
              </a:xfrm>
              <a:solidFill>
                <a:schemeClr val="tx1"/>
              </a:solidFill>
            </p:grpSpPr>
            <p:sp>
              <p:nvSpPr>
                <p:cNvPr id="300"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grpFill/>
                <a:ln w="3175">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301"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302"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303"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304"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299" name="Rectangle 298"/>
              <p:cNvSpPr/>
              <p:nvPr/>
            </p:nvSpPr>
            <p:spPr bwMode="auto">
              <a:xfrm>
                <a:off x="-2003354" y="264340"/>
                <a:ext cx="1579357" cy="1579357"/>
              </a:xfrm>
              <a:prstGeom prst="rect">
                <a:avLst/>
              </a:prstGeom>
              <a:noFill/>
              <a:ln w="22225">
                <a:solidFill>
                  <a:srgbClr val="353535"/>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grpSp>
        <p:nvGrpSpPr>
          <p:cNvPr id="305" name="Group 304"/>
          <p:cNvGrpSpPr/>
          <p:nvPr/>
        </p:nvGrpSpPr>
        <p:grpSpPr>
          <a:xfrm>
            <a:off x="1761625" y="4205631"/>
            <a:ext cx="978270" cy="978270"/>
            <a:chOff x="630607" y="3925556"/>
            <a:chExt cx="978408" cy="978408"/>
          </a:xfrm>
          <a:solidFill>
            <a:srgbClr val="353535"/>
          </a:solidFill>
        </p:grpSpPr>
        <p:sp>
          <p:nvSpPr>
            <p:cNvPr id="306" name="Oval 305"/>
            <p:cNvSpPr/>
            <p:nvPr/>
          </p:nvSpPr>
          <p:spPr bwMode="auto">
            <a:xfrm>
              <a:off x="630607" y="3925556"/>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307" name="Group 306"/>
            <p:cNvGrpSpPr/>
            <p:nvPr/>
          </p:nvGrpSpPr>
          <p:grpSpPr>
            <a:xfrm>
              <a:off x="867021" y="4170326"/>
              <a:ext cx="505581" cy="488869"/>
              <a:chOff x="1071984" y="3981142"/>
              <a:chExt cx="234107" cy="226369"/>
            </a:xfrm>
            <a:grpFill/>
          </p:grpSpPr>
          <p:sp>
            <p:nvSpPr>
              <p:cNvPr id="308" name="Rectangle 56"/>
              <p:cNvSpPr>
                <a:spLocks noChangeArrowheads="1"/>
              </p:cNvSpPr>
              <p:nvPr/>
            </p:nvSpPr>
            <p:spPr bwMode="auto">
              <a:xfrm>
                <a:off x="1149375" y="4002425"/>
                <a:ext cx="104478" cy="205086"/>
              </a:xfrm>
              <a:prstGeom prst="rect">
                <a:avLst/>
              </a:prstGeom>
              <a:noFill/>
              <a:ln w="22225" cap="flat">
                <a:solidFill>
                  <a:srgbClr val="B0B0B0"/>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9"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0"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1"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B0B0B0"/>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2" name="Rectangle 60"/>
              <p:cNvSpPr>
                <a:spLocks noChangeArrowheads="1"/>
              </p:cNvSpPr>
              <p:nvPr/>
            </p:nvSpPr>
            <p:spPr bwMode="auto">
              <a:xfrm>
                <a:off x="1168722" y="3981142"/>
                <a:ext cx="29989" cy="21282"/>
              </a:xfrm>
              <a:prstGeom prst="rect">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3" name="Rectangle 61"/>
              <p:cNvSpPr>
                <a:spLocks noChangeArrowheads="1"/>
              </p:cNvSpPr>
              <p:nvPr/>
            </p:nvSpPr>
            <p:spPr bwMode="auto">
              <a:xfrm>
                <a:off x="1226765"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4" name="Rectangle 62"/>
              <p:cNvSpPr>
                <a:spLocks noChangeArrowheads="1"/>
              </p:cNvSpPr>
              <p:nvPr/>
            </p:nvSpPr>
            <p:spPr bwMode="auto">
              <a:xfrm>
                <a:off x="1226765"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5" name="Rectangle 63"/>
              <p:cNvSpPr>
                <a:spLocks noChangeArrowheads="1"/>
              </p:cNvSpPr>
              <p:nvPr/>
            </p:nvSpPr>
            <p:spPr bwMode="auto">
              <a:xfrm>
                <a:off x="1226765"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6" name="Rectangle 64"/>
              <p:cNvSpPr>
                <a:spLocks noChangeArrowheads="1"/>
              </p:cNvSpPr>
              <p:nvPr/>
            </p:nvSpPr>
            <p:spPr bwMode="auto">
              <a:xfrm>
                <a:off x="1226765"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7" name="Rectangle 65"/>
              <p:cNvSpPr>
                <a:spLocks noChangeArrowheads="1"/>
              </p:cNvSpPr>
              <p:nvPr/>
            </p:nvSpPr>
            <p:spPr bwMode="auto">
              <a:xfrm>
                <a:off x="1226765"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8" name="Rectangle 66"/>
              <p:cNvSpPr>
                <a:spLocks noChangeArrowheads="1"/>
              </p:cNvSpPr>
              <p:nvPr/>
            </p:nvSpPr>
            <p:spPr bwMode="auto">
              <a:xfrm>
                <a:off x="1166788"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19" name="Rectangle 67"/>
              <p:cNvSpPr>
                <a:spLocks noChangeArrowheads="1"/>
              </p:cNvSpPr>
              <p:nvPr/>
            </p:nvSpPr>
            <p:spPr bwMode="auto">
              <a:xfrm>
                <a:off x="1166788"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0" name="Rectangle 68"/>
              <p:cNvSpPr>
                <a:spLocks noChangeArrowheads="1"/>
              </p:cNvSpPr>
              <p:nvPr/>
            </p:nvSpPr>
            <p:spPr bwMode="auto">
              <a:xfrm>
                <a:off x="1166788"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1" name="Rectangle 69"/>
              <p:cNvSpPr>
                <a:spLocks noChangeArrowheads="1"/>
              </p:cNvSpPr>
              <p:nvPr/>
            </p:nvSpPr>
            <p:spPr bwMode="auto">
              <a:xfrm>
                <a:off x="1166788"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2" name="Rectangle 70"/>
              <p:cNvSpPr>
                <a:spLocks noChangeArrowheads="1"/>
              </p:cNvSpPr>
              <p:nvPr/>
            </p:nvSpPr>
            <p:spPr bwMode="auto">
              <a:xfrm>
                <a:off x="1166788"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3" name="Rectangle 71"/>
              <p:cNvSpPr>
                <a:spLocks noChangeArrowheads="1"/>
              </p:cNvSpPr>
              <p:nvPr/>
            </p:nvSpPr>
            <p:spPr bwMode="auto">
              <a:xfrm>
                <a:off x="1195809"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4" name="Rectangle 72"/>
              <p:cNvSpPr>
                <a:spLocks noChangeArrowheads="1"/>
              </p:cNvSpPr>
              <p:nvPr/>
            </p:nvSpPr>
            <p:spPr bwMode="auto">
              <a:xfrm>
                <a:off x="1195809"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5" name="Rectangle 73"/>
              <p:cNvSpPr>
                <a:spLocks noChangeArrowheads="1"/>
              </p:cNvSpPr>
              <p:nvPr/>
            </p:nvSpPr>
            <p:spPr bwMode="auto">
              <a:xfrm>
                <a:off x="1195809"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6" name="Rectangle 74"/>
              <p:cNvSpPr>
                <a:spLocks noChangeArrowheads="1"/>
              </p:cNvSpPr>
              <p:nvPr/>
            </p:nvSpPr>
            <p:spPr bwMode="auto">
              <a:xfrm>
                <a:off x="1195809"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7" name="Rectangle 75"/>
              <p:cNvSpPr>
                <a:spLocks noChangeArrowheads="1"/>
              </p:cNvSpPr>
              <p:nvPr/>
            </p:nvSpPr>
            <p:spPr bwMode="auto">
              <a:xfrm>
                <a:off x="1195809"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8" name="Rectangle 76"/>
              <p:cNvSpPr>
                <a:spLocks noChangeArrowheads="1"/>
              </p:cNvSpPr>
              <p:nvPr/>
            </p:nvSpPr>
            <p:spPr bwMode="auto">
              <a:xfrm>
                <a:off x="1090365" y="407594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29" name="Rectangle 77"/>
              <p:cNvSpPr>
                <a:spLocks noChangeArrowheads="1"/>
              </p:cNvSpPr>
              <p:nvPr/>
            </p:nvSpPr>
            <p:spPr bwMode="auto">
              <a:xfrm>
                <a:off x="1090365"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30" name="Rectangle 78"/>
              <p:cNvSpPr>
                <a:spLocks noChangeArrowheads="1"/>
              </p:cNvSpPr>
              <p:nvPr/>
            </p:nvSpPr>
            <p:spPr bwMode="auto">
              <a:xfrm>
                <a:off x="1090365"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31" name="Rectangle 79"/>
              <p:cNvSpPr>
                <a:spLocks noChangeArrowheads="1"/>
              </p:cNvSpPr>
              <p:nvPr/>
            </p:nvSpPr>
            <p:spPr bwMode="auto">
              <a:xfrm>
                <a:off x="1119386" y="407594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32" name="Rectangle 80"/>
              <p:cNvSpPr>
                <a:spLocks noChangeArrowheads="1"/>
              </p:cNvSpPr>
              <p:nvPr/>
            </p:nvSpPr>
            <p:spPr bwMode="auto">
              <a:xfrm>
                <a:off x="1119386"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33" name="Rectangle 81"/>
              <p:cNvSpPr>
                <a:spLocks noChangeArrowheads="1"/>
              </p:cNvSpPr>
              <p:nvPr/>
            </p:nvSpPr>
            <p:spPr bwMode="auto">
              <a:xfrm>
                <a:off x="1119386"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34" name="Rectangle 82"/>
              <p:cNvSpPr>
                <a:spLocks noChangeArrowheads="1"/>
              </p:cNvSpPr>
              <p:nvPr/>
            </p:nvSpPr>
            <p:spPr bwMode="auto">
              <a:xfrm>
                <a:off x="1090365" y="4158174"/>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35" name="Rectangle 83"/>
              <p:cNvSpPr>
                <a:spLocks noChangeArrowheads="1"/>
              </p:cNvSpPr>
              <p:nvPr/>
            </p:nvSpPr>
            <p:spPr bwMode="auto">
              <a:xfrm>
                <a:off x="1119386" y="4158174"/>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336" name="Group 335"/>
          <p:cNvGrpSpPr/>
          <p:nvPr/>
        </p:nvGrpSpPr>
        <p:grpSpPr>
          <a:xfrm>
            <a:off x="1741308" y="2775384"/>
            <a:ext cx="978270" cy="978270"/>
            <a:chOff x="7625770" y="2775282"/>
            <a:chExt cx="978408" cy="978408"/>
          </a:xfrm>
          <a:solidFill>
            <a:srgbClr val="353535"/>
          </a:solidFill>
        </p:grpSpPr>
        <p:sp>
          <p:nvSpPr>
            <p:cNvPr id="337" name="Oval 336"/>
            <p:cNvSpPr/>
            <p:nvPr/>
          </p:nvSpPr>
          <p:spPr bwMode="auto">
            <a:xfrm>
              <a:off x="7625770" y="2775282"/>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338" name="Group 4"/>
            <p:cNvGrpSpPr>
              <a:grpSpLocks noChangeAspect="1"/>
            </p:cNvGrpSpPr>
            <p:nvPr/>
          </p:nvGrpSpPr>
          <p:grpSpPr bwMode="auto">
            <a:xfrm flipH="1">
              <a:off x="7801434" y="3052314"/>
              <a:ext cx="611543" cy="317739"/>
              <a:chOff x="31" y="-57"/>
              <a:chExt cx="741" cy="385"/>
            </a:xfrm>
            <a:grpFill/>
          </p:grpSpPr>
          <p:sp>
            <p:nvSpPr>
              <p:cNvPr id="339"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B0B0B0"/>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340"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B0B0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341" name="Group 340"/>
          <p:cNvGrpSpPr/>
          <p:nvPr/>
        </p:nvGrpSpPr>
        <p:grpSpPr>
          <a:xfrm>
            <a:off x="888600" y="5384485"/>
            <a:ext cx="978270" cy="978270"/>
            <a:chOff x="6772941" y="5384752"/>
            <a:chExt cx="978408" cy="978408"/>
          </a:xfrm>
          <a:solidFill>
            <a:srgbClr val="353535"/>
          </a:solidFill>
        </p:grpSpPr>
        <p:sp>
          <p:nvSpPr>
            <p:cNvPr id="342" name="Oval 341"/>
            <p:cNvSpPr/>
            <p:nvPr/>
          </p:nvSpPr>
          <p:spPr bwMode="auto">
            <a:xfrm>
              <a:off x="6772941" y="5384752"/>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343" name="Group 342"/>
            <p:cNvGrpSpPr/>
            <p:nvPr/>
          </p:nvGrpSpPr>
          <p:grpSpPr>
            <a:xfrm>
              <a:off x="6987157" y="5607126"/>
              <a:ext cx="558452" cy="558452"/>
              <a:chOff x="-2003354" y="264340"/>
              <a:chExt cx="1579357" cy="1579357"/>
            </a:xfrm>
            <a:grpFill/>
          </p:grpSpPr>
          <p:grpSp>
            <p:nvGrpSpPr>
              <p:cNvPr id="344" name="Group 4"/>
              <p:cNvGrpSpPr>
                <a:grpSpLocks noChangeAspect="1"/>
              </p:cNvGrpSpPr>
              <p:nvPr/>
            </p:nvGrpSpPr>
            <p:grpSpPr bwMode="auto">
              <a:xfrm>
                <a:off x="-1771124" y="636698"/>
                <a:ext cx="1114896" cy="834640"/>
                <a:chOff x="3372" y="1795"/>
                <a:chExt cx="1090" cy="816"/>
              </a:xfrm>
              <a:grpFill/>
            </p:grpSpPr>
            <p:sp>
              <p:nvSpPr>
                <p:cNvPr id="346"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solidFill>
                  <a:srgbClr val="B0B0B0"/>
                </a:solidFill>
                <a:ln w="3175">
                  <a:no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347"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348"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349"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350"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345" name="Rectangle 344"/>
              <p:cNvSpPr/>
              <p:nvPr/>
            </p:nvSpPr>
            <p:spPr bwMode="auto">
              <a:xfrm>
                <a:off x="-2003354" y="264340"/>
                <a:ext cx="1579357" cy="1579357"/>
              </a:xfrm>
              <a:prstGeom prst="rect">
                <a:avLst/>
              </a:prstGeom>
              <a:noFill/>
              <a:ln w="22225">
                <a:solidFill>
                  <a:srgbClr val="B0B0B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spTree>
    <p:extLst>
      <p:ext uri="{BB962C8B-B14F-4D97-AF65-F5344CB8AC3E}">
        <p14:creationId xmlns:p14="http://schemas.microsoft.com/office/powerpoint/2010/main" val="2216765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63" presetClass="path" presetSubtype="0" decel="100000" fill="hold" grpId="1" nodeType="withEffect">
                                  <p:stCondLst>
                                    <p:cond delay="500"/>
                                  </p:stCondLst>
                                  <p:childTnLst>
                                    <p:animMotion origin="layout" path="M -4.86086E-6 7.85293E-7 L 0.05502 7.85293E-7 " pathEditMode="relative" rAng="0" ptsTypes="AA">
                                      <p:cBhvr>
                                        <p:cTn id="9" dur="750" spd="-100000" fill="hold"/>
                                        <p:tgtEl>
                                          <p:spTgt spid="102"/>
                                        </p:tgtEl>
                                        <p:attrNameLst>
                                          <p:attrName>ppt_x</p:attrName>
                                          <p:attrName>ppt_y</p:attrName>
                                        </p:attrNameLst>
                                      </p:cBhvr>
                                      <p:rCtr x="2744" y="0"/>
                                    </p:animMotion>
                                  </p:childTnLst>
                                </p:cTn>
                              </p:par>
                              <p:par>
                                <p:cTn id="10" presetID="10" presetClass="entr" presetSubtype="0" fill="hold" grpId="0" nodeType="withEffect">
                                  <p:stCondLst>
                                    <p:cond delay="500"/>
                                  </p:stCondLst>
                                  <p:childTnLst>
                                    <p:set>
                                      <p:cBhvr>
                                        <p:cTn id="11" dur="1" fill="hold">
                                          <p:stCondLst>
                                            <p:cond delay="0"/>
                                          </p:stCondLst>
                                        </p:cTn>
                                        <p:tgtEl>
                                          <p:spTgt spid="176"/>
                                        </p:tgtEl>
                                        <p:attrNameLst>
                                          <p:attrName>style.visibility</p:attrName>
                                        </p:attrNameLst>
                                      </p:cBhvr>
                                      <p:to>
                                        <p:strVal val="visible"/>
                                      </p:to>
                                    </p:set>
                                    <p:animEffect transition="in" filter="fade">
                                      <p:cBhvr>
                                        <p:cTn id="12" dur="500"/>
                                        <p:tgtEl>
                                          <p:spTgt spid="176"/>
                                        </p:tgtEl>
                                      </p:cBhvr>
                                    </p:animEffect>
                                  </p:childTnLst>
                                </p:cTn>
                              </p:par>
                              <p:par>
                                <p:cTn id="13" presetID="63" presetClass="path" presetSubtype="0" decel="100000" fill="hold" grpId="1" nodeType="withEffect">
                                  <p:stCondLst>
                                    <p:cond delay="500"/>
                                  </p:stCondLst>
                                  <p:childTnLst>
                                    <p:animMotion origin="layout" path="M -4.86086E-6 4.39855E-6 L 0.05502 4.39855E-6 " pathEditMode="relative" rAng="0" ptsTypes="AA">
                                      <p:cBhvr>
                                        <p:cTn id="14" dur="750" spd="-100000" fill="hold"/>
                                        <p:tgtEl>
                                          <p:spTgt spid="176"/>
                                        </p:tgtEl>
                                        <p:attrNameLst>
                                          <p:attrName>ppt_x</p:attrName>
                                          <p:attrName>ppt_y</p:attrName>
                                        </p:attrNameLst>
                                      </p:cBhvr>
                                      <p:rCtr x="2744" y="0"/>
                                    </p:animMotion>
                                  </p:childTnLst>
                                </p:cTn>
                              </p:par>
                              <p:par>
                                <p:cTn id="15" presetID="10" presetClass="entr" presetSubtype="0" fill="hold" grpId="0" nodeType="withEffect">
                                  <p:stCondLst>
                                    <p:cond delay="50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63" presetClass="path" presetSubtype="0" decel="100000" fill="hold" grpId="1" nodeType="withEffect">
                                  <p:stCondLst>
                                    <p:cond delay="500"/>
                                  </p:stCondLst>
                                  <p:childTnLst>
                                    <p:animMotion origin="layout" path="M -4.86086E-6 -4.09896E-6 L 0.05502 -4.09896E-6 " pathEditMode="relative" rAng="0" ptsTypes="AA">
                                      <p:cBhvr>
                                        <p:cTn id="19" dur="750" spd="-100000" fill="hold"/>
                                        <p:tgtEl>
                                          <p:spTgt spid="177"/>
                                        </p:tgtEl>
                                        <p:attrNameLst>
                                          <p:attrName>ppt_x</p:attrName>
                                          <p:attrName>ppt_y</p:attrName>
                                        </p:attrNameLst>
                                      </p:cBhvr>
                                      <p:rCtr x="2744" y="0"/>
                                    </p:animMotion>
                                  </p:childTnLst>
                                </p:cTn>
                              </p:par>
                              <p:par>
                                <p:cTn id="20" presetID="10" presetClass="entr" presetSubtype="0" fill="hold" nodeType="withEffect">
                                  <p:stCondLst>
                                    <p:cond delay="0"/>
                                  </p:stCondLst>
                                  <p:childTnLst>
                                    <p:set>
                                      <p:cBhvr>
                                        <p:cTn id="21" dur="1" fill="hold">
                                          <p:stCondLst>
                                            <p:cond delay="0"/>
                                          </p:stCondLst>
                                        </p:cTn>
                                        <p:tgtEl>
                                          <p:spTgt spid="305"/>
                                        </p:tgtEl>
                                        <p:attrNameLst>
                                          <p:attrName>style.visibility</p:attrName>
                                        </p:attrNameLst>
                                      </p:cBhvr>
                                      <p:to>
                                        <p:strVal val="visible"/>
                                      </p:to>
                                    </p:set>
                                    <p:animEffect transition="in" filter="fade">
                                      <p:cBhvr>
                                        <p:cTn id="22" dur="500"/>
                                        <p:tgtEl>
                                          <p:spTgt spid="305"/>
                                        </p:tgtEl>
                                      </p:cBhvr>
                                    </p:animEffect>
                                  </p:childTnLst>
                                </p:cTn>
                              </p:par>
                              <p:par>
                                <p:cTn id="23" presetID="10" presetClass="entr" presetSubtype="0" fill="hold" nodeType="withEffect">
                                  <p:stCondLst>
                                    <p:cond delay="0"/>
                                  </p:stCondLst>
                                  <p:childTnLst>
                                    <p:set>
                                      <p:cBhvr>
                                        <p:cTn id="24" dur="1" fill="hold">
                                          <p:stCondLst>
                                            <p:cond delay="0"/>
                                          </p:stCondLst>
                                        </p:cTn>
                                        <p:tgtEl>
                                          <p:spTgt spid="336"/>
                                        </p:tgtEl>
                                        <p:attrNameLst>
                                          <p:attrName>style.visibility</p:attrName>
                                        </p:attrNameLst>
                                      </p:cBhvr>
                                      <p:to>
                                        <p:strVal val="visible"/>
                                      </p:to>
                                    </p:set>
                                    <p:animEffect transition="in" filter="fade">
                                      <p:cBhvr>
                                        <p:cTn id="25" dur="500"/>
                                        <p:tgtEl>
                                          <p:spTgt spid="336"/>
                                        </p:tgtEl>
                                      </p:cBhvr>
                                    </p:animEffect>
                                  </p:childTnLst>
                                </p:cTn>
                              </p:par>
                              <p:par>
                                <p:cTn id="26" presetID="10" presetClass="entr" presetSubtype="0" fill="hold" nodeType="withEffect">
                                  <p:stCondLst>
                                    <p:cond delay="0"/>
                                  </p:stCondLst>
                                  <p:childTnLst>
                                    <p:set>
                                      <p:cBhvr>
                                        <p:cTn id="27" dur="1" fill="hold">
                                          <p:stCondLst>
                                            <p:cond delay="0"/>
                                          </p:stCondLst>
                                        </p:cTn>
                                        <p:tgtEl>
                                          <p:spTgt spid="341"/>
                                        </p:tgtEl>
                                        <p:attrNameLst>
                                          <p:attrName>style.visibility</p:attrName>
                                        </p:attrNameLst>
                                      </p:cBhvr>
                                      <p:to>
                                        <p:strVal val="visible"/>
                                      </p:to>
                                    </p:set>
                                    <p:animEffect transition="in" filter="fade">
                                      <p:cBhvr>
                                        <p:cTn id="28"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2" grpId="1"/>
      <p:bldP spid="176" grpId="0"/>
      <p:bldP spid="176" grpId="1"/>
      <p:bldP spid="177" grpId="0"/>
      <p:bldP spid="177" grpId="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6" name="Straight Arrow Connector 55"/>
          <p:cNvCxnSpPr>
            <a:cxnSpLocks/>
          </p:cNvCxnSpPr>
          <p:nvPr/>
        </p:nvCxnSpPr>
        <p:spPr>
          <a:xfrm>
            <a:off x="4153177" y="2143201"/>
            <a:ext cx="2898411" cy="0"/>
          </a:xfrm>
          <a:prstGeom prst="straightConnector1">
            <a:avLst/>
          </a:prstGeom>
          <a:ln w="50800">
            <a:solidFill>
              <a:schemeClr val="accent3"/>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cxnSpLocks/>
          </p:cNvCxnSpPr>
          <p:nvPr/>
        </p:nvCxnSpPr>
        <p:spPr>
          <a:xfrm>
            <a:off x="4915241" y="3746553"/>
            <a:ext cx="3825262" cy="0"/>
          </a:xfrm>
          <a:prstGeom prst="straightConnector1">
            <a:avLst/>
          </a:prstGeom>
          <a:ln w="50800">
            <a:solidFill>
              <a:schemeClr val="accent3"/>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cxnSpLocks/>
          </p:cNvCxnSpPr>
          <p:nvPr/>
        </p:nvCxnSpPr>
        <p:spPr>
          <a:xfrm>
            <a:off x="3776962" y="5349904"/>
            <a:ext cx="1863562" cy="0"/>
          </a:xfrm>
          <a:prstGeom prst="straightConnector1">
            <a:avLst/>
          </a:prstGeom>
          <a:ln w="50800">
            <a:solidFill>
              <a:schemeClr val="accent3"/>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Flexible content distribution</a:t>
            </a:r>
            <a:br>
              <a:rPr lang="en-US" dirty="0"/>
            </a:br>
            <a:endParaRPr lang="en-US" dirty="0"/>
          </a:p>
        </p:txBody>
      </p:sp>
      <p:sp>
        <p:nvSpPr>
          <p:cNvPr id="3" name="Oval 2"/>
          <p:cNvSpPr/>
          <p:nvPr/>
        </p:nvSpPr>
        <p:spPr bwMode="auto">
          <a:xfrm>
            <a:off x="4298774" y="1798258"/>
            <a:ext cx="3838928" cy="3838928"/>
          </a:xfrm>
          <a:prstGeom prst="ellipse">
            <a:avLst/>
          </a:prstGeom>
          <a:solidFill>
            <a:srgbClr val="F8F8F8"/>
          </a:solidFill>
          <a:ln w="69850">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5" name="Rectangle 4"/>
          <p:cNvSpPr/>
          <p:nvPr/>
        </p:nvSpPr>
        <p:spPr>
          <a:xfrm>
            <a:off x="4897096" y="3955527"/>
            <a:ext cx="2642284" cy="470856"/>
          </a:xfrm>
          <a:prstGeom prst="rect">
            <a:avLst/>
          </a:prstGeom>
        </p:spPr>
        <p:txBody>
          <a:bodyPr wrap="none">
            <a:spAutoFit/>
          </a:bodyPr>
          <a:lstStyle/>
          <a:p>
            <a:pPr algn="ctr" defTabSz="932563">
              <a:defRPr/>
            </a:pPr>
            <a:r>
              <a:rPr lang="en-US" sz="2400" dirty="0">
                <a:gradFill>
                  <a:gsLst>
                    <a:gs pos="5439">
                      <a:srgbClr val="505050"/>
                    </a:gs>
                    <a:gs pos="37000">
                      <a:srgbClr val="505050"/>
                    </a:gs>
                  </a:gsLst>
                  <a:lin ang="5400000" scaled="0"/>
                </a:gradFill>
                <a:latin typeface="Segoe UI" panose="020B0502040204020203" pitchFamily="34" charset="0"/>
                <a:cs typeface="Segoe UI" panose="020B0502040204020203" pitchFamily="34" charset="0"/>
              </a:rPr>
              <a:t>Premium</a:t>
            </a:r>
            <a:r>
              <a:rPr lang="en-US" sz="2400" b="1" dirty="0">
                <a:gradFill>
                  <a:gsLst>
                    <a:gs pos="5439">
                      <a:srgbClr val="000000"/>
                    </a:gs>
                    <a:gs pos="10000">
                      <a:srgbClr val="000000"/>
                    </a:gs>
                  </a:gsLst>
                  <a:lin ang="5400000" scaled="0"/>
                </a:gradFill>
                <a:latin typeface="Segoe UI" panose="020B0502040204020203" pitchFamily="34" charset="0"/>
                <a:cs typeface="Segoe UI" panose="020B0502040204020203" pitchFamily="34" charset="0"/>
              </a:rPr>
              <a:t> </a:t>
            </a:r>
            <a:r>
              <a:rPr lang="en-US" sz="2400" dirty="0">
                <a:gradFill>
                  <a:gsLst>
                    <a:gs pos="5439">
                      <a:srgbClr val="505050"/>
                    </a:gs>
                    <a:gs pos="37000">
                      <a:srgbClr val="505050"/>
                    </a:gs>
                  </a:gsLst>
                  <a:lin ang="5400000" scaled="0"/>
                </a:gradFill>
                <a:latin typeface="Segoe UI" panose="020B0502040204020203" pitchFamily="34" charset="0"/>
                <a:cs typeface="Segoe UI" panose="020B0502040204020203" pitchFamily="34" charset="0"/>
              </a:rPr>
              <a:t>capacity</a:t>
            </a:r>
          </a:p>
        </p:txBody>
      </p:sp>
      <p:grpSp>
        <p:nvGrpSpPr>
          <p:cNvPr id="27" name="Group 26"/>
          <p:cNvGrpSpPr/>
          <p:nvPr/>
        </p:nvGrpSpPr>
        <p:grpSpPr>
          <a:xfrm>
            <a:off x="5718246" y="2372613"/>
            <a:ext cx="999984" cy="1477119"/>
            <a:chOff x="8801100" y="3312597"/>
            <a:chExt cx="1000125" cy="1477328"/>
          </a:xfrm>
        </p:grpSpPr>
        <p:grpSp>
          <p:nvGrpSpPr>
            <p:cNvPr id="22" name="Group 21"/>
            <p:cNvGrpSpPr/>
            <p:nvPr/>
          </p:nvGrpSpPr>
          <p:grpSpPr>
            <a:xfrm>
              <a:off x="8801100" y="3312597"/>
              <a:ext cx="1000125" cy="1477328"/>
              <a:chOff x="8801100" y="3312597"/>
              <a:chExt cx="1000125" cy="1477328"/>
            </a:xfrm>
          </p:grpSpPr>
          <p:sp>
            <p:nvSpPr>
              <p:cNvPr id="18" name="Rectangle 17"/>
              <p:cNvSpPr/>
              <p:nvPr/>
            </p:nvSpPr>
            <p:spPr bwMode="auto">
              <a:xfrm>
                <a:off x="8801100" y="3312597"/>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19" name="Rectangle 18"/>
              <p:cNvSpPr/>
              <p:nvPr/>
            </p:nvSpPr>
            <p:spPr bwMode="auto">
              <a:xfrm>
                <a:off x="8801100" y="3681929"/>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0" name="Rectangle 19"/>
              <p:cNvSpPr/>
              <p:nvPr/>
            </p:nvSpPr>
            <p:spPr bwMode="auto">
              <a:xfrm>
                <a:off x="8801100" y="4051261"/>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1" name="Rectangle 20"/>
              <p:cNvSpPr/>
              <p:nvPr/>
            </p:nvSpPr>
            <p:spPr bwMode="auto">
              <a:xfrm>
                <a:off x="8801100" y="4420593"/>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23" name="Oval 22"/>
            <p:cNvSpPr/>
            <p:nvPr/>
          </p:nvSpPr>
          <p:spPr bwMode="auto">
            <a:xfrm>
              <a:off x="9632156" y="3524250"/>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4" name="Oval 23"/>
            <p:cNvSpPr/>
            <p:nvPr/>
          </p:nvSpPr>
          <p:spPr bwMode="auto">
            <a:xfrm>
              <a:off x="9632156" y="3892758"/>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5" name="Oval 24"/>
            <p:cNvSpPr/>
            <p:nvPr/>
          </p:nvSpPr>
          <p:spPr bwMode="auto">
            <a:xfrm>
              <a:off x="9632156" y="4261266"/>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6" name="Oval 25"/>
            <p:cNvSpPr/>
            <p:nvPr/>
          </p:nvSpPr>
          <p:spPr bwMode="auto">
            <a:xfrm>
              <a:off x="9632156" y="4629774"/>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28" name="Oval 27"/>
          <p:cNvSpPr/>
          <p:nvPr/>
        </p:nvSpPr>
        <p:spPr bwMode="auto">
          <a:xfrm>
            <a:off x="3691408" y="2340714"/>
            <a:ext cx="1155425" cy="1155425"/>
          </a:xfrm>
          <a:prstGeom prst="ellipse">
            <a:avLst/>
          </a:prstGeom>
          <a:solidFill>
            <a:srgbClr val="F8F8F8"/>
          </a:solidFill>
          <a:ln w="698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9" name="Oval 28"/>
          <p:cNvSpPr/>
          <p:nvPr/>
        </p:nvSpPr>
        <p:spPr bwMode="auto">
          <a:xfrm>
            <a:off x="7589643" y="2340714"/>
            <a:ext cx="1155425" cy="1155425"/>
          </a:xfrm>
          <a:prstGeom prst="ellipse">
            <a:avLst/>
          </a:prstGeom>
          <a:solidFill>
            <a:srgbClr val="F8F8F8"/>
          </a:solidFill>
          <a:ln w="698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0" name="Oval 29"/>
          <p:cNvSpPr/>
          <p:nvPr/>
        </p:nvSpPr>
        <p:spPr bwMode="auto">
          <a:xfrm>
            <a:off x="5640525" y="5157864"/>
            <a:ext cx="1155425" cy="1155425"/>
          </a:xfrm>
          <a:prstGeom prst="ellipse">
            <a:avLst/>
          </a:prstGeom>
          <a:solidFill>
            <a:srgbClr val="F8F8F8"/>
          </a:solidFill>
          <a:ln w="698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13" name="Freeform 755"/>
          <p:cNvSpPr>
            <a:spLocks noEditPoints="1"/>
          </p:cNvSpPr>
          <p:nvPr/>
        </p:nvSpPr>
        <p:spPr bwMode="auto">
          <a:xfrm>
            <a:off x="3995036" y="2683644"/>
            <a:ext cx="548172" cy="469565"/>
          </a:xfrm>
          <a:custGeom>
            <a:avLst/>
            <a:gdLst>
              <a:gd name="T0" fmla="*/ 123 w 265"/>
              <a:gd name="T1" fmla="*/ 0 h 227"/>
              <a:gd name="T2" fmla="*/ 123 w 265"/>
              <a:gd name="T3" fmla="*/ 9 h 227"/>
              <a:gd name="T4" fmla="*/ 123 w 265"/>
              <a:gd name="T5" fmla="*/ 19 h 227"/>
              <a:gd name="T6" fmla="*/ 123 w 265"/>
              <a:gd name="T7" fmla="*/ 56 h 227"/>
              <a:gd name="T8" fmla="*/ 0 w 265"/>
              <a:gd name="T9" fmla="*/ 56 h 227"/>
              <a:gd name="T10" fmla="*/ 0 w 265"/>
              <a:gd name="T11" fmla="*/ 189 h 227"/>
              <a:gd name="T12" fmla="*/ 95 w 265"/>
              <a:gd name="T13" fmla="*/ 189 h 227"/>
              <a:gd name="T14" fmla="*/ 95 w 265"/>
              <a:gd name="T15" fmla="*/ 208 h 227"/>
              <a:gd name="T16" fmla="*/ 57 w 265"/>
              <a:gd name="T17" fmla="*/ 208 h 227"/>
              <a:gd name="T18" fmla="*/ 57 w 265"/>
              <a:gd name="T19" fmla="*/ 227 h 227"/>
              <a:gd name="T20" fmla="*/ 133 w 265"/>
              <a:gd name="T21" fmla="*/ 227 h 227"/>
              <a:gd name="T22" fmla="*/ 152 w 265"/>
              <a:gd name="T23" fmla="*/ 227 h 227"/>
              <a:gd name="T24" fmla="*/ 265 w 265"/>
              <a:gd name="T25" fmla="*/ 227 h 227"/>
              <a:gd name="T26" fmla="*/ 265 w 265"/>
              <a:gd name="T27" fmla="*/ 217 h 227"/>
              <a:gd name="T28" fmla="*/ 265 w 265"/>
              <a:gd name="T29" fmla="*/ 208 h 227"/>
              <a:gd name="T30" fmla="*/ 265 w 265"/>
              <a:gd name="T31" fmla="*/ 19 h 227"/>
              <a:gd name="T32" fmla="*/ 265 w 265"/>
              <a:gd name="T33" fmla="*/ 0 h 227"/>
              <a:gd name="T34" fmla="*/ 246 w 265"/>
              <a:gd name="T35" fmla="*/ 0 h 227"/>
              <a:gd name="T36" fmla="*/ 123 w 265"/>
              <a:gd name="T37" fmla="*/ 0 h 227"/>
              <a:gd name="T38" fmla="*/ 19 w 265"/>
              <a:gd name="T39" fmla="*/ 75 h 227"/>
              <a:gd name="T40" fmla="*/ 180 w 265"/>
              <a:gd name="T41" fmla="*/ 75 h 227"/>
              <a:gd name="T42" fmla="*/ 180 w 265"/>
              <a:gd name="T43" fmla="*/ 170 h 227"/>
              <a:gd name="T44" fmla="*/ 19 w 265"/>
              <a:gd name="T45" fmla="*/ 170 h 227"/>
              <a:gd name="T46" fmla="*/ 19 w 265"/>
              <a:gd name="T47" fmla="*/ 75 h 227"/>
              <a:gd name="T48" fmla="*/ 152 w 265"/>
              <a:gd name="T49" fmla="*/ 208 h 227"/>
              <a:gd name="T50" fmla="*/ 133 w 265"/>
              <a:gd name="T51" fmla="*/ 208 h 227"/>
              <a:gd name="T52" fmla="*/ 114 w 265"/>
              <a:gd name="T53" fmla="*/ 208 h 227"/>
              <a:gd name="T54" fmla="*/ 114 w 265"/>
              <a:gd name="T55" fmla="*/ 189 h 227"/>
              <a:gd name="T56" fmla="*/ 199 w 265"/>
              <a:gd name="T57" fmla="*/ 189 h 227"/>
              <a:gd name="T58" fmla="*/ 199 w 265"/>
              <a:gd name="T59" fmla="*/ 151 h 227"/>
              <a:gd name="T60" fmla="*/ 246 w 265"/>
              <a:gd name="T61" fmla="*/ 151 h 227"/>
              <a:gd name="T62" fmla="*/ 246 w 265"/>
              <a:gd name="T63" fmla="*/ 208 h 227"/>
              <a:gd name="T64" fmla="*/ 152 w 265"/>
              <a:gd name="T65" fmla="*/ 208 h 227"/>
              <a:gd name="T66" fmla="*/ 199 w 265"/>
              <a:gd name="T67" fmla="*/ 94 h 227"/>
              <a:gd name="T68" fmla="*/ 246 w 265"/>
              <a:gd name="T69" fmla="*/ 94 h 227"/>
              <a:gd name="T70" fmla="*/ 246 w 265"/>
              <a:gd name="T71" fmla="*/ 132 h 227"/>
              <a:gd name="T72" fmla="*/ 199 w 265"/>
              <a:gd name="T73" fmla="*/ 132 h 227"/>
              <a:gd name="T74" fmla="*/ 199 w 265"/>
              <a:gd name="T75" fmla="*/ 94 h 227"/>
              <a:gd name="T76" fmla="*/ 246 w 265"/>
              <a:gd name="T77" fmla="*/ 75 h 227"/>
              <a:gd name="T78" fmla="*/ 199 w 265"/>
              <a:gd name="T79" fmla="*/ 75 h 227"/>
              <a:gd name="T80" fmla="*/ 199 w 265"/>
              <a:gd name="T81" fmla="*/ 56 h 227"/>
              <a:gd name="T82" fmla="*/ 142 w 265"/>
              <a:gd name="T83" fmla="*/ 56 h 227"/>
              <a:gd name="T84" fmla="*/ 142 w 265"/>
              <a:gd name="T85" fmla="*/ 19 h 227"/>
              <a:gd name="T86" fmla="*/ 246 w 265"/>
              <a:gd name="T87" fmla="*/ 19 h 227"/>
              <a:gd name="T88" fmla="*/ 246 w 265"/>
              <a:gd name="T89" fmla="*/ 7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5" h="227">
                <a:moveTo>
                  <a:pt x="123" y="0"/>
                </a:moveTo>
                <a:lnTo>
                  <a:pt x="123" y="9"/>
                </a:lnTo>
                <a:lnTo>
                  <a:pt x="123" y="19"/>
                </a:lnTo>
                <a:lnTo>
                  <a:pt x="123" y="56"/>
                </a:lnTo>
                <a:lnTo>
                  <a:pt x="0" y="56"/>
                </a:lnTo>
                <a:lnTo>
                  <a:pt x="0" y="189"/>
                </a:lnTo>
                <a:lnTo>
                  <a:pt x="95" y="189"/>
                </a:lnTo>
                <a:lnTo>
                  <a:pt x="95" y="208"/>
                </a:lnTo>
                <a:lnTo>
                  <a:pt x="57" y="208"/>
                </a:lnTo>
                <a:lnTo>
                  <a:pt x="57" y="227"/>
                </a:lnTo>
                <a:lnTo>
                  <a:pt x="133" y="227"/>
                </a:lnTo>
                <a:lnTo>
                  <a:pt x="152" y="227"/>
                </a:lnTo>
                <a:lnTo>
                  <a:pt x="265" y="227"/>
                </a:lnTo>
                <a:lnTo>
                  <a:pt x="265" y="217"/>
                </a:lnTo>
                <a:lnTo>
                  <a:pt x="265" y="208"/>
                </a:lnTo>
                <a:lnTo>
                  <a:pt x="265" y="19"/>
                </a:lnTo>
                <a:lnTo>
                  <a:pt x="265" y="0"/>
                </a:lnTo>
                <a:lnTo>
                  <a:pt x="246" y="0"/>
                </a:lnTo>
                <a:lnTo>
                  <a:pt x="123" y="0"/>
                </a:lnTo>
                <a:close/>
                <a:moveTo>
                  <a:pt x="19" y="75"/>
                </a:moveTo>
                <a:lnTo>
                  <a:pt x="180" y="75"/>
                </a:lnTo>
                <a:lnTo>
                  <a:pt x="180" y="170"/>
                </a:lnTo>
                <a:lnTo>
                  <a:pt x="19" y="170"/>
                </a:lnTo>
                <a:lnTo>
                  <a:pt x="19" y="75"/>
                </a:lnTo>
                <a:close/>
                <a:moveTo>
                  <a:pt x="152" y="208"/>
                </a:moveTo>
                <a:lnTo>
                  <a:pt x="133" y="208"/>
                </a:lnTo>
                <a:lnTo>
                  <a:pt x="114" y="208"/>
                </a:lnTo>
                <a:lnTo>
                  <a:pt x="114" y="189"/>
                </a:lnTo>
                <a:lnTo>
                  <a:pt x="199" y="189"/>
                </a:lnTo>
                <a:lnTo>
                  <a:pt x="199" y="151"/>
                </a:lnTo>
                <a:lnTo>
                  <a:pt x="246" y="151"/>
                </a:lnTo>
                <a:lnTo>
                  <a:pt x="246" y="208"/>
                </a:lnTo>
                <a:lnTo>
                  <a:pt x="152" y="208"/>
                </a:lnTo>
                <a:close/>
                <a:moveTo>
                  <a:pt x="199" y="94"/>
                </a:moveTo>
                <a:lnTo>
                  <a:pt x="246" y="94"/>
                </a:lnTo>
                <a:lnTo>
                  <a:pt x="246" y="132"/>
                </a:lnTo>
                <a:lnTo>
                  <a:pt x="199" y="132"/>
                </a:lnTo>
                <a:lnTo>
                  <a:pt x="199" y="94"/>
                </a:lnTo>
                <a:close/>
                <a:moveTo>
                  <a:pt x="246" y="75"/>
                </a:moveTo>
                <a:lnTo>
                  <a:pt x="199" y="75"/>
                </a:lnTo>
                <a:lnTo>
                  <a:pt x="199" y="56"/>
                </a:lnTo>
                <a:lnTo>
                  <a:pt x="142" y="56"/>
                </a:lnTo>
                <a:lnTo>
                  <a:pt x="142" y="19"/>
                </a:lnTo>
                <a:lnTo>
                  <a:pt x="246" y="19"/>
                </a:lnTo>
                <a:lnTo>
                  <a:pt x="246" y="75"/>
                </a:lnTo>
                <a:close/>
              </a:path>
            </a:pathLst>
          </a:custGeom>
          <a:solidFill>
            <a:srgbClr val="606060"/>
          </a:solidFill>
          <a:ln>
            <a:noFill/>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grpSp>
        <p:nvGrpSpPr>
          <p:cNvPr id="15" name="Group 4"/>
          <p:cNvGrpSpPr>
            <a:grpSpLocks noChangeAspect="1"/>
          </p:cNvGrpSpPr>
          <p:nvPr/>
        </p:nvGrpSpPr>
        <p:grpSpPr bwMode="auto">
          <a:xfrm flipH="1">
            <a:off x="7867978" y="2670694"/>
            <a:ext cx="611456" cy="317694"/>
            <a:chOff x="4" y="-10"/>
            <a:chExt cx="741" cy="385"/>
          </a:xfrm>
          <a:solidFill>
            <a:srgbClr val="606060"/>
          </a:solidFill>
        </p:grpSpPr>
        <p:sp>
          <p:nvSpPr>
            <p:cNvPr id="16" name="Freeform 5"/>
            <p:cNvSpPr>
              <a:spLocks noEditPoints="1"/>
            </p:cNvSpPr>
            <p:nvPr/>
          </p:nvSpPr>
          <p:spPr bwMode="auto">
            <a:xfrm>
              <a:off x="4" y="-10"/>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sp>
          <p:nvSpPr>
            <p:cNvPr id="17" name="Freeform 6"/>
            <p:cNvSpPr>
              <a:spLocks/>
            </p:cNvSpPr>
            <p:nvPr/>
          </p:nvSpPr>
          <p:spPr bwMode="auto">
            <a:xfrm>
              <a:off x="323" y="146"/>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nvGrpSpPr>
          <p:cNvPr id="9" name="Group 8"/>
          <p:cNvGrpSpPr/>
          <p:nvPr/>
        </p:nvGrpSpPr>
        <p:grpSpPr>
          <a:xfrm>
            <a:off x="5944153" y="5500794"/>
            <a:ext cx="548170" cy="469565"/>
            <a:chOff x="7157357" y="4132263"/>
            <a:chExt cx="420687" cy="360363"/>
          </a:xfrm>
          <a:solidFill>
            <a:srgbClr val="606060"/>
          </a:solidFill>
        </p:grpSpPr>
        <p:sp>
          <p:nvSpPr>
            <p:cNvPr id="10" name="Freeform 801"/>
            <p:cNvSpPr>
              <a:spLocks noEditPoints="1"/>
            </p:cNvSpPr>
            <p:nvPr/>
          </p:nvSpPr>
          <p:spPr bwMode="auto">
            <a:xfrm>
              <a:off x="7157357" y="4132263"/>
              <a:ext cx="420687" cy="360363"/>
            </a:xfrm>
            <a:custGeom>
              <a:avLst/>
              <a:gdLst>
                <a:gd name="T0" fmla="*/ 246 w 265"/>
                <a:gd name="T1" fmla="*/ 208 h 227"/>
                <a:gd name="T2" fmla="*/ 161 w 265"/>
                <a:gd name="T3" fmla="*/ 208 h 227"/>
                <a:gd name="T4" fmla="*/ 161 w 265"/>
                <a:gd name="T5" fmla="*/ 104 h 227"/>
                <a:gd name="T6" fmla="*/ 19 w 265"/>
                <a:gd name="T7" fmla="*/ 104 h 227"/>
                <a:gd name="T8" fmla="*/ 19 w 265"/>
                <a:gd name="T9" fmla="*/ 19 h 227"/>
                <a:gd name="T10" fmla="*/ 180 w 265"/>
                <a:gd name="T11" fmla="*/ 19 h 227"/>
                <a:gd name="T12" fmla="*/ 180 w 265"/>
                <a:gd name="T13" fmla="*/ 0 h 227"/>
                <a:gd name="T14" fmla="*/ 0 w 265"/>
                <a:gd name="T15" fmla="*/ 0 h 227"/>
                <a:gd name="T16" fmla="*/ 0 w 265"/>
                <a:gd name="T17" fmla="*/ 227 h 227"/>
                <a:gd name="T18" fmla="*/ 265 w 265"/>
                <a:gd name="T19" fmla="*/ 227 h 227"/>
                <a:gd name="T20" fmla="*/ 265 w 265"/>
                <a:gd name="T21" fmla="*/ 85 h 227"/>
                <a:gd name="T22" fmla="*/ 246 w 265"/>
                <a:gd name="T23" fmla="*/ 85 h 227"/>
                <a:gd name="T24" fmla="*/ 246 w 265"/>
                <a:gd name="T25" fmla="*/ 208 h 227"/>
                <a:gd name="T26" fmla="*/ 19 w 265"/>
                <a:gd name="T27" fmla="*/ 123 h 227"/>
                <a:gd name="T28" fmla="*/ 142 w 265"/>
                <a:gd name="T29" fmla="*/ 123 h 227"/>
                <a:gd name="T30" fmla="*/ 142 w 265"/>
                <a:gd name="T31" fmla="*/ 208 h 227"/>
                <a:gd name="T32" fmla="*/ 19 w 265"/>
                <a:gd name="T33" fmla="*/ 208 h 227"/>
                <a:gd name="T34" fmla="*/ 19 w 265"/>
                <a:gd name="T35" fmla="*/ 12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5" h="227">
                  <a:moveTo>
                    <a:pt x="246" y="208"/>
                  </a:moveTo>
                  <a:lnTo>
                    <a:pt x="161" y="208"/>
                  </a:lnTo>
                  <a:lnTo>
                    <a:pt x="161" y="104"/>
                  </a:lnTo>
                  <a:lnTo>
                    <a:pt x="19" y="104"/>
                  </a:lnTo>
                  <a:lnTo>
                    <a:pt x="19" y="19"/>
                  </a:lnTo>
                  <a:lnTo>
                    <a:pt x="180" y="19"/>
                  </a:lnTo>
                  <a:lnTo>
                    <a:pt x="180" y="0"/>
                  </a:lnTo>
                  <a:lnTo>
                    <a:pt x="0" y="0"/>
                  </a:lnTo>
                  <a:lnTo>
                    <a:pt x="0" y="227"/>
                  </a:lnTo>
                  <a:lnTo>
                    <a:pt x="265" y="227"/>
                  </a:lnTo>
                  <a:lnTo>
                    <a:pt x="265" y="85"/>
                  </a:lnTo>
                  <a:lnTo>
                    <a:pt x="246" y="85"/>
                  </a:lnTo>
                  <a:lnTo>
                    <a:pt x="246" y="208"/>
                  </a:lnTo>
                  <a:close/>
                  <a:moveTo>
                    <a:pt x="19" y="123"/>
                  </a:moveTo>
                  <a:lnTo>
                    <a:pt x="142" y="123"/>
                  </a:lnTo>
                  <a:lnTo>
                    <a:pt x="142" y="208"/>
                  </a:lnTo>
                  <a:lnTo>
                    <a:pt x="19" y="208"/>
                  </a:lnTo>
                  <a:lnTo>
                    <a:pt x="19"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11" name="Freeform 802"/>
            <p:cNvSpPr>
              <a:spLocks/>
            </p:cNvSpPr>
            <p:nvPr/>
          </p:nvSpPr>
          <p:spPr bwMode="auto">
            <a:xfrm>
              <a:off x="7417707" y="4132263"/>
              <a:ext cx="160337" cy="161925"/>
            </a:xfrm>
            <a:custGeom>
              <a:avLst/>
              <a:gdLst>
                <a:gd name="T0" fmla="*/ 35 w 101"/>
                <a:gd name="T1" fmla="*/ 19 h 102"/>
                <a:gd name="T2" fmla="*/ 68 w 101"/>
                <a:gd name="T3" fmla="*/ 19 h 102"/>
                <a:gd name="T4" fmla="*/ 0 w 101"/>
                <a:gd name="T5" fmla="*/ 87 h 102"/>
                <a:gd name="T6" fmla="*/ 14 w 101"/>
                <a:gd name="T7" fmla="*/ 102 h 102"/>
                <a:gd name="T8" fmla="*/ 82 w 101"/>
                <a:gd name="T9" fmla="*/ 33 h 102"/>
                <a:gd name="T10" fmla="*/ 82 w 101"/>
                <a:gd name="T11" fmla="*/ 66 h 102"/>
                <a:gd name="T12" fmla="*/ 101 w 101"/>
                <a:gd name="T13" fmla="*/ 66 h 102"/>
                <a:gd name="T14" fmla="*/ 101 w 101"/>
                <a:gd name="T15" fmla="*/ 0 h 102"/>
                <a:gd name="T16" fmla="*/ 35 w 101"/>
                <a:gd name="T17" fmla="*/ 0 h 102"/>
                <a:gd name="T18" fmla="*/ 35 w 101"/>
                <a:gd name="T19"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2">
                  <a:moveTo>
                    <a:pt x="35" y="19"/>
                  </a:moveTo>
                  <a:lnTo>
                    <a:pt x="68" y="19"/>
                  </a:lnTo>
                  <a:lnTo>
                    <a:pt x="0" y="87"/>
                  </a:lnTo>
                  <a:lnTo>
                    <a:pt x="14" y="102"/>
                  </a:lnTo>
                  <a:lnTo>
                    <a:pt x="82" y="33"/>
                  </a:lnTo>
                  <a:lnTo>
                    <a:pt x="82" y="66"/>
                  </a:lnTo>
                  <a:lnTo>
                    <a:pt x="101" y="66"/>
                  </a:lnTo>
                  <a:lnTo>
                    <a:pt x="101" y="0"/>
                  </a:lnTo>
                  <a:lnTo>
                    <a:pt x="35" y="0"/>
                  </a:lnTo>
                  <a:lnTo>
                    <a:pt x="35"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grpSp>
      <p:grpSp>
        <p:nvGrpSpPr>
          <p:cNvPr id="55" name="Group 54"/>
          <p:cNvGrpSpPr/>
          <p:nvPr/>
        </p:nvGrpSpPr>
        <p:grpSpPr>
          <a:xfrm>
            <a:off x="3691406" y="1796415"/>
            <a:ext cx="5053660" cy="4515031"/>
            <a:chOff x="3843450" y="1950416"/>
            <a:chExt cx="5054376" cy="4515672"/>
          </a:xfrm>
        </p:grpSpPr>
        <p:sp>
          <p:nvSpPr>
            <p:cNvPr id="33" name="Oval 32"/>
            <p:cNvSpPr/>
            <p:nvPr/>
          </p:nvSpPr>
          <p:spPr bwMode="auto">
            <a:xfrm>
              <a:off x="4450901" y="1950416"/>
              <a:ext cx="3839473" cy="3839473"/>
            </a:xfrm>
            <a:prstGeom prst="ellipse">
              <a:avLst/>
            </a:prstGeom>
            <a:solidFill>
              <a:srgbClr val="F8F8F8"/>
            </a:solidFill>
            <a:ln w="69850">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4" name="Rectangle 33"/>
            <p:cNvSpPr/>
            <p:nvPr/>
          </p:nvSpPr>
          <p:spPr>
            <a:xfrm>
              <a:off x="5013767" y="4107992"/>
              <a:ext cx="2713754" cy="470922"/>
            </a:xfrm>
            <a:prstGeom prst="rect">
              <a:avLst/>
            </a:prstGeom>
          </p:spPr>
          <p:txBody>
            <a:bodyPr wrap="none">
              <a:spAutoFit/>
            </a:bodyPr>
            <a:lstStyle/>
            <a:p>
              <a:pPr algn="ctr" defTabSz="932563">
                <a:defRPr/>
              </a:pPr>
              <a:r>
                <a:rPr lang="en-US" sz="2400" dirty="0">
                  <a:gradFill>
                    <a:gsLst>
                      <a:gs pos="5439">
                        <a:srgbClr val="505050"/>
                      </a:gs>
                      <a:gs pos="37000">
                        <a:srgbClr val="505050"/>
                      </a:gs>
                    </a:gsLst>
                    <a:lin ang="5400000" scaled="0"/>
                  </a:gradFill>
                  <a:latin typeface="Segoe UI" panose="020B0502040204020203" pitchFamily="34" charset="0"/>
                  <a:cs typeface="Segoe UI" panose="020B0502040204020203" pitchFamily="34" charset="0"/>
                </a:rPr>
                <a:t>Power BI Premium</a:t>
              </a:r>
            </a:p>
          </p:txBody>
        </p:sp>
        <p:grpSp>
          <p:nvGrpSpPr>
            <p:cNvPr id="35" name="Group 34"/>
            <p:cNvGrpSpPr/>
            <p:nvPr/>
          </p:nvGrpSpPr>
          <p:grpSpPr>
            <a:xfrm>
              <a:off x="5870575" y="2524854"/>
              <a:ext cx="1000125" cy="1477328"/>
              <a:chOff x="8801100" y="3312597"/>
              <a:chExt cx="1000125" cy="1477328"/>
            </a:xfrm>
          </p:grpSpPr>
          <p:grpSp>
            <p:nvGrpSpPr>
              <p:cNvPr id="36" name="Group 35"/>
              <p:cNvGrpSpPr/>
              <p:nvPr/>
            </p:nvGrpSpPr>
            <p:grpSpPr>
              <a:xfrm>
                <a:off x="8801100" y="3312597"/>
                <a:ext cx="1000125" cy="1477328"/>
                <a:chOff x="8801100" y="3312597"/>
                <a:chExt cx="1000125" cy="1477328"/>
              </a:xfrm>
            </p:grpSpPr>
            <p:sp>
              <p:nvSpPr>
                <p:cNvPr id="41" name="Rectangle 40"/>
                <p:cNvSpPr/>
                <p:nvPr/>
              </p:nvSpPr>
              <p:spPr bwMode="auto">
                <a:xfrm>
                  <a:off x="8801100" y="3312597"/>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2" name="Rectangle 41"/>
                <p:cNvSpPr/>
                <p:nvPr/>
              </p:nvSpPr>
              <p:spPr bwMode="auto">
                <a:xfrm>
                  <a:off x="8801100" y="3681929"/>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3" name="Rectangle 42"/>
                <p:cNvSpPr/>
                <p:nvPr/>
              </p:nvSpPr>
              <p:spPr bwMode="auto">
                <a:xfrm>
                  <a:off x="8801100" y="4051261"/>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4" name="Rectangle 43"/>
                <p:cNvSpPr/>
                <p:nvPr/>
              </p:nvSpPr>
              <p:spPr bwMode="auto">
                <a:xfrm>
                  <a:off x="8801100" y="4420593"/>
                  <a:ext cx="1000125" cy="369332"/>
                </a:xfrm>
                <a:prstGeom prst="rect">
                  <a:avLst/>
                </a:prstGeom>
                <a:noFill/>
                <a:ln w="4445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37" name="Oval 36"/>
              <p:cNvSpPr/>
              <p:nvPr/>
            </p:nvSpPr>
            <p:spPr bwMode="auto">
              <a:xfrm>
                <a:off x="9632156" y="3524250"/>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8" name="Oval 37"/>
              <p:cNvSpPr/>
              <p:nvPr/>
            </p:nvSpPr>
            <p:spPr bwMode="auto">
              <a:xfrm>
                <a:off x="9632156" y="3892758"/>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9" name="Oval 38"/>
              <p:cNvSpPr/>
              <p:nvPr/>
            </p:nvSpPr>
            <p:spPr bwMode="auto">
              <a:xfrm>
                <a:off x="9632156" y="4261266"/>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0" name="Oval 39"/>
              <p:cNvSpPr/>
              <p:nvPr/>
            </p:nvSpPr>
            <p:spPr bwMode="auto">
              <a:xfrm>
                <a:off x="9632156" y="4629774"/>
                <a:ext cx="74613" cy="74613"/>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45" name="Oval 44"/>
            <p:cNvSpPr/>
            <p:nvPr/>
          </p:nvSpPr>
          <p:spPr bwMode="auto">
            <a:xfrm>
              <a:off x="3843450" y="2492951"/>
              <a:ext cx="1155588" cy="1155588"/>
            </a:xfrm>
            <a:prstGeom prst="ellipse">
              <a:avLst/>
            </a:prstGeom>
            <a:solidFill>
              <a:srgbClr val="F8F8F8"/>
            </a:solidFill>
            <a:ln w="698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6" name="Oval 45"/>
            <p:cNvSpPr/>
            <p:nvPr/>
          </p:nvSpPr>
          <p:spPr bwMode="auto">
            <a:xfrm>
              <a:off x="7742238" y="2492951"/>
              <a:ext cx="1155588" cy="1155588"/>
            </a:xfrm>
            <a:prstGeom prst="ellipse">
              <a:avLst/>
            </a:prstGeom>
            <a:solidFill>
              <a:srgbClr val="F8F8F8"/>
            </a:solidFill>
            <a:ln w="698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7" name="Oval 46"/>
            <p:cNvSpPr/>
            <p:nvPr/>
          </p:nvSpPr>
          <p:spPr bwMode="auto">
            <a:xfrm>
              <a:off x="5792843" y="5310500"/>
              <a:ext cx="1155588" cy="1155588"/>
            </a:xfrm>
            <a:prstGeom prst="ellipse">
              <a:avLst/>
            </a:prstGeom>
            <a:solidFill>
              <a:srgbClr val="F8F8F8"/>
            </a:solidFill>
            <a:ln w="698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48" name="Freeform 755"/>
            <p:cNvSpPr>
              <a:spLocks noEditPoints="1"/>
            </p:cNvSpPr>
            <p:nvPr/>
          </p:nvSpPr>
          <p:spPr bwMode="auto">
            <a:xfrm>
              <a:off x="4147120" y="2835929"/>
              <a:ext cx="548249" cy="469632"/>
            </a:xfrm>
            <a:custGeom>
              <a:avLst/>
              <a:gdLst>
                <a:gd name="T0" fmla="*/ 123 w 265"/>
                <a:gd name="T1" fmla="*/ 0 h 227"/>
                <a:gd name="T2" fmla="*/ 123 w 265"/>
                <a:gd name="T3" fmla="*/ 9 h 227"/>
                <a:gd name="T4" fmla="*/ 123 w 265"/>
                <a:gd name="T5" fmla="*/ 19 h 227"/>
                <a:gd name="T6" fmla="*/ 123 w 265"/>
                <a:gd name="T7" fmla="*/ 56 h 227"/>
                <a:gd name="T8" fmla="*/ 0 w 265"/>
                <a:gd name="T9" fmla="*/ 56 h 227"/>
                <a:gd name="T10" fmla="*/ 0 w 265"/>
                <a:gd name="T11" fmla="*/ 189 h 227"/>
                <a:gd name="T12" fmla="*/ 95 w 265"/>
                <a:gd name="T13" fmla="*/ 189 h 227"/>
                <a:gd name="T14" fmla="*/ 95 w 265"/>
                <a:gd name="T15" fmla="*/ 208 h 227"/>
                <a:gd name="T16" fmla="*/ 57 w 265"/>
                <a:gd name="T17" fmla="*/ 208 h 227"/>
                <a:gd name="T18" fmla="*/ 57 w 265"/>
                <a:gd name="T19" fmla="*/ 227 h 227"/>
                <a:gd name="T20" fmla="*/ 133 w 265"/>
                <a:gd name="T21" fmla="*/ 227 h 227"/>
                <a:gd name="T22" fmla="*/ 152 w 265"/>
                <a:gd name="T23" fmla="*/ 227 h 227"/>
                <a:gd name="T24" fmla="*/ 265 w 265"/>
                <a:gd name="T25" fmla="*/ 227 h 227"/>
                <a:gd name="T26" fmla="*/ 265 w 265"/>
                <a:gd name="T27" fmla="*/ 217 h 227"/>
                <a:gd name="T28" fmla="*/ 265 w 265"/>
                <a:gd name="T29" fmla="*/ 208 h 227"/>
                <a:gd name="T30" fmla="*/ 265 w 265"/>
                <a:gd name="T31" fmla="*/ 19 h 227"/>
                <a:gd name="T32" fmla="*/ 265 w 265"/>
                <a:gd name="T33" fmla="*/ 0 h 227"/>
                <a:gd name="T34" fmla="*/ 246 w 265"/>
                <a:gd name="T35" fmla="*/ 0 h 227"/>
                <a:gd name="T36" fmla="*/ 123 w 265"/>
                <a:gd name="T37" fmla="*/ 0 h 227"/>
                <a:gd name="T38" fmla="*/ 19 w 265"/>
                <a:gd name="T39" fmla="*/ 75 h 227"/>
                <a:gd name="T40" fmla="*/ 180 w 265"/>
                <a:gd name="T41" fmla="*/ 75 h 227"/>
                <a:gd name="T42" fmla="*/ 180 w 265"/>
                <a:gd name="T43" fmla="*/ 170 h 227"/>
                <a:gd name="T44" fmla="*/ 19 w 265"/>
                <a:gd name="T45" fmla="*/ 170 h 227"/>
                <a:gd name="T46" fmla="*/ 19 w 265"/>
                <a:gd name="T47" fmla="*/ 75 h 227"/>
                <a:gd name="T48" fmla="*/ 152 w 265"/>
                <a:gd name="T49" fmla="*/ 208 h 227"/>
                <a:gd name="T50" fmla="*/ 133 w 265"/>
                <a:gd name="T51" fmla="*/ 208 h 227"/>
                <a:gd name="T52" fmla="*/ 114 w 265"/>
                <a:gd name="T53" fmla="*/ 208 h 227"/>
                <a:gd name="T54" fmla="*/ 114 w 265"/>
                <a:gd name="T55" fmla="*/ 189 h 227"/>
                <a:gd name="T56" fmla="*/ 199 w 265"/>
                <a:gd name="T57" fmla="*/ 189 h 227"/>
                <a:gd name="T58" fmla="*/ 199 w 265"/>
                <a:gd name="T59" fmla="*/ 151 h 227"/>
                <a:gd name="T60" fmla="*/ 246 w 265"/>
                <a:gd name="T61" fmla="*/ 151 h 227"/>
                <a:gd name="T62" fmla="*/ 246 w 265"/>
                <a:gd name="T63" fmla="*/ 208 h 227"/>
                <a:gd name="T64" fmla="*/ 152 w 265"/>
                <a:gd name="T65" fmla="*/ 208 h 227"/>
                <a:gd name="T66" fmla="*/ 199 w 265"/>
                <a:gd name="T67" fmla="*/ 94 h 227"/>
                <a:gd name="T68" fmla="*/ 246 w 265"/>
                <a:gd name="T69" fmla="*/ 94 h 227"/>
                <a:gd name="T70" fmla="*/ 246 w 265"/>
                <a:gd name="T71" fmla="*/ 132 h 227"/>
                <a:gd name="T72" fmla="*/ 199 w 265"/>
                <a:gd name="T73" fmla="*/ 132 h 227"/>
                <a:gd name="T74" fmla="*/ 199 w 265"/>
                <a:gd name="T75" fmla="*/ 94 h 227"/>
                <a:gd name="T76" fmla="*/ 246 w 265"/>
                <a:gd name="T77" fmla="*/ 75 h 227"/>
                <a:gd name="T78" fmla="*/ 199 w 265"/>
                <a:gd name="T79" fmla="*/ 75 h 227"/>
                <a:gd name="T80" fmla="*/ 199 w 265"/>
                <a:gd name="T81" fmla="*/ 56 h 227"/>
                <a:gd name="T82" fmla="*/ 142 w 265"/>
                <a:gd name="T83" fmla="*/ 56 h 227"/>
                <a:gd name="T84" fmla="*/ 142 w 265"/>
                <a:gd name="T85" fmla="*/ 19 h 227"/>
                <a:gd name="T86" fmla="*/ 246 w 265"/>
                <a:gd name="T87" fmla="*/ 19 h 227"/>
                <a:gd name="T88" fmla="*/ 246 w 265"/>
                <a:gd name="T89" fmla="*/ 7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5" h="227">
                  <a:moveTo>
                    <a:pt x="123" y="0"/>
                  </a:moveTo>
                  <a:lnTo>
                    <a:pt x="123" y="9"/>
                  </a:lnTo>
                  <a:lnTo>
                    <a:pt x="123" y="19"/>
                  </a:lnTo>
                  <a:lnTo>
                    <a:pt x="123" y="56"/>
                  </a:lnTo>
                  <a:lnTo>
                    <a:pt x="0" y="56"/>
                  </a:lnTo>
                  <a:lnTo>
                    <a:pt x="0" y="189"/>
                  </a:lnTo>
                  <a:lnTo>
                    <a:pt x="95" y="189"/>
                  </a:lnTo>
                  <a:lnTo>
                    <a:pt x="95" y="208"/>
                  </a:lnTo>
                  <a:lnTo>
                    <a:pt x="57" y="208"/>
                  </a:lnTo>
                  <a:lnTo>
                    <a:pt x="57" y="227"/>
                  </a:lnTo>
                  <a:lnTo>
                    <a:pt x="133" y="227"/>
                  </a:lnTo>
                  <a:lnTo>
                    <a:pt x="152" y="227"/>
                  </a:lnTo>
                  <a:lnTo>
                    <a:pt x="265" y="227"/>
                  </a:lnTo>
                  <a:lnTo>
                    <a:pt x="265" y="217"/>
                  </a:lnTo>
                  <a:lnTo>
                    <a:pt x="265" y="208"/>
                  </a:lnTo>
                  <a:lnTo>
                    <a:pt x="265" y="19"/>
                  </a:lnTo>
                  <a:lnTo>
                    <a:pt x="265" y="0"/>
                  </a:lnTo>
                  <a:lnTo>
                    <a:pt x="246" y="0"/>
                  </a:lnTo>
                  <a:lnTo>
                    <a:pt x="123" y="0"/>
                  </a:lnTo>
                  <a:close/>
                  <a:moveTo>
                    <a:pt x="19" y="75"/>
                  </a:moveTo>
                  <a:lnTo>
                    <a:pt x="180" y="75"/>
                  </a:lnTo>
                  <a:lnTo>
                    <a:pt x="180" y="170"/>
                  </a:lnTo>
                  <a:lnTo>
                    <a:pt x="19" y="170"/>
                  </a:lnTo>
                  <a:lnTo>
                    <a:pt x="19" y="75"/>
                  </a:lnTo>
                  <a:close/>
                  <a:moveTo>
                    <a:pt x="152" y="208"/>
                  </a:moveTo>
                  <a:lnTo>
                    <a:pt x="133" y="208"/>
                  </a:lnTo>
                  <a:lnTo>
                    <a:pt x="114" y="208"/>
                  </a:lnTo>
                  <a:lnTo>
                    <a:pt x="114" y="189"/>
                  </a:lnTo>
                  <a:lnTo>
                    <a:pt x="199" y="189"/>
                  </a:lnTo>
                  <a:lnTo>
                    <a:pt x="199" y="151"/>
                  </a:lnTo>
                  <a:lnTo>
                    <a:pt x="246" y="151"/>
                  </a:lnTo>
                  <a:lnTo>
                    <a:pt x="246" y="208"/>
                  </a:lnTo>
                  <a:lnTo>
                    <a:pt x="152" y="208"/>
                  </a:lnTo>
                  <a:close/>
                  <a:moveTo>
                    <a:pt x="199" y="94"/>
                  </a:moveTo>
                  <a:lnTo>
                    <a:pt x="246" y="94"/>
                  </a:lnTo>
                  <a:lnTo>
                    <a:pt x="246" y="132"/>
                  </a:lnTo>
                  <a:lnTo>
                    <a:pt x="199" y="132"/>
                  </a:lnTo>
                  <a:lnTo>
                    <a:pt x="199" y="94"/>
                  </a:lnTo>
                  <a:close/>
                  <a:moveTo>
                    <a:pt x="246" y="75"/>
                  </a:moveTo>
                  <a:lnTo>
                    <a:pt x="199" y="75"/>
                  </a:lnTo>
                  <a:lnTo>
                    <a:pt x="199" y="56"/>
                  </a:lnTo>
                  <a:lnTo>
                    <a:pt x="142" y="56"/>
                  </a:lnTo>
                  <a:lnTo>
                    <a:pt x="142" y="19"/>
                  </a:lnTo>
                  <a:lnTo>
                    <a:pt x="246" y="19"/>
                  </a:lnTo>
                  <a:lnTo>
                    <a:pt x="246" y="75"/>
                  </a:lnTo>
                  <a:close/>
                </a:path>
              </a:pathLst>
            </a:custGeom>
            <a:solidFill>
              <a:srgbClr val="606060"/>
            </a:solidFill>
            <a:ln>
              <a:noFill/>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grpSp>
          <p:nvGrpSpPr>
            <p:cNvPr id="49" name="Group 4"/>
            <p:cNvGrpSpPr>
              <a:grpSpLocks noChangeAspect="1"/>
            </p:cNvGrpSpPr>
            <p:nvPr/>
          </p:nvGrpSpPr>
          <p:grpSpPr bwMode="auto">
            <a:xfrm flipH="1">
              <a:off x="8020611" y="2822976"/>
              <a:ext cx="611543" cy="317739"/>
              <a:chOff x="4" y="-10"/>
              <a:chExt cx="741" cy="385"/>
            </a:xfrm>
            <a:solidFill>
              <a:srgbClr val="606060"/>
            </a:solidFill>
          </p:grpSpPr>
          <p:sp>
            <p:nvSpPr>
              <p:cNvPr id="50" name="Freeform 5"/>
              <p:cNvSpPr>
                <a:spLocks noEditPoints="1"/>
              </p:cNvSpPr>
              <p:nvPr/>
            </p:nvSpPr>
            <p:spPr bwMode="auto">
              <a:xfrm>
                <a:off x="4" y="-10"/>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sp>
            <p:nvSpPr>
              <p:cNvPr id="51" name="Freeform 6"/>
              <p:cNvSpPr>
                <a:spLocks/>
              </p:cNvSpPr>
              <p:nvPr/>
            </p:nvSpPr>
            <p:spPr bwMode="auto">
              <a:xfrm>
                <a:off x="323" y="146"/>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nvGrpSpPr>
            <p:cNvPr id="52" name="Group 51"/>
            <p:cNvGrpSpPr/>
            <p:nvPr/>
          </p:nvGrpSpPr>
          <p:grpSpPr>
            <a:xfrm>
              <a:off x="6096514" y="5653478"/>
              <a:ext cx="548247" cy="469632"/>
              <a:chOff x="7157357" y="4132263"/>
              <a:chExt cx="420687" cy="360363"/>
            </a:xfrm>
            <a:solidFill>
              <a:srgbClr val="606060"/>
            </a:solidFill>
          </p:grpSpPr>
          <p:sp>
            <p:nvSpPr>
              <p:cNvPr id="53" name="Freeform 801"/>
              <p:cNvSpPr>
                <a:spLocks noEditPoints="1"/>
              </p:cNvSpPr>
              <p:nvPr/>
            </p:nvSpPr>
            <p:spPr bwMode="auto">
              <a:xfrm>
                <a:off x="7157357" y="4132263"/>
                <a:ext cx="420687" cy="360363"/>
              </a:xfrm>
              <a:custGeom>
                <a:avLst/>
                <a:gdLst>
                  <a:gd name="T0" fmla="*/ 246 w 265"/>
                  <a:gd name="T1" fmla="*/ 208 h 227"/>
                  <a:gd name="T2" fmla="*/ 161 w 265"/>
                  <a:gd name="T3" fmla="*/ 208 h 227"/>
                  <a:gd name="T4" fmla="*/ 161 w 265"/>
                  <a:gd name="T5" fmla="*/ 104 h 227"/>
                  <a:gd name="T6" fmla="*/ 19 w 265"/>
                  <a:gd name="T7" fmla="*/ 104 h 227"/>
                  <a:gd name="T8" fmla="*/ 19 w 265"/>
                  <a:gd name="T9" fmla="*/ 19 h 227"/>
                  <a:gd name="T10" fmla="*/ 180 w 265"/>
                  <a:gd name="T11" fmla="*/ 19 h 227"/>
                  <a:gd name="T12" fmla="*/ 180 w 265"/>
                  <a:gd name="T13" fmla="*/ 0 h 227"/>
                  <a:gd name="T14" fmla="*/ 0 w 265"/>
                  <a:gd name="T15" fmla="*/ 0 h 227"/>
                  <a:gd name="T16" fmla="*/ 0 w 265"/>
                  <a:gd name="T17" fmla="*/ 227 h 227"/>
                  <a:gd name="T18" fmla="*/ 265 w 265"/>
                  <a:gd name="T19" fmla="*/ 227 h 227"/>
                  <a:gd name="T20" fmla="*/ 265 w 265"/>
                  <a:gd name="T21" fmla="*/ 85 h 227"/>
                  <a:gd name="T22" fmla="*/ 246 w 265"/>
                  <a:gd name="T23" fmla="*/ 85 h 227"/>
                  <a:gd name="T24" fmla="*/ 246 w 265"/>
                  <a:gd name="T25" fmla="*/ 208 h 227"/>
                  <a:gd name="T26" fmla="*/ 19 w 265"/>
                  <a:gd name="T27" fmla="*/ 123 h 227"/>
                  <a:gd name="T28" fmla="*/ 142 w 265"/>
                  <a:gd name="T29" fmla="*/ 123 h 227"/>
                  <a:gd name="T30" fmla="*/ 142 w 265"/>
                  <a:gd name="T31" fmla="*/ 208 h 227"/>
                  <a:gd name="T32" fmla="*/ 19 w 265"/>
                  <a:gd name="T33" fmla="*/ 208 h 227"/>
                  <a:gd name="T34" fmla="*/ 19 w 265"/>
                  <a:gd name="T35" fmla="*/ 12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5" h="227">
                    <a:moveTo>
                      <a:pt x="246" y="208"/>
                    </a:moveTo>
                    <a:lnTo>
                      <a:pt x="161" y="208"/>
                    </a:lnTo>
                    <a:lnTo>
                      <a:pt x="161" y="104"/>
                    </a:lnTo>
                    <a:lnTo>
                      <a:pt x="19" y="104"/>
                    </a:lnTo>
                    <a:lnTo>
                      <a:pt x="19" y="19"/>
                    </a:lnTo>
                    <a:lnTo>
                      <a:pt x="180" y="19"/>
                    </a:lnTo>
                    <a:lnTo>
                      <a:pt x="180" y="0"/>
                    </a:lnTo>
                    <a:lnTo>
                      <a:pt x="0" y="0"/>
                    </a:lnTo>
                    <a:lnTo>
                      <a:pt x="0" y="227"/>
                    </a:lnTo>
                    <a:lnTo>
                      <a:pt x="265" y="227"/>
                    </a:lnTo>
                    <a:lnTo>
                      <a:pt x="265" y="85"/>
                    </a:lnTo>
                    <a:lnTo>
                      <a:pt x="246" y="85"/>
                    </a:lnTo>
                    <a:lnTo>
                      <a:pt x="246" y="208"/>
                    </a:lnTo>
                    <a:close/>
                    <a:moveTo>
                      <a:pt x="19" y="123"/>
                    </a:moveTo>
                    <a:lnTo>
                      <a:pt x="142" y="123"/>
                    </a:lnTo>
                    <a:lnTo>
                      <a:pt x="142" y="208"/>
                    </a:lnTo>
                    <a:lnTo>
                      <a:pt x="19" y="208"/>
                    </a:lnTo>
                    <a:lnTo>
                      <a:pt x="19"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54" name="Freeform 802"/>
              <p:cNvSpPr>
                <a:spLocks/>
              </p:cNvSpPr>
              <p:nvPr/>
            </p:nvSpPr>
            <p:spPr bwMode="auto">
              <a:xfrm>
                <a:off x="7417707" y="4132263"/>
                <a:ext cx="160337" cy="161925"/>
              </a:xfrm>
              <a:custGeom>
                <a:avLst/>
                <a:gdLst>
                  <a:gd name="T0" fmla="*/ 35 w 101"/>
                  <a:gd name="T1" fmla="*/ 19 h 102"/>
                  <a:gd name="T2" fmla="*/ 68 w 101"/>
                  <a:gd name="T3" fmla="*/ 19 h 102"/>
                  <a:gd name="T4" fmla="*/ 0 w 101"/>
                  <a:gd name="T5" fmla="*/ 87 h 102"/>
                  <a:gd name="T6" fmla="*/ 14 w 101"/>
                  <a:gd name="T7" fmla="*/ 102 h 102"/>
                  <a:gd name="T8" fmla="*/ 82 w 101"/>
                  <a:gd name="T9" fmla="*/ 33 h 102"/>
                  <a:gd name="T10" fmla="*/ 82 w 101"/>
                  <a:gd name="T11" fmla="*/ 66 h 102"/>
                  <a:gd name="T12" fmla="*/ 101 w 101"/>
                  <a:gd name="T13" fmla="*/ 66 h 102"/>
                  <a:gd name="T14" fmla="*/ 101 w 101"/>
                  <a:gd name="T15" fmla="*/ 0 h 102"/>
                  <a:gd name="T16" fmla="*/ 35 w 101"/>
                  <a:gd name="T17" fmla="*/ 0 h 102"/>
                  <a:gd name="T18" fmla="*/ 35 w 101"/>
                  <a:gd name="T19"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2">
                    <a:moveTo>
                      <a:pt x="35" y="19"/>
                    </a:moveTo>
                    <a:lnTo>
                      <a:pt x="68" y="19"/>
                    </a:lnTo>
                    <a:lnTo>
                      <a:pt x="0" y="87"/>
                    </a:lnTo>
                    <a:lnTo>
                      <a:pt x="14" y="102"/>
                    </a:lnTo>
                    <a:lnTo>
                      <a:pt x="82" y="33"/>
                    </a:lnTo>
                    <a:lnTo>
                      <a:pt x="82" y="66"/>
                    </a:lnTo>
                    <a:lnTo>
                      <a:pt x="101" y="66"/>
                    </a:lnTo>
                    <a:lnTo>
                      <a:pt x="101" y="0"/>
                    </a:lnTo>
                    <a:lnTo>
                      <a:pt x="35" y="0"/>
                    </a:lnTo>
                    <a:lnTo>
                      <a:pt x="35"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grpSp>
      </p:grpSp>
      <p:grpSp>
        <p:nvGrpSpPr>
          <p:cNvPr id="4" name="Group 3"/>
          <p:cNvGrpSpPr/>
          <p:nvPr/>
        </p:nvGrpSpPr>
        <p:grpSpPr>
          <a:xfrm>
            <a:off x="7144415" y="1521060"/>
            <a:ext cx="1863420" cy="1740428"/>
            <a:chOff x="7144546" y="1520779"/>
            <a:chExt cx="1863684" cy="1740675"/>
          </a:xfrm>
        </p:grpSpPr>
        <p:sp>
          <p:nvSpPr>
            <p:cNvPr id="81" name="Oval 80"/>
            <p:cNvSpPr/>
            <p:nvPr/>
          </p:nvSpPr>
          <p:spPr bwMode="auto">
            <a:xfrm>
              <a:off x="7144546" y="1520779"/>
              <a:ext cx="1264021" cy="1264021"/>
            </a:xfrm>
            <a:prstGeom prst="ellipse">
              <a:avLst/>
            </a:prstGeom>
            <a:solidFill>
              <a:srgbClr val="F8F8F8"/>
            </a:solidFill>
            <a:ln w="6985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80" name="Freeform 542"/>
            <p:cNvSpPr>
              <a:spLocks noEditPoints="1"/>
            </p:cNvSpPr>
            <p:nvPr/>
          </p:nvSpPr>
          <p:spPr bwMode="auto">
            <a:xfrm>
              <a:off x="7441496" y="1853186"/>
              <a:ext cx="616334" cy="428154"/>
            </a:xfrm>
            <a:custGeom>
              <a:avLst/>
              <a:gdLst>
                <a:gd name="T0" fmla="*/ 0 w 284"/>
                <a:gd name="T1" fmla="*/ 0 h 208"/>
                <a:gd name="T2" fmla="*/ 0 w 284"/>
                <a:gd name="T3" fmla="*/ 9 h 208"/>
                <a:gd name="T4" fmla="*/ 0 w 284"/>
                <a:gd name="T5" fmla="*/ 19 h 208"/>
                <a:gd name="T6" fmla="*/ 0 w 284"/>
                <a:gd name="T7" fmla="*/ 151 h 208"/>
                <a:gd name="T8" fmla="*/ 0 w 284"/>
                <a:gd name="T9" fmla="*/ 161 h 208"/>
                <a:gd name="T10" fmla="*/ 0 w 284"/>
                <a:gd name="T11" fmla="*/ 170 h 208"/>
                <a:gd name="T12" fmla="*/ 133 w 284"/>
                <a:gd name="T13" fmla="*/ 170 h 208"/>
                <a:gd name="T14" fmla="*/ 133 w 284"/>
                <a:gd name="T15" fmla="*/ 189 h 208"/>
                <a:gd name="T16" fmla="*/ 95 w 284"/>
                <a:gd name="T17" fmla="*/ 189 h 208"/>
                <a:gd name="T18" fmla="*/ 95 w 284"/>
                <a:gd name="T19" fmla="*/ 208 h 208"/>
                <a:gd name="T20" fmla="*/ 189 w 284"/>
                <a:gd name="T21" fmla="*/ 208 h 208"/>
                <a:gd name="T22" fmla="*/ 189 w 284"/>
                <a:gd name="T23" fmla="*/ 189 h 208"/>
                <a:gd name="T24" fmla="*/ 151 w 284"/>
                <a:gd name="T25" fmla="*/ 189 h 208"/>
                <a:gd name="T26" fmla="*/ 151 w 284"/>
                <a:gd name="T27" fmla="*/ 170 h 208"/>
                <a:gd name="T28" fmla="*/ 265 w 284"/>
                <a:gd name="T29" fmla="*/ 170 h 208"/>
                <a:gd name="T30" fmla="*/ 274 w 284"/>
                <a:gd name="T31" fmla="*/ 170 h 208"/>
                <a:gd name="T32" fmla="*/ 284 w 284"/>
                <a:gd name="T33" fmla="*/ 170 h 208"/>
                <a:gd name="T34" fmla="*/ 284 w 284"/>
                <a:gd name="T35" fmla="*/ 19 h 208"/>
                <a:gd name="T36" fmla="*/ 284 w 284"/>
                <a:gd name="T37" fmla="*/ 9 h 208"/>
                <a:gd name="T38" fmla="*/ 284 w 284"/>
                <a:gd name="T39" fmla="*/ 0 h 208"/>
                <a:gd name="T40" fmla="*/ 0 w 284"/>
                <a:gd name="T41" fmla="*/ 0 h 208"/>
                <a:gd name="T42" fmla="*/ 265 w 284"/>
                <a:gd name="T43" fmla="*/ 151 h 208"/>
                <a:gd name="T44" fmla="*/ 19 w 284"/>
                <a:gd name="T45" fmla="*/ 151 h 208"/>
                <a:gd name="T46" fmla="*/ 19 w 284"/>
                <a:gd name="T47" fmla="*/ 19 h 208"/>
                <a:gd name="T48" fmla="*/ 265 w 284"/>
                <a:gd name="T49" fmla="*/ 19 h 208"/>
                <a:gd name="T50" fmla="*/ 265 w 284"/>
                <a:gd name="T51" fmla="*/ 15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 h="208">
                  <a:moveTo>
                    <a:pt x="0" y="0"/>
                  </a:moveTo>
                  <a:lnTo>
                    <a:pt x="0" y="9"/>
                  </a:lnTo>
                  <a:lnTo>
                    <a:pt x="0" y="19"/>
                  </a:lnTo>
                  <a:lnTo>
                    <a:pt x="0" y="151"/>
                  </a:lnTo>
                  <a:lnTo>
                    <a:pt x="0" y="161"/>
                  </a:lnTo>
                  <a:lnTo>
                    <a:pt x="0" y="170"/>
                  </a:lnTo>
                  <a:lnTo>
                    <a:pt x="133" y="170"/>
                  </a:lnTo>
                  <a:lnTo>
                    <a:pt x="133" y="189"/>
                  </a:lnTo>
                  <a:lnTo>
                    <a:pt x="95" y="189"/>
                  </a:lnTo>
                  <a:lnTo>
                    <a:pt x="95" y="208"/>
                  </a:lnTo>
                  <a:lnTo>
                    <a:pt x="189" y="208"/>
                  </a:lnTo>
                  <a:lnTo>
                    <a:pt x="189" y="189"/>
                  </a:lnTo>
                  <a:lnTo>
                    <a:pt x="151" y="189"/>
                  </a:lnTo>
                  <a:lnTo>
                    <a:pt x="151" y="170"/>
                  </a:lnTo>
                  <a:lnTo>
                    <a:pt x="265" y="170"/>
                  </a:lnTo>
                  <a:lnTo>
                    <a:pt x="274" y="170"/>
                  </a:lnTo>
                  <a:lnTo>
                    <a:pt x="284" y="170"/>
                  </a:lnTo>
                  <a:lnTo>
                    <a:pt x="284" y="19"/>
                  </a:lnTo>
                  <a:lnTo>
                    <a:pt x="284" y="9"/>
                  </a:lnTo>
                  <a:lnTo>
                    <a:pt x="284" y="0"/>
                  </a:lnTo>
                  <a:lnTo>
                    <a:pt x="0" y="0"/>
                  </a:lnTo>
                  <a:close/>
                  <a:moveTo>
                    <a:pt x="265" y="151"/>
                  </a:moveTo>
                  <a:lnTo>
                    <a:pt x="19" y="151"/>
                  </a:lnTo>
                  <a:lnTo>
                    <a:pt x="19" y="19"/>
                  </a:lnTo>
                  <a:lnTo>
                    <a:pt x="265" y="19"/>
                  </a:lnTo>
                  <a:lnTo>
                    <a:pt x="2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83" name="Oval 82"/>
            <p:cNvSpPr/>
            <p:nvPr/>
          </p:nvSpPr>
          <p:spPr bwMode="auto">
            <a:xfrm>
              <a:off x="7947447" y="2200671"/>
              <a:ext cx="1060783" cy="1060783"/>
            </a:xfrm>
            <a:prstGeom prst="ellipse">
              <a:avLst/>
            </a:prstGeom>
            <a:solidFill>
              <a:srgbClr val="F8F8F8"/>
            </a:solidFill>
            <a:ln w="6985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2" name="Freeform 523"/>
            <p:cNvSpPr>
              <a:spLocks noEditPoints="1"/>
            </p:cNvSpPr>
            <p:nvPr/>
          </p:nvSpPr>
          <p:spPr bwMode="auto">
            <a:xfrm>
              <a:off x="8252138" y="2473894"/>
              <a:ext cx="451400" cy="514336"/>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grpSp>
      <p:sp>
        <p:nvSpPr>
          <p:cNvPr id="87" name="Oval 86"/>
          <p:cNvSpPr/>
          <p:nvPr/>
        </p:nvSpPr>
        <p:spPr bwMode="auto">
          <a:xfrm>
            <a:off x="5712938" y="4872424"/>
            <a:ext cx="1263842" cy="1263842"/>
          </a:xfrm>
          <a:prstGeom prst="ellipse">
            <a:avLst/>
          </a:prstGeom>
          <a:solidFill>
            <a:srgbClr val="F8F8F8"/>
          </a:solidFill>
          <a:ln w="6985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88" name="Freeform 542"/>
          <p:cNvSpPr>
            <a:spLocks noEditPoints="1"/>
          </p:cNvSpPr>
          <p:nvPr/>
        </p:nvSpPr>
        <p:spPr bwMode="auto">
          <a:xfrm>
            <a:off x="6009845" y="5349905"/>
            <a:ext cx="616246" cy="428093"/>
          </a:xfrm>
          <a:custGeom>
            <a:avLst/>
            <a:gdLst>
              <a:gd name="T0" fmla="*/ 0 w 284"/>
              <a:gd name="T1" fmla="*/ 0 h 208"/>
              <a:gd name="T2" fmla="*/ 0 w 284"/>
              <a:gd name="T3" fmla="*/ 9 h 208"/>
              <a:gd name="T4" fmla="*/ 0 w 284"/>
              <a:gd name="T5" fmla="*/ 19 h 208"/>
              <a:gd name="T6" fmla="*/ 0 w 284"/>
              <a:gd name="T7" fmla="*/ 151 h 208"/>
              <a:gd name="T8" fmla="*/ 0 w 284"/>
              <a:gd name="T9" fmla="*/ 161 h 208"/>
              <a:gd name="T10" fmla="*/ 0 w 284"/>
              <a:gd name="T11" fmla="*/ 170 h 208"/>
              <a:gd name="T12" fmla="*/ 133 w 284"/>
              <a:gd name="T13" fmla="*/ 170 h 208"/>
              <a:gd name="T14" fmla="*/ 133 w 284"/>
              <a:gd name="T15" fmla="*/ 189 h 208"/>
              <a:gd name="T16" fmla="*/ 95 w 284"/>
              <a:gd name="T17" fmla="*/ 189 h 208"/>
              <a:gd name="T18" fmla="*/ 95 w 284"/>
              <a:gd name="T19" fmla="*/ 208 h 208"/>
              <a:gd name="T20" fmla="*/ 189 w 284"/>
              <a:gd name="T21" fmla="*/ 208 h 208"/>
              <a:gd name="T22" fmla="*/ 189 w 284"/>
              <a:gd name="T23" fmla="*/ 189 h 208"/>
              <a:gd name="T24" fmla="*/ 151 w 284"/>
              <a:gd name="T25" fmla="*/ 189 h 208"/>
              <a:gd name="T26" fmla="*/ 151 w 284"/>
              <a:gd name="T27" fmla="*/ 170 h 208"/>
              <a:gd name="T28" fmla="*/ 265 w 284"/>
              <a:gd name="T29" fmla="*/ 170 h 208"/>
              <a:gd name="T30" fmla="*/ 274 w 284"/>
              <a:gd name="T31" fmla="*/ 170 h 208"/>
              <a:gd name="T32" fmla="*/ 284 w 284"/>
              <a:gd name="T33" fmla="*/ 170 h 208"/>
              <a:gd name="T34" fmla="*/ 284 w 284"/>
              <a:gd name="T35" fmla="*/ 19 h 208"/>
              <a:gd name="T36" fmla="*/ 284 w 284"/>
              <a:gd name="T37" fmla="*/ 9 h 208"/>
              <a:gd name="T38" fmla="*/ 284 w 284"/>
              <a:gd name="T39" fmla="*/ 0 h 208"/>
              <a:gd name="T40" fmla="*/ 0 w 284"/>
              <a:gd name="T41" fmla="*/ 0 h 208"/>
              <a:gd name="T42" fmla="*/ 265 w 284"/>
              <a:gd name="T43" fmla="*/ 151 h 208"/>
              <a:gd name="T44" fmla="*/ 19 w 284"/>
              <a:gd name="T45" fmla="*/ 151 h 208"/>
              <a:gd name="T46" fmla="*/ 19 w 284"/>
              <a:gd name="T47" fmla="*/ 19 h 208"/>
              <a:gd name="T48" fmla="*/ 265 w 284"/>
              <a:gd name="T49" fmla="*/ 19 h 208"/>
              <a:gd name="T50" fmla="*/ 265 w 284"/>
              <a:gd name="T51" fmla="*/ 15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 h="208">
                <a:moveTo>
                  <a:pt x="0" y="0"/>
                </a:moveTo>
                <a:lnTo>
                  <a:pt x="0" y="9"/>
                </a:lnTo>
                <a:lnTo>
                  <a:pt x="0" y="19"/>
                </a:lnTo>
                <a:lnTo>
                  <a:pt x="0" y="151"/>
                </a:lnTo>
                <a:lnTo>
                  <a:pt x="0" y="161"/>
                </a:lnTo>
                <a:lnTo>
                  <a:pt x="0" y="170"/>
                </a:lnTo>
                <a:lnTo>
                  <a:pt x="133" y="170"/>
                </a:lnTo>
                <a:lnTo>
                  <a:pt x="133" y="189"/>
                </a:lnTo>
                <a:lnTo>
                  <a:pt x="95" y="189"/>
                </a:lnTo>
                <a:lnTo>
                  <a:pt x="95" y="208"/>
                </a:lnTo>
                <a:lnTo>
                  <a:pt x="189" y="208"/>
                </a:lnTo>
                <a:lnTo>
                  <a:pt x="189" y="189"/>
                </a:lnTo>
                <a:lnTo>
                  <a:pt x="151" y="189"/>
                </a:lnTo>
                <a:lnTo>
                  <a:pt x="151" y="170"/>
                </a:lnTo>
                <a:lnTo>
                  <a:pt x="265" y="170"/>
                </a:lnTo>
                <a:lnTo>
                  <a:pt x="274" y="170"/>
                </a:lnTo>
                <a:lnTo>
                  <a:pt x="284" y="170"/>
                </a:lnTo>
                <a:lnTo>
                  <a:pt x="284" y="19"/>
                </a:lnTo>
                <a:lnTo>
                  <a:pt x="284" y="9"/>
                </a:lnTo>
                <a:lnTo>
                  <a:pt x="284" y="0"/>
                </a:lnTo>
                <a:lnTo>
                  <a:pt x="0" y="0"/>
                </a:lnTo>
                <a:close/>
                <a:moveTo>
                  <a:pt x="265" y="151"/>
                </a:moveTo>
                <a:lnTo>
                  <a:pt x="19" y="151"/>
                </a:lnTo>
                <a:lnTo>
                  <a:pt x="19" y="19"/>
                </a:lnTo>
                <a:lnTo>
                  <a:pt x="265" y="19"/>
                </a:lnTo>
                <a:lnTo>
                  <a:pt x="265" y="15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89" name="Oval 88"/>
          <p:cNvSpPr/>
          <p:nvPr/>
        </p:nvSpPr>
        <p:spPr bwMode="auto">
          <a:xfrm>
            <a:off x="6588285" y="4449291"/>
            <a:ext cx="1060632" cy="1060632"/>
          </a:xfrm>
          <a:prstGeom prst="ellipse">
            <a:avLst/>
          </a:prstGeom>
          <a:solidFill>
            <a:srgbClr val="F8F8F8"/>
          </a:solidFill>
          <a:ln w="6985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90" name="Freeform 523"/>
          <p:cNvSpPr>
            <a:spLocks noEditPoints="1"/>
          </p:cNvSpPr>
          <p:nvPr/>
        </p:nvSpPr>
        <p:spPr bwMode="auto">
          <a:xfrm>
            <a:off x="6892932" y="4722475"/>
            <a:ext cx="451336" cy="514263"/>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92" name="Oval 91"/>
          <p:cNvSpPr/>
          <p:nvPr/>
        </p:nvSpPr>
        <p:spPr bwMode="auto">
          <a:xfrm>
            <a:off x="8705180" y="3530975"/>
            <a:ext cx="1263842" cy="1263842"/>
          </a:xfrm>
          <a:prstGeom prst="ellipse">
            <a:avLst/>
          </a:prstGeom>
          <a:solidFill>
            <a:srgbClr val="F8F8F8"/>
          </a:solidFill>
          <a:ln w="6985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93" name="Freeform 542"/>
          <p:cNvSpPr>
            <a:spLocks noEditPoints="1"/>
          </p:cNvSpPr>
          <p:nvPr/>
        </p:nvSpPr>
        <p:spPr bwMode="auto">
          <a:xfrm>
            <a:off x="9045624" y="3921383"/>
            <a:ext cx="616246" cy="428093"/>
          </a:xfrm>
          <a:custGeom>
            <a:avLst/>
            <a:gdLst>
              <a:gd name="T0" fmla="*/ 0 w 284"/>
              <a:gd name="T1" fmla="*/ 0 h 208"/>
              <a:gd name="T2" fmla="*/ 0 w 284"/>
              <a:gd name="T3" fmla="*/ 9 h 208"/>
              <a:gd name="T4" fmla="*/ 0 w 284"/>
              <a:gd name="T5" fmla="*/ 19 h 208"/>
              <a:gd name="T6" fmla="*/ 0 w 284"/>
              <a:gd name="T7" fmla="*/ 151 h 208"/>
              <a:gd name="T8" fmla="*/ 0 w 284"/>
              <a:gd name="T9" fmla="*/ 161 h 208"/>
              <a:gd name="T10" fmla="*/ 0 w 284"/>
              <a:gd name="T11" fmla="*/ 170 h 208"/>
              <a:gd name="T12" fmla="*/ 133 w 284"/>
              <a:gd name="T13" fmla="*/ 170 h 208"/>
              <a:gd name="T14" fmla="*/ 133 w 284"/>
              <a:gd name="T15" fmla="*/ 189 h 208"/>
              <a:gd name="T16" fmla="*/ 95 w 284"/>
              <a:gd name="T17" fmla="*/ 189 h 208"/>
              <a:gd name="T18" fmla="*/ 95 w 284"/>
              <a:gd name="T19" fmla="*/ 208 h 208"/>
              <a:gd name="T20" fmla="*/ 189 w 284"/>
              <a:gd name="T21" fmla="*/ 208 h 208"/>
              <a:gd name="T22" fmla="*/ 189 w 284"/>
              <a:gd name="T23" fmla="*/ 189 h 208"/>
              <a:gd name="T24" fmla="*/ 151 w 284"/>
              <a:gd name="T25" fmla="*/ 189 h 208"/>
              <a:gd name="T26" fmla="*/ 151 w 284"/>
              <a:gd name="T27" fmla="*/ 170 h 208"/>
              <a:gd name="T28" fmla="*/ 265 w 284"/>
              <a:gd name="T29" fmla="*/ 170 h 208"/>
              <a:gd name="T30" fmla="*/ 274 w 284"/>
              <a:gd name="T31" fmla="*/ 170 h 208"/>
              <a:gd name="T32" fmla="*/ 284 w 284"/>
              <a:gd name="T33" fmla="*/ 170 h 208"/>
              <a:gd name="T34" fmla="*/ 284 w 284"/>
              <a:gd name="T35" fmla="*/ 19 h 208"/>
              <a:gd name="T36" fmla="*/ 284 w 284"/>
              <a:gd name="T37" fmla="*/ 9 h 208"/>
              <a:gd name="T38" fmla="*/ 284 w 284"/>
              <a:gd name="T39" fmla="*/ 0 h 208"/>
              <a:gd name="T40" fmla="*/ 0 w 284"/>
              <a:gd name="T41" fmla="*/ 0 h 208"/>
              <a:gd name="T42" fmla="*/ 265 w 284"/>
              <a:gd name="T43" fmla="*/ 151 h 208"/>
              <a:gd name="T44" fmla="*/ 19 w 284"/>
              <a:gd name="T45" fmla="*/ 151 h 208"/>
              <a:gd name="T46" fmla="*/ 19 w 284"/>
              <a:gd name="T47" fmla="*/ 19 h 208"/>
              <a:gd name="T48" fmla="*/ 265 w 284"/>
              <a:gd name="T49" fmla="*/ 19 h 208"/>
              <a:gd name="T50" fmla="*/ 265 w 284"/>
              <a:gd name="T51" fmla="*/ 15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 h="208">
                <a:moveTo>
                  <a:pt x="0" y="0"/>
                </a:moveTo>
                <a:lnTo>
                  <a:pt x="0" y="9"/>
                </a:lnTo>
                <a:lnTo>
                  <a:pt x="0" y="19"/>
                </a:lnTo>
                <a:lnTo>
                  <a:pt x="0" y="151"/>
                </a:lnTo>
                <a:lnTo>
                  <a:pt x="0" y="161"/>
                </a:lnTo>
                <a:lnTo>
                  <a:pt x="0" y="170"/>
                </a:lnTo>
                <a:lnTo>
                  <a:pt x="133" y="170"/>
                </a:lnTo>
                <a:lnTo>
                  <a:pt x="133" y="189"/>
                </a:lnTo>
                <a:lnTo>
                  <a:pt x="95" y="189"/>
                </a:lnTo>
                <a:lnTo>
                  <a:pt x="95" y="208"/>
                </a:lnTo>
                <a:lnTo>
                  <a:pt x="189" y="208"/>
                </a:lnTo>
                <a:lnTo>
                  <a:pt x="189" y="189"/>
                </a:lnTo>
                <a:lnTo>
                  <a:pt x="151" y="189"/>
                </a:lnTo>
                <a:lnTo>
                  <a:pt x="151" y="170"/>
                </a:lnTo>
                <a:lnTo>
                  <a:pt x="265" y="170"/>
                </a:lnTo>
                <a:lnTo>
                  <a:pt x="274" y="170"/>
                </a:lnTo>
                <a:lnTo>
                  <a:pt x="284" y="170"/>
                </a:lnTo>
                <a:lnTo>
                  <a:pt x="284" y="19"/>
                </a:lnTo>
                <a:lnTo>
                  <a:pt x="284" y="9"/>
                </a:lnTo>
                <a:lnTo>
                  <a:pt x="284" y="0"/>
                </a:lnTo>
                <a:lnTo>
                  <a:pt x="0" y="0"/>
                </a:lnTo>
                <a:close/>
                <a:moveTo>
                  <a:pt x="265" y="151"/>
                </a:moveTo>
                <a:lnTo>
                  <a:pt x="19" y="151"/>
                </a:lnTo>
                <a:lnTo>
                  <a:pt x="19" y="19"/>
                </a:lnTo>
                <a:lnTo>
                  <a:pt x="265" y="19"/>
                </a:lnTo>
                <a:lnTo>
                  <a:pt x="2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94" name="Oval 93"/>
          <p:cNvSpPr/>
          <p:nvPr/>
        </p:nvSpPr>
        <p:spPr bwMode="auto">
          <a:xfrm>
            <a:off x="8084613" y="4220435"/>
            <a:ext cx="1060632" cy="1060632"/>
          </a:xfrm>
          <a:prstGeom prst="ellipse">
            <a:avLst/>
          </a:prstGeom>
          <a:solidFill>
            <a:srgbClr val="F8F8F8"/>
          </a:solidFill>
          <a:ln w="6985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95" name="Freeform 523"/>
          <p:cNvSpPr>
            <a:spLocks noEditPoints="1"/>
          </p:cNvSpPr>
          <p:nvPr/>
        </p:nvSpPr>
        <p:spPr bwMode="auto">
          <a:xfrm>
            <a:off x="8389260" y="4493618"/>
            <a:ext cx="451336" cy="514263"/>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defRPr/>
            </a:pPr>
            <a:endParaRPr lang="en-US">
              <a:solidFill>
                <a:srgbClr val="505050"/>
              </a:solidFill>
              <a:latin typeface="Segoe UI"/>
            </a:endParaRPr>
          </a:p>
        </p:txBody>
      </p:sp>
      <p:sp>
        <p:nvSpPr>
          <p:cNvPr id="101" name="Rectangle 100"/>
          <p:cNvSpPr/>
          <p:nvPr/>
        </p:nvSpPr>
        <p:spPr>
          <a:xfrm>
            <a:off x="9969020" y="1292808"/>
            <a:ext cx="1898398" cy="1450235"/>
          </a:xfrm>
          <a:prstGeom prst="rect">
            <a:avLst/>
          </a:prstGeom>
        </p:spPr>
        <p:txBody>
          <a:bodyPr wrap="none">
            <a:spAutoFit/>
          </a:bodyPr>
          <a:lstStyle/>
          <a:p>
            <a:pPr defTabSz="932418">
              <a:lnSpc>
                <a:spcPct val="90000"/>
              </a:lnSpc>
              <a:defRPr/>
            </a:pP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Assign</a:t>
            </a:r>
            <a:b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br>
            <a:r>
              <a:rPr lang="en-US" sz="2400" b="1"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workspaces</a:t>
            </a:r>
            <a:br>
              <a:rPr lang="en-US" sz="2400" b="1"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b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to premium </a:t>
            </a:r>
          </a:p>
          <a:p>
            <a:pPr defTabSz="932418">
              <a:lnSpc>
                <a:spcPct val="90000"/>
              </a:lnSpc>
              <a:defRPr/>
            </a:pP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capacity</a:t>
            </a:r>
          </a:p>
        </p:txBody>
      </p:sp>
      <p:sp>
        <p:nvSpPr>
          <p:cNvPr id="67" name="Rectangle 66"/>
          <p:cNvSpPr/>
          <p:nvPr/>
        </p:nvSpPr>
        <p:spPr>
          <a:xfrm>
            <a:off x="9969022" y="3170327"/>
            <a:ext cx="1386669" cy="1111219"/>
          </a:xfrm>
          <a:prstGeom prst="rect">
            <a:avLst/>
          </a:prstGeom>
        </p:spPr>
        <p:txBody>
          <a:bodyPr wrap="none">
            <a:spAutoFit/>
          </a:bodyPr>
          <a:lstStyle/>
          <a:p>
            <a:pPr defTabSz="932418">
              <a:lnSpc>
                <a:spcPct val="90000"/>
              </a:lnSpc>
              <a:defRPr/>
            </a:pP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Publish</a:t>
            </a:r>
          </a:p>
          <a:p>
            <a:pPr defTabSz="932418">
              <a:lnSpc>
                <a:spcPct val="90000"/>
              </a:lnSpc>
              <a:defRPr/>
            </a:pP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Power BI</a:t>
            </a:r>
            <a:b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br>
            <a:r>
              <a:rPr lang="en-US" sz="2400" b="1"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apps</a:t>
            </a:r>
            <a:endPar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endParaRPr>
          </a:p>
        </p:txBody>
      </p:sp>
      <p:sp>
        <p:nvSpPr>
          <p:cNvPr id="68" name="Rectangle 67"/>
          <p:cNvSpPr/>
          <p:nvPr/>
        </p:nvSpPr>
        <p:spPr>
          <a:xfrm>
            <a:off x="9969021" y="4760536"/>
            <a:ext cx="2290325" cy="1111219"/>
          </a:xfrm>
          <a:prstGeom prst="rect">
            <a:avLst/>
          </a:prstGeom>
        </p:spPr>
        <p:txBody>
          <a:bodyPr wrap="square">
            <a:spAutoFit/>
          </a:bodyPr>
          <a:lstStyle/>
          <a:p>
            <a:pPr defTabSz="932418">
              <a:lnSpc>
                <a:spcPct val="90000"/>
              </a:lnSpc>
              <a:defRPr/>
            </a:pPr>
            <a:r>
              <a:rPr lang="en-US" sz="2400" b="1"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Consume</a:t>
            </a:r>
            <a:r>
              <a:rPr lang="en-US" sz="2400"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rPr>
              <a:t> apps throughout an organization</a:t>
            </a:r>
            <a:endParaRPr lang="en-US" sz="2400" b="1" dirty="0">
              <a:gradFill>
                <a:gsLst>
                  <a:gs pos="5439">
                    <a:srgbClr val="353535"/>
                  </a:gs>
                  <a:gs pos="100000">
                    <a:srgbClr val="353535"/>
                  </a:gs>
                </a:gsLst>
                <a:lin ang="5400000" scaled="0"/>
              </a:gra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03688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35" presetClass="path" presetSubtype="0" decel="100000" fill="hold" nodeType="withEffect">
                                  <p:stCondLst>
                                    <p:cond delay="0"/>
                                  </p:stCondLst>
                                  <p:childTnLst>
                                    <p:animMotion origin="layout" path="M 0 2.86882E-6 L -0.25734 2.86882E-6 " pathEditMode="relative" rAng="0" ptsTypes="AA">
                                      <p:cBhvr>
                                        <p:cTn id="26" dur="500" fill="hold"/>
                                        <p:tgtEl>
                                          <p:spTgt spid="55"/>
                                        </p:tgtEl>
                                        <p:attrNameLst>
                                          <p:attrName>ppt_x</p:attrName>
                                          <p:attrName>ppt_y</p:attrName>
                                        </p:attrNameLst>
                                      </p:cBhvr>
                                      <p:rCtr x="-12867" y="0"/>
                                    </p:animMotion>
                                  </p:childTnLst>
                                </p:cTn>
                              </p:par>
                              <p:par>
                                <p:cTn id="27" presetID="22" presetClass="entr" presetSubtype="8" fill="hold" nodeType="withEffect">
                                  <p:stCondLst>
                                    <p:cond delay="250"/>
                                  </p:stCondLst>
                                  <p:childTnLst>
                                    <p:set>
                                      <p:cBhvr>
                                        <p:cTn id="28" dur="1" fill="hold">
                                          <p:stCondLst>
                                            <p:cond delay="0"/>
                                          </p:stCondLst>
                                        </p:cTn>
                                        <p:tgtEl>
                                          <p:spTgt spid="56"/>
                                        </p:tgtEl>
                                        <p:attrNameLst>
                                          <p:attrName>style.visibility</p:attrName>
                                        </p:attrNameLst>
                                      </p:cBhvr>
                                      <p:to>
                                        <p:strVal val="visible"/>
                                      </p:to>
                                    </p:set>
                                    <p:animEffect transition="in" filter="wipe(left)">
                                      <p:cBhvr>
                                        <p:cTn id="29" dur="500"/>
                                        <p:tgtEl>
                                          <p:spTgt spid="56"/>
                                        </p:tgtEl>
                                      </p:cBhvr>
                                    </p:animEffect>
                                  </p:childTnLst>
                                </p:cTn>
                              </p:par>
                              <p:par>
                                <p:cTn id="30" presetID="22" presetClass="entr" presetSubtype="8" fill="hold" nodeType="withEffect">
                                  <p:stCondLst>
                                    <p:cond delay="100"/>
                                  </p:stCondLst>
                                  <p:childTnLst>
                                    <p:set>
                                      <p:cBhvr>
                                        <p:cTn id="31" dur="1" fill="hold">
                                          <p:stCondLst>
                                            <p:cond delay="0"/>
                                          </p:stCondLst>
                                        </p:cTn>
                                        <p:tgtEl>
                                          <p:spTgt spid="96"/>
                                        </p:tgtEl>
                                        <p:attrNameLst>
                                          <p:attrName>style.visibility</p:attrName>
                                        </p:attrNameLst>
                                      </p:cBhvr>
                                      <p:to>
                                        <p:strVal val="visible"/>
                                      </p:to>
                                    </p:set>
                                    <p:animEffect transition="in" filter="wipe(left)">
                                      <p:cBhvr>
                                        <p:cTn id="32" dur="500"/>
                                        <p:tgtEl>
                                          <p:spTgt spid="96"/>
                                        </p:tgtEl>
                                      </p:cBhvr>
                                    </p:animEffect>
                                  </p:childTnLst>
                                </p:cTn>
                              </p:par>
                              <p:par>
                                <p:cTn id="33" presetID="22" presetClass="entr" presetSubtype="8" fill="hold" nodeType="withEffect">
                                  <p:stCondLst>
                                    <p:cond delay="250"/>
                                  </p:stCondLst>
                                  <p:childTnLst>
                                    <p:set>
                                      <p:cBhvr>
                                        <p:cTn id="34" dur="1" fill="hold">
                                          <p:stCondLst>
                                            <p:cond delay="0"/>
                                          </p:stCondLst>
                                        </p:cTn>
                                        <p:tgtEl>
                                          <p:spTgt spid="98"/>
                                        </p:tgtEl>
                                        <p:attrNameLst>
                                          <p:attrName>style.visibility</p:attrName>
                                        </p:attrNameLst>
                                      </p:cBhvr>
                                      <p:to>
                                        <p:strVal val="visible"/>
                                      </p:to>
                                    </p:set>
                                    <p:animEffect transition="in" filter="wipe(left)">
                                      <p:cBhvr>
                                        <p:cTn id="35" dur="500"/>
                                        <p:tgtEl>
                                          <p:spTgt spid="98"/>
                                        </p:tgtEl>
                                      </p:cBhvr>
                                    </p:animEffect>
                                  </p:childTnLst>
                                </p:cTn>
                              </p:par>
                              <p:par>
                                <p:cTn id="36" presetID="1" presetClass="entr" presetSubtype="0" fill="hold" grpId="0" nodeType="withEffect">
                                  <p:stCondLst>
                                    <p:cond delay="500"/>
                                  </p:stCondLst>
                                  <p:childTnLst>
                                    <p:set>
                                      <p:cBhvr>
                                        <p:cTn id="37" dur="1" fill="hold">
                                          <p:stCondLst>
                                            <p:cond delay="0"/>
                                          </p:stCondLst>
                                        </p:cTn>
                                        <p:tgtEl>
                                          <p:spTgt spid="92"/>
                                        </p:tgtEl>
                                        <p:attrNameLst>
                                          <p:attrName>style.visibility</p:attrName>
                                        </p:attrNameLst>
                                      </p:cBhvr>
                                      <p:to>
                                        <p:strVal val="visible"/>
                                      </p:to>
                                    </p:set>
                                  </p:childTnLst>
                                </p:cTn>
                              </p:par>
                              <p:par>
                                <p:cTn id="38" presetID="6" presetClass="emph" presetSubtype="0" accel="100000" autoRev="1" fill="hold" grpId="1" nodeType="withEffect">
                                  <p:stCondLst>
                                    <p:cond delay="250"/>
                                  </p:stCondLst>
                                  <p:childTnLst>
                                    <p:animScale>
                                      <p:cBhvr>
                                        <p:cTn id="39" dur="250" fill="hold"/>
                                        <p:tgtEl>
                                          <p:spTgt spid="92"/>
                                        </p:tgtEl>
                                      </p:cBhvr>
                                      <p:by x="1000" y="1000"/>
                                    </p:animScale>
                                  </p:childTnLst>
                                </p:cTn>
                              </p:par>
                              <p:par>
                                <p:cTn id="40" presetID="1" presetClass="entr" presetSubtype="0" fill="hold" grpId="0" nodeType="withEffect">
                                  <p:stCondLst>
                                    <p:cond delay="600"/>
                                  </p:stCondLst>
                                  <p:childTnLst>
                                    <p:set>
                                      <p:cBhvr>
                                        <p:cTn id="41" dur="1" fill="hold">
                                          <p:stCondLst>
                                            <p:cond delay="0"/>
                                          </p:stCondLst>
                                        </p:cTn>
                                        <p:tgtEl>
                                          <p:spTgt spid="93"/>
                                        </p:tgtEl>
                                        <p:attrNameLst>
                                          <p:attrName>style.visibility</p:attrName>
                                        </p:attrNameLst>
                                      </p:cBhvr>
                                      <p:to>
                                        <p:strVal val="visible"/>
                                      </p:to>
                                    </p:set>
                                  </p:childTnLst>
                                </p:cTn>
                              </p:par>
                              <p:par>
                                <p:cTn id="42" presetID="6" presetClass="emph" presetSubtype="0" accel="100000" autoRev="1" fill="hold" grpId="1" nodeType="withEffect">
                                  <p:stCondLst>
                                    <p:cond delay="350"/>
                                  </p:stCondLst>
                                  <p:childTnLst>
                                    <p:animScale>
                                      <p:cBhvr>
                                        <p:cTn id="43" dur="250" fill="hold"/>
                                        <p:tgtEl>
                                          <p:spTgt spid="93"/>
                                        </p:tgtEl>
                                      </p:cBhvr>
                                      <p:by x="1000" y="1000"/>
                                    </p:animScale>
                                  </p:childTnLst>
                                </p:cTn>
                              </p:par>
                              <p:par>
                                <p:cTn id="44" presetID="1" presetClass="entr" presetSubtype="0" fill="hold" grpId="0" nodeType="withEffect">
                                  <p:stCondLst>
                                    <p:cond delay="600"/>
                                  </p:stCondLst>
                                  <p:childTnLst>
                                    <p:set>
                                      <p:cBhvr>
                                        <p:cTn id="45" dur="1" fill="hold">
                                          <p:stCondLst>
                                            <p:cond delay="0"/>
                                          </p:stCondLst>
                                        </p:cTn>
                                        <p:tgtEl>
                                          <p:spTgt spid="94"/>
                                        </p:tgtEl>
                                        <p:attrNameLst>
                                          <p:attrName>style.visibility</p:attrName>
                                        </p:attrNameLst>
                                      </p:cBhvr>
                                      <p:to>
                                        <p:strVal val="visible"/>
                                      </p:to>
                                    </p:set>
                                  </p:childTnLst>
                                </p:cTn>
                              </p:par>
                              <p:par>
                                <p:cTn id="46" presetID="6" presetClass="emph" presetSubtype="0" accel="100000" autoRev="1" fill="hold" grpId="1" nodeType="withEffect">
                                  <p:stCondLst>
                                    <p:cond delay="350"/>
                                  </p:stCondLst>
                                  <p:childTnLst>
                                    <p:animScale>
                                      <p:cBhvr>
                                        <p:cTn id="47" dur="250" fill="hold"/>
                                        <p:tgtEl>
                                          <p:spTgt spid="94"/>
                                        </p:tgtEl>
                                      </p:cBhvr>
                                      <p:by x="1000" y="1000"/>
                                    </p:animScale>
                                  </p:childTnLst>
                                </p:cTn>
                              </p:par>
                              <p:par>
                                <p:cTn id="48" presetID="1" presetClass="entr" presetSubtype="0" fill="hold" grpId="0" nodeType="withEffect">
                                  <p:stCondLst>
                                    <p:cond delay="700"/>
                                  </p:stCondLst>
                                  <p:childTnLst>
                                    <p:set>
                                      <p:cBhvr>
                                        <p:cTn id="49" dur="1" fill="hold">
                                          <p:stCondLst>
                                            <p:cond delay="0"/>
                                          </p:stCondLst>
                                        </p:cTn>
                                        <p:tgtEl>
                                          <p:spTgt spid="95"/>
                                        </p:tgtEl>
                                        <p:attrNameLst>
                                          <p:attrName>style.visibility</p:attrName>
                                        </p:attrNameLst>
                                      </p:cBhvr>
                                      <p:to>
                                        <p:strVal val="visible"/>
                                      </p:to>
                                    </p:set>
                                  </p:childTnLst>
                                </p:cTn>
                              </p:par>
                              <p:par>
                                <p:cTn id="50" presetID="6" presetClass="emph" presetSubtype="0" accel="100000" autoRev="1" fill="hold" grpId="1" nodeType="withEffect">
                                  <p:stCondLst>
                                    <p:cond delay="450"/>
                                  </p:stCondLst>
                                  <p:childTnLst>
                                    <p:animScale>
                                      <p:cBhvr>
                                        <p:cTn id="51" dur="250" fill="hold"/>
                                        <p:tgtEl>
                                          <p:spTgt spid="95"/>
                                        </p:tgtEl>
                                      </p:cBhvr>
                                      <p:by x="1000" y="1000"/>
                                    </p:animScale>
                                  </p:childTnLst>
                                </p:cTn>
                              </p:par>
                              <p:par>
                                <p:cTn id="52" presetID="1" presetClass="entr" presetSubtype="0" fill="hold" grpId="0" nodeType="withEffect">
                                  <p:stCondLst>
                                    <p:cond delay="600"/>
                                  </p:stCondLst>
                                  <p:childTnLst>
                                    <p:set>
                                      <p:cBhvr>
                                        <p:cTn id="53" dur="1" fill="hold">
                                          <p:stCondLst>
                                            <p:cond delay="0"/>
                                          </p:stCondLst>
                                        </p:cTn>
                                        <p:tgtEl>
                                          <p:spTgt spid="87"/>
                                        </p:tgtEl>
                                        <p:attrNameLst>
                                          <p:attrName>style.visibility</p:attrName>
                                        </p:attrNameLst>
                                      </p:cBhvr>
                                      <p:to>
                                        <p:strVal val="visible"/>
                                      </p:to>
                                    </p:set>
                                  </p:childTnLst>
                                </p:cTn>
                              </p:par>
                              <p:par>
                                <p:cTn id="54" presetID="6" presetClass="emph" presetSubtype="0" accel="100000" autoRev="1" fill="hold" grpId="1" nodeType="withEffect">
                                  <p:stCondLst>
                                    <p:cond delay="350"/>
                                  </p:stCondLst>
                                  <p:childTnLst>
                                    <p:animScale>
                                      <p:cBhvr>
                                        <p:cTn id="55" dur="250" fill="hold"/>
                                        <p:tgtEl>
                                          <p:spTgt spid="87"/>
                                        </p:tgtEl>
                                      </p:cBhvr>
                                      <p:by x="1000" y="1000"/>
                                    </p:animScale>
                                  </p:childTnLst>
                                </p:cTn>
                              </p:par>
                              <p:par>
                                <p:cTn id="56" presetID="1" presetClass="entr" presetSubtype="0" fill="hold" grpId="0" nodeType="withEffect">
                                  <p:stCondLst>
                                    <p:cond delay="700"/>
                                  </p:stCondLst>
                                  <p:childTnLst>
                                    <p:set>
                                      <p:cBhvr>
                                        <p:cTn id="57" dur="1" fill="hold">
                                          <p:stCondLst>
                                            <p:cond delay="0"/>
                                          </p:stCondLst>
                                        </p:cTn>
                                        <p:tgtEl>
                                          <p:spTgt spid="88"/>
                                        </p:tgtEl>
                                        <p:attrNameLst>
                                          <p:attrName>style.visibility</p:attrName>
                                        </p:attrNameLst>
                                      </p:cBhvr>
                                      <p:to>
                                        <p:strVal val="visible"/>
                                      </p:to>
                                    </p:set>
                                  </p:childTnLst>
                                </p:cTn>
                              </p:par>
                              <p:par>
                                <p:cTn id="58" presetID="6" presetClass="emph" presetSubtype="0" accel="100000" autoRev="1" fill="hold" grpId="1" nodeType="withEffect">
                                  <p:stCondLst>
                                    <p:cond delay="450"/>
                                  </p:stCondLst>
                                  <p:childTnLst>
                                    <p:animScale>
                                      <p:cBhvr>
                                        <p:cTn id="59" dur="250" fill="hold"/>
                                        <p:tgtEl>
                                          <p:spTgt spid="88"/>
                                        </p:tgtEl>
                                      </p:cBhvr>
                                      <p:by x="1000" y="1000"/>
                                    </p:animScale>
                                  </p:childTnLst>
                                </p:cTn>
                              </p:par>
                              <p:par>
                                <p:cTn id="60" presetID="1" presetClass="entr" presetSubtype="0" fill="hold" grpId="0" nodeType="withEffect">
                                  <p:stCondLst>
                                    <p:cond delay="700"/>
                                  </p:stCondLst>
                                  <p:childTnLst>
                                    <p:set>
                                      <p:cBhvr>
                                        <p:cTn id="61" dur="1" fill="hold">
                                          <p:stCondLst>
                                            <p:cond delay="0"/>
                                          </p:stCondLst>
                                        </p:cTn>
                                        <p:tgtEl>
                                          <p:spTgt spid="89"/>
                                        </p:tgtEl>
                                        <p:attrNameLst>
                                          <p:attrName>style.visibility</p:attrName>
                                        </p:attrNameLst>
                                      </p:cBhvr>
                                      <p:to>
                                        <p:strVal val="visible"/>
                                      </p:to>
                                    </p:set>
                                  </p:childTnLst>
                                </p:cTn>
                              </p:par>
                              <p:par>
                                <p:cTn id="62" presetID="6" presetClass="emph" presetSubtype="0" accel="100000" autoRev="1" fill="hold" grpId="1" nodeType="withEffect">
                                  <p:stCondLst>
                                    <p:cond delay="450"/>
                                  </p:stCondLst>
                                  <p:childTnLst>
                                    <p:animScale>
                                      <p:cBhvr>
                                        <p:cTn id="63" dur="250" fill="hold"/>
                                        <p:tgtEl>
                                          <p:spTgt spid="89"/>
                                        </p:tgtEl>
                                      </p:cBhvr>
                                      <p:by x="1000" y="1000"/>
                                    </p:animScale>
                                  </p:childTnLst>
                                </p:cTn>
                              </p:par>
                              <p:par>
                                <p:cTn id="64" presetID="1" presetClass="entr" presetSubtype="0" fill="hold" grpId="0" nodeType="withEffect">
                                  <p:stCondLst>
                                    <p:cond delay="800"/>
                                  </p:stCondLst>
                                  <p:childTnLst>
                                    <p:set>
                                      <p:cBhvr>
                                        <p:cTn id="65" dur="1" fill="hold">
                                          <p:stCondLst>
                                            <p:cond delay="0"/>
                                          </p:stCondLst>
                                        </p:cTn>
                                        <p:tgtEl>
                                          <p:spTgt spid="90"/>
                                        </p:tgtEl>
                                        <p:attrNameLst>
                                          <p:attrName>style.visibility</p:attrName>
                                        </p:attrNameLst>
                                      </p:cBhvr>
                                      <p:to>
                                        <p:strVal val="visible"/>
                                      </p:to>
                                    </p:set>
                                  </p:childTnLst>
                                </p:cTn>
                              </p:par>
                              <p:par>
                                <p:cTn id="66" presetID="6" presetClass="emph" presetSubtype="0" accel="100000" autoRev="1" fill="hold" grpId="1" nodeType="withEffect">
                                  <p:stCondLst>
                                    <p:cond delay="550"/>
                                  </p:stCondLst>
                                  <p:childTnLst>
                                    <p:animScale>
                                      <p:cBhvr>
                                        <p:cTn id="67" dur="250" fill="hold"/>
                                        <p:tgtEl>
                                          <p:spTgt spid="90"/>
                                        </p:tgtEl>
                                      </p:cBhvr>
                                      <p:by x="1000" y="1000"/>
                                    </p:animScale>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01"/>
                                        </p:tgtEl>
                                        <p:attrNameLst>
                                          <p:attrName>style.visibility</p:attrName>
                                        </p:attrNameLst>
                                      </p:cBhvr>
                                      <p:to>
                                        <p:strVal val="visible"/>
                                      </p:to>
                                    </p:set>
                                    <p:animEffect transition="in" filter="fade">
                                      <p:cBhvr>
                                        <p:cTn id="72" dur="500"/>
                                        <p:tgtEl>
                                          <p:spTgt spid="10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28" grpId="0" animBg="1"/>
      <p:bldP spid="29" grpId="0" animBg="1"/>
      <p:bldP spid="30" grpId="0" animBg="1"/>
      <p:bldP spid="13" grpId="0" animBg="1"/>
      <p:bldP spid="87" grpId="0" animBg="1"/>
      <p:bldP spid="87" grpId="1" animBg="1"/>
      <p:bldP spid="88" grpId="0" animBg="1"/>
      <p:bldP spid="88" grpId="1" animBg="1"/>
      <p:bldP spid="89" grpId="0" animBg="1"/>
      <p:bldP spid="89" grpId="1" animBg="1"/>
      <p:bldP spid="90" grpId="0" animBg="1"/>
      <p:bldP spid="90" grpId="1" animBg="1"/>
      <p:bldP spid="92" grpId="0" animBg="1"/>
      <p:bldP spid="92" grpId="1" animBg="1"/>
      <p:bldP spid="93" grpId="0" animBg="1"/>
      <p:bldP spid="93" grpId="1" animBg="1"/>
      <p:bldP spid="94" grpId="0" animBg="1"/>
      <p:bldP spid="94" grpId="1" animBg="1"/>
      <p:bldP spid="95" grpId="0" animBg="1"/>
      <p:bldP spid="95" grpId="1" animBg="1"/>
      <p:bldP spid="101" grpId="0"/>
      <p:bldP spid="67" grpId="0"/>
      <p:bldP spid="6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3475109" y="2217299"/>
            <a:ext cx="7405590" cy="997952"/>
          </a:xfrm>
          <a:prstGeom prst="rect">
            <a:avLst/>
          </a:prstGeom>
        </p:spPr>
        <p:txBody>
          <a:bodyPr wrap="square">
            <a:spAutoFit/>
          </a:bodyPr>
          <a:lstStyle/>
          <a:p>
            <a:pPr defTabSz="932418">
              <a:lnSpc>
                <a:spcPct val="90000"/>
              </a:lnSpc>
            </a:pPr>
            <a:r>
              <a:rPr lang="en-US" sz="3199" dirty="0">
                <a:gradFill>
                  <a:gsLst>
                    <a:gs pos="5439">
                      <a:srgbClr val="353535"/>
                    </a:gs>
                    <a:gs pos="100000">
                      <a:srgbClr val="353535"/>
                    </a:gs>
                  </a:gsLst>
                  <a:lin ang="5400000" scaled="0"/>
                </a:gradFill>
                <a:latin typeface="Segoe UI Semilight"/>
                <a:cs typeface="Segoe UI" panose="020B0502040204020203" pitchFamily="34" charset="0"/>
              </a:rPr>
              <a:t>Dedicated hardware for exclusive use by the tenant fully managed by Power BI</a:t>
            </a:r>
          </a:p>
        </p:txBody>
      </p:sp>
      <p:sp>
        <p:nvSpPr>
          <p:cNvPr id="3" name="Title 2"/>
          <p:cNvSpPr>
            <a:spLocks noGrp="1"/>
          </p:cNvSpPr>
          <p:nvPr>
            <p:ph type="title"/>
          </p:nvPr>
        </p:nvSpPr>
        <p:spPr>
          <a:xfrm>
            <a:off x="275482" y="320398"/>
            <a:ext cx="11887878" cy="917444"/>
          </a:xfrm>
        </p:spPr>
        <p:txBody>
          <a:bodyPr/>
          <a:lstStyle/>
          <a:p>
            <a:r>
              <a:rPr lang="en-US" dirty="0"/>
              <a:t>Greater scale and performance</a:t>
            </a:r>
          </a:p>
        </p:txBody>
      </p:sp>
      <p:sp>
        <p:nvSpPr>
          <p:cNvPr id="176" name="Rectangle 175"/>
          <p:cNvSpPr/>
          <p:nvPr/>
        </p:nvSpPr>
        <p:spPr>
          <a:xfrm>
            <a:off x="3475109" y="4960080"/>
            <a:ext cx="7405590" cy="997952"/>
          </a:xfrm>
          <a:prstGeom prst="rect">
            <a:avLst/>
          </a:prstGeom>
        </p:spPr>
        <p:txBody>
          <a:bodyPr wrap="square">
            <a:spAutoFit/>
          </a:bodyPr>
          <a:lstStyle/>
          <a:p>
            <a:pPr defTabSz="932418">
              <a:lnSpc>
                <a:spcPct val="90000"/>
              </a:lnSpc>
            </a:pPr>
            <a:r>
              <a:rPr lang="en-US" sz="3199" dirty="0">
                <a:gradFill>
                  <a:gsLst>
                    <a:gs pos="5439">
                      <a:srgbClr val="353535"/>
                    </a:gs>
                    <a:gs pos="100000">
                      <a:srgbClr val="353535"/>
                    </a:gs>
                  </a:gsLst>
                  <a:lin ang="5400000" scaled="0"/>
                </a:gradFill>
                <a:latin typeface="Segoe UI Semilight"/>
                <a:cs typeface="Segoe UI" panose="020B0502040204020203" pitchFamily="34" charset="0"/>
              </a:rPr>
              <a:t>Performance and scale fully controlled by the admin</a:t>
            </a:r>
          </a:p>
        </p:txBody>
      </p:sp>
      <p:sp>
        <p:nvSpPr>
          <p:cNvPr id="177" name="Rectangle 176"/>
          <p:cNvSpPr/>
          <p:nvPr/>
        </p:nvSpPr>
        <p:spPr>
          <a:xfrm>
            <a:off x="3475109" y="3588689"/>
            <a:ext cx="7405590" cy="997952"/>
          </a:xfrm>
          <a:prstGeom prst="rect">
            <a:avLst/>
          </a:prstGeom>
        </p:spPr>
        <p:txBody>
          <a:bodyPr wrap="square">
            <a:spAutoFit/>
          </a:bodyPr>
          <a:lstStyle/>
          <a:p>
            <a:pPr defTabSz="932418">
              <a:lnSpc>
                <a:spcPct val="90000"/>
              </a:lnSpc>
            </a:pPr>
            <a:r>
              <a:rPr lang="en-US" sz="3199" dirty="0">
                <a:gradFill>
                  <a:gsLst>
                    <a:gs pos="5439">
                      <a:srgbClr val="353535"/>
                    </a:gs>
                    <a:gs pos="100000">
                      <a:srgbClr val="353535"/>
                    </a:gs>
                  </a:gsLst>
                  <a:lin ang="5400000" scaled="0"/>
                </a:gradFill>
                <a:latin typeface="Segoe UI Semilight"/>
                <a:cs typeface="Segoe UI" panose="020B0502040204020203" pitchFamily="34" charset="0"/>
              </a:rPr>
              <a:t>Easily scale on-demand based on the actual use</a:t>
            </a:r>
          </a:p>
        </p:txBody>
      </p:sp>
      <p:sp>
        <p:nvSpPr>
          <p:cNvPr id="166" name="Oval 165"/>
          <p:cNvSpPr/>
          <p:nvPr/>
        </p:nvSpPr>
        <p:spPr bwMode="auto">
          <a:xfrm>
            <a:off x="-2227243" y="1844327"/>
            <a:ext cx="4457686" cy="4457686"/>
          </a:xfrm>
          <a:prstGeom prst="ellipse">
            <a:avLst/>
          </a:prstGeom>
          <a:noFill/>
          <a:ln w="571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67" name="Group 166"/>
          <p:cNvGrpSpPr/>
          <p:nvPr/>
        </p:nvGrpSpPr>
        <p:grpSpPr>
          <a:xfrm>
            <a:off x="1761625" y="4205631"/>
            <a:ext cx="978270" cy="978270"/>
            <a:chOff x="630607" y="3925556"/>
            <a:chExt cx="978408" cy="978408"/>
          </a:xfrm>
        </p:grpSpPr>
        <p:sp>
          <p:nvSpPr>
            <p:cNvPr id="168" name="Oval 167"/>
            <p:cNvSpPr/>
            <p:nvPr/>
          </p:nvSpPr>
          <p:spPr bwMode="auto">
            <a:xfrm>
              <a:off x="630607" y="3925556"/>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69" name="Group 168"/>
            <p:cNvGrpSpPr/>
            <p:nvPr/>
          </p:nvGrpSpPr>
          <p:grpSpPr>
            <a:xfrm>
              <a:off x="867021" y="4170326"/>
              <a:ext cx="505581" cy="488869"/>
              <a:chOff x="1071984" y="3981142"/>
              <a:chExt cx="234107" cy="226369"/>
            </a:xfrm>
          </p:grpSpPr>
          <p:sp>
            <p:nvSpPr>
              <p:cNvPr id="170" name="Rectangle 56"/>
              <p:cNvSpPr>
                <a:spLocks noChangeArrowheads="1"/>
              </p:cNvSpPr>
              <p:nvPr/>
            </p:nvSpPr>
            <p:spPr bwMode="auto">
              <a:xfrm>
                <a:off x="1149375" y="4002425"/>
                <a:ext cx="104478" cy="205086"/>
              </a:xfrm>
              <a:prstGeom prst="rect">
                <a:avLst/>
              </a:pr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1"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2"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3"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4" name="Rectangle 60"/>
              <p:cNvSpPr>
                <a:spLocks noChangeArrowheads="1"/>
              </p:cNvSpPr>
              <p:nvPr/>
            </p:nvSpPr>
            <p:spPr bwMode="auto">
              <a:xfrm>
                <a:off x="1168722" y="3981142"/>
                <a:ext cx="29989" cy="21282"/>
              </a:xfrm>
              <a:prstGeom prst="rect">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5" name="Rectangle 61"/>
              <p:cNvSpPr>
                <a:spLocks noChangeArrowheads="1"/>
              </p:cNvSpPr>
              <p:nvPr/>
            </p:nvSpPr>
            <p:spPr bwMode="auto">
              <a:xfrm>
                <a:off x="1226765"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8" name="Rectangle 62"/>
              <p:cNvSpPr>
                <a:spLocks noChangeArrowheads="1"/>
              </p:cNvSpPr>
              <p:nvPr/>
            </p:nvSpPr>
            <p:spPr bwMode="auto">
              <a:xfrm>
                <a:off x="1226765"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79" name="Rectangle 63"/>
              <p:cNvSpPr>
                <a:spLocks noChangeArrowheads="1"/>
              </p:cNvSpPr>
              <p:nvPr/>
            </p:nvSpPr>
            <p:spPr bwMode="auto">
              <a:xfrm>
                <a:off x="1226765"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0" name="Rectangle 64"/>
              <p:cNvSpPr>
                <a:spLocks noChangeArrowheads="1"/>
              </p:cNvSpPr>
              <p:nvPr/>
            </p:nvSpPr>
            <p:spPr bwMode="auto">
              <a:xfrm>
                <a:off x="12267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1" name="Rectangle 65"/>
              <p:cNvSpPr>
                <a:spLocks noChangeArrowheads="1"/>
              </p:cNvSpPr>
              <p:nvPr/>
            </p:nvSpPr>
            <p:spPr bwMode="auto">
              <a:xfrm>
                <a:off x="12267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2" name="Rectangle 66"/>
              <p:cNvSpPr>
                <a:spLocks noChangeArrowheads="1"/>
              </p:cNvSpPr>
              <p:nvPr/>
            </p:nvSpPr>
            <p:spPr bwMode="auto">
              <a:xfrm>
                <a:off x="1166788"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3" name="Rectangle 67"/>
              <p:cNvSpPr>
                <a:spLocks noChangeArrowheads="1"/>
              </p:cNvSpPr>
              <p:nvPr/>
            </p:nvSpPr>
            <p:spPr bwMode="auto">
              <a:xfrm>
                <a:off x="1166788"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2" name="Rectangle 68"/>
              <p:cNvSpPr>
                <a:spLocks noChangeArrowheads="1"/>
              </p:cNvSpPr>
              <p:nvPr/>
            </p:nvSpPr>
            <p:spPr bwMode="auto">
              <a:xfrm>
                <a:off x="1166788"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3" name="Rectangle 69"/>
              <p:cNvSpPr>
                <a:spLocks noChangeArrowheads="1"/>
              </p:cNvSpPr>
              <p:nvPr/>
            </p:nvSpPr>
            <p:spPr bwMode="auto">
              <a:xfrm>
                <a:off x="1166788"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4" name="Rectangle 70"/>
              <p:cNvSpPr>
                <a:spLocks noChangeArrowheads="1"/>
              </p:cNvSpPr>
              <p:nvPr/>
            </p:nvSpPr>
            <p:spPr bwMode="auto">
              <a:xfrm>
                <a:off x="1166788"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5" name="Rectangle 71"/>
              <p:cNvSpPr>
                <a:spLocks noChangeArrowheads="1"/>
              </p:cNvSpPr>
              <p:nvPr/>
            </p:nvSpPr>
            <p:spPr bwMode="auto">
              <a:xfrm>
                <a:off x="1195809"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6" name="Rectangle 72"/>
              <p:cNvSpPr>
                <a:spLocks noChangeArrowheads="1"/>
              </p:cNvSpPr>
              <p:nvPr/>
            </p:nvSpPr>
            <p:spPr bwMode="auto">
              <a:xfrm>
                <a:off x="1195809"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7" name="Rectangle 73"/>
              <p:cNvSpPr>
                <a:spLocks noChangeArrowheads="1"/>
              </p:cNvSpPr>
              <p:nvPr/>
            </p:nvSpPr>
            <p:spPr bwMode="auto">
              <a:xfrm>
                <a:off x="1195809"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8" name="Rectangle 74"/>
              <p:cNvSpPr>
                <a:spLocks noChangeArrowheads="1"/>
              </p:cNvSpPr>
              <p:nvPr/>
            </p:nvSpPr>
            <p:spPr bwMode="auto">
              <a:xfrm>
                <a:off x="1195809"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9" name="Rectangle 75"/>
              <p:cNvSpPr>
                <a:spLocks noChangeArrowheads="1"/>
              </p:cNvSpPr>
              <p:nvPr/>
            </p:nvSpPr>
            <p:spPr bwMode="auto">
              <a:xfrm>
                <a:off x="1195809"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0" name="Rectangle 76"/>
              <p:cNvSpPr>
                <a:spLocks noChangeArrowheads="1"/>
              </p:cNvSpPr>
              <p:nvPr/>
            </p:nvSpPr>
            <p:spPr bwMode="auto">
              <a:xfrm>
                <a:off x="1090365"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1" name="Rectangle 77"/>
              <p:cNvSpPr>
                <a:spLocks noChangeArrowheads="1"/>
              </p:cNvSpPr>
              <p:nvPr/>
            </p:nvSpPr>
            <p:spPr bwMode="auto">
              <a:xfrm>
                <a:off x="10903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2" name="Rectangle 78"/>
              <p:cNvSpPr>
                <a:spLocks noChangeArrowheads="1"/>
              </p:cNvSpPr>
              <p:nvPr/>
            </p:nvSpPr>
            <p:spPr bwMode="auto">
              <a:xfrm>
                <a:off x="10903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3" name="Rectangle 79"/>
              <p:cNvSpPr>
                <a:spLocks noChangeArrowheads="1"/>
              </p:cNvSpPr>
              <p:nvPr/>
            </p:nvSpPr>
            <p:spPr bwMode="auto">
              <a:xfrm>
                <a:off x="1119386"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4" name="Rectangle 80"/>
              <p:cNvSpPr>
                <a:spLocks noChangeArrowheads="1"/>
              </p:cNvSpPr>
              <p:nvPr/>
            </p:nvSpPr>
            <p:spPr bwMode="auto">
              <a:xfrm>
                <a:off x="1119386"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5" name="Rectangle 81"/>
              <p:cNvSpPr>
                <a:spLocks noChangeArrowheads="1"/>
              </p:cNvSpPr>
              <p:nvPr/>
            </p:nvSpPr>
            <p:spPr bwMode="auto">
              <a:xfrm>
                <a:off x="1119386"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6" name="Rectangle 82"/>
              <p:cNvSpPr>
                <a:spLocks noChangeArrowheads="1"/>
              </p:cNvSpPr>
              <p:nvPr/>
            </p:nvSpPr>
            <p:spPr bwMode="auto">
              <a:xfrm>
                <a:off x="1090365"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7" name="Rectangle 83"/>
              <p:cNvSpPr>
                <a:spLocks noChangeArrowheads="1"/>
              </p:cNvSpPr>
              <p:nvPr/>
            </p:nvSpPr>
            <p:spPr bwMode="auto">
              <a:xfrm>
                <a:off x="1119386"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248" name="Group 247"/>
          <p:cNvGrpSpPr/>
          <p:nvPr/>
        </p:nvGrpSpPr>
        <p:grpSpPr>
          <a:xfrm>
            <a:off x="783864" y="1700688"/>
            <a:ext cx="978270" cy="978270"/>
            <a:chOff x="6668190" y="1700433"/>
            <a:chExt cx="978408" cy="978408"/>
          </a:xfrm>
        </p:grpSpPr>
        <p:sp>
          <p:nvSpPr>
            <p:cNvPr id="249" name="Oval 248"/>
            <p:cNvSpPr/>
            <p:nvPr/>
          </p:nvSpPr>
          <p:spPr bwMode="auto">
            <a:xfrm>
              <a:off x="6668190" y="1700433"/>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50" name="Group 4"/>
            <p:cNvGrpSpPr>
              <a:grpSpLocks noChangeAspect="1"/>
            </p:cNvGrpSpPr>
            <p:nvPr/>
          </p:nvGrpSpPr>
          <p:grpSpPr bwMode="auto">
            <a:xfrm>
              <a:off x="6891717" y="1952419"/>
              <a:ext cx="558453" cy="523551"/>
              <a:chOff x="3829" y="2123"/>
              <a:chExt cx="176" cy="165"/>
            </a:xfrm>
          </p:grpSpPr>
          <p:sp>
            <p:nvSpPr>
              <p:cNvPr id="251"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2"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3"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4" name="Oval 8"/>
              <p:cNvSpPr>
                <a:spLocks noChangeArrowheads="1"/>
              </p:cNvSpPr>
              <p:nvPr/>
            </p:nvSpPr>
            <p:spPr bwMode="auto">
              <a:xfrm>
                <a:off x="3955" y="2146"/>
                <a:ext cx="46" cy="45"/>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5" name="Oval 9"/>
              <p:cNvSpPr>
                <a:spLocks noChangeArrowheads="1"/>
              </p:cNvSpPr>
              <p:nvPr/>
            </p:nvSpPr>
            <p:spPr bwMode="auto">
              <a:xfrm>
                <a:off x="3893" y="2191"/>
                <a:ext cx="56" cy="56"/>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6" name="Oval 10"/>
              <p:cNvSpPr>
                <a:spLocks noChangeArrowheads="1"/>
              </p:cNvSpPr>
              <p:nvPr/>
            </p:nvSpPr>
            <p:spPr bwMode="auto">
              <a:xfrm>
                <a:off x="3871" y="2123"/>
                <a:ext cx="28" cy="28"/>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7" name="Oval 11"/>
              <p:cNvSpPr>
                <a:spLocks noChangeArrowheads="1"/>
              </p:cNvSpPr>
              <p:nvPr/>
            </p:nvSpPr>
            <p:spPr bwMode="auto">
              <a:xfrm>
                <a:off x="3829" y="2186"/>
                <a:ext cx="27" cy="27"/>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8"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59"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grpSp>
        <p:nvGrpSpPr>
          <p:cNvPr id="260" name="Group 259"/>
          <p:cNvGrpSpPr/>
          <p:nvPr/>
        </p:nvGrpSpPr>
        <p:grpSpPr>
          <a:xfrm>
            <a:off x="1741308" y="2775384"/>
            <a:ext cx="978270" cy="978270"/>
            <a:chOff x="7625770" y="2775282"/>
            <a:chExt cx="978408" cy="978408"/>
          </a:xfrm>
        </p:grpSpPr>
        <p:sp>
          <p:nvSpPr>
            <p:cNvPr id="261" name="Oval 260"/>
            <p:cNvSpPr/>
            <p:nvPr/>
          </p:nvSpPr>
          <p:spPr bwMode="auto">
            <a:xfrm>
              <a:off x="7625770" y="277528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62" name="Group 4"/>
            <p:cNvGrpSpPr>
              <a:grpSpLocks noChangeAspect="1"/>
            </p:cNvGrpSpPr>
            <p:nvPr/>
          </p:nvGrpSpPr>
          <p:grpSpPr bwMode="auto">
            <a:xfrm flipH="1">
              <a:off x="7801434" y="3052314"/>
              <a:ext cx="611543" cy="317739"/>
              <a:chOff x="31" y="-57"/>
              <a:chExt cx="741" cy="385"/>
            </a:xfrm>
            <a:solidFill>
              <a:schemeClr val="tx1"/>
            </a:solidFill>
          </p:grpSpPr>
          <p:sp>
            <p:nvSpPr>
              <p:cNvPr id="263"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264"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265" name="Group 264"/>
          <p:cNvGrpSpPr/>
          <p:nvPr/>
        </p:nvGrpSpPr>
        <p:grpSpPr>
          <a:xfrm>
            <a:off x="888600" y="5384485"/>
            <a:ext cx="978270" cy="978270"/>
            <a:chOff x="6772941" y="5384752"/>
            <a:chExt cx="978408" cy="978408"/>
          </a:xfrm>
        </p:grpSpPr>
        <p:sp>
          <p:nvSpPr>
            <p:cNvPr id="266" name="Oval 265"/>
            <p:cNvSpPr/>
            <p:nvPr/>
          </p:nvSpPr>
          <p:spPr bwMode="auto">
            <a:xfrm>
              <a:off x="6772941" y="538475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67" name="Group 266"/>
            <p:cNvGrpSpPr/>
            <p:nvPr/>
          </p:nvGrpSpPr>
          <p:grpSpPr>
            <a:xfrm>
              <a:off x="6987157" y="5607126"/>
              <a:ext cx="558452" cy="558452"/>
              <a:chOff x="-2003354" y="264340"/>
              <a:chExt cx="1579357" cy="1579357"/>
            </a:xfrm>
          </p:grpSpPr>
          <p:grpSp>
            <p:nvGrpSpPr>
              <p:cNvPr id="268" name="Group 4"/>
              <p:cNvGrpSpPr>
                <a:grpSpLocks noChangeAspect="1"/>
              </p:cNvGrpSpPr>
              <p:nvPr/>
            </p:nvGrpSpPr>
            <p:grpSpPr bwMode="auto">
              <a:xfrm>
                <a:off x="-1771124" y="636698"/>
                <a:ext cx="1114896" cy="834640"/>
                <a:chOff x="3372" y="1795"/>
                <a:chExt cx="1090" cy="816"/>
              </a:xfrm>
              <a:solidFill>
                <a:schemeClr val="tx1"/>
              </a:solidFill>
            </p:grpSpPr>
            <p:sp>
              <p:nvSpPr>
                <p:cNvPr id="270"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grpFill/>
                <a:ln w="3175">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271"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272"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273"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274"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269" name="Rectangle 268"/>
              <p:cNvSpPr/>
              <p:nvPr/>
            </p:nvSpPr>
            <p:spPr bwMode="auto">
              <a:xfrm>
                <a:off x="-2003354" y="264340"/>
                <a:ext cx="1579357" cy="1579357"/>
              </a:xfrm>
              <a:prstGeom prst="rect">
                <a:avLst/>
              </a:prstGeom>
              <a:noFill/>
              <a:ln w="22225">
                <a:solidFill>
                  <a:srgbClr val="353535"/>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grpSp>
        <p:nvGrpSpPr>
          <p:cNvPr id="275" name="Group 274"/>
          <p:cNvGrpSpPr/>
          <p:nvPr/>
        </p:nvGrpSpPr>
        <p:grpSpPr>
          <a:xfrm>
            <a:off x="1761625" y="4205631"/>
            <a:ext cx="978270" cy="978270"/>
            <a:chOff x="630607" y="3925556"/>
            <a:chExt cx="978408" cy="978408"/>
          </a:xfrm>
          <a:solidFill>
            <a:srgbClr val="353535"/>
          </a:solidFill>
        </p:grpSpPr>
        <p:sp>
          <p:nvSpPr>
            <p:cNvPr id="276" name="Oval 275"/>
            <p:cNvSpPr/>
            <p:nvPr/>
          </p:nvSpPr>
          <p:spPr bwMode="auto">
            <a:xfrm>
              <a:off x="630607" y="3925556"/>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277" name="Group 276"/>
            <p:cNvGrpSpPr/>
            <p:nvPr/>
          </p:nvGrpSpPr>
          <p:grpSpPr>
            <a:xfrm>
              <a:off x="867021" y="4170326"/>
              <a:ext cx="505581" cy="488869"/>
              <a:chOff x="1071984" y="3981142"/>
              <a:chExt cx="234107" cy="226369"/>
            </a:xfrm>
            <a:grpFill/>
          </p:grpSpPr>
          <p:sp>
            <p:nvSpPr>
              <p:cNvPr id="278" name="Rectangle 56"/>
              <p:cNvSpPr>
                <a:spLocks noChangeArrowheads="1"/>
              </p:cNvSpPr>
              <p:nvPr/>
            </p:nvSpPr>
            <p:spPr bwMode="auto">
              <a:xfrm>
                <a:off x="1149375" y="4002425"/>
                <a:ext cx="104478" cy="205086"/>
              </a:xfrm>
              <a:prstGeom prst="rect">
                <a:avLst/>
              </a:prstGeom>
              <a:noFill/>
              <a:ln w="22225" cap="flat">
                <a:solidFill>
                  <a:srgbClr val="B0B0B0"/>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79"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0"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1"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B0B0B0"/>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2" name="Rectangle 60"/>
              <p:cNvSpPr>
                <a:spLocks noChangeArrowheads="1"/>
              </p:cNvSpPr>
              <p:nvPr/>
            </p:nvSpPr>
            <p:spPr bwMode="auto">
              <a:xfrm>
                <a:off x="1168722" y="3981142"/>
                <a:ext cx="29989" cy="21282"/>
              </a:xfrm>
              <a:prstGeom prst="rect">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3" name="Rectangle 61"/>
              <p:cNvSpPr>
                <a:spLocks noChangeArrowheads="1"/>
              </p:cNvSpPr>
              <p:nvPr/>
            </p:nvSpPr>
            <p:spPr bwMode="auto">
              <a:xfrm>
                <a:off x="1226765"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4" name="Rectangle 62"/>
              <p:cNvSpPr>
                <a:spLocks noChangeArrowheads="1"/>
              </p:cNvSpPr>
              <p:nvPr/>
            </p:nvSpPr>
            <p:spPr bwMode="auto">
              <a:xfrm>
                <a:off x="1226765"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5" name="Rectangle 63"/>
              <p:cNvSpPr>
                <a:spLocks noChangeArrowheads="1"/>
              </p:cNvSpPr>
              <p:nvPr/>
            </p:nvSpPr>
            <p:spPr bwMode="auto">
              <a:xfrm>
                <a:off x="1226765"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6" name="Rectangle 64"/>
              <p:cNvSpPr>
                <a:spLocks noChangeArrowheads="1"/>
              </p:cNvSpPr>
              <p:nvPr/>
            </p:nvSpPr>
            <p:spPr bwMode="auto">
              <a:xfrm>
                <a:off x="1226765"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7" name="Rectangle 65"/>
              <p:cNvSpPr>
                <a:spLocks noChangeArrowheads="1"/>
              </p:cNvSpPr>
              <p:nvPr/>
            </p:nvSpPr>
            <p:spPr bwMode="auto">
              <a:xfrm>
                <a:off x="1226765"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8" name="Rectangle 66"/>
              <p:cNvSpPr>
                <a:spLocks noChangeArrowheads="1"/>
              </p:cNvSpPr>
              <p:nvPr/>
            </p:nvSpPr>
            <p:spPr bwMode="auto">
              <a:xfrm>
                <a:off x="1166788"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89" name="Rectangle 67"/>
              <p:cNvSpPr>
                <a:spLocks noChangeArrowheads="1"/>
              </p:cNvSpPr>
              <p:nvPr/>
            </p:nvSpPr>
            <p:spPr bwMode="auto">
              <a:xfrm>
                <a:off x="1166788"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0" name="Rectangle 68"/>
              <p:cNvSpPr>
                <a:spLocks noChangeArrowheads="1"/>
              </p:cNvSpPr>
              <p:nvPr/>
            </p:nvSpPr>
            <p:spPr bwMode="auto">
              <a:xfrm>
                <a:off x="1166788"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1" name="Rectangle 69"/>
              <p:cNvSpPr>
                <a:spLocks noChangeArrowheads="1"/>
              </p:cNvSpPr>
              <p:nvPr/>
            </p:nvSpPr>
            <p:spPr bwMode="auto">
              <a:xfrm>
                <a:off x="1166788"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2" name="Rectangle 70"/>
              <p:cNvSpPr>
                <a:spLocks noChangeArrowheads="1"/>
              </p:cNvSpPr>
              <p:nvPr/>
            </p:nvSpPr>
            <p:spPr bwMode="auto">
              <a:xfrm>
                <a:off x="1166788"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3" name="Rectangle 71"/>
              <p:cNvSpPr>
                <a:spLocks noChangeArrowheads="1"/>
              </p:cNvSpPr>
              <p:nvPr/>
            </p:nvSpPr>
            <p:spPr bwMode="auto">
              <a:xfrm>
                <a:off x="1195809"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4" name="Rectangle 72"/>
              <p:cNvSpPr>
                <a:spLocks noChangeArrowheads="1"/>
              </p:cNvSpPr>
              <p:nvPr/>
            </p:nvSpPr>
            <p:spPr bwMode="auto">
              <a:xfrm>
                <a:off x="1195809"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5" name="Rectangle 73"/>
              <p:cNvSpPr>
                <a:spLocks noChangeArrowheads="1"/>
              </p:cNvSpPr>
              <p:nvPr/>
            </p:nvSpPr>
            <p:spPr bwMode="auto">
              <a:xfrm>
                <a:off x="1195809"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6" name="Rectangle 74"/>
              <p:cNvSpPr>
                <a:spLocks noChangeArrowheads="1"/>
              </p:cNvSpPr>
              <p:nvPr/>
            </p:nvSpPr>
            <p:spPr bwMode="auto">
              <a:xfrm>
                <a:off x="1195809"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7" name="Rectangle 75"/>
              <p:cNvSpPr>
                <a:spLocks noChangeArrowheads="1"/>
              </p:cNvSpPr>
              <p:nvPr/>
            </p:nvSpPr>
            <p:spPr bwMode="auto">
              <a:xfrm>
                <a:off x="1195809"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8" name="Rectangle 76"/>
              <p:cNvSpPr>
                <a:spLocks noChangeArrowheads="1"/>
              </p:cNvSpPr>
              <p:nvPr/>
            </p:nvSpPr>
            <p:spPr bwMode="auto">
              <a:xfrm>
                <a:off x="1090365" y="407594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99" name="Rectangle 77"/>
              <p:cNvSpPr>
                <a:spLocks noChangeArrowheads="1"/>
              </p:cNvSpPr>
              <p:nvPr/>
            </p:nvSpPr>
            <p:spPr bwMode="auto">
              <a:xfrm>
                <a:off x="1090365"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0" name="Rectangle 78"/>
              <p:cNvSpPr>
                <a:spLocks noChangeArrowheads="1"/>
              </p:cNvSpPr>
              <p:nvPr/>
            </p:nvSpPr>
            <p:spPr bwMode="auto">
              <a:xfrm>
                <a:off x="1090365"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1" name="Rectangle 79"/>
              <p:cNvSpPr>
                <a:spLocks noChangeArrowheads="1"/>
              </p:cNvSpPr>
              <p:nvPr/>
            </p:nvSpPr>
            <p:spPr bwMode="auto">
              <a:xfrm>
                <a:off x="1119386" y="407594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2" name="Rectangle 80"/>
              <p:cNvSpPr>
                <a:spLocks noChangeArrowheads="1"/>
              </p:cNvSpPr>
              <p:nvPr/>
            </p:nvSpPr>
            <p:spPr bwMode="auto">
              <a:xfrm>
                <a:off x="1119386"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3" name="Rectangle 81"/>
              <p:cNvSpPr>
                <a:spLocks noChangeArrowheads="1"/>
              </p:cNvSpPr>
              <p:nvPr/>
            </p:nvSpPr>
            <p:spPr bwMode="auto">
              <a:xfrm>
                <a:off x="1119386"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4" name="Rectangle 82"/>
              <p:cNvSpPr>
                <a:spLocks noChangeArrowheads="1"/>
              </p:cNvSpPr>
              <p:nvPr/>
            </p:nvSpPr>
            <p:spPr bwMode="auto">
              <a:xfrm>
                <a:off x="1090365" y="4158174"/>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305" name="Rectangle 83"/>
              <p:cNvSpPr>
                <a:spLocks noChangeArrowheads="1"/>
              </p:cNvSpPr>
              <p:nvPr/>
            </p:nvSpPr>
            <p:spPr bwMode="auto">
              <a:xfrm>
                <a:off x="1119386" y="4158174"/>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311" name="Group 310"/>
          <p:cNvGrpSpPr/>
          <p:nvPr/>
        </p:nvGrpSpPr>
        <p:grpSpPr>
          <a:xfrm>
            <a:off x="888600" y="5384485"/>
            <a:ext cx="978270" cy="978270"/>
            <a:chOff x="6772941" y="5384752"/>
            <a:chExt cx="978408" cy="978408"/>
          </a:xfrm>
          <a:solidFill>
            <a:srgbClr val="353535"/>
          </a:solidFill>
        </p:grpSpPr>
        <p:sp>
          <p:nvSpPr>
            <p:cNvPr id="312" name="Oval 311"/>
            <p:cNvSpPr/>
            <p:nvPr/>
          </p:nvSpPr>
          <p:spPr bwMode="auto">
            <a:xfrm>
              <a:off x="6772941" y="5384752"/>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313" name="Group 312"/>
            <p:cNvGrpSpPr/>
            <p:nvPr/>
          </p:nvGrpSpPr>
          <p:grpSpPr>
            <a:xfrm>
              <a:off x="6987157" y="5607126"/>
              <a:ext cx="558452" cy="558452"/>
              <a:chOff x="-2003354" y="264340"/>
              <a:chExt cx="1579357" cy="1579357"/>
            </a:xfrm>
            <a:grpFill/>
          </p:grpSpPr>
          <p:grpSp>
            <p:nvGrpSpPr>
              <p:cNvPr id="314" name="Group 4"/>
              <p:cNvGrpSpPr>
                <a:grpSpLocks noChangeAspect="1"/>
              </p:cNvGrpSpPr>
              <p:nvPr/>
            </p:nvGrpSpPr>
            <p:grpSpPr bwMode="auto">
              <a:xfrm>
                <a:off x="-1771124" y="636698"/>
                <a:ext cx="1114896" cy="834640"/>
                <a:chOff x="3372" y="1795"/>
                <a:chExt cx="1090" cy="816"/>
              </a:xfrm>
              <a:grpFill/>
            </p:grpSpPr>
            <p:sp>
              <p:nvSpPr>
                <p:cNvPr id="316"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solidFill>
                  <a:srgbClr val="B0B0B0"/>
                </a:solidFill>
                <a:ln w="3175">
                  <a:no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317"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318"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319"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320"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315" name="Rectangle 314"/>
              <p:cNvSpPr/>
              <p:nvPr/>
            </p:nvSpPr>
            <p:spPr bwMode="auto">
              <a:xfrm>
                <a:off x="-2003354" y="264340"/>
                <a:ext cx="1579357" cy="1579357"/>
              </a:xfrm>
              <a:prstGeom prst="rect">
                <a:avLst/>
              </a:prstGeom>
              <a:noFill/>
              <a:ln w="22225">
                <a:solidFill>
                  <a:srgbClr val="B0B0B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grpSp>
        <p:nvGrpSpPr>
          <p:cNvPr id="321" name="Group 320"/>
          <p:cNvGrpSpPr/>
          <p:nvPr/>
        </p:nvGrpSpPr>
        <p:grpSpPr>
          <a:xfrm>
            <a:off x="783864" y="1700688"/>
            <a:ext cx="978270" cy="978270"/>
            <a:chOff x="6668190" y="1700433"/>
            <a:chExt cx="978408" cy="978408"/>
          </a:xfrm>
        </p:grpSpPr>
        <p:sp>
          <p:nvSpPr>
            <p:cNvPr id="322" name="Oval 321"/>
            <p:cNvSpPr/>
            <p:nvPr/>
          </p:nvSpPr>
          <p:spPr bwMode="auto">
            <a:xfrm>
              <a:off x="6668190" y="1700433"/>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323" name="Group 4"/>
            <p:cNvGrpSpPr>
              <a:grpSpLocks noChangeAspect="1"/>
            </p:cNvGrpSpPr>
            <p:nvPr/>
          </p:nvGrpSpPr>
          <p:grpSpPr bwMode="auto">
            <a:xfrm>
              <a:off x="6891717" y="1952419"/>
              <a:ext cx="558453" cy="523551"/>
              <a:chOff x="3829" y="2123"/>
              <a:chExt cx="176" cy="165"/>
            </a:xfrm>
          </p:grpSpPr>
          <p:sp>
            <p:nvSpPr>
              <p:cNvPr id="324"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25"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26"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27" name="Oval 8"/>
              <p:cNvSpPr>
                <a:spLocks noChangeArrowheads="1"/>
              </p:cNvSpPr>
              <p:nvPr/>
            </p:nvSpPr>
            <p:spPr bwMode="auto">
              <a:xfrm>
                <a:off x="3955" y="2146"/>
                <a:ext cx="46" cy="45"/>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28" name="Oval 9"/>
              <p:cNvSpPr>
                <a:spLocks noChangeArrowheads="1"/>
              </p:cNvSpPr>
              <p:nvPr/>
            </p:nvSpPr>
            <p:spPr bwMode="auto">
              <a:xfrm>
                <a:off x="3893" y="2191"/>
                <a:ext cx="56" cy="56"/>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29" name="Oval 10"/>
              <p:cNvSpPr>
                <a:spLocks noChangeArrowheads="1"/>
              </p:cNvSpPr>
              <p:nvPr/>
            </p:nvSpPr>
            <p:spPr bwMode="auto">
              <a:xfrm>
                <a:off x="3871" y="2123"/>
                <a:ext cx="28" cy="28"/>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30" name="Oval 11"/>
              <p:cNvSpPr>
                <a:spLocks noChangeArrowheads="1"/>
              </p:cNvSpPr>
              <p:nvPr/>
            </p:nvSpPr>
            <p:spPr bwMode="auto">
              <a:xfrm>
                <a:off x="3829" y="2186"/>
                <a:ext cx="27" cy="27"/>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dirty="0">
                  <a:solidFill>
                    <a:srgbClr val="353535"/>
                  </a:solidFill>
                  <a:latin typeface="Segoe UI Semilight"/>
                </a:endParaRPr>
              </a:p>
            </p:txBody>
          </p:sp>
          <p:sp>
            <p:nvSpPr>
              <p:cNvPr id="331"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332"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spTree>
    <p:extLst>
      <p:ext uri="{BB962C8B-B14F-4D97-AF65-F5344CB8AC3E}">
        <p14:creationId xmlns:p14="http://schemas.microsoft.com/office/powerpoint/2010/main" val="2174226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63" presetClass="path" presetSubtype="0" decel="100000" fill="hold" grpId="1" nodeType="withEffect">
                                  <p:stCondLst>
                                    <p:cond delay="250"/>
                                  </p:stCondLst>
                                  <p:childTnLst>
                                    <p:animMotion origin="layout" path="M 1.78708E-7 -2.31049E-6 L 0.05502 -2.31049E-6 " pathEditMode="relative" rAng="0" ptsTypes="AA">
                                      <p:cBhvr>
                                        <p:cTn id="9" dur="750" spd="-100000" fill="hold"/>
                                        <p:tgtEl>
                                          <p:spTgt spid="102"/>
                                        </p:tgtEl>
                                        <p:attrNameLst>
                                          <p:attrName>ppt_x</p:attrName>
                                          <p:attrName>ppt_y</p:attrName>
                                        </p:attrNameLst>
                                      </p:cBhvr>
                                      <p:rCtr x="2744" y="0"/>
                                    </p:animMotion>
                                  </p:childTnLst>
                                </p:cTn>
                              </p:par>
                              <p:par>
                                <p:cTn id="10" presetID="10" presetClass="entr" presetSubtype="0" fill="hold" grpId="0" nodeType="withEffect">
                                  <p:stCondLst>
                                    <p:cond delay="250"/>
                                  </p:stCondLst>
                                  <p:childTnLst>
                                    <p:set>
                                      <p:cBhvr>
                                        <p:cTn id="11" dur="1" fill="hold">
                                          <p:stCondLst>
                                            <p:cond delay="0"/>
                                          </p:stCondLst>
                                        </p:cTn>
                                        <p:tgtEl>
                                          <p:spTgt spid="176"/>
                                        </p:tgtEl>
                                        <p:attrNameLst>
                                          <p:attrName>style.visibility</p:attrName>
                                        </p:attrNameLst>
                                      </p:cBhvr>
                                      <p:to>
                                        <p:strVal val="visible"/>
                                      </p:to>
                                    </p:set>
                                    <p:animEffect transition="in" filter="fade">
                                      <p:cBhvr>
                                        <p:cTn id="12" dur="500"/>
                                        <p:tgtEl>
                                          <p:spTgt spid="176"/>
                                        </p:tgtEl>
                                      </p:cBhvr>
                                    </p:animEffect>
                                  </p:childTnLst>
                                </p:cTn>
                              </p:par>
                              <p:par>
                                <p:cTn id="13" presetID="63" presetClass="path" presetSubtype="0" decel="100000" fill="hold" grpId="1" nodeType="withEffect">
                                  <p:stCondLst>
                                    <p:cond delay="250"/>
                                  </p:stCondLst>
                                  <p:childTnLst>
                                    <p:animMotion origin="layout" path="M 1.78708E-7 -4.77531E-6 L 0.05502 -4.77531E-6 " pathEditMode="relative" rAng="0" ptsTypes="AA">
                                      <p:cBhvr>
                                        <p:cTn id="14" dur="750" spd="-100000" fill="hold"/>
                                        <p:tgtEl>
                                          <p:spTgt spid="176"/>
                                        </p:tgtEl>
                                        <p:attrNameLst>
                                          <p:attrName>ppt_x</p:attrName>
                                          <p:attrName>ppt_y</p:attrName>
                                        </p:attrNameLst>
                                      </p:cBhvr>
                                      <p:rCtr x="2744" y="0"/>
                                    </p:animMotion>
                                  </p:childTnLst>
                                </p:cTn>
                              </p:par>
                              <p:par>
                                <p:cTn id="15" presetID="10" presetClass="entr" presetSubtype="0" fill="hold" grpId="0" nodeType="withEffect">
                                  <p:stCondLst>
                                    <p:cond delay="25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63" presetClass="path" presetSubtype="0" decel="100000" fill="hold" grpId="1" nodeType="withEffect">
                                  <p:stCondLst>
                                    <p:cond delay="250"/>
                                  </p:stCondLst>
                                  <p:childTnLst>
                                    <p:animMotion origin="layout" path="M 1.78708E-7 1.4571E-6 L 0.05502 1.4571E-6 " pathEditMode="relative" rAng="0" ptsTypes="AA">
                                      <p:cBhvr>
                                        <p:cTn id="19" dur="750" spd="-100000" fill="hold"/>
                                        <p:tgtEl>
                                          <p:spTgt spid="177"/>
                                        </p:tgtEl>
                                        <p:attrNameLst>
                                          <p:attrName>ppt_x</p:attrName>
                                          <p:attrName>ppt_y</p:attrName>
                                        </p:attrNameLst>
                                      </p:cBhvr>
                                      <p:rCtr x="274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2" grpId="1"/>
      <p:bldP spid="176" grpId="0"/>
      <p:bldP spid="176" grpId="1"/>
      <p:bldP spid="177" grpId="0"/>
      <p:bldP spid="177" grpId="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3475110" y="2583002"/>
            <a:ext cx="8045578" cy="546061"/>
          </a:xfrm>
          <a:prstGeom prst="rect">
            <a:avLst/>
          </a:prstGeom>
        </p:spPr>
        <p:txBody>
          <a:bodyPr wrap="square">
            <a:spAutoFit/>
          </a:bodyPr>
          <a:lstStyle/>
          <a:p>
            <a:pPr defTabSz="932418">
              <a:lnSpc>
                <a:spcPct val="90000"/>
              </a:lnSpc>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Flexibility to keep reports on-premises</a:t>
            </a:r>
          </a:p>
        </p:txBody>
      </p:sp>
      <p:sp>
        <p:nvSpPr>
          <p:cNvPr id="3" name="Title 2"/>
          <p:cNvSpPr>
            <a:spLocks noGrp="1"/>
          </p:cNvSpPr>
          <p:nvPr>
            <p:ph type="title"/>
          </p:nvPr>
        </p:nvSpPr>
        <p:spPr>
          <a:xfrm>
            <a:off x="275482" y="320398"/>
            <a:ext cx="11887878" cy="917444"/>
          </a:xfrm>
        </p:spPr>
        <p:txBody>
          <a:bodyPr/>
          <a:lstStyle/>
          <a:p>
            <a:r>
              <a:rPr lang="en-US" dirty="0"/>
              <a:t>Extending on-premises capabilities</a:t>
            </a:r>
            <a:br>
              <a:rPr lang="en-US" dirty="0"/>
            </a:br>
            <a:r>
              <a:rPr lang="en-US" sz="3599" i="1" dirty="0"/>
              <a:t>Power BI Report Server</a:t>
            </a:r>
          </a:p>
        </p:txBody>
      </p:sp>
      <p:sp>
        <p:nvSpPr>
          <p:cNvPr id="176" name="Rectangle 175"/>
          <p:cNvSpPr/>
          <p:nvPr/>
        </p:nvSpPr>
        <p:spPr>
          <a:xfrm>
            <a:off x="3475110" y="3588689"/>
            <a:ext cx="8045578" cy="546061"/>
          </a:xfrm>
          <a:prstGeom prst="rect">
            <a:avLst/>
          </a:prstGeom>
        </p:spPr>
        <p:txBody>
          <a:bodyPr wrap="square">
            <a:spAutoFit/>
          </a:bodyPr>
          <a:lstStyle/>
          <a:p>
            <a:pPr defTabSz="932418">
              <a:lnSpc>
                <a:spcPct val="90000"/>
              </a:lnSpc>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Compatibility with SSRS reports</a:t>
            </a:r>
          </a:p>
        </p:txBody>
      </p:sp>
      <p:sp>
        <p:nvSpPr>
          <p:cNvPr id="177" name="Rectangle 176"/>
          <p:cNvSpPr/>
          <p:nvPr/>
        </p:nvSpPr>
        <p:spPr>
          <a:xfrm>
            <a:off x="3475110" y="4594376"/>
            <a:ext cx="8045578" cy="997952"/>
          </a:xfrm>
          <a:prstGeom prst="rect">
            <a:avLst/>
          </a:prstGeom>
        </p:spPr>
        <p:txBody>
          <a:bodyPr wrap="square">
            <a:spAutoFit/>
          </a:bodyPr>
          <a:lstStyle/>
          <a:p>
            <a:pPr defTabSz="932418">
              <a:lnSpc>
                <a:spcPct val="90000"/>
              </a:lnSpc>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Concurrently deploy an equivalent number </a:t>
            </a:r>
            <a:br>
              <a:rPr lang="en-US" sz="3199" dirty="0">
                <a:gradFill>
                  <a:gsLst>
                    <a:gs pos="5439">
                      <a:srgbClr val="353535"/>
                    </a:gs>
                    <a:gs pos="100000">
                      <a:srgbClr val="353535"/>
                    </a:gs>
                  </a:gsLst>
                  <a:lin ang="5400000" scaled="0"/>
                </a:gradFill>
                <a:latin typeface="Segoe UI Semilight"/>
                <a:cs typeface="Segoe UI" panose="020B0502040204020203" pitchFamily="34" charset="0"/>
              </a:rPr>
            </a:br>
            <a:r>
              <a:rPr lang="en-US" sz="3199" dirty="0">
                <a:gradFill>
                  <a:gsLst>
                    <a:gs pos="5439">
                      <a:srgbClr val="353535"/>
                    </a:gs>
                    <a:gs pos="100000">
                      <a:srgbClr val="353535"/>
                    </a:gs>
                  </a:gsLst>
                  <a:lin ang="5400000" scaled="0"/>
                </a:gradFill>
                <a:latin typeface="Segoe UI Semilight"/>
                <a:cs typeface="Segoe UI" panose="020B0502040204020203" pitchFamily="34" charset="0"/>
              </a:rPr>
              <a:t>of cores on-premises</a:t>
            </a:r>
          </a:p>
        </p:txBody>
      </p:sp>
      <p:sp>
        <p:nvSpPr>
          <p:cNvPr id="65" name="Oval 64"/>
          <p:cNvSpPr/>
          <p:nvPr/>
        </p:nvSpPr>
        <p:spPr bwMode="auto">
          <a:xfrm>
            <a:off x="-2227243" y="1844327"/>
            <a:ext cx="4457686" cy="4457686"/>
          </a:xfrm>
          <a:prstGeom prst="ellipse">
            <a:avLst/>
          </a:prstGeom>
          <a:noFill/>
          <a:ln w="571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66" name="Group 65"/>
          <p:cNvGrpSpPr/>
          <p:nvPr/>
        </p:nvGrpSpPr>
        <p:grpSpPr>
          <a:xfrm>
            <a:off x="1761625" y="4205631"/>
            <a:ext cx="978270" cy="978270"/>
            <a:chOff x="630607" y="3925556"/>
            <a:chExt cx="978408" cy="978408"/>
          </a:xfrm>
        </p:grpSpPr>
        <p:sp>
          <p:nvSpPr>
            <p:cNvPr id="67" name="Oval 66"/>
            <p:cNvSpPr/>
            <p:nvPr/>
          </p:nvSpPr>
          <p:spPr bwMode="auto">
            <a:xfrm>
              <a:off x="630607" y="3925556"/>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68" name="Group 67"/>
            <p:cNvGrpSpPr/>
            <p:nvPr/>
          </p:nvGrpSpPr>
          <p:grpSpPr>
            <a:xfrm>
              <a:off x="867021" y="4170326"/>
              <a:ext cx="505581" cy="488869"/>
              <a:chOff x="1071984" y="3981142"/>
              <a:chExt cx="234107" cy="226369"/>
            </a:xfrm>
          </p:grpSpPr>
          <p:sp>
            <p:nvSpPr>
              <p:cNvPr id="69" name="Rectangle 56"/>
              <p:cNvSpPr>
                <a:spLocks noChangeArrowheads="1"/>
              </p:cNvSpPr>
              <p:nvPr/>
            </p:nvSpPr>
            <p:spPr bwMode="auto">
              <a:xfrm>
                <a:off x="1149375" y="4002425"/>
                <a:ext cx="104478" cy="205086"/>
              </a:xfrm>
              <a:prstGeom prst="rect">
                <a:avLst/>
              </a:pr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0"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1"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2"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3" name="Rectangle 60"/>
              <p:cNvSpPr>
                <a:spLocks noChangeArrowheads="1"/>
              </p:cNvSpPr>
              <p:nvPr/>
            </p:nvSpPr>
            <p:spPr bwMode="auto">
              <a:xfrm>
                <a:off x="1168722" y="3981142"/>
                <a:ext cx="29989" cy="21282"/>
              </a:xfrm>
              <a:prstGeom prst="rect">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4" name="Rectangle 61"/>
              <p:cNvSpPr>
                <a:spLocks noChangeArrowheads="1"/>
              </p:cNvSpPr>
              <p:nvPr/>
            </p:nvSpPr>
            <p:spPr bwMode="auto">
              <a:xfrm>
                <a:off x="1226765"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5" name="Rectangle 62"/>
              <p:cNvSpPr>
                <a:spLocks noChangeArrowheads="1"/>
              </p:cNvSpPr>
              <p:nvPr/>
            </p:nvSpPr>
            <p:spPr bwMode="auto">
              <a:xfrm>
                <a:off x="1226765"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6" name="Rectangle 63"/>
              <p:cNvSpPr>
                <a:spLocks noChangeArrowheads="1"/>
              </p:cNvSpPr>
              <p:nvPr/>
            </p:nvSpPr>
            <p:spPr bwMode="auto">
              <a:xfrm>
                <a:off x="1226765"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7" name="Rectangle 64"/>
              <p:cNvSpPr>
                <a:spLocks noChangeArrowheads="1"/>
              </p:cNvSpPr>
              <p:nvPr/>
            </p:nvSpPr>
            <p:spPr bwMode="auto">
              <a:xfrm>
                <a:off x="12267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8" name="Rectangle 65"/>
              <p:cNvSpPr>
                <a:spLocks noChangeArrowheads="1"/>
              </p:cNvSpPr>
              <p:nvPr/>
            </p:nvSpPr>
            <p:spPr bwMode="auto">
              <a:xfrm>
                <a:off x="12267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79" name="Rectangle 66"/>
              <p:cNvSpPr>
                <a:spLocks noChangeArrowheads="1"/>
              </p:cNvSpPr>
              <p:nvPr/>
            </p:nvSpPr>
            <p:spPr bwMode="auto">
              <a:xfrm>
                <a:off x="1166788"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0" name="Rectangle 67"/>
              <p:cNvSpPr>
                <a:spLocks noChangeArrowheads="1"/>
              </p:cNvSpPr>
              <p:nvPr/>
            </p:nvSpPr>
            <p:spPr bwMode="auto">
              <a:xfrm>
                <a:off x="1166788"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1" name="Rectangle 68"/>
              <p:cNvSpPr>
                <a:spLocks noChangeArrowheads="1"/>
              </p:cNvSpPr>
              <p:nvPr/>
            </p:nvSpPr>
            <p:spPr bwMode="auto">
              <a:xfrm>
                <a:off x="1166788"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2" name="Rectangle 69"/>
              <p:cNvSpPr>
                <a:spLocks noChangeArrowheads="1"/>
              </p:cNvSpPr>
              <p:nvPr/>
            </p:nvSpPr>
            <p:spPr bwMode="auto">
              <a:xfrm>
                <a:off x="1166788"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3" name="Rectangle 70"/>
              <p:cNvSpPr>
                <a:spLocks noChangeArrowheads="1"/>
              </p:cNvSpPr>
              <p:nvPr/>
            </p:nvSpPr>
            <p:spPr bwMode="auto">
              <a:xfrm>
                <a:off x="1166788"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4" name="Rectangle 71"/>
              <p:cNvSpPr>
                <a:spLocks noChangeArrowheads="1"/>
              </p:cNvSpPr>
              <p:nvPr/>
            </p:nvSpPr>
            <p:spPr bwMode="auto">
              <a:xfrm>
                <a:off x="1195809"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5" name="Rectangle 72"/>
              <p:cNvSpPr>
                <a:spLocks noChangeArrowheads="1"/>
              </p:cNvSpPr>
              <p:nvPr/>
            </p:nvSpPr>
            <p:spPr bwMode="auto">
              <a:xfrm>
                <a:off x="1195809"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6" name="Rectangle 73"/>
              <p:cNvSpPr>
                <a:spLocks noChangeArrowheads="1"/>
              </p:cNvSpPr>
              <p:nvPr/>
            </p:nvSpPr>
            <p:spPr bwMode="auto">
              <a:xfrm>
                <a:off x="1195809"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7" name="Rectangle 74"/>
              <p:cNvSpPr>
                <a:spLocks noChangeArrowheads="1"/>
              </p:cNvSpPr>
              <p:nvPr/>
            </p:nvSpPr>
            <p:spPr bwMode="auto">
              <a:xfrm>
                <a:off x="1195809"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8" name="Rectangle 75"/>
              <p:cNvSpPr>
                <a:spLocks noChangeArrowheads="1"/>
              </p:cNvSpPr>
              <p:nvPr/>
            </p:nvSpPr>
            <p:spPr bwMode="auto">
              <a:xfrm>
                <a:off x="1195809"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89" name="Rectangle 76"/>
              <p:cNvSpPr>
                <a:spLocks noChangeArrowheads="1"/>
              </p:cNvSpPr>
              <p:nvPr/>
            </p:nvSpPr>
            <p:spPr bwMode="auto">
              <a:xfrm>
                <a:off x="1090365"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0" name="Rectangle 77"/>
              <p:cNvSpPr>
                <a:spLocks noChangeArrowheads="1"/>
              </p:cNvSpPr>
              <p:nvPr/>
            </p:nvSpPr>
            <p:spPr bwMode="auto">
              <a:xfrm>
                <a:off x="10903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1" name="Rectangle 78"/>
              <p:cNvSpPr>
                <a:spLocks noChangeArrowheads="1"/>
              </p:cNvSpPr>
              <p:nvPr/>
            </p:nvSpPr>
            <p:spPr bwMode="auto">
              <a:xfrm>
                <a:off x="10903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2" name="Rectangle 79"/>
              <p:cNvSpPr>
                <a:spLocks noChangeArrowheads="1"/>
              </p:cNvSpPr>
              <p:nvPr/>
            </p:nvSpPr>
            <p:spPr bwMode="auto">
              <a:xfrm>
                <a:off x="1119386"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3" name="Rectangle 80"/>
              <p:cNvSpPr>
                <a:spLocks noChangeArrowheads="1"/>
              </p:cNvSpPr>
              <p:nvPr/>
            </p:nvSpPr>
            <p:spPr bwMode="auto">
              <a:xfrm>
                <a:off x="1119386"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4" name="Rectangle 81"/>
              <p:cNvSpPr>
                <a:spLocks noChangeArrowheads="1"/>
              </p:cNvSpPr>
              <p:nvPr/>
            </p:nvSpPr>
            <p:spPr bwMode="auto">
              <a:xfrm>
                <a:off x="1119386"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5" name="Rectangle 82"/>
              <p:cNvSpPr>
                <a:spLocks noChangeArrowheads="1"/>
              </p:cNvSpPr>
              <p:nvPr/>
            </p:nvSpPr>
            <p:spPr bwMode="auto">
              <a:xfrm>
                <a:off x="1090365"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96" name="Rectangle 83"/>
              <p:cNvSpPr>
                <a:spLocks noChangeArrowheads="1"/>
              </p:cNvSpPr>
              <p:nvPr/>
            </p:nvSpPr>
            <p:spPr bwMode="auto">
              <a:xfrm>
                <a:off x="1119386"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97" name="Group 96"/>
          <p:cNvGrpSpPr/>
          <p:nvPr/>
        </p:nvGrpSpPr>
        <p:grpSpPr>
          <a:xfrm>
            <a:off x="783864" y="1700688"/>
            <a:ext cx="978270" cy="978270"/>
            <a:chOff x="6668190" y="1700433"/>
            <a:chExt cx="978408" cy="978408"/>
          </a:xfrm>
        </p:grpSpPr>
        <p:sp>
          <p:nvSpPr>
            <p:cNvPr id="98" name="Oval 97"/>
            <p:cNvSpPr/>
            <p:nvPr/>
          </p:nvSpPr>
          <p:spPr bwMode="auto">
            <a:xfrm>
              <a:off x="6668190" y="1700433"/>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99" name="Group 4"/>
            <p:cNvGrpSpPr>
              <a:grpSpLocks noChangeAspect="1"/>
            </p:cNvGrpSpPr>
            <p:nvPr/>
          </p:nvGrpSpPr>
          <p:grpSpPr bwMode="auto">
            <a:xfrm>
              <a:off x="6891717" y="1952419"/>
              <a:ext cx="558453" cy="523551"/>
              <a:chOff x="3829" y="2123"/>
              <a:chExt cx="176" cy="165"/>
            </a:xfrm>
          </p:grpSpPr>
          <p:sp>
            <p:nvSpPr>
              <p:cNvPr id="100"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1"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3"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4" name="Oval 8"/>
              <p:cNvSpPr>
                <a:spLocks noChangeArrowheads="1"/>
              </p:cNvSpPr>
              <p:nvPr/>
            </p:nvSpPr>
            <p:spPr bwMode="auto">
              <a:xfrm>
                <a:off x="3955" y="2146"/>
                <a:ext cx="46" cy="45"/>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5" name="Oval 9"/>
              <p:cNvSpPr>
                <a:spLocks noChangeArrowheads="1"/>
              </p:cNvSpPr>
              <p:nvPr/>
            </p:nvSpPr>
            <p:spPr bwMode="auto">
              <a:xfrm>
                <a:off x="3893" y="2191"/>
                <a:ext cx="56" cy="56"/>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6" name="Oval 10"/>
              <p:cNvSpPr>
                <a:spLocks noChangeArrowheads="1"/>
              </p:cNvSpPr>
              <p:nvPr/>
            </p:nvSpPr>
            <p:spPr bwMode="auto">
              <a:xfrm>
                <a:off x="3871" y="2123"/>
                <a:ext cx="28" cy="28"/>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7" name="Oval 11"/>
              <p:cNvSpPr>
                <a:spLocks noChangeArrowheads="1"/>
              </p:cNvSpPr>
              <p:nvPr/>
            </p:nvSpPr>
            <p:spPr bwMode="auto">
              <a:xfrm>
                <a:off x="3829" y="2186"/>
                <a:ext cx="27" cy="27"/>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08"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151"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grpSp>
        <p:nvGrpSpPr>
          <p:cNvPr id="152" name="Group 151"/>
          <p:cNvGrpSpPr/>
          <p:nvPr/>
        </p:nvGrpSpPr>
        <p:grpSpPr>
          <a:xfrm>
            <a:off x="1741308" y="2775384"/>
            <a:ext cx="978270" cy="978270"/>
            <a:chOff x="7625770" y="2775282"/>
            <a:chExt cx="978408" cy="978408"/>
          </a:xfrm>
        </p:grpSpPr>
        <p:sp>
          <p:nvSpPr>
            <p:cNvPr id="153" name="Oval 152"/>
            <p:cNvSpPr/>
            <p:nvPr/>
          </p:nvSpPr>
          <p:spPr bwMode="auto">
            <a:xfrm>
              <a:off x="7625770" y="277528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54" name="Group 4"/>
            <p:cNvGrpSpPr>
              <a:grpSpLocks noChangeAspect="1"/>
            </p:cNvGrpSpPr>
            <p:nvPr/>
          </p:nvGrpSpPr>
          <p:grpSpPr bwMode="auto">
            <a:xfrm flipH="1">
              <a:off x="7801434" y="3052314"/>
              <a:ext cx="611543" cy="317739"/>
              <a:chOff x="31" y="-57"/>
              <a:chExt cx="741" cy="385"/>
            </a:xfrm>
            <a:solidFill>
              <a:schemeClr val="tx1"/>
            </a:solidFill>
          </p:grpSpPr>
          <p:sp>
            <p:nvSpPr>
              <p:cNvPr id="155"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156"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157" name="Group 156"/>
          <p:cNvGrpSpPr/>
          <p:nvPr/>
        </p:nvGrpSpPr>
        <p:grpSpPr>
          <a:xfrm>
            <a:off x="888600" y="5384485"/>
            <a:ext cx="978270" cy="978270"/>
            <a:chOff x="6772941" y="5384752"/>
            <a:chExt cx="978408" cy="978408"/>
          </a:xfrm>
        </p:grpSpPr>
        <p:sp>
          <p:nvSpPr>
            <p:cNvPr id="158" name="Oval 157"/>
            <p:cNvSpPr/>
            <p:nvPr/>
          </p:nvSpPr>
          <p:spPr bwMode="auto">
            <a:xfrm>
              <a:off x="6772941" y="538475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59" name="Group 158"/>
            <p:cNvGrpSpPr/>
            <p:nvPr/>
          </p:nvGrpSpPr>
          <p:grpSpPr>
            <a:xfrm>
              <a:off x="6987157" y="5607126"/>
              <a:ext cx="558452" cy="558452"/>
              <a:chOff x="-2003354" y="264340"/>
              <a:chExt cx="1579357" cy="1579357"/>
            </a:xfrm>
          </p:grpSpPr>
          <p:grpSp>
            <p:nvGrpSpPr>
              <p:cNvPr id="160" name="Group 4"/>
              <p:cNvGrpSpPr>
                <a:grpSpLocks noChangeAspect="1"/>
              </p:cNvGrpSpPr>
              <p:nvPr/>
            </p:nvGrpSpPr>
            <p:grpSpPr bwMode="auto">
              <a:xfrm>
                <a:off x="-1771124" y="636698"/>
                <a:ext cx="1114896" cy="834640"/>
                <a:chOff x="3372" y="1795"/>
                <a:chExt cx="1090" cy="816"/>
              </a:xfrm>
              <a:solidFill>
                <a:schemeClr val="tx1"/>
              </a:solidFill>
            </p:grpSpPr>
            <p:sp>
              <p:nvSpPr>
                <p:cNvPr id="162"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grpFill/>
                <a:ln w="3175">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163"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164"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184"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185"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161" name="Rectangle 160"/>
              <p:cNvSpPr/>
              <p:nvPr/>
            </p:nvSpPr>
            <p:spPr bwMode="auto">
              <a:xfrm>
                <a:off x="-2003354" y="264340"/>
                <a:ext cx="1579357" cy="1579357"/>
              </a:xfrm>
              <a:prstGeom prst="rect">
                <a:avLst/>
              </a:prstGeom>
              <a:noFill/>
              <a:ln w="22225">
                <a:solidFill>
                  <a:srgbClr val="353535"/>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grpSp>
        <p:nvGrpSpPr>
          <p:cNvPr id="217" name="Group 216"/>
          <p:cNvGrpSpPr/>
          <p:nvPr/>
        </p:nvGrpSpPr>
        <p:grpSpPr>
          <a:xfrm>
            <a:off x="1741308" y="2775384"/>
            <a:ext cx="978270" cy="978270"/>
            <a:chOff x="7625770" y="2775282"/>
            <a:chExt cx="978408" cy="978408"/>
          </a:xfrm>
          <a:solidFill>
            <a:srgbClr val="353535"/>
          </a:solidFill>
        </p:grpSpPr>
        <p:sp>
          <p:nvSpPr>
            <p:cNvPr id="218" name="Oval 217"/>
            <p:cNvSpPr/>
            <p:nvPr/>
          </p:nvSpPr>
          <p:spPr bwMode="auto">
            <a:xfrm>
              <a:off x="7625770" y="2775282"/>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219" name="Group 4"/>
            <p:cNvGrpSpPr>
              <a:grpSpLocks noChangeAspect="1"/>
            </p:cNvGrpSpPr>
            <p:nvPr/>
          </p:nvGrpSpPr>
          <p:grpSpPr bwMode="auto">
            <a:xfrm flipH="1">
              <a:off x="7801434" y="3052314"/>
              <a:ext cx="611543" cy="317739"/>
              <a:chOff x="31" y="-57"/>
              <a:chExt cx="741" cy="385"/>
            </a:xfrm>
            <a:grpFill/>
          </p:grpSpPr>
          <p:sp>
            <p:nvSpPr>
              <p:cNvPr id="220"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B0B0B0"/>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221"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B0B0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222" name="Group 221"/>
          <p:cNvGrpSpPr/>
          <p:nvPr/>
        </p:nvGrpSpPr>
        <p:grpSpPr>
          <a:xfrm>
            <a:off x="888600" y="5384485"/>
            <a:ext cx="978270" cy="978270"/>
            <a:chOff x="6772941" y="5384752"/>
            <a:chExt cx="978408" cy="978408"/>
          </a:xfrm>
          <a:solidFill>
            <a:srgbClr val="353535"/>
          </a:solidFill>
        </p:grpSpPr>
        <p:sp>
          <p:nvSpPr>
            <p:cNvPr id="223" name="Oval 222"/>
            <p:cNvSpPr/>
            <p:nvPr/>
          </p:nvSpPr>
          <p:spPr bwMode="auto">
            <a:xfrm>
              <a:off x="6772941" y="5384752"/>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24" name="Group 223"/>
            <p:cNvGrpSpPr/>
            <p:nvPr/>
          </p:nvGrpSpPr>
          <p:grpSpPr>
            <a:xfrm>
              <a:off x="6987157" y="5607126"/>
              <a:ext cx="558452" cy="558452"/>
              <a:chOff x="-2003354" y="264340"/>
              <a:chExt cx="1579357" cy="1579357"/>
            </a:xfrm>
            <a:grpFill/>
          </p:grpSpPr>
          <p:grpSp>
            <p:nvGrpSpPr>
              <p:cNvPr id="225" name="Group 4"/>
              <p:cNvGrpSpPr>
                <a:grpSpLocks noChangeAspect="1"/>
              </p:cNvGrpSpPr>
              <p:nvPr/>
            </p:nvGrpSpPr>
            <p:grpSpPr bwMode="auto">
              <a:xfrm>
                <a:off x="-1771124" y="636698"/>
                <a:ext cx="1114896" cy="834640"/>
                <a:chOff x="3372" y="1795"/>
                <a:chExt cx="1090" cy="816"/>
              </a:xfrm>
              <a:grpFill/>
            </p:grpSpPr>
            <p:sp>
              <p:nvSpPr>
                <p:cNvPr id="227"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solidFill>
                  <a:srgbClr val="B0B0B0"/>
                </a:solidFill>
                <a:ln w="3175">
                  <a:no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228"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229"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230"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231"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B0B0B0"/>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226" name="Rectangle 225"/>
              <p:cNvSpPr/>
              <p:nvPr/>
            </p:nvSpPr>
            <p:spPr bwMode="auto">
              <a:xfrm>
                <a:off x="-2003354" y="264340"/>
                <a:ext cx="1579357" cy="1579357"/>
              </a:xfrm>
              <a:prstGeom prst="rect">
                <a:avLst/>
              </a:prstGeom>
              <a:noFill/>
              <a:ln w="22225">
                <a:solidFill>
                  <a:srgbClr val="B0B0B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grpSp>
        <p:nvGrpSpPr>
          <p:cNvPr id="232" name="Group 231"/>
          <p:cNvGrpSpPr/>
          <p:nvPr/>
        </p:nvGrpSpPr>
        <p:grpSpPr>
          <a:xfrm>
            <a:off x="783864" y="1700688"/>
            <a:ext cx="978270" cy="978270"/>
            <a:chOff x="6668190" y="1700433"/>
            <a:chExt cx="978408" cy="978408"/>
          </a:xfrm>
        </p:grpSpPr>
        <p:sp>
          <p:nvSpPr>
            <p:cNvPr id="233" name="Oval 232"/>
            <p:cNvSpPr/>
            <p:nvPr/>
          </p:nvSpPr>
          <p:spPr bwMode="auto">
            <a:xfrm>
              <a:off x="6668190" y="1700433"/>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234" name="Group 4"/>
            <p:cNvGrpSpPr>
              <a:grpSpLocks noChangeAspect="1"/>
            </p:cNvGrpSpPr>
            <p:nvPr/>
          </p:nvGrpSpPr>
          <p:grpSpPr bwMode="auto">
            <a:xfrm>
              <a:off x="6891717" y="1952419"/>
              <a:ext cx="558453" cy="523551"/>
              <a:chOff x="3829" y="2123"/>
              <a:chExt cx="176" cy="165"/>
            </a:xfrm>
          </p:grpSpPr>
          <p:sp>
            <p:nvSpPr>
              <p:cNvPr id="235"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36"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37"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38" name="Oval 8"/>
              <p:cNvSpPr>
                <a:spLocks noChangeArrowheads="1"/>
              </p:cNvSpPr>
              <p:nvPr/>
            </p:nvSpPr>
            <p:spPr bwMode="auto">
              <a:xfrm>
                <a:off x="3955" y="2146"/>
                <a:ext cx="46" cy="45"/>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39" name="Oval 9"/>
              <p:cNvSpPr>
                <a:spLocks noChangeArrowheads="1"/>
              </p:cNvSpPr>
              <p:nvPr/>
            </p:nvSpPr>
            <p:spPr bwMode="auto">
              <a:xfrm>
                <a:off x="3893" y="2191"/>
                <a:ext cx="56" cy="56"/>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40" name="Oval 10"/>
              <p:cNvSpPr>
                <a:spLocks noChangeArrowheads="1"/>
              </p:cNvSpPr>
              <p:nvPr/>
            </p:nvSpPr>
            <p:spPr bwMode="auto">
              <a:xfrm>
                <a:off x="3871" y="2123"/>
                <a:ext cx="28" cy="28"/>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41" name="Oval 11"/>
              <p:cNvSpPr>
                <a:spLocks noChangeArrowheads="1"/>
              </p:cNvSpPr>
              <p:nvPr/>
            </p:nvSpPr>
            <p:spPr bwMode="auto">
              <a:xfrm>
                <a:off x="3829" y="2186"/>
                <a:ext cx="27" cy="27"/>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dirty="0">
                  <a:solidFill>
                    <a:srgbClr val="353535"/>
                  </a:solidFill>
                  <a:latin typeface="Segoe UI Semilight"/>
                </a:endParaRPr>
              </a:p>
            </p:txBody>
          </p:sp>
          <p:sp>
            <p:nvSpPr>
              <p:cNvPr id="242"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43"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spTree>
    <p:extLst>
      <p:ext uri="{BB962C8B-B14F-4D97-AF65-F5344CB8AC3E}">
        <p14:creationId xmlns:p14="http://schemas.microsoft.com/office/powerpoint/2010/main" val="15218749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63" presetClass="path" presetSubtype="0" decel="100000" fill="hold" grpId="1" nodeType="withEffect">
                                  <p:stCondLst>
                                    <p:cond delay="250"/>
                                  </p:stCondLst>
                                  <p:childTnLst>
                                    <p:animMotion origin="layout" path="M -4.86086E-6 9.98638E-7 L 0.05502 9.98638E-7 " pathEditMode="relative" rAng="0" ptsTypes="AA">
                                      <p:cBhvr>
                                        <p:cTn id="9" dur="750" spd="-100000" fill="hold"/>
                                        <p:tgtEl>
                                          <p:spTgt spid="102"/>
                                        </p:tgtEl>
                                        <p:attrNameLst>
                                          <p:attrName>ppt_x</p:attrName>
                                          <p:attrName>ppt_y</p:attrName>
                                        </p:attrNameLst>
                                      </p:cBhvr>
                                      <p:rCtr x="2744" y="0"/>
                                    </p:animMotion>
                                  </p:childTnLst>
                                </p:cTn>
                              </p:par>
                              <p:par>
                                <p:cTn id="10" presetID="10" presetClass="entr" presetSubtype="0" fill="hold" grpId="0" nodeType="withEffect">
                                  <p:stCondLst>
                                    <p:cond delay="250"/>
                                  </p:stCondLst>
                                  <p:childTnLst>
                                    <p:set>
                                      <p:cBhvr>
                                        <p:cTn id="11" dur="1" fill="hold">
                                          <p:stCondLst>
                                            <p:cond delay="0"/>
                                          </p:stCondLst>
                                        </p:cTn>
                                        <p:tgtEl>
                                          <p:spTgt spid="176"/>
                                        </p:tgtEl>
                                        <p:attrNameLst>
                                          <p:attrName>style.visibility</p:attrName>
                                        </p:attrNameLst>
                                      </p:cBhvr>
                                      <p:to>
                                        <p:strVal val="visible"/>
                                      </p:to>
                                    </p:set>
                                    <p:animEffect transition="in" filter="fade">
                                      <p:cBhvr>
                                        <p:cTn id="12" dur="500"/>
                                        <p:tgtEl>
                                          <p:spTgt spid="176"/>
                                        </p:tgtEl>
                                      </p:cBhvr>
                                    </p:animEffect>
                                  </p:childTnLst>
                                </p:cTn>
                              </p:par>
                              <p:par>
                                <p:cTn id="13" presetID="63" presetClass="path" presetSubtype="0" decel="100000" fill="hold" grpId="1" nodeType="withEffect">
                                  <p:stCondLst>
                                    <p:cond delay="250"/>
                                  </p:stCondLst>
                                  <p:childTnLst>
                                    <p:animMotion origin="layout" path="M -4.86086E-6 -3.69042E-6 L 0.05502 -3.69042E-6 " pathEditMode="relative" rAng="0" ptsTypes="AA">
                                      <p:cBhvr>
                                        <p:cTn id="14" dur="750" spd="-100000" fill="hold"/>
                                        <p:tgtEl>
                                          <p:spTgt spid="176"/>
                                        </p:tgtEl>
                                        <p:attrNameLst>
                                          <p:attrName>ppt_x</p:attrName>
                                          <p:attrName>ppt_y</p:attrName>
                                        </p:attrNameLst>
                                      </p:cBhvr>
                                      <p:rCtr x="2744" y="0"/>
                                    </p:animMotion>
                                  </p:childTnLst>
                                </p:cTn>
                              </p:par>
                              <p:par>
                                <p:cTn id="15" presetID="10" presetClass="entr" presetSubtype="0" fill="hold" grpId="0" nodeType="withEffect">
                                  <p:stCondLst>
                                    <p:cond delay="25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63" presetClass="path" presetSubtype="0" decel="100000" fill="hold" grpId="1" nodeType="withEffect">
                                  <p:stCondLst>
                                    <p:cond delay="250"/>
                                  </p:stCondLst>
                                  <p:childTnLst>
                                    <p:animMotion origin="layout" path="M -4.86086E-6 3.73128E-6 L 0.05502 3.73128E-6 " pathEditMode="relative" rAng="0" ptsTypes="AA">
                                      <p:cBhvr>
                                        <p:cTn id="19" dur="750" spd="-100000" fill="hold"/>
                                        <p:tgtEl>
                                          <p:spTgt spid="177"/>
                                        </p:tgtEl>
                                        <p:attrNameLst>
                                          <p:attrName>ppt_x</p:attrName>
                                          <p:attrName>ppt_y</p:attrName>
                                        </p:attrNameLst>
                                      </p:cBhvr>
                                      <p:rCtr x="274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2" grpId="1"/>
      <p:bldP spid="176" grpId="0"/>
      <p:bldP spid="176" grpId="1"/>
      <p:bldP spid="177" grpId="0"/>
      <p:bldP spid="177"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5482" y="320398"/>
            <a:ext cx="11887878" cy="917444"/>
          </a:xfrm>
        </p:spPr>
        <p:txBody>
          <a:bodyPr/>
          <a:lstStyle/>
          <a:p>
            <a:r>
              <a:rPr lang="en-US" dirty="0"/>
              <a:t>Embedded analytics</a:t>
            </a:r>
            <a:endParaRPr lang="en-US" sz="3599" i="1" dirty="0"/>
          </a:p>
        </p:txBody>
      </p:sp>
      <p:sp>
        <p:nvSpPr>
          <p:cNvPr id="110" name="Rectangle 109"/>
          <p:cNvSpPr/>
          <p:nvPr/>
        </p:nvSpPr>
        <p:spPr>
          <a:xfrm>
            <a:off x="3475110" y="3539451"/>
            <a:ext cx="8045578" cy="1098401"/>
          </a:xfrm>
          <a:prstGeom prst="rect">
            <a:avLst/>
          </a:prstGeom>
        </p:spPr>
        <p:txBody>
          <a:bodyPr wrap="square">
            <a:spAutoFit/>
          </a:bodyPr>
          <a:lstStyle/>
          <a:p>
            <a:pPr defTabSz="932418">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Predictable pricing based on consumption of your apps</a:t>
            </a:r>
          </a:p>
        </p:txBody>
      </p:sp>
      <p:sp>
        <p:nvSpPr>
          <p:cNvPr id="111" name="Rectangle 110"/>
          <p:cNvSpPr/>
          <p:nvPr/>
        </p:nvSpPr>
        <p:spPr>
          <a:xfrm>
            <a:off x="3475110" y="4988273"/>
            <a:ext cx="8045578" cy="596286"/>
          </a:xfrm>
          <a:prstGeom prst="rect">
            <a:avLst/>
          </a:prstGeom>
        </p:spPr>
        <p:txBody>
          <a:bodyPr wrap="square">
            <a:spAutoFit/>
          </a:bodyPr>
          <a:lstStyle/>
          <a:p>
            <a:pPr defTabSz="932418">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Open and extensible platform</a:t>
            </a:r>
          </a:p>
        </p:txBody>
      </p:sp>
      <p:sp>
        <p:nvSpPr>
          <p:cNvPr id="112" name="Rectangle 111"/>
          <p:cNvSpPr/>
          <p:nvPr/>
        </p:nvSpPr>
        <p:spPr>
          <a:xfrm>
            <a:off x="3475110" y="2583002"/>
            <a:ext cx="8045578" cy="584647"/>
          </a:xfrm>
          <a:prstGeom prst="rect">
            <a:avLst/>
          </a:prstGeom>
        </p:spPr>
        <p:txBody>
          <a:bodyPr wrap="square">
            <a:spAutoFit/>
          </a:bodyPr>
          <a:lstStyle/>
          <a:p>
            <a:pPr defTabSz="932418">
              <a:defRPr/>
            </a:pPr>
            <a:r>
              <a:rPr lang="en-US" sz="3199" dirty="0">
                <a:gradFill>
                  <a:gsLst>
                    <a:gs pos="5439">
                      <a:srgbClr val="353535"/>
                    </a:gs>
                    <a:gs pos="100000">
                      <a:srgbClr val="353535"/>
                    </a:gs>
                  </a:gsLst>
                  <a:lin ang="5400000" scaled="0"/>
                </a:gradFill>
                <a:latin typeface="Segoe UI Semilight"/>
                <a:cs typeface="Segoe UI" panose="020B0502040204020203" pitchFamily="34" charset="0"/>
              </a:rPr>
              <a:t>Full Power BI capabilities in your applications</a:t>
            </a:r>
          </a:p>
        </p:txBody>
      </p:sp>
      <p:sp>
        <p:nvSpPr>
          <p:cNvPr id="133" name="Oval 132"/>
          <p:cNvSpPr/>
          <p:nvPr/>
        </p:nvSpPr>
        <p:spPr bwMode="auto">
          <a:xfrm>
            <a:off x="-2227243" y="1844327"/>
            <a:ext cx="4457686" cy="4457686"/>
          </a:xfrm>
          <a:prstGeom prst="ellipse">
            <a:avLst/>
          </a:prstGeom>
          <a:noFill/>
          <a:ln w="571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46" name="Group 145"/>
          <p:cNvGrpSpPr/>
          <p:nvPr/>
        </p:nvGrpSpPr>
        <p:grpSpPr>
          <a:xfrm>
            <a:off x="1761625" y="4205631"/>
            <a:ext cx="978270" cy="978270"/>
            <a:chOff x="630607" y="3925556"/>
            <a:chExt cx="978408" cy="978408"/>
          </a:xfrm>
        </p:grpSpPr>
        <p:sp>
          <p:nvSpPr>
            <p:cNvPr id="147" name="Oval 146"/>
            <p:cNvSpPr/>
            <p:nvPr/>
          </p:nvSpPr>
          <p:spPr bwMode="auto">
            <a:xfrm>
              <a:off x="630607" y="3925556"/>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48" name="Group 147"/>
            <p:cNvGrpSpPr/>
            <p:nvPr/>
          </p:nvGrpSpPr>
          <p:grpSpPr>
            <a:xfrm>
              <a:off x="867021" y="4170326"/>
              <a:ext cx="505581" cy="488869"/>
              <a:chOff x="1071984" y="3981142"/>
              <a:chExt cx="234107" cy="226369"/>
            </a:xfrm>
          </p:grpSpPr>
          <p:sp>
            <p:nvSpPr>
              <p:cNvPr id="149" name="Rectangle 56"/>
              <p:cNvSpPr>
                <a:spLocks noChangeArrowheads="1"/>
              </p:cNvSpPr>
              <p:nvPr/>
            </p:nvSpPr>
            <p:spPr bwMode="auto">
              <a:xfrm>
                <a:off x="1149375" y="4002425"/>
                <a:ext cx="104478" cy="205086"/>
              </a:xfrm>
              <a:prstGeom prst="rect">
                <a:avLst/>
              </a:pr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0"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1"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2"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353535"/>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3" name="Rectangle 60"/>
              <p:cNvSpPr>
                <a:spLocks noChangeArrowheads="1"/>
              </p:cNvSpPr>
              <p:nvPr/>
            </p:nvSpPr>
            <p:spPr bwMode="auto">
              <a:xfrm>
                <a:off x="1168722" y="3981142"/>
                <a:ext cx="29989" cy="21282"/>
              </a:xfrm>
              <a:prstGeom prst="rect">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4" name="Rectangle 61"/>
              <p:cNvSpPr>
                <a:spLocks noChangeArrowheads="1"/>
              </p:cNvSpPr>
              <p:nvPr/>
            </p:nvSpPr>
            <p:spPr bwMode="auto">
              <a:xfrm>
                <a:off x="1226765"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5" name="Rectangle 62"/>
              <p:cNvSpPr>
                <a:spLocks noChangeArrowheads="1"/>
              </p:cNvSpPr>
              <p:nvPr/>
            </p:nvSpPr>
            <p:spPr bwMode="auto">
              <a:xfrm>
                <a:off x="1226765"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6" name="Rectangle 63"/>
              <p:cNvSpPr>
                <a:spLocks noChangeArrowheads="1"/>
              </p:cNvSpPr>
              <p:nvPr/>
            </p:nvSpPr>
            <p:spPr bwMode="auto">
              <a:xfrm>
                <a:off x="1226765"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7" name="Rectangle 64"/>
              <p:cNvSpPr>
                <a:spLocks noChangeArrowheads="1"/>
              </p:cNvSpPr>
              <p:nvPr/>
            </p:nvSpPr>
            <p:spPr bwMode="auto">
              <a:xfrm>
                <a:off x="12267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8" name="Rectangle 65"/>
              <p:cNvSpPr>
                <a:spLocks noChangeArrowheads="1"/>
              </p:cNvSpPr>
              <p:nvPr/>
            </p:nvSpPr>
            <p:spPr bwMode="auto">
              <a:xfrm>
                <a:off x="12267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59" name="Rectangle 66"/>
              <p:cNvSpPr>
                <a:spLocks noChangeArrowheads="1"/>
              </p:cNvSpPr>
              <p:nvPr/>
            </p:nvSpPr>
            <p:spPr bwMode="auto">
              <a:xfrm>
                <a:off x="1166788"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0" name="Rectangle 67"/>
              <p:cNvSpPr>
                <a:spLocks noChangeArrowheads="1"/>
              </p:cNvSpPr>
              <p:nvPr/>
            </p:nvSpPr>
            <p:spPr bwMode="auto">
              <a:xfrm>
                <a:off x="1166788"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1" name="Rectangle 68"/>
              <p:cNvSpPr>
                <a:spLocks noChangeArrowheads="1"/>
              </p:cNvSpPr>
              <p:nvPr/>
            </p:nvSpPr>
            <p:spPr bwMode="auto">
              <a:xfrm>
                <a:off x="1166788"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2" name="Rectangle 69"/>
              <p:cNvSpPr>
                <a:spLocks noChangeArrowheads="1"/>
              </p:cNvSpPr>
              <p:nvPr/>
            </p:nvSpPr>
            <p:spPr bwMode="auto">
              <a:xfrm>
                <a:off x="1166788"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3" name="Rectangle 70"/>
              <p:cNvSpPr>
                <a:spLocks noChangeArrowheads="1"/>
              </p:cNvSpPr>
              <p:nvPr/>
            </p:nvSpPr>
            <p:spPr bwMode="auto">
              <a:xfrm>
                <a:off x="1166788"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4" name="Rectangle 71"/>
              <p:cNvSpPr>
                <a:spLocks noChangeArrowheads="1"/>
              </p:cNvSpPr>
              <p:nvPr/>
            </p:nvSpPr>
            <p:spPr bwMode="auto">
              <a:xfrm>
                <a:off x="1195809" y="402080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5" name="Rectangle 72"/>
              <p:cNvSpPr>
                <a:spLocks noChangeArrowheads="1"/>
              </p:cNvSpPr>
              <p:nvPr/>
            </p:nvSpPr>
            <p:spPr bwMode="auto">
              <a:xfrm>
                <a:off x="1195809" y="4048861"/>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6" name="Rectangle 73"/>
              <p:cNvSpPr>
                <a:spLocks noChangeArrowheads="1"/>
              </p:cNvSpPr>
              <p:nvPr/>
            </p:nvSpPr>
            <p:spPr bwMode="auto">
              <a:xfrm>
                <a:off x="1195809" y="4075945"/>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7" name="Rectangle 74"/>
              <p:cNvSpPr>
                <a:spLocks noChangeArrowheads="1"/>
              </p:cNvSpPr>
              <p:nvPr/>
            </p:nvSpPr>
            <p:spPr bwMode="auto">
              <a:xfrm>
                <a:off x="1195809"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8" name="Rectangle 75"/>
              <p:cNvSpPr>
                <a:spLocks noChangeArrowheads="1"/>
              </p:cNvSpPr>
              <p:nvPr/>
            </p:nvSpPr>
            <p:spPr bwMode="auto">
              <a:xfrm>
                <a:off x="1195809"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89" name="Rectangle 76"/>
              <p:cNvSpPr>
                <a:spLocks noChangeArrowheads="1"/>
              </p:cNvSpPr>
              <p:nvPr/>
            </p:nvSpPr>
            <p:spPr bwMode="auto">
              <a:xfrm>
                <a:off x="1090365"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0" name="Rectangle 77"/>
              <p:cNvSpPr>
                <a:spLocks noChangeArrowheads="1"/>
              </p:cNvSpPr>
              <p:nvPr/>
            </p:nvSpPr>
            <p:spPr bwMode="auto">
              <a:xfrm>
                <a:off x="1090365"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1" name="Rectangle 78"/>
              <p:cNvSpPr>
                <a:spLocks noChangeArrowheads="1"/>
              </p:cNvSpPr>
              <p:nvPr/>
            </p:nvSpPr>
            <p:spPr bwMode="auto">
              <a:xfrm>
                <a:off x="1090365"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2" name="Rectangle 79"/>
              <p:cNvSpPr>
                <a:spLocks noChangeArrowheads="1"/>
              </p:cNvSpPr>
              <p:nvPr/>
            </p:nvSpPr>
            <p:spPr bwMode="auto">
              <a:xfrm>
                <a:off x="1119386" y="4075946"/>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3" name="Rectangle 80"/>
              <p:cNvSpPr>
                <a:spLocks noChangeArrowheads="1"/>
              </p:cNvSpPr>
              <p:nvPr/>
            </p:nvSpPr>
            <p:spPr bwMode="auto">
              <a:xfrm>
                <a:off x="1119386" y="4104000"/>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4" name="Rectangle 81"/>
              <p:cNvSpPr>
                <a:spLocks noChangeArrowheads="1"/>
              </p:cNvSpPr>
              <p:nvPr/>
            </p:nvSpPr>
            <p:spPr bwMode="auto">
              <a:xfrm>
                <a:off x="1119386" y="4130119"/>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5" name="Rectangle 82"/>
              <p:cNvSpPr>
                <a:spLocks noChangeArrowheads="1"/>
              </p:cNvSpPr>
              <p:nvPr/>
            </p:nvSpPr>
            <p:spPr bwMode="auto">
              <a:xfrm>
                <a:off x="1090365"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196" name="Rectangle 83"/>
              <p:cNvSpPr>
                <a:spLocks noChangeArrowheads="1"/>
              </p:cNvSpPr>
              <p:nvPr/>
            </p:nvSpPr>
            <p:spPr bwMode="auto">
              <a:xfrm>
                <a:off x="1119386" y="4158174"/>
                <a:ext cx="10642" cy="10642"/>
              </a:xfrm>
              <a:prstGeom prst="rect">
                <a:avLst/>
              </a:prstGeom>
              <a:solidFill>
                <a:srgbClr val="353535"/>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197" name="Group 196"/>
          <p:cNvGrpSpPr/>
          <p:nvPr/>
        </p:nvGrpSpPr>
        <p:grpSpPr>
          <a:xfrm>
            <a:off x="783864" y="1700688"/>
            <a:ext cx="978270" cy="978270"/>
            <a:chOff x="6668190" y="1700433"/>
            <a:chExt cx="978408" cy="978408"/>
          </a:xfrm>
        </p:grpSpPr>
        <p:sp>
          <p:nvSpPr>
            <p:cNvPr id="198" name="Oval 197"/>
            <p:cNvSpPr/>
            <p:nvPr/>
          </p:nvSpPr>
          <p:spPr bwMode="auto">
            <a:xfrm>
              <a:off x="6668190" y="1700433"/>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199" name="Group 4"/>
            <p:cNvGrpSpPr>
              <a:grpSpLocks noChangeAspect="1"/>
            </p:cNvGrpSpPr>
            <p:nvPr/>
          </p:nvGrpSpPr>
          <p:grpSpPr bwMode="auto">
            <a:xfrm>
              <a:off x="6891717" y="1952419"/>
              <a:ext cx="558453" cy="523551"/>
              <a:chOff x="3829" y="2123"/>
              <a:chExt cx="176" cy="165"/>
            </a:xfrm>
          </p:grpSpPr>
          <p:sp>
            <p:nvSpPr>
              <p:cNvPr id="200"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1"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2"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3" name="Oval 8"/>
              <p:cNvSpPr>
                <a:spLocks noChangeArrowheads="1"/>
              </p:cNvSpPr>
              <p:nvPr/>
            </p:nvSpPr>
            <p:spPr bwMode="auto">
              <a:xfrm>
                <a:off x="3955" y="2146"/>
                <a:ext cx="46" cy="45"/>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4" name="Oval 9"/>
              <p:cNvSpPr>
                <a:spLocks noChangeArrowheads="1"/>
              </p:cNvSpPr>
              <p:nvPr/>
            </p:nvSpPr>
            <p:spPr bwMode="auto">
              <a:xfrm>
                <a:off x="3893" y="2191"/>
                <a:ext cx="56" cy="56"/>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5" name="Oval 10"/>
              <p:cNvSpPr>
                <a:spLocks noChangeArrowheads="1"/>
              </p:cNvSpPr>
              <p:nvPr/>
            </p:nvSpPr>
            <p:spPr bwMode="auto">
              <a:xfrm>
                <a:off x="3871" y="2123"/>
                <a:ext cx="28" cy="28"/>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6" name="Oval 11"/>
              <p:cNvSpPr>
                <a:spLocks noChangeArrowheads="1"/>
              </p:cNvSpPr>
              <p:nvPr/>
            </p:nvSpPr>
            <p:spPr bwMode="auto">
              <a:xfrm>
                <a:off x="3829" y="2186"/>
                <a:ext cx="27" cy="27"/>
              </a:xfrm>
              <a:prstGeom prst="ellipse">
                <a:avLst/>
              </a:pr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7"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08"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353535"/>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grpSp>
        <p:nvGrpSpPr>
          <p:cNvPr id="209" name="Group 208"/>
          <p:cNvGrpSpPr/>
          <p:nvPr/>
        </p:nvGrpSpPr>
        <p:grpSpPr>
          <a:xfrm>
            <a:off x="1741308" y="2775384"/>
            <a:ext cx="978270" cy="978270"/>
            <a:chOff x="7625770" y="2775282"/>
            <a:chExt cx="978408" cy="978408"/>
          </a:xfrm>
        </p:grpSpPr>
        <p:sp>
          <p:nvSpPr>
            <p:cNvPr id="210" name="Oval 209"/>
            <p:cNvSpPr/>
            <p:nvPr/>
          </p:nvSpPr>
          <p:spPr bwMode="auto">
            <a:xfrm>
              <a:off x="7625770" y="277528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11" name="Group 4"/>
            <p:cNvGrpSpPr>
              <a:grpSpLocks noChangeAspect="1"/>
            </p:cNvGrpSpPr>
            <p:nvPr/>
          </p:nvGrpSpPr>
          <p:grpSpPr bwMode="auto">
            <a:xfrm flipH="1">
              <a:off x="7801434" y="3052314"/>
              <a:ext cx="611543" cy="317739"/>
              <a:chOff x="31" y="-57"/>
              <a:chExt cx="741" cy="385"/>
            </a:xfrm>
            <a:solidFill>
              <a:schemeClr val="tx1"/>
            </a:solidFill>
          </p:grpSpPr>
          <p:sp>
            <p:nvSpPr>
              <p:cNvPr id="212"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213"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353535"/>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214" name="Group 213"/>
          <p:cNvGrpSpPr/>
          <p:nvPr/>
        </p:nvGrpSpPr>
        <p:grpSpPr>
          <a:xfrm>
            <a:off x="888600" y="5384485"/>
            <a:ext cx="978270" cy="978270"/>
            <a:chOff x="6772941" y="5384752"/>
            <a:chExt cx="978408" cy="978408"/>
          </a:xfrm>
        </p:grpSpPr>
        <p:sp>
          <p:nvSpPr>
            <p:cNvPr id="215" name="Oval 214"/>
            <p:cNvSpPr/>
            <p:nvPr/>
          </p:nvSpPr>
          <p:spPr bwMode="auto">
            <a:xfrm>
              <a:off x="6772941" y="5384752"/>
              <a:ext cx="978408" cy="978408"/>
            </a:xfrm>
            <a:prstGeom prst="ellipse">
              <a:avLst/>
            </a:prstGeom>
            <a:solidFill>
              <a:srgbClr val="F8F8F8"/>
            </a:solidFill>
            <a:ln w="381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nvGrpSpPr>
            <p:cNvPr id="216" name="Group 215"/>
            <p:cNvGrpSpPr/>
            <p:nvPr/>
          </p:nvGrpSpPr>
          <p:grpSpPr>
            <a:xfrm>
              <a:off x="6987157" y="5607126"/>
              <a:ext cx="558452" cy="558452"/>
              <a:chOff x="-2003354" y="264340"/>
              <a:chExt cx="1579357" cy="1579357"/>
            </a:xfrm>
          </p:grpSpPr>
          <p:grpSp>
            <p:nvGrpSpPr>
              <p:cNvPr id="217" name="Group 4"/>
              <p:cNvGrpSpPr>
                <a:grpSpLocks noChangeAspect="1"/>
              </p:cNvGrpSpPr>
              <p:nvPr/>
            </p:nvGrpSpPr>
            <p:grpSpPr bwMode="auto">
              <a:xfrm>
                <a:off x="-1771124" y="636698"/>
                <a:ext cx="1114896" cy="834640"/>
                <a:chOff x="3372" y="1795"/>
                <a:chExt cx="1090" cy="816"/>
              </a:xfrm>
              <a:solidFill>
                <a:schemeClr val="tx1"/>
              </a:solidFill>
            </p:grpSpPr>
            <p:sp>
              <p:nvSpPr>
                <p:cNvPr id="219" name="Freeform 5"/>
                <p:cNvSpPr>
                  <a:spLocks/>
                </p:cNvSpPr>
                <p:nvPr/>
              </p:nvSpPr>
              <p:spPr bwMode="auto">
                <a:xfrm>
                  <a:off x="3372" y="1795"/>
                  <a:ext cx="1090" cy="706"/>
                </a:xfrm>
                <a:custGeom>
                  <a:avLst/>
                  <a:gdLst>
                    <a:gd name="T0" fmla="*/ 705 w 800"/>
                    <a:gd name="T1" fmla="*/ 518 h 518"/>
                    <a:gd name="T2" fmla="*/ 689 w 800"/>
                    <a:gd name="T3" fmla="*/ 518 h 518"/>
                    <a:gd name="T4" fmla="*/ 689 w 800"/>
                    <a:gd name="T5" fmla="*/ 486 h 518"/>
                    <a:gd name="T6" fmla="*/ 705 w 800"/>
                    <a:gd name="T7" fmla="*/ 486 h 518"/>
                    <a:gd name="T8" fmla="*/ 767 w 800"/>
                    <a:gd name="T9" fmla="*/ 424 h 518"/>
                    <a:gd name="T10" fmla="*/ 767 w 800"/>
                    <a:gd name="T11" fmla="*/ 94 h 518"/>
                    <a:gd name="T12" fmla="*/ 705 w 800"/>
                    <a:gd name="T13" fmla="*/ 32 h 518"/>
                    <a:gd name="T14" fmla="*/ 94 w 800"/>
                    <a:gd name="T15" fmla="*/ 32 h 518"/>
                    <a:gd name="T16" fmla="*/ 32 w 800"/>
                    <a:gd name="T17" fmla="*/ 94 h 518"/>
                    <a:gd name="T18" fmla="*/ 32 w 800"/>
                    <a:gd name="T19" fmla="*/ 424 h 518"/>
                    <a:gd name="T20" fmla="*/ 94 w 800"/>
                    <a:gd name="T21" fmla="*/ 486 h 518"/>
                    <a:gd name="T22" fmla="*/ 110 w 800"/>
                    <a:gd name="T23" fmla="*/ 486 h 518"/>
                    <a:gd name="T24" fmla="*/ 110 w 800"/>
                    <a:gd name="T25" fmla="*/ 518 h 518"/>
                    <a:gd name="T26" fmla="*/ 94 w 800"/>
                    <a:gd name="T27" fmla="*/ 518 h 518"/>
                    <a:gd name="T28" fmla="*/ 0 w 800"/>
                    <a:gd name="T29" fmla="*/ 424 h 518"/>
                    <a:gd name="T30" fmla="*/ 0 w 800"/>
                    <a:gd name="T31" fmla="*/ 94 h 518"/>
                    <a:gd name="T32" fmla="*/ 94 w 800"/>
                    <a:gd name="T33" fmla="*/ 0 h 518"/>
                    <a:gd name="T34" fmla="*/ 705 w 800"/>
                    <a:gd name="T35" fmla="*/ 0 h 518"/>
                    <a:gd name="T36" fmla="*/ 800 w 800"/>
                    <a:gd name="T37" fmla="*/ 94 h 518"/>
                    <a:gd name="T38" fmla="*/ 800 w 800"/>
                    <a:gd name="T39" fmla="*/ 424 h 518"/>
                    <a:gd name="T40" fmla="*/ 705 w 800"/>
                    <a:gd name="T41"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0" h="518">
                      <a:moveTo>
                        <a:pt x="705" y="518"/>
                      </a:moveTo>
                      <a:cubicBezTo>
                        <a:pt x="689" y="518"/>
                        <a:pt x="689" y="518"/>
                        <a:pt x="689" y="518"/>
                      </a:cubicBezTo>
                      <a:cubicBezTo>
                        <a:pt x="689" y="486"/>
                        <a:pt x="689" y="486"/>
                        <a:pt x="689" y="486"/>
                      </a:cubicBezTo>
                      <a:cubicBezTo>
                        <a:pt x="705" y="486"/>
                        <a:pt x="705" y="486"/>
                        <a:pt x="705" y="486"/>
                      </a:cubicBezTo>
                      <a:cubicBezTo>
                        <a:pt x="739" y="486"/>
                        <a:pt x="767" y="458"/>
                        <a:pt x="767" y="424"/>
                      </a:cubicBezTo>
                      <a:cubicBezTo>
                        <a:pt x="767" y="94"/>
                        <a:pt x="767" y="94"/>
                        <a:pt x="767" y="94"/>
                      </a:cubicBezTo>
                      <a:cubicBezTo>
                        <a:pt x="767" y="60"/>
                        <a:pt x="739" y="32"/>
                        <a:pt x="705" y="32"/>
                      </a:cubicBezTo>
                      <a:cubicBezTo>
                        <a:pt x="94" y="32"/>
                        <a:pt x="94" y="32"/>
                        <a:pt x="94" y="32"/>
                      </a:cubicBezTo>
                      <a:cubicBezTo>
                        <a:pt x="60" y="32"/>
                        <a:pt x="32" y="60"/>
                        <a:pt x="32" y="94"/>
                      </a:cubicBezTo>
                      <a:cubicBezTo>
                        <a:pt x="32" y="424"/>
                        <a:pt x="32" y="424"/>
                        <a:pt x="32" y="424"/>
                      </a:cubicBezTo>
                      <a:cubicBezTo>
                        <a:pt x="32" y="458"/>
                        <a:pt x="60" y="486"/>
                        <a:pt x="94" y="486"/>
                      </a:cubicBezTo>
                      <a:cubicBezTo>
                        <a:pt x="110" y="486"/>
                        <a:pt x="110" y="486"/>
                        <a:pt x="110" y="486"/>
                      </a:cubicBezTo>
                      <a:cubicBezTo>
                        <a:pt x="110" y="518"/>
                        <a:pt x="110" y="518"/>
                        <a:pt x="110" y="518"/>
                      </a:cubicBezTo>
                      <a:cubicBezTo>
                        <a:pt x="94" y="518"/>
                        <a:pt x="94" y="518"/>
                        <a:pt x="94" y="518"/>
                      </a:cubicBezTo>
                      <a:cubicBezTo>
                        <a:pt x="42" y="518"/>
                        <a:pt x="0" y="476"/>
                        <a:pt x="0" y="424"/>
                      </a:cubicBezTo>
                      <a:cubicBezTo>
                        <a:pt x="0" y="94"/>
                        <a:pt x="0" y="94"/>
                        <a:pt x="0" y="94"/>
                      </a:cubicBezTo>
                      <a:cubicBezTo>
                        <a:pt x="0" y="42"/>
                        <a:pt x="42" y="0"/>
                        <a:pt x="94" y="0"/>
                      </a:cubicBezTo>
                      <a:cubicBezTo>
                        <a:pt x="705" y="0"/>
                        <a:pt x="705" y="0"/>
                        <a:pt x="705" y="0"/>
                      </a:cubicBezTo>
                      <a:cubicBezTo>
                        <a:pt x="757" y="0"/>
                        <a:pt x="800" y="42"/>
                        <a:pt x="800" y="94"/>
                      </a:cubicBezTo>
                      <a:cubicBezTo>
                        <a:pt x="800" y="424"/>
                        <a:pt x="800" y="424"/>
                        <a:pt x="800" y="424"/>
                      </a:cubicBezTo>
                      <a:cubicBezTo>
                        <a:pt x="800" y="476"/>
                        <a:pt x="757" y="518"/>
                        <a:pt x="705" y="518"/>
                      </a:cubicBezTo>
                    </a:path>
                  </a:pathLst>
                </a:custGeom>
                <a:grpFill/>
                <a:ln w="3175">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220" name="Freeform 6"/>
                <p:cNvSpPr>
                  <a:spLocks/>
                </p:cNvSpPr>
                <p:nvPr/>
              </p:nvSpPr>
              <p:spPr bwMode="auto">
                <a:xfrm>
                  <a:off x="3575" y="2354"/>
                  <a:ext cx="120" cy="257"/>
                </a:xfrm>
                <a:custGeom>
                  <a:avLst/>
                  <a:gdLst>
                    <a:gd name="T0" fmla="*/ 44 w 88"/>
                    <a:gd name="T1" fmla="*/ 189 h 189"/>
                    <a:gd name="T2" fmla="*/ 0 w 88"/>
                    <a:gd name="T3" fmla="*/ 145 h 189"/>
                    <a:gd name="T4" fmla="*/ 0 w 88"/>
                    <a:gd name="T5" fmla="*/ 44 h 189"/>
                    <a:gd name="T6" fmla="*/ 44 w 88"/>
                    <a:gd name="T7" fmla="*/ 0 h 189"/>
                    <a:gd name="T8" fmla="*/ 44 w 88"/>
                    <a:gd name="T9" fmla="*/ 0 h 189"/>
                    <a:gd name="T10" fmla="*/ 88 w 88"/>
                    <a:gd name="T11" fmla="*/ 44 h 189"/>
                    <a:gd name="T12" fmla="*/ 88 w 88"/>
                    <a:gd name="T13" fmla="*/ 145 h 189"/>
                    <a:gd name="T14" fmla="*/ 44 w 88"/>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89">
                      <a:moveTo>
                        <a:pt x="44" y="189"/>
                      </a:moveTo>
                      <a:cubicBezTo>
                        <a:pt x="20" y="189"/>
                        <a:pt x="0" y="169"/>
                        <a:pt x="0" y="145"/>
                      </a:cubicBezTo>
                      <a:cubicBezTo>
                        <a:pt x="0" y="44"/>
                        <a:pt x="0" y="44"/>
                        <a:pt x="0" y="44"/>
                      </a:cubicBezTo>
                      <a:cubicBezTo>
                        <a:pt x="0" y="20"/>
                        <a:pt x="20" y="0"/>
                        <a:pt x="44" y="0"/>
                      </a:cubicBezTo>
                      <a:cubicBezTo>
                        <a:pt x="44" y="0"/>
                        <a:pt x="44" y="0"/>
                        <a:pt x="44" y="0"/>
                      </a:cubicBezTo>
                      <a:cubicBezTo>
                        <a:pt x="68" y="0"/>
                        <a:pt x="88" y="20"/>
                        <a:pt x="88" y="44"/>
                      </a:cubicBezTo>
                      <a:cubicBezTo>
                        <a:pt x="88" y="145"/>
                        <a:pt x="88" y="145"/>
                        <a:pt x="88" y="145"/>
                      </a:cubicBezTo>
                      <a:cubicBezTo>
                        <a:pt x="88" y="169"/>
                        <a:pt x="68" y="189"/>
                        <a:pt x="44" y="189"/>
                      </a:cubicBezTo>
                      <a:close/>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221" name="Freeform 7"/>
                <p:cNvSpPr>
                  <a:spLocks/>
                </p:cNvSpPr>
                <p:nvPr/>
              </p:nvSpPr>
              <p:spPr bwMode="auto">
                <a:xfrm>
                  <a:off x="3763" y="2138"/>
                  <a:ext cx="120" cy="473"/>
                </a:xfrm>
                <a:custGeom>
                  <a:avLst/>
                  <a:gdLst>
                    <a:gd name="T0" fmla="*/ 44 w 88"/>
                    <a:gd name="T1" fmla="*/ 347 h 347"/>
                    <a:gd name="T2" fmla="*/ 0 w 88"/>
                    <a:gd name="T3" fmla="*/ 303 h 347"/>
                    <a:gd name="T4" fmla="*/ 0 w 88"/>
                    <a:gd name="T5" fmla="*/ 44 h 347"/>
                    <a:gd name="T6" fmla="*/ 44 w 88"/>
                    <a:gd name="T7" fmla="*/ 0 h 347"/>
                    <a:gd name="T8" fmla="*/ 88 w 88"/>
                    <a:gd name="T9" fmla="*/ 44 h 347"/>
                    <a:gd name="T10" fmla="*/ 88 w 88"/>
                    <a:gd name="T11" fmla="*/ 303 h 347"/>
                    <a:gd name="T12" fmla="*/ 44 w 8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88" h="347">
                      <a:moveTo>
                        <a:pt x="44" y="347"/>
                      </a:moveTo>
                      <a:cubicBezTo>
                        <a:pt x="20" y="347"/>
                        <a:pt x="0" y="327"/>
                        <a:pt x="0" y="303"/>
                      </a:cubicBezTo>
                      <a:cubicBezTo>
                        <a:pt x="0" y="44"/>
                        <a:pt x="0" y="44"/>
                        <a:pt x="0" y="44"/>
                      </a:cubicBezTo>
                      <a:cubicBezTo>
                        <a:pt x="0" y="20"/>
                        <a:pt x="20" y="0"/>
                        <a:pt x="44" y="0"/>
                      </a:cubicBezTo>
                      <a:cubicBezTo>
                        <a:pt x="68" y="0"/>
                        <a:pt x="88" y="20"/>
                        <a:pt x="88" y="44"/>
                      </a:cubicBezTo>
                      <a:cubicBezTo>
                        <a:pt x="88" y="303"/>
                        <a:pt x="88" y="303"/>
                        <a:pt x="88" y="303"/>
                      </a:cubicBezTo>
                      <a:cubicBezTo>
                        <a:pt x="88" y="327"/>
                        <a:pt x="68" y="347"/>
                        <a:pt x="44" y="347"/>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sp>
              <p:nvSpPr>
                <p:cNvPr id="222" name="Freeform 8"/>
                <p:cNvSpPr>
                  <a:spLocks/>
                </p:cNvSpPr>
                <p:nvPr/>
              </p:nvSpPr>
              <p:spPr bwMode="auto">
                <a:xfrm>
                  <a:off x="4138" y="1990"/>
                  <a:ext cx="120" cy="620"/>
                </a:xfrm>
                <a:custGeom>
                  <a:avLst/>
                  <a:gdLst>
                    <a:gd name="T0" fmla="*/ 44 w 88"/>
                    <a:gd name="T1" fmla="*/ 455 h 455"/>
                    <a:gd name="T2" fmla="*/ 0 w 88"/>
                    <a:gd name="T3" fmla="*/ 411 h 455"/>
                    <a:gd name="T4" fmla="*/ 0 w 88"/>
                    <a:gd name="T5" fmla="*/ 44 h 455"/>
                    <a:gd name="T6" fmla="*/ 44 w 88"/>
                    <a:gd name="T7" fmla="*/ 0 h 455"/>
                    <a:gd name="T8" fmla="*/ 88 w 88"/>
                    <a:gd name="T9" fmla="*/ 44 h 455"/>
                    <a:gd name="T10" fmla="*/ 88 w 88"/>
                    <a:gd name="T11" fmla="*/ 411 h 455"/>
                    <a:gd name="T12" fmla="*/ 44 w 88"/>
                    <a:gd name="T13" fmla="*/ 455 h 455"/>
                  </a:gdLst>
                  <a:ahLst/>
                  <a:cxnLst>
                    <a:cxn ang="0">
                      <a:pos x="T0" y="T1"/>
                    </a:cxn>
                    <a:cxn ang="0">
                      <a:pos x="T2" y="T3"/>
                    </a:cxn>
                    <a:cxn ang="0">
                      <a:pos x="T4" y="T5"/>
                    </a:cxn>
                    <a:cxn ang="0">
                      <a:pos x="T6" y="T7"/>
                    </a:cxn>
                    <a:cxn ang="0">
                      <a:pos x="T8" y="T9"/>
                    </a:cxn>
                    <a:cxn ang="0">
                      <a:pos x="T10" y="T11"/>
                    </a:cxn>
                    <a:cxn ang="0">
                      <a:pos x="T12" y="T13"/>
                    </a:cxn>
                  </a:cxnLst>
                  <a:rect l="0" t="0" r="r" b="b"/>
                  <a:pathLst>
                    <a:path w="88" h="455">
                      <a:moveTo>
                        <a:pt x="44" y="455"/>
                      </a:moveTo>
                      <a:cubicBezTo>
                        <a:pt x="20" y="455"/>
                        <a:pt x="0" y="435"/>
                        <a:pt x="0" y="411"/>
                      </a:cubicBezTo>
                      <a:cubicBezTo>
                        <a:pt x="0" y="44"/>
                        <a:pt x="0" y="44"/>
                        <a:pt x="0" y="44"/>
                      </a:cubicBezTo>
                      <a:cubicBezTo>
                        <a:pt x="0" y="20"/>
                        <a:pt x="20" y="0"/>
                        <a:pt x="44" y="0"/>
                      </a:cubicBezTo>
                      <a:cubicBezTo>
                        <a:pt x="68" y="0"/>
                        <a:pt x="88" y="20"/>
                        <a:pt x="88" y="44"/>
                      </a:cubicBezTo>
                      <a:cubicBezTo>
                        <a:pt x="88" y="411"/>
                        <a:pt x="88" y="411"/>
                        <a:pt x="88" y="411"/>
                      </a:cubicBezTo>
                      <a:cubicBezTo>
                        <a:pt x="88" y="435"/>
                        <a:pt x="68" y="455"/>
                        <a:pt x="44" y="455"/>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dirty="0">
                    <a:solidFill>
                      <a:srgbClr val="353535"/>
                    </a:solidFill>
                    <a:latin typeface="Segoe UI Semilight"/>
                  </a:endParaRPr>
                </a:p>
              </p:txBody>
            </p:sp>
            <p:sp>
              <p:nvSpPr>
                <p:cNvPr id="223" name="Freeform 9"/>
                <p:cNvSpPr>
                  <a:spLocks/>
                </p:cNvSpPr>
                <p:nvPr/>
              </p:nvSpPr>
              <p:spPr bwMode="auto">
                <a:xfrm>
                  <a:off x="3951" y="2230"/>
                  <a:ext cx="119" cy="381"/>
                </a:xfrm>
                <a:custGeom>
                  <a:avLst/>
                  <a:gdLst>
                    <a:gd name="T0" fmla="*/ 43 w 87"/>
                    <a:gd name="T1" fmla="*/ 280 h 280"/>
                    <a:gd name="T2" fmla="*/ 0 w 87"/>
                    <a:gd name="T3" fmla="*/ 236 h 280"/>
                    <a:gd name="T4" fmla="*/ 0 w 87"/>
                    <a:gd name="T5" fmla="*/ 44 h 280"/>
                    <a:gd name="T6" fmla="*/ 43 w 87"/>
                    <a:gd name="T7" fmla="*/ 0 h 280"/>
                    <a:gd name="T8" fmla="*/ 87 w 87"/>
                    <a:gd name="T9" fmla="*/ 44 h 280"/>
                    <a:gd name="T10" fmla="*/ 87 w 87"/>
                    <a:gd name="T11" fmla="*/ 236 h 280"/>
                    <a:gd name="T12" fmla="*/ 43 w 87"/>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87" h="280">
                      <a:moveTo>
                        <a:pt x="43" y="280"/>
                      </a:moveTo>
                      <a:cubicBezTo>
                        <a:pt x="19" y="280"/>
                        <a:pt x="0" y="260"/>
                        <a:pt x="0" y="236"/>
                      </a:cubicBezTo>
                      <a:cubicBezTo>
                        <a:pt x="0" y="44"/>
                        <a:pt x="0" y="44"/>
                        <a:pt x="0" y="44"/>
                      </a:cubicBezTo>
                      <a:cubicBezTo>
                        <a:pt x="0" y="19"/>
                        <a:pt x="19" y="0"/>
                        <a:pt x="43" y="0"/>
                      </a:cubicBezTo>
                      <a:cubicBezTo>
                        <a:pt x="68" y="0"/>
                        <a:pt x="87" y="19"/>
                        <a:pt x="87" y="44"/>
                      </a:cubicBezTo>
                      <a:cubicBezTo>
                        <a:pt x="87" y="236"/>
                        <a:pt x="87" y="236"/>
                        <a:pt x="87" y="236"/>
                      </a:cubicBezTo>
                      <a:cubicBezTo>
                        <a:pt x="87" y="260"/>
                        <a:pt x="68" y="280"/>
                        <a:pt x="43" y="280"/>
                      </a:cubicBezTo>
                    </a:path>
                  </a:pathLst>
                </a:custGeom>
                <a:noFill/>
                <a:ln w="19050">
                  <a:solidFill>
                    <a:srgbClr val="353535"/>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sz="1399">
                    <a:solidFill>
                      <a:srgbClr val="353535"/>
                    </a:solidFill>
                    <a:latin typeface="Segoe UI Semilight"/>
                  </a:endParaRPr>
                </a:p>
              </p:txBody>
            </p:sp>
          </p:grpSp>
          <p:sp>
            <p:nvSpPr>
              <p:cNvPr id="218" name="Rectangle 217"/>
              <p:cNvSpPr/>
              <p:nvPr/>
            </p:nvSpPr>
            <p:spPr bwMode="auto">
              <a:xfrm>
                <a:off x="-2003354" y="264340"/>
                <a:ext cx="1579357" cy="1579357"/>
              </a:xfrm>
              <a:prstGeom prst="rect">
                <a:avLst/>
              </a:prstGeom>
              <a:noFill/>
              <a:ln w="22225">
                <a:solidFill>
                  <a:srgbClr val="353535"/>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3599" dirty="0">
                  <a:gradFill>
                    <a:gsLst>
                      <a:gs pos="0">
                        <a:srgbClr val="FFFFFF"/>
                      </a:gs>
                      <a:gs pos="100000">
                        <a:srgbClr val="FFFFFF"/>
                      </a:gs>
                    </a:gsLst>
                    <a:lin ang="5400000" scaled="0"/>
                  </a:gradFill>
                  <a:latin typeface="Segoe UI Semilight"/>
                  <a:cs typeface="Segoe UI" pitchFamily="34" charset="0"/>
                </a:endParaRPr>
              </a:p>
            </p:txBody>
          </p:sp>
        </p:grpSp>
      </p:grpSp>
      <p:grpSp>
        <p:nvGrpSpPr>
          <p:cNvPr id="224" name="Group 223"/>
          <p:cNvGrpSpPr/>
          <p:nvPr/>
        </p:nvGrpSpPr>
        <p:grpSpPr>
          <a:xfrm>
            <a:off x="1761625" y="4205631"/>
            <a:ext cx="978270" cy="978270"/>
            <a:chOff x="630607" y="3925556"/>
            <a:chExt cx="978408" cy="978408"/>
          </a:xfrm>
          <a:solidFill>
            <a:srgbClr val="353535"/>
          </a:solidFill>
        </p:grpSpPr>
        <p:sp>
          <p:nvSpPr>
            <p:cNvPr id="225" name="Oval 224"/>
            <p:cNvSpPr/>
            <p:nvPr/>
          </p:nvSpPr>
          <p:spPr bwMode="auto">
            <a:xfrm>
              <a:off x="630607" y="3925556"/>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226" name="Group 225"/>
            <p:cNvGrpSpPr/>
            <p:nvPr/>
          </p:nvGrpSpPr>
          <p:grpSpPr>
            <a:xfrm>
              <a:off x="867021" y="4170326"/>
              <a:ext cx="505581" cy="488869"/>
              <a:chOff x="1071984" y="3981142"/>
              <a:chExt cx="234107" cy="226369"/>
            </a:xfrm>
            <a:grpFill/>
          </p:grpSpPr>
          <p:sp>
            <p:nvSpPr>
              <p:cNvPr id="227" name="Rectangle 56"/>
              <p:cNvSpPr>
                <a:spLocks noChangeArrowheads="1"/>
              </p:cNvSpPr>
              <p:nvPr/>
            </p:nvSpPr>
            <p:spPr bwMode="auto">
              <a:xfrm>
                <a:off x="1149375" y="4002425"/>
                <a:ext cx="104478" cy="205086"/>
              </a:xfrm>
              <a:prstGeom prst="rect">
                <a:avLst/>
              </a:prstGeom>
              <a:noFill/>
              <a:ln w="22225" cap="flat">
                <a:solidFill>
                  <a:srgbClr val="B0B0B0"/>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28" name="Freeform 57"/>
              <p:cNvSpPr>
                <a:spLocks/>
              </p:cNvSpPr>
              <p:nvPr/>
            </p:nvSpPr>
            <p:spPr bwMode="auto">
              <a:xfrm>
                <a:off x="1071984" y="4054663"/>
                <a:ext cx="58043" cy="152847"/>
              </a:xfrm>
              <a:custGeom>
                <a:avLst/>
                <a:gdLst>
                  <a:gd name="T0" fmla="*/ 60 w 60"/>
                  <a:gd name="T1" fmla="*/ 158 h 158"/>
                  <a:gd name="T2" fmla="*/ 0 w 60"/>
                  <a:gd name="T3" fmla="*/ 158 h 158"/>
                  <a:gd name="T4" fmla="*/ 0 w 60"/>
                  <a:gd name="T5" fmla="*/ 0 h 158"/>
                  <a:gd name="T6" fmla="*/ 60 w 60"/>
                  <a:gd name="T7" fmla="*/ 0 h 158"/>
                </a:gdLst>
                <a:ahLst/>
                <a:cxnLst>
                  <a:cxn ang="0">
                    <a:pos x="T0" y="T1"/>
                  </a:cxn>
                  <a:cxn ang="0">
                    <a:pos x="T2" y="T3"/>
                  </a:cxn>
                  <a:cxn ang="0">
                    <a:pos x="T4" y="T5"/>
                  </a:cxn>
                  <a:cxn ang="0">
                    <a:pos x="T6" y="T7"/>
                  </a:cxn>
                </a:cxnLst>
                <a:rect l="0" t="0" r="r" b="b"/>
                <a:pathLst>
                  <a:path w="60" h="158">
                    <a:moveTo>
                      <a:pt x="60" y="158"/>
                    </a:moveTo>
                    <a:lnTo>
                      <a:pt x="0" y="158"/>
                    </a:lnTo>
                    <a:lnTo>
                      <a:pt x="0" y="0"/>
                    </a:lnTo>
                    <a:lnTo>
                      <a:pt x="60" y="0"/>
                    </a:ln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29" name="Freeform 58"/>
              <p:cNvSpPr>
                <a:spLocks/>
              </p:cNvSpPr>
              <p:nvPr/>
            </p:nvSpPr>
            <p:spPr bwMode="auto">
              <a:xfrm>
                <a:off x="1273200" y="4108837"/>
                <a:ext cx="32891" cy="98673"/>
              </a:xfrm>
              <a:custGeom>
                <a:avLst/>
                <a:gdLst>
                  <a:gd name="T0" fmla="*/ 0 w 34"/>
                  <a:gd name="T1" fmla="*/ 102 h 102"/>
                  <a:gd name="T2" fmla="*/ 34 w 34"/>
                  <a:gd name="T3" fmla="*/ 102 h 102"/>
                  <a:gd name="T4" fmla="*/ 34 w 34"/>
                  <a:gd name="T5" fmla="*/ 0 h 102"/>
                  <a:gd name="T6" fmla="*/ 0 w 34"/>
                  <a:gd name="T7" fmla="*/ 0 h 102"/>
                </a:gdLst>
                <a:ahLst/>
                <a:cxnLst>
                  <a:cxn ang="0">
                    <a:pos x="T0" y="T1"/>
                  </a:cxn>
                  <a:cxn ang="0">
                    <a:pos x="T2" y="T3"/>
                  </a:cxn>
                  <a:cxn ang="0">
                    <a:pos x="T4" y="T5"/>
                  </a:cxn>
                  <a:cxn ang="0">
                    <a:pos x="T6" y="T7"/>
                  </a:cxn>
                </a:cxnLst>
                <a:rect l="0" t="0" r="r" b="b"/>
                <a:pathLst>
                  <a:path w="34" h="102">
                    <a:moveTo>
                      <a:pt x="0" y="102"/>
                    </a:moveTo>
                    <a:lnTo>
                      <a:pt x="34" y="102"/>
                    </a:lnTo>
                    <a:lnTo>
                      <a:pt x="34" y="0"/>
                    </a:lnTo>
                    <a:lnTo>
                      <a:pt x="0" y="0"/>
                    </a:ln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0" name="Freeform 59"/>
              <p:cNvSpPr>
                <a:spLocks/>
              </p:cNvSpPr>
              <p:nvPr/>
            </p:nvSpPr>
            <p:spPr bwMode="auto">
              <a:xfrm>
                <a:off x="1189038" y="4169783"/>
                <a:ext cx="25152" cy="37728"/>
              </a:xfrm>
              <a:custGeom>
                <a:avLst/>
                <a:gdLst>
                  <a:gd name="T0" fmla="*/ 19 w 19"/>
                  <a:gd name="T1" fmla="*/ 28 h 28"/>
                  <a:gd name="T2" fmla="*/ 19 w 19"/>
                  <a:gd name="T3" fmla="*/ 10 h 28"/>
                  <a:gd name="T4" fmla="*/ 9 w 19"/>
                  <a:gd name="T5" fmla="*/ 0 h 28"/>
                  <a:gd name="T6" fmla="*/ 0 w 19"/>
                  <a:gd name="T7" fmla="*/ 10 h 28"/>
                  <a:gd name="T8" fmla="*/ 0 w 19"/>
                  <a:gd name="T9" fmla="*/ 28 h 28"/>
                </a:gdLst>
                <a:ahLst/>
                <a:cxnLst>
                  <a:cxn ang="0">
                    <a:pos x="T0" y="T1"/>
                  </a:cxn>
                  <a:cxn ang="0">
                    <a:pos x="T2" y="T3"/>
                  </a:cxn>
                  <a:cxn ang="0">
                    <a:pos x="T4" y="T5"/>
                  </a:cxn>
                  <a:cxn ang="0">
                    <a:pos x="T6" y="T7"/>
                  </a:cxn>
                  <a:cxn ang="0">
                    <a:pos x="T8" y="T9"/>
                  </a:cxn>
                </a:cxnLst>
                <a:rect l="0" t="0" r="r" b="b"/>
                <a:pathLst>
                  <a:path w="19" h="28">
                    <a:moveTo>
                      <a:pt x="19" y="28"/>
                    </a:moveTo>
                    <a:cubicBezTo>
                      <a:pt x="19" y="10"/>
                      <a:pt x="19" y="10"/>
                      <a:pt x="19" y="10"/>
                    </a:cubicBezTo>
                    <a:cubicBezTo>
                      <a:pt x="19" y="5"/>
                      <a:pt x="15" y="0"/>
                      <a:pt x="9" y="0"/>
                    </a:cubicBezTo>
                    <a:cubicBezTo>
                      <a:pt x="4" y="0"/>
                      <a:pt x="0" y="5"/>
                      <a:pt x="0" y="10"/>
                    </a:cubicBezTo>
                    <a:cubicBezTo>
                      <a:pt x="0" y="28"/>
                      <a:pt x="0" y="28"/>
                      <a:pt x="0" y="28"/>
                    </a:cubicBezTo>
                  </a:path>
                </a:pathLst>
              </a:custGeom>
              <a:noFill/>
              <a:ln w="22225" cap="flat">
                <a:solidFill>
                  <a:srgbClr val="B0B0B0"/>
                </a:solidFill>
                <a:prstDash val="solid"/>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1" name="Rectangle 60"/>
              <p:cNvSpPr>
                <a:spLocks noChangeArrowheads="1"/>
              </p:cNvSpPr>
              <p:nvPr/>
            </p:nvSpPr>
            <p:spPr bwMode="auto">
              <a:xfrm>
                <a:off x="1168722" y="3981142"/>
                <a:ext cx="29989" cy="21282"/>
              </a:xfrm>
              <a:prstGeom prst="rect">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2" name="Rectangle 61"/>
              <p:cNvSpPr>
                <a:spLocks noChangeArrowheads="1"/>
              </p:cNvSpPr>
              <p:nvPr/>
            </p:nvSpPr>
            <p:spPr bwMode="auto">
              <a:xfrm>
                <a:off x="1226765"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3" name="Rectangle 62"/>
              <p:cNvSpPr>
                <a:spLocks noChangeArrowheads="1"/>
              </p:cNvSpPr>
              <p:nvPr/>
            </p:nvSpPr>
            <p:spPr bwMode="auto">
              <a:xfrm>
                <a:off x="1226765"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4" name="Rectangle 63"/>
              <p:cNvSpPr>
                <a:spLocks noChangeArrowheads="1"/>
              </p:cNvSpPr>
              <p:nvPr/>
            </p:nvSpPr>
            <p:spPr bwMode="auto">
              <a:xfrm>
                <a:off x="1226765"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5" name="Rectangle 64"/>
              <p:cNvSpPr>
                <a:spLocks noChangeArrowheads="1"/>
              </p:cNvSpPr>
              <p:nvPr/>
            </p:nvSpPr>
            <p:spPr bwMode="auto">
              <a:xfrm>
                <a:off x="1226765"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6" name="Rectangle 65"/>
              <p:cNvSpPr>
                <a:spLocks noChangeArrowheads="1"/>
              </p:cNvSpPr>
              <p:nvPr/>
            </p:nvSpPr>
            <p:spPr bwMode="auto">
              <a:xfrm>
                <a:off x="1226765"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7" name="Rectangle 66"/>
              <p:cNvSpPr>
                <a:spLocks noChangeArrowheads="1"/>
              </p:cNvSpPr>
              <p:nvPr/>
            </p:nvSpPr>
            <p:spPr bwMode="auto">
              <a:xfrm>
                <a:off x="1166788"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8" name="Rectangle 67"/>
              <p:cNvSpPr>
                <a:spLocks noChangeArrowheads="1"/>
              </p:cNvSpPr>
              <p:nvPr/>
            </p:nvSpPr>
            <p:spPr bwMode="auto">
              <a:xfrm>
                <a:off x="1166788"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39" name="Rectangle 68"/>
              <p:cNvSpPr>
                <a:spLocks noChangeArrowheads="1"/>
              </p:cNvSpPr>
              <p:nvPr/>
            </p:nvSpPr>
            <p:spPr bwMode="auto">
              <a:xfrm>
                <a:off x="1166788"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0" name="Rectangle 69"/>
              <p:cNvSpPr>
                <a:spLocks noChangeArrowheads="1"/>
              </p:cNvSpPr>
              <p:nvPr/>
            </p:nvSpPr>
            <p:spPr bwMode="auto">
              <a:xfrm>
                <a:off x="1166788"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1" name="Rectangle 70"/>
              <p:cNvSpPr>
                <a:spLocks noChangeArrowheads="1"/>
              </p:cNvSpPr>
              <p:nvPr/>
            </p:nvSpPr>
            <p:spPr bwMode="auto">
              <a:xfrm>
                <a:off x="1166788"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2" name="Rectangle 71"/>
              <p:cNvSpPr>
                <a:spLocks noChangeArrowheads="1"/>
              </p:cNvSpPr>
              <p:nvPr/>
            </p:nvSpPr>
            <p:spPr bwMode="auto">
              <a:xfrm>
                <a:off x="1195809" y="402080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3" name="Rectangle 72"/>
              <p:cNvSpPr>
                <a:spLocks noChangeArrowheads="1"/>
              </p:cNvSpPr>
              <p:nvPr/>
            </p:nvSpPr>
            <p:spPr bwMode="auto">
              <a:xfrm>
                <a:off x="1195809" y="4048861"/>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4" name="Rectangle 73"/>
              <p:cNvSpPr>
                <a:spLocks noChangeArrowheads="1"/>
              </p:cNvSpPr>
              <p:nvPr/>
            </p:nvSpPr>
            <p:spPr bwMode="auto">
              <a:xfrm>
                <a:off x="1195809" y="4075945"/>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5" name="Rectangle 74"/>
              <p:cNvSpPr>
                <a:spLocks noChangeArrowheads="1"/>
              </p:cNvSpPr>
              <p:nvPr/>
            </p:nvSpPr>
            <p:spPr bwMode="auto">
              <a:xfrm>
                <a:off x="1195809"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6" name="Rectangle 75"/>
              <p:cNvSpPr>
                <a:spLocks noChangeArrowheads="1"/>
              </p:cNvSpPr>
              <p:nvPr/>
            </p:nvSpPr>
            <p:spPr bwMode="auto">
              <a:xfrm>
                <a:off x="1195809"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7" name="Rectangle 76"/>
              <p:cNvSpPr>
                <a:spLocks noChangeArrowheads="1"/>
              </p:cNvSpPr>
              <p:nvPr/>
            </p:nvSpPr>
            <p:spPr bwMode="auto">
              <a:xfrm>
                <a:off x="1090365" y="407594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8" name="Rectangle 77"/>
              <p:cNvSpPr>
                <a:spLocks noChangeArrowheads="1"/>
              </p:cNvSpPr>
              <p:nvPr/>
            </p:nvSpPr>
            <p:spPr bwMode="auto">
              <a:xfrm>
                <a:off x="1090365"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49" name="Rectangle 78"/>
              <p:cNvSpPr>
                <a:spLocks noChangeArrowheads="1"/>
              </p:cNvSpPr>
              <p:nvPr/>
            </p:nvSpPr>
            <p:spPr bwMode="auto">
              <a:xfrm>
                <a:off x="1090365"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50" name="Rectangle 79"/>
              <p:cNvSpPr>
                <a:spLocks noChangeArrowheads="1"/>
              </p:cNvSpPr>
              <p:nvPr/>
            </p:nvSpPr>
            <p:spPr bwMode="auto">
              <a:xfrm>
                <a:off x="1119386" y="4075946"/>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51" name="Rectangle 80"/>
              <p:cNvSpPr>
                <a:spLocks noChangeArrowheads="1"/>
              </p:cNvSpPr>
              <p:nvPr/>
            </p:nvSpPr>
            <p:spPr bwMode="auto">
              <a:xfrm>
                <a:off x="1119386" y="4104000"/>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52" name="Rectangle 81"/>
              <p:cNvSpPr>
                <a:spLocks noChangeArrowheads="1"/>
              </p:cNvSpPr>
              <p:nvPr/>
            </p:nvSpPr>
            <p:spPr bwMode="auto">
              <a:xfrm>
                <a:off x="1119386" y="4130119"/>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53" name="Rectangle 82"/>
              <p:cNvSpPr>
                <a:spLocks noChangeArrowheads="1"/>
              </p:cNvSpPr>
              <p:nvPr/>
            </p:nvSpPr>
            <p:spPr bwMode="auto">
              <a:xfrm>
                <a:off x="1090365" y="4158174"/>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sp>
            <p:nvSpPr>
              <p:cNvPr id="254" name="Rectangle 83"/>
              <p:cNvSpPr>
                <a:spLocks noChangeArrowheads="1"/>
              </p:cNvSpPr>
              <p:nvPr/>
            </p:nvSpPr>
            <p:spPr bwMode="auto">
              <a:xfrm>
                <a:off x="1119386" y="4158174"/>
                <a:ext cx="10642" cy="10642"/>
              </a:xfrm>
              <a:prstGeom prst="rect">
                <a:avLst/>
              </a:prstGeom>
              <a:solidFill>
                <a:srgbClr val="B0B0B0"/>
              </a:solidFill>
              <a:ln w="9525">
                <a:noFill/>
                <a:miter lim="800000"/>
                <a:headEnd/>
                <a:tailEnd/>
              </a:ln>
            </p:spPr>
            <p:txBody>
              <a:bodyPr vert="horz" wrap="square" lIns="91427" tIns="45713" rIns="91427" bIns="45713" numCol="1" anchor="t" anchorCtr="0" compatLnSpc="1">
                <a:prstTxWarp prst="textNoShape">
                  <a:avLst/>
                </a:prstTxWarp>
              </a:bodyPr>
              <a:lstStyle/>
              <a:p>
                <a:pPr defTabSz="914224">
                  <a:defRPr/>
                </a:pPr>
                <a:endParaRPr lang="en-US" kern="0">
                  <a:solidFill>
                    <a:srgbClr val="FFFFFF"/>
                  </a:solidFill>
                  <a:latin typeface="Segoe UI Semilight"/>
                </a:endParaRPr>
              </a:p>
            </p:txBody>
          </p:sp>
        </p:grpSp>
      </p:grpSp>
      <p:grpSp>
        <p:nvGrpSpPr>
          <p:cNvPr id="255" name="Group 254"/>
          <p:cNvGrpSpPr/>
          <p:nvPr/>
        </p:nvGrpSpPr>
        <p:grpSpPr>
          <a:xfrm>
            <a:off x="1741308" y="2775384"/>
            <a:ext cx="978270" cy="978270"/>
            <a:chOff x="7625770" y="2775282"/>
            <a:chExt cx="978408" cy="978408"/>
          </a:xfrm>
          <a:solidFill>
            <a:srgbClr val="353535"/>
          </a:solidFill>
        </p:grpSpPr>
        <p:sp>
          <p:nvSpPr>
            <p:cNvPr id="256" name="Oval 255"/>
            <p:cNvSpPr/>
            <p:nvPr/>
          </p:nvSpPr>
          <p:spPr bwMode="auto">
            <a:xfrm>
              <a:off x="7625770" y="2775282"/>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257" name="Group 4"/>
            <p:cNvGrpSpPr>
              <a:grpSpLocks noChangeAspect="1"/>
            </p:cNvGrpSpPr>
            <p:nvPr/>
          </p:nvGrpSpPr>
          <p:grpSpPr bwMode="auto">
            <a:xfrm flipH="1">
              <a:off x="7801434" y="3052314"/>
              <a:ext cx="611543" cy="317739"/>
              <a:chOff x="31" y="-57"/>
              <a:chExt cx="741" cy="385"/>
            </a:xfrm>
            <a:grpFill/>
          </p:grpSpPr>
          <p:sp>
            <p:nvSpPr>
              <p:cNvPr id="258" name="Freeform 5"/>
              <p:cNvSpPr>
                <a:spLocks noEditPoints="1"/>
              </p:cNvSpPr>
              <p:nvPr/>
            </p:nvSpPr>
            <p:spPr bwMode="auto">
              <a:xfrm>
                <a:off x="31" y="-57"/>
                <a:ext cx="741" cy="385"/>
              </a:xfrm>
              <a:custGeom>
                <a:avLst/>
                <a:gdLst>
                  <a:gd name="T0" fmla="*/ 65 w 65"/>
                  <a:gd name="T1" fmla="*/ 32 h 32"/>
                  <a:gd name="T2" fmla="*/ 32 w 65"/>
                  <a:gd name="T3" fmla="*/ 0 h 32"/>
                  <a:gd name="T4" fmla="*/ 32 w 65"/>
                  <a:gd name="T5" fmla="*/ 0 h 32"/>
                  <a:gd name="T6" fmla="*/ 0 w 65"/>
                  <a:gd name="T7" fmla="*/ 32 h 32"/>
                  <a:gd name="T8" fmla="*/ 10 w 65"/>
                  <a:gd name="T9" fmla="*/ 32 h 32"/>
                  <a:gd name="T10" fmla="*/ 10 w 65"/>
                  <a:gd name="T11" fmla="*/ 27 h 32"/>
                  <a:gd name="T12" fmla="*/ 4 w 65"/>
                  <a:gd name="T13" fmla="*/ 27 h 32"/>
                  <a:gd name="T14" fmla="*/ 10 w 65"/>
                  <a:gd name="T15" fmla="*/ 14 h 32"/>
                  <a:gd name="T16" fmla="*/ 15 w 65"/>
                  <a:gd name="T17" fmla="*/ 19 h 32"/>
                  <a:gd name="T18" fmla="*/ 17 w 65"/>
                  <a:gd name="T19" fmla="*/ 16 h 32"/>
                  <a:gd name="T20" fmla="*/ 13 w 65"/>
                  <a:gd name="T21" fmla="*/ 11 h 32"/>
                  <a:gd name="T22" fmla="*/ 30 w 65"/>
                  <a:gd name="T23" fmla="*/ 4 h 32"/>
                  <a:gd name="T24" fmla="*/ 30 w 65"/>
                  <a:gd name="T25" fmla="*/ 11 h 32"/>
                  <a:gd name="T26" fmla="*/ 34 w 65"/>
                  <a:gd name="T27" fmla="*/ 11 h 32"/>
                  <a:gd name="T28" fmla="*/ 34 w 65"/>
                  <a:gd name="T29" fmla="*/ 4 h 32"/>
                  <a:gd name="T30" fmla="*/ 52 w 65"/>
                  <a:gd name="T31" fmla="*/ 11 h 32"/>
                  <a:gd name="T32" fmla="*/ 47 w 65"/>
                  <a:gd name="T33" fmla="*/ 16 h 32"/>
                  <a:gd name="T34" fmla="*/ 50 w 65"/>
                  <a:gd name="T35" fmla="*/ 19 h 32"/>
                  <a:gd name="T36" fmla="*/ 55 w 65"/>
                  <a:gd name="T37" fmla="*/ 15 h 32"/>
                  <a:gd name="T38" fmla="*/ 61 w 65"/>
                  <a:gd name="T39" fmla="*/ 27 h 32"/>
                  <a:gd name="T40" fmla="*/ 54 w 65"/>
                  <a:gd name="T41" fmla="*/ 27 h 32"/>
                  <a:gd name="T42" fmla="*/ 54 w 65"/>
                  <a:gd name="T43" fmla="*/ 32 h 32"/>
                  <a:gd name="T44" fmla="*/ 65 w 65"/>
                  <a:gd name="T45" fmla="*/ 32 h 32"/>
                  <a:gd name="T46" fmla="*/ 32 w 65"/>
                  <a:gd name="T47" fmla="*/ 0 h 32"/>
                  <a:gd name="T48" fmla="*/ 32 w 65"/>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32">
                    <a:moveTo>
                      <a:pt x="65" y="32"/>
                    </a:moveTo>
                    <a:cubicBezTo>
                      <a:pt x="65" y="14"/>
                      <a:pt x="50" y="0"/>
                      <a:pt x="32" y="0"/>
                    </a:cubicBezTo>
                    <a:cubicBezTo>
                      <a:pt x="32" y="0"/>
                      <a:pt x="32" y="0"/>
                      <a:pt x="32" y="0"/>
                    </a:cubicBezTo>
                    <a:cubicBezTo>
                      <a:pt x="14" y="0"/>
                      <a:pt x="0" y="14"/>
                      <a:pt x="0" y="32"/>
                    </a:cubicBezTo>
                    <a:cubicBezTo>
                      <a:pt x="10" y="32"/>
                      <a:pt x="10" y="32"/>
                      <a:pt x="10" y="32"/>
                    </a:cubicBezTo>
                    <a:cubicBezTo>
                      <a:pt x="10" y="27"/>
                      <a:pt x="10" y="27"/>
                      <a:pt x="10" y="27"/>
                    </a:cubicBezTo>
                    <a:cubicBezTo>
                      <a:pt x="4" y="27"/>
                      <a:pt x="4" y="27"/>
                      <a:pt x="4" y="27"/>
                    </a:cubicBezTo>
                    <a:cubicBezTo>
                      <a:pt x="5" y="22"/>
                      <a:pt x="7" y="18"/>
                      <a:pt x="10" y="14"/>
                    </a:cubicBezTo>
                    <a:cubicBezTo>
                      <a:pt x="15" y="19"/>
                      <a:pt x="15" y="19"/>
                      <a:pt x="15" y="19"/>
                    </a:cubicBezTo>
                    <a:cubicBezTo>
                      <a:pt x="17" y="16"/>
                      <a:pt x="17" y="16"/>
                      <a:pt x="17" y="16"/>
                    </a:cubicBezTo>
                    <a:cubicBezTo>
                      <a:pt x="13" y="11"/>
                      <a:pt x="13" y="11"/>
                      <a:pt x="13" y="11"/>
                    </a:cubicBezTo>
                    <a:cubicBezTo>
                      <a:pt x="17" y="7"/>
                      <a:pt x="23" y="4"/>
                      <a:pt x="30" y="4"/>
                    </a:cubicBezTo>
                    <a:cubicBezTo>
                      <a:pt x="30" y="11"/>
                      <a:pt x="30" y="11"/>
                      <a:pt x="30" y="11"/>
                    </a:cubicBezTo>
                    <a:cubicBezTo>
                      <a:pt x="34" y="11"/>
                      <a:pt x="34" y="11"/>
                      <a:pt x="34" y="11"/>
                    </a:cubicBezTo>
                    <a:cubicBezTo>
                      <a:pt x="34" y="4"/>
                      <a:pt x="34" y="4"/>
                      <a:pt x="34" y="4"/>
                    </a:cubicBezTo>
                    <a:cubicBezTo>
                      <a:pt x="41" y="4"/>
                      <a:pt x="47" y="7"/>
                      <a:pt x="52" y="11"/>
                    </a:cubicBezTo>
                    <a:cubicBezTo>
                      <a:pt x="47" y="16"/>
                      <a:pt x="47" y="16"/>
                      <a:pt x="47" y="16"/>
                    </a:cubicBezTo>
                    <a:cubicBezTo>
                      <a:pt x="50" y="19"/>
                      <a:pt x="50" y="19"/>
                      <a:pt x="50" y="19"/>
                    </a:cubicBezTo>
                    <a:cubicBezTo>
                      <a:pt x="55" y="15"/>
                      <a:pt x="55" y="15"/>
                      <a:pt x="55" y="15"/>
                    </a:cubicBezTo>
                    <a:cubicBezTo>
                      <a:pt x="58" y="18"/>
                      <a:pt x="60" y="23"/>
                      <a:pt x="61" y="27"/>
                    </a:cubicBezTo>
                    <a:cubicBezTo>
                      <a:pt x="54" y="27"/>
                      <a:pt x="54" y="27"/>
                      <a:pt x="54" y="27"/>
                    </a:cubicBezTo>
                    <a:cubicBezTo>
                      <a:pt x="54" y="32"/>
                      <a:pt x="54" y="32"/>
                      <a:pt x="54" y="32"/>
                    </a:cubicBezTo>
                    <a:lnTo>
                      <a:pt x="65" y="32"/>
                    </a:lnTo>
                    <a:close/>
                    <a:moveTo>
                      <a:pt x="32" y="0"/>
                    </a:moveTo>
                    <a:cubicBezTo>
                      <a:pt x="32" y="0"/>
                      <a:pt x="32" y="0"/>
                      <a:pt x="32" y="0"/>
                    </a:cubicBezTo>
                  </a:path>
                </a:pathLst>
              </a:custGeom>
              <a:solidFill>
                <a:srgbClr val="B0B0B0"/>
              </a:solidFill>
              <a:ln w="9525">
                <a:noFill/>
                <a:round/>
                <a:headEnd/>
                <a:tailEnd/>
              </a:ln>
              <a:extLst/>
            </p:spPr>
            <p:txBody>
              <a:bodyPr vert="horz" wrap="square" lIns="91414" tIns="45706" rIns="91414" bIns="45706" numCol="1" anchor="t" anchorCtr="0" compatLnSpc="1">
                <a:prstTxWarp prst="textNoShape">
                  <a:avLst/>
                </a:prstTxWarp>
              </a:bodyPr>
              <a:lstStyle/>
              <a:p>
                <a:pPr defTabSz="914049">
                  <a:defRPr/>
                </a:pPr>
                <a:endParaRPr lang="en-US" kern="0" dirty="0">
                  <a:solidFill>
                    <a:sysClr val="windowText" lastClr="000000"/>
                  </a:solidFill>
                  <a:latin typeface="Segoe UI"/>
                </a:endParaRPr>
              </a:p>
            </p:txBody>
          </p:sp>
          <p:sp>
            <p:nvSpPr>
              <p:cNvPr id="259" name="Freeform 6"/>
              <p:cNvSpPr>
                <a:spLocks/>
              </p:cNvSpPr>
              <p:nvPr/>
            </p:nvSpPr>
            <p:spPr bwMode="auto">
              <a:xfrm>
                <a:off x="350" y="99"/>
                <a:ext cx="91" cy="229"/>
              </a:xfrm>
              <a:custGeom>
                <a:avLst/>
                <a:gdLst>
                  <a:gd name="T0" fmla="*/ 57 w 91"/>
                  <a:gd name="T1" fmla="*/ 229 h 229"/>
                  <a:gd name="T2" fmla="*/ 0 w 91"/>
                  <a:gd name="T3" fmla="*/ 205 h 229"/>
                  <a:gd name="T4" fmla="*/ 91 w 91"/>
                  <a:gd name="T5" fmla="*/ 0 h 229"/>
                  <a:gd name="T6" fmla="*/ 57 w 91"/>
                  <a:gd name="T7" fmla="*/ 229 h 229"/>
                </a:gdLst>
                <a:ahLst/>
                <a:cxnLst>
                  <a:cxn ang="0">
                    <a:pos x="T0" y="T1"/>
                  </a:cxn>
                  <a:cxn ang="0">
                    <a:pos x="T2" y="T3"/>
                  </a:cxn>
                  <a:cxn ang="0">
                    <a:pos x="T4" y="T5"/>
                  </a:cxn>
                  <a:cxn ang="0">
                    <a:pos x="T6" y="T7"/>
                  </a:cxn>
                </a:cxnLst>
                <a:rect l="0" t="0" r="r" b="b"/>
                <a:pathLst>
                  <a:path w="91" h="229">
                    <a:moveTo>
                      <a:pt x="57" y="229"/>
                    </a:moveTo>
                    <a:lnTo>
                      <a:pt x="0" y="205"/>
                    </a:lnTo>
                    <a:lnTo>
                      <a:pt x="91" y="0"/>
                    </a:lnTo>
                    <a:lnTo>
                      <a:pt x="57" y="229"/>
                    </a:lnTo>
                    <a:close/>
                  </a:path>
                </a:pathLst>
              </a:custGeom>
              <a:solidFill>
                <a:srgbClr val="B0B0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kern="0">
                  <a:solidFill>
                    <a:sysClr val="windowText" lastClr="000000"/>
                  </a:solidFill>
                  <a:latin typeface="Segoe UI"/>
                </a:endParaRPr>
              </a:p>
            </p:txBody>
          </p:sp>
        </p:grpSp>
      </p:grpSp>
      <p:grpSp>
        <p:nvGrpSpPr>
          <p:cNvPr id="270" name="Group 269"/>
          <p:cNvGrpSpPr/>
          <p:nvPr/>
        </p:nvGrpSpPr>
        <p:grpSpPr>
          <a:xfrm>
            <a:off x="783864" y="1700688"/>
            <a:ext cx="978270" cy="978270"/>
            <a:chOff x="6668190" y="1700433"/>
            <a:chExt cx="978408" cy="978408"/>
          </a:xfrm>
        </p:grpSpPr>
        <p:sp>
          <p:nvSpPr>
            <p:cNvPr id="271" name="Oval 270"/>
            <p:cNvSpPr/>
            <p:nvPr/>
          </p:nvSpPr>
          <p:spPr bwMode="auto">
            <a:xfrm>
              <a:off x="6668190" y="1700433"/>
              <a:ext cx="978408" cy="978408"/>
            </a:xfrm>
            <a:prstGeom prst="ellipse">
              <a:avLst/>
            </a:prstGeom>
            <a:solidFill>
              <a:srgbClr val="EAEAEA"/>
            </a:solidFill>
            <a:ln w="38100">
              <a:solidFill>
                <a:srgbClr val="B2B2B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latin typeface="Segoe UI"/>
              </a:endParaRPr>
            </a:p>
          </p:txBody>
        </p:sp>
        <p:grpSp>
          <p:nvGrpSpPr>
            <p:cNvPr id="272" name="Group 4"/>
            <p:cNvGrpSpPr>
              <a:grpSpLocks noChangeAspect="1"/>
            </p:cNvGrpSpPr>
            <p:nvPr/>
          </p:nvGrpSpPr>
          <p:grpSpPr bwMode="auto">
            <a:xfrm>
              <a:off x="6891717" y="1952419"/>
              <a:ext cx="558453" cy="523551"/>
              <a:chOff x="3829" y="2123"/>
              <a:chExt cx="176" cy="165"/>
            </a:xfrm>
          </p:grpSpPr>
          <p:sp>
            <p:nvSpPr>
              <p:cNvPr id="273" name="Freeform 5"/>
              <p:cNvSpPr>
                <a:spLocks/>
              </p:cNvSpPr>
              <p:nvPr/>
            </p:nvSpPr>
            <p:spPr bwMode="auto">
              <a:xfrm>
                <a:off x="3899" y="2131"/>
                <a:ext cx="44" cy="10"/>
              </a:xfrm>
              <a:custGeom>
                <a:avLst/>
                <a:gdLst>
                  <a:gd name="T0" fmla="*/ 0 w 32"/>
                  <a:gd name="T1" fmla="*/ 1 h 7"/>
                  <a:gd name="T2" fmla="*/ 8 w 32"/>
                  <a:gd name="T3" fmla="*/ 0 h 7"/>
                  <a:gd name="T4" fmla="*/ 32 w 32"/>
                  <a:gd name="T5" fmla="*/ 7 h 7"/>
                </a:gdLst>
                <a:ahLst/>
                <a:cxnLst>
                  <a:cxn ang="0">
                    <a:pos x="T0" y="T1"/>
                  </a:cxn>
                  <a:cxn ang="0">
                    <a:pos x="T2" y="T3"/>
                  </a:cxn>
                  <a:cxn ang="0">
                    <a:pos x="T4" y="T5"/>
                  </a:cxn>
                </a:cxnLst>
                <a:rect l="0" t="0" r="r" b="b"/>
                <a:pathLst>
                  <a:path w="32" h="7">
                    <a:moveTo>
                      <a:pt x="0" y="1"/>
                    </a:moveTo>
                    <a:cubicBezTo>
                      <a:pt x="2" y="1"/>
                      <a:pt x="5" y="0"/>
                      <a:pt x="8" y="0"/>
                    </a:cubicBezTo>
                    <a:cubicBezTo>
                      <a:pt x="17" y="0"/>
                      <a:pt x="25" y="3"/>
                      <a:pt x="32" y="7"/>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74" name="Freeform 6"/>
              <p:cNvSpPr>
                <a:spLocks/>
              </p:cNvSpPr>
              <p:nvPr/>
            </p:nvSpPr>
            <p:spPr bwMode="auto">
              <a:xfrm>
                <a:off x="3843" y="2144"/>
                <a:ext cx="29" cy="42"/>
              </a:xfrm>
              <a:custGeom>
                <a:avLst/>
                <a:gdLst>
                  <a:gd name="T0" fmla="*/ 0 w 21"/>
                  <a:gd name="T1" fmla="*/ 30 h 30"/>
                  <a:gd name="T2" fmla="*/ 21 w 21"/>
                  <a:gd name="T3" fmla="*/ 0 h 30"/>
                </a:gdLst>
                <a:ahLst/>
                <a:cxnLst>
                  <a:cxn ang="0">
                    <a:pos x="T0" y="T1"/>
                  </a:cxn>
                  <a:cxn ang="0">
                    <a:pos x="T2" y="T3"/>
                  </a:cxn>
                </a:cxnLst>
                <a:rect l="0" t="0" r="r" b="b"/>
                <a:pathLst>
                  <a:path w="21" h="30">
                    <a:moveTo>
                      <a:pt x="0" y="30"/>
                    </a:moveTo>
                    <a:cubicBezTo>
                      <a:pt x="3" y="17"/>
                      <a:pt x="11" y="7"/>
                      <a:pt x="21" y="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75" name="Freeform 7"/>
              <p:cNvSpPr>
                <a:spLocks/>
              </p:cNvSpPr>
              <p:nvPr/>
            </p:nvSpPr>
            <p:spPr bwMode="auto">
              <a:xfrm>
                <a:off x="3843" y="2213"/>
                <a:ext cx="25" cy="40"/>
              </a:xfrm>
              <a:custGeom>
                <a:avLst/>
                <a:gdLst>
                  <a:gd name="T0" fmla="*/ 18 w 18"/>
                  <a:gd name="T1" fmla="*/ 28 h 28"/>
                  <a:gd name="T2" fmla="*/ 0 w 18"/>
                  <a:gd name="T3" fmla="*/ 0 h 28"/>
                </a:gdLst>
                <a:ahLst/>
                <a:cxnLst>
                  <a:cxn ang="0">
                    <a:pos x="T0" y="T1"/>
                  </a:cxn>
                  <a:cxn ang="0">
                    <a:pos x="T2" y="T3"/>
                  </a:cxn>
                </a:cxnLst>
                <a:rect l="0" t="0" r="r" b="b"/>
                <a:pathLst>
                  <a:path w="18" h="28">
                    <a:moveTo>
                      <a:pt x="18" y="28"/>
                    </a:moveTo>
                    <a:cubicBezTo>
                      <a:pt x="9" y="21"/>
                      <a:pt x="3" y="11"/>
                      <a:pt x="0" y="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76" name="Oval 8"/>
              <p:cNvSpPr>
                <a:spLocks noChangeArrowheads="1"/>
              </p:cNvSpPr>
              <p:nvPr/>
            </p:nvSpPr>
            <p:spPr bwMode="auto">
              <a:xfrm>
                <a:off x="3955" y="2146"/>
                <a:ext cx="46" cy="45"/>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77" name="Oval 9"/>
              <p:cNvSpPr>
                <a:spLocks noChangeArrowheads="1"/>
              </p:cNvSpPr>
              <p:nvPr/>
            </p:nvSpPr>
            <p:spPr bwMode="auto">
              <a:xfrm>
                <a:off x="3893" y="2191"/>
                <a:ext cx="56" cy="56"/>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78" name="Oval 10"/>
              <p:cNvSpPr>
                <a:spLocks noChangeArrowheads="1"/>
              </p:cNvSpPr>
              <p:nvPr/>
            </p:nvSpPr>
            <p:spPr bwMode="auto">
              <a:xfrm>
                <a:off x="3871" y="2123"/>
                <a:ext cx="28" cy="28"/>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79" name="Oval 11"/>
              <p:cNvSpPr>
                <a:spLocks noChangeArrowheads="1"/>
              </p:cNvSpPr>
              <p:nvPr/>
            </p:nvSpPr>
            <p:spPr bwMode="auto">
              <a:xfrm>
                <a:off x="3829" y="2186"/>
                <a:ext cx="27" cy="27"/>
              </a:xfrm>
              <a:prstGeom prst="ellipse">
                <a:avLst/>
              </a:pr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dirty="0">
                  <a:solidFill>
                    <a:srgbClr val="353535"/>
                  </a:solidFill>
                  <a:latin typeface="Segoe UI Semilight"/>
                </a:endParaRPr>
              </a:p>
            </p:txBody>
          </p:sp>
          <p:sp>
            <p:nvSpPr>
              <p:cNvPr id="280" name="Freeform 12"/>
              <p:cNvSpPr>
                <a:spLocks/>
              </p:cNvSpPr>
              <p:nvPr/>
            </p:nvSpPr>
            <p:spPr bwMode="auto">
              <a:xfrm>
                <a:off x="3882" y="2247"/>
                <a:ext cx="80" cy="41"/>
              </a:xfrm>
              <a:custGeom>
                <a:avLst/>
                <a:gdLst>
                  <a:gd name="T0" fmla="*/ 57 w 57"/>
                  <a:gd name="T1" fmla="*/ 29 h 29"/>
                  <a:gd name="T2" fmla="*/ 28 w 57"/>
                  <a:gd name="T3" fmla="*/ 0 h 29"/>
                  <a:gd name="T4" fmla="*/ 0 w 57"/>
                  <a:gd name="T5" fmla="*/ 29 h 29"/>
                </a:gdLst>
                <a:ahLst/>
                <a:cxnLst>
                  <a:cxn ang="0">
                    <a:pos x="T0" y="T1"/>
                  </a:cxn>
                  <a:cxn ang="0">
                    <a:pos x="T2" y="T3"/>
                  </a:cxn>
                  <a:cxn ang="0">
                    <a:pos x="T4" y="T5"/>
                  </a:cxn>
                </a:cxnLst>
                <a:rect l="0" t="0" r="r" b="b"/>
                <a:pathLst>
                  <a:path w="57" h="29">
                    <a:moveTo>
                      <a:pt x="57" y="29"/>
                    </a:moveTo>
                    <a:cubicBezTo>
                      <a:pt x="57" y="13"/>
                      <a:pt x="44" y="0"/>
                      <a:pt x="28" y="0"/>
                    </a:cubicBezTo>
                    <a:cubicBezTo>
                      <a:pt x="13" y="0"/>
                      <a:pt x="0" y="13"/>
                      <a:pt x="0" y="29"/>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sp>
            <p:nvSpPr>
              <p:cNvPr id="281" name="Freeform 13"/>
              <p:cNvSpPr>
                <a:spLocks/>
              </p:cNvSpPr>
              <p:nvPr/>
            </p:nvSpPr>
            <p:spPr bwMode="auto">
              <a:xfrm>
                <a:off x="3949" y="2191"/>
                <a:ext cx="56" cy="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22225" cap="flat">
                <a:solidFill>
                  <a:srgbClr val="B0B0B0"/>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32563">
                  <a:defRPr/>
                </a:pPr>
                <a:endParaRPr lang="en-US">
                  <a:solidFill>
                    <a:srgbClr val="353535"/>
                  </a:solidFill>
                  <a:latin typeface="Segoe UI Semilight"/>
                </a:endParaRPr>
              </a:p>
            </p:txBody>
          </p:sp>
        </p:grpSp>
      </p:grpSp>
    </p:spTree>
    <p:extLst>
      <p:ext uri="{BB962C8B-B14F-4D97-AF65-F5344CB8AC3E}">
        <p14:creationId xmlns:p14="http://schemas.microsoft.com/office/powerpoint/2010/main" val="10860566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63" presetClass="path" presetSubtype="0" decel="100000" fill="hold" grpId="1" nodeType="withEffect">
                                  <p:stCondLst>
                                    <p:cond delay="250"/>
                                  </p:stCondLst>
                                  <p:childTnLst>
                                    <p:animMotion origin="layout" path="M -4.86086E-6 1.4571E-6 L 0.05502 1.4571E-6 " pathEditMode="relative" rAng="0" ptsTypes="AA">
                                      <p:cBhvr>
                                        <p:cTn id="9" dur="750" spd="-100000" fill="hold"/>
                                        <p:tgtEl>
                                          <p:spTgt spid="110"/>
                                        </p:tgtEl>
                                        <p:attrNameLst>
                                          <p:attrName>ppt_x</p:attrName>
                                          <p:attrName>ppt_y</p:attrName>
                                        </p:attrNameLst>
                                      </p:cBhvr>
                                      <p:rCtr x="2744" y="0"/>
                                    </p:animMotion>
                                  </p:childTnLst>
                                </p:cTn>
                              </p:par>
                              <p:par>
                                <p:cTn id="10" presetID="10" presetClass="entr" presetSubtype="0" fill="hold" grpId="0" nodeType="withEffect">
                                  <p:stCondLst>
                                    <p:cond delay="25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par>
                                <p:cTn id="13" presetID="63" presetClass="path" presetSubtype="0" decel="100000" fill="hold" grpId="1" nodeType="withEffect">
                                  <p:stCondLst>
                                    <p:cond delay="250"/>
                                  </p:stCondLst>
                                  <p:childTnLst>
                                    <p:animMotion origin="layout" path="M -4.86086E-6 2.90513E-7 L 0.05502 2.90513E-7 " pathEditMode="relative" rAng="0" ptsTypes="AA">
                                      <p:cBhvr>
                                        <p:cTn id="14" dur="750" spd="-100000" fill="hold"/>
                                        <p:tgtEl>
                                          <p:spTgt spid="111"/>
                                        </p:tgtEl>
                                        <p:attrNameLst>
                                          <p:attrName>ppt_x</p:attrName>
                                          <p:attrName>ppt_y</p:attrName>
                                        </p:attrNameLst>
                                      </p:cBhvr>
                                      <p:rCtr x="2744" y="0"/>
                                    </p:animMotion>
                                  </p:childTnLst>
                                </p:cTn>
                              </p:par>
                              <p:par>
                                <p:cTn id="15" presetID="10" presetClass="entr" presetSubtype="0" fill="hold" grpId="0" nodeType="withEffect">
                                  <p:stCondLst>
                                    <p:cond delay="25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63" presetClass="path" presetSubtype="0" decel="100000" fill="hold" grpId="1" nodeType="withEffect">
                                  <p:stCondLst>
                                    <p:cond delay="250"/>
                                  </p:stCondLst>
                                  <p:childTnLst>
                                    <p:animMotion origin="layout" path="M -4.86086E-6 -4.13073E-7 L 0.05502 -4.13073E-7 " pathEditMode="relative" rAng="0" ptsTypes="AA">
                                      <p:cBhvr>
                                        <p:cTn id="19" dur="750" spd="-100000" fill="hold"/>
                                        <p:tgtEl>
                                          <p:spTgt spid="112"/>
                                        </p:tgtEl>
                                        <p:attrNameLst>
                                          <p:attrName>ppt_x</p:attrName>
                                          <p:attrName>ppt_y</p:attrName>
                                        </p:attrNameLst>
                                      </p:cBhvr>
                                      <p:rCtr x="274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0" grpId="1"/>
      <p:bldP spid="111" grpId="0"/>
      <p:bldP spid="111" grpId="1"/>
      <p:bldP spid="112" grpId="0"/>
      <p:bldP spid="112" grpId="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BI portfolio</a:t>
            </a:r>
          </a:p>
        </p:txBody>
      </p:sp>
      <p:grpSp>
        <p:nvGrpSpPr>
          <p:cNvPr id="5" name="Group 4"/>
          <p:cNvGrpSpPr/>
          <p:nvPr/>
        </p:nvGrpSpPr>
        <p:grpSpPr>
          <a:xfrm>
            <a:off x="6240398" y="1139812"/>
            <a:ext cx="2578242" cy="5240885"/>
            <a:chOff x="6240401" y="1139477"/>
            <a:chExt cx="2578608" cy="5241629"/>
          </a:xfrm>
        </p:grpSpPr>
        <p:sp>
          <p:nvSpPr>
            <p:cNvPr id="71" name="Rectangle 70"/>
            <p:cNvSpPr/>
            <p:nvPr/>
          </p:nvSpPr>
          <p:spPr>
            <a:xfrm>
              <a:off x="6240401" y="1139477"/>
              <a:ext cx="1737360" cy="772312"/>
            </a:xfrm>
            <a:prstGeom prst="rect">
              <a:avLst/>
            </a:prstGeom>
          </p:spPr>
          <p:txBody>
            <a:bodyPr wrap="square">
              <a:spAutoFit/>
            </a:bodyPr>
            <a:lstStyle/>
            <a:p>
              <a:pPr marL="0" lvl="1" defTabSz="932418">
                <a:lnSpc>
                  <a:spcPct val="90000"/>
                </a:lnSpc>
                <a:defRPr/>
              </a:pP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Power BI Pro</a:t>
              </a:r>
            </a:p>
          </p:txBody>
        </p:sp>
        <p:sp>
          <p:nvSpPr>
            <p:cNvPr id="75" name="Rectangle 74"/>
            <p:cNvSpPr/>
            <p:nvPr/>
          </p:nvSpPr>
          <p:spPr>
            <a:xfrm>
              <a:off x="6240401" y="3235346"/>
              <a:ext cx="2578608" cy="3145760"/>
            </a:xfrm>
            <a:prstGeom prst="rect">
              <a:avLst/>
            </a:prstGeom>
          </p:spPr>
          <p:txBody>
            <a:bodyPr wrap="square">
              <a:spAutoFit/>
            </a:bodyPr>
            <a:lstStyle/>
            <a:p>
              <a:pPr marL="0" lvl="1" defTabSz="932563">
                <a:lnSpc>
                  <a:spcPct val="90000"/>
                </a:lnSpc>
                <a:defRPr/>
              </a:pP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Quick, easy-to-use </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self-service</a:t>
              </a: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 analytics for users requiring </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collaboration</a:t>
              </a: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 dashboard sharing, ad hoc analysis, and report publishing</a:t>
              </a:r>
            </a:p>
          </p:txBody>
        </p:sp>
        <p:sp>
          <p:nvSpPr>
            <p:cNvPr id="19" name="Rectangle 18"/>
            <p:cNvSpPr/>
            <p:nvPr/>
          </p:nvSpPr>
          <p:spPr bwMode="auto">
            <a:xfrm>
              <a:off x="6240401" y="2986142"/>
              <a:ext cx="2578608" cy="0"/>
            </a:xfrm>
            <a:prstGeom prst="rect">
              <a:avLst/>
            </a:prstGeom>
            <a:noFill/>
            <a:ln w="66675">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7" name="Rectangle 26"/>
            <p:cNvSpPr/>
            <p:nvPr/>
          </p:nvSpPr>
          <p:spPr>
            <a:xfrm>
              <a:off x="6240401" y="2163428"/>
              <a:ext cx="2578608" cy="772312"/>
            </a:xfrm>
            <a:prstGeom prst="rect">
              <a:avLst/>
            </a:prstGeom>
          </p:spPr>
          <p:txBody>
            <a:bodyPr wrap="square" anchor="t">
              <a:spAutoFit/>
            </a:bodyPr>
            <a:lstStyle/>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Licensed by </a:t>
              </a:r>
            </a:p>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user</a:t>
              </a:r>
            </a:p>
          </p:txBody>
        </p:sp>
        <p:sp>
          <p:nvSpPr>
            <p:cNvPr id="29" name="Rectangle 28"/>
            <p:cNvSpPr/>
            <p:nvPr/>
          </p:nvSpPr>
          <p:spPr bwMode="auto">
            <a:xfrm>
              <a:off x="6240401" y="2056748"/>
              <a:ext cx="2578608" cy="0"/>
            </a:xfrm>
            <a:prstGeom prst="rect">
              <a:avLst/>
            </a:prstGeom>
            <a:solidFill>
              <a:schemeClr val="bg1"/>
            </a:solidFill>
            <a:ln w="38100">
              <a:solidFill>
                <a:schemeClr val="accent5"/>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grpSp>
        <p:nvGrpSpPr>
          <p:cNvPr id="6" name="Group 5"/>
          <p:cNvGrpSpPr/>
          <p:nvPr/>
        </p:nvGrpSpPr>
        <p:grpSpPr>
          <a:xfrm>
            <a:off x="9170991" y="1139812"/>
            <a:ext cx="2578242" cy="5579901"/>
            <a:chOff x="9171410" y="1139477"/>
            <a:chExt cx="2578608" cy="5580693"/>
          </a:xfrm>
        </p:grpSpPr>
        <p:sp>
          <p:nvSpPr>
            <p:cNvPr id="72" name="Rectangle 71"/>
            <p:cNvSpPr/>
            <p:nvPr/>
          </p:nvSpPr>
          <p:spPr>
            <a:xfrm>
              <a:off x="9171410" y="1139477"/>
              <a:ext cx="1737360" cy="772312"/>
            </a:xfrm>
            <a:prstGeom prst="rect">
              <a:avLst/>
            </a:prstGeom>
          </p:spPr>
          <p:txBody>
            <a:bodyPr wrap="square">
              <a:spAutoFit/>
            </a:bodyPr>
            <a:lstStyle/>
            <a:p>
              <a:pPr marL="0" lvl="1" defTabSz="932418">
                <a:lnSpc>
                  <a:spcPct val="90000"/>
                </a:lnSpc>
                <a:defRPr/>
              </a:pPr>
              <a:r>
                <a:rPr lang="en-US" sz="2400" b="1"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Power</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 BI Premium</a:t>
              </a:r>
            </a:p>
          </p:txBody>
        </p:sp>
        <p:sp>
          <p:nvSpPr>
            <p:cNvPr id="76" name="Rectangle 75"/>
            <p:cNvSpPr/>
            <p:nvPr/>
          </p:nvSpPr>
          <p:spPr>
            <a:xfrm>
              <a:off x="9171410" y="3235346"/>
              <a:ext cx="2578608" cy="3484824"/>
            </a:xfrm>
            <a:prstGeom prst="rect">
              <a:avLst/>
            </a:prstGeom>
          </p:spPr>
          <p:txBody>
            <a:bodyPr wrap="square">
              <a:spAutoFit/>
            </a:bodyPr>
            <a:lstStyle/>
            <a:p>
              <a:pPr marL="0" lvl="1" defTabSz="932563">
                <a:lnSpc>
                  <a:spcPct val="90000"/>
                </a:lnSpc>
                <a:defRPr/>
              </a:pP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An add-on to </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Power BI Pro </a:t>
              </a: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for projects requiring </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large scale data</a:t>
              </a: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 demanding</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 performance</a:t>
              </a: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 and the ability to distribute content without requiring per user licensing</a:t>
              </a:r>
            </a:p>
          </p:txBody>
        </p:sp>
        <p:sp>
          <p:nvSpPr>
            <p:cNvPr id="20" name="Rectangle 19"/>
            <p:cNvSpPr/>
            <p:nvPr/>
          </p:nvSpPr>
          <p:spPr bwMode="auto">
            <a:xfrm>
              <a:off x="9171410" y="2986142"/>
              <a:ext cx="2578608" cy="0"/>
            </a:xfrm>
            <a:prstGeom prst="rect">
              <a:avLst/>
            </a:prstGeom>
            <a:noFill/>
            <a:ln w="66675">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28" name="Rectangle 27"/>
            <p:cNvSpPr/>
            <p:nvPr/>
          </p:nvSpPr>
          <p:spPr>
            <a:xfrm>
              <a:off x="9171410" y="2163428"/>
              <a:ext cx="2578608" cy="772312"/>
            </a:xfrm>
            <a:prstGeom prst="rect">
              <a:avLst/>
            </a:prstGeom>
          </p:spPr>
          <p:txBody>
            <a:bodyPr wrap="square" anchor="t">
              <a:spAutoFit/>
            </a:bodyPr>
            <a:lstStyle/>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Licensed by capacity</a:t>
              </a:r>
            </a:p>
          </p:txBody>
        </p:sp>
        <p:sp>
          <p:nvSpPr>
            <p:cNvPr id="30" name="Rectangle 29"/>
            <p:cNvSpPr/>
            <p:nvPr/>
          </p:nvSpPr>
          <p:spPr bwMode="auto">
            <a:xfrm>
              <a:off x="9171410" y="2056748"/>
              <a:ext cx="2578608" cy="0"/>
            </a:xfrm>
            <a:prstGeom prst="rect">
              <a:avLst/>
            </a:prstGeom>
            <a:solidFill>
              <a:schemeClr val="bg1"/>
            </a:solidFill>
            <a:ln w="38100">
              <a:solidFill>
                <a:schemeClr val="accent5"/>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grpSp>
        <p:nvGrpSpPr>
          <p:cNvPr id="4" name="Group 3"/>
          <p:cNvGrpSpPr/>
          <p:nvPr/>
        </p:nvGrpSpPr>
        <p:grpSpPr>
          <a:xfrm>
            <a:off x="3309805" y="1139812"/>
            <a:ext cx="2578242" cy="3545806"/>
            <a:chOff x="3309392" y="1139477"/>
            <a:chExt cx="2578608" cy="3546310"/>
          </a:xfrm>
        </p:grpSpPr>
        <p:sp>
          <p:nvSpPr>
            <p:cNvPr id="70" name="Rectangle 69"/>
            <p:cNvSpPr/>
            <p:nvPr/>
          </p:nvSpPr>
          <p:spPr>
            <a:xfrm>
              <a:off x="3309392" y="1139477"/>
              <a:ext cx="1737360" cy="772312"/>
            </a:xfrm>
            <a:prstGeom prst="rect">
              <a:avLst/>
            </a:prstGeom>
          </p:spPr>
          <p:txBody>
            <a:bodyPr wrap="square">
              <a:spAutoFit/>
            </a:bodyPr>
            <a:lstStyle/>
            <a:p>
              <a:pPr marL="0" lvl="1" defTabSz="932418">
                <a:lnSpc>
                  <a:spcPct val="90000"/>
                </a:lnSpc>
                <a:defRPr/>
              </a:pP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Power BI Free</a:t>
              </a:r>
            </a:p>
          </p:txBody>
        </p:sp>
        <p:sp>
          <p:nvSpPr>
            <p:cNvPr id="74" name="Rectangle 73"/>
            <p:cNvSpPr/>
            <p:nvPr/>
          </p:nvSpPr>
          <p:spPr>
            <a:xfrm>
              <a:off x="3309392" y="3235346"/>
              <a:ext cx="2578608" cy="1450441"/>
            </a:xfrm>
            <a:prstGeom prst="rect">
              <a:avLst/>
            </a:prstGeom>
          </p:spPr>
          <p:txBody>
            <a:bodyPr wrap="square">
              <a:spAutoFit/>
            </a:bodyPr>
            <a:lstStyle/>
            <a:p>
              <a:pPr defTabSz="932563">
                <a:lnSpc>
                  <a:spcPct val="90000"/>
                </a:lnSpc>
                <a:defRPr/>
              </a:pP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Quick, easy-to-use self-service analytics for </a:t>
              </a: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personal use</a:t>
              </a:r>
            </a:p>
          </p:txBody>
        </p:sp>
        <p:sp>
          <p:nvSpPr>
            <p:cNvPr id="18" name="Rectangle 17"/>
            <p:cNvSpPr/>
            <p:nvPr/>
          </p:nvSpPr>
          <p:spPr bwMode="auto">
            <a:xfrm>
              <a:off x="3309392" y="2986142"/>
              <a:ext cx="2578608" cy="0"/>
            </a:xfrm>
            <a:prstGeom prst="rect">
              <a:avLst/>
            </a:prstGeom>
            <a:noFill/>
            <a:ln w="66675">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5" name="Rectangle 34"/>
            <p:cNvSpPr/>
            <p:nvPr/>
          </p:nvSpPr>
          <p:spPr bwMode="auto">
            <a:xfrm>
              <a:off x="3309392" y="2056748"/>
              <a:ext cx="2578608" cy="0"/>
            </a:xfrm>
            <a:prstGeom prst="rect">
              <a:avLst/>
            </a:prstGeom>
            <a:solidFill>
              <a:schemeClr val="bg1"/>
            </a:solidFill>
            <a:ln w="38100">
              <a:solidFill>
                <a:schemeClr val="accent5"/>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grpSp>
        <p:nvGrpSpPr>
          <p:cNvPr id="3" name="Group 2"/>
          <p:cNvGrpSpPr/>
          <p:nvPr/>
        </p:nvGrpSpPr>
        <p:grpSpPr>
          <a:xfrm>
            <a:off x="379211" y="1139812"/>
            <a:ext cx="2578242" cy="3545806"/>
            <a:chOff x="378383" y="1139477"/>
            <a:chExt cx="2578608" cy="3546310"/>
          </a:xfrm>
        </p:grpSpPr>
        <p:sp>
          <p:nvSpPr>
            <p:cNvPr id="69" name="Rectangle 68"/>
            <p:cNvSpPr/>
            <p:nvPr/>
          </p:nvSpPr>
          <p:spPr>
            <a:xfrm>
              <a:off x="378383" y="1139477"/>
              <a:ext cx="1737360" cy="772312"/>
            </a:xfrm>
            <a:prstGeom prst="rect">
              <a:avLst/>
            </a:prstGeom>
          </p:spPr>
          <p:txBody>
            <a:bodyPr wrap="square">
              <a:spAutoFit/>
            </a:bodyPr>
            <a:lstStyle/>
            <a:p>
              <a:pPr marL="0" lvl="1" defTabSz="932418">
                <a:lnSpc>
                  <a:spcPct val="90000"/>
                </a:lnSpc>
                <a:defRPr/>
              </a:pP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Power BI Desktop</a:t>
              </a:r>
            </a:p>
          </p:txBody>
        </p:sp>
        <p:sp>
          <p:nvSpPr>
            <p:cNvPr id="73" name="Rectangle 72"/>
            <p:cNvSpPr/>
            <p:nvPr/>
          </p:nvSpPr>
          <p:spPr>
            <a:xfrm>
              <a:off x="378383" y="3235346"/>
              <a:ext cx="2578608" cy="1450441"/>
            </a:xfrm>
            <a:prstGeom prst="rect">
              <a:avLst/>
            </a:prstGeom>
          </p:spPr>
          <p:txBody>
            <a:bodyPr wrap="square">
              <a:spAutoFit/>
            </a:bodyPr>
            <a:lstStyle/>
            <a:p>
              <a:pPr defTabSz="932563">
                <a:lnSpc>
                  <a:spcPct val="90000"/>
                </a:lnSpc>
                <a:defRPr/>
              </a:pPr>
              <a:r>
                <a:rPr lang="en-US" sz="2400"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Free</a:t>
              </a: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 report authoring and </a:t>
              </a:r>
              <a:b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br>
              <a:r>
                <a:rPr lang="en-US" sz="2400"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ad-hoc data exploration</a:t>
              </a:r>
            </a:p>
          </p:txBody>
        </p:sp>
        <p:sp>
          <p:nvSpPr>
            <p:cNvPr id="17" name="Rectangle 16"/>
            <p:cNvSpPr/>
            <p:nvPr/>
          </p:nvSpPr>
          <p:spPr bwMode="auto">
            <a:xfrm>
              <a:off x="378383" y="2986142"/>
              <a:ext cx="2578608" cy="0"/>
            </a:xfrm>
            <a:prstGeom prst="rect">
              <a:avLst/>
            </a:prstGeom>
            <a:noFill/>
            <a:ln w="66675">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sp>
          <p:nvSpPr>
            <p:cNvPr id="36" name="Rectangle 35"/>
            <p:cNvSpPr/>
            <p:nvPr/>
          </p:nvSpPr>
          <p:spPr bwMode="auto">
            <a:xfrm>
              <a:off x="378383" y="2056748"/>
              <a:ext cx="2578608" cy="0"/>
            </a:xfrm>
            <a:prstGeom prst="rect">
              <a:avLst/>
            </a:prstGeom>
            <a:solidFill>
              <a:schemeClr val="bg1"/>
            </a:solidFill>
            <a:ln w="38100">
              <a:solidFill>
                <a:schemeClr val="accent5"/>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dirty="0">
                <a:gradFill>
                  <a:gsLst>
                    <a:gs pos="5439">
                      <a:srgbClr val="F8F8F8"/>
                    </a:gs>
                    <a:gs pos="10000">
                      <a:srgbClr val="F8F8F8"/>
                    </a:gs>
                  </a:gsLst>
                  <a:lin ang="5400000" scaled="0"/>
                </a:gradFill>
                <a:latin typeface="Segoe UI"/>
              </a:endParaRPr>
            </a:p>
          </p:txBody>
        </p:sp>
      </p:grpSp>
      <p:sp>
        <p:nvSpPr>
          <p:cNvPr id="25" name="Rectangle 24"/>
          <p:cNvSpPr/>
          <p:nvPr/>
        </p:nvSpPr>
        <p:spPr>
          <a:xfrm>
            <a:off x="3309805" y="2142435"/>
            <a:ext cx="2578242" cy="772202"/>
          </a:xfrm>
          <a:prstGeom prst="rect">
            <a:avLst/>
          </a:prstGeom>
        </p:spPr>
        <p:txBody>
          <a:bodyPr wrap="square" anchor="t">
            <a:spAutoFit/>
          </a:bodyPr>
          <a:lstStyle/>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Licensed by </a:t>
            </a:r>
          </a:p>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user</a:t>
            </a:r>
          </a:p>
        </p:txBody>
      </p:sp>
      <p:sp>
        <p:nvSpPr>
          <p:cNvPr id="26" name="Rectangle 25"/>
          <p:cNvSpPr/>
          <p:nvPr/>
        </p:nvSpPr>
        <p:spPr>
          <a:xfrm>
            <a:off x="379211" y="2142435"/>
            <a:ext cx="2578242" cy="772202"/>
          </a:xfrm>
          <a:prstGeom prst="rect">
            <a:avLst/>
          </a:prstGeom>
        </p:spPr>
        <p:txBody>
          <a:bodyPr wrap="square" anchor="t">
            <a:spAutoFit/>
          </a:bodyPr>
          <a:lstStyle/>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Licensed by </a:t>
            </a:r>
          </a:p>
          <a:p>
            <a:pPr defTabSz="932563">
              <a:lnSpc>
                <a:spcPct val="90000"/>
              </a:lnSpc>
              <a:defRPr/>
            </a:pPr>
            <a:r>
              <a:rPr lang="en-US" sz="2400" dirty="0">
                <a:gradFill>
                  <a:gsLst>
                    <a:gs pos="1250">
                      <a:srgbClr val="353535"/>
                    </a:gs>
                    <a:gs pos="100000">
                      <a:srgbClr val="353535"/>
                    </a:gs>
                  </a:gsLst>
                  <a:lin ang="5400000" scaled="0"/>
                </a:gradFill>
                <a:latin typeface="Segoe UI Semilight"/>
                <a:cs typeface="Segoe UI" panose="020B0502040204020203" pitchFamily="34" charset="0"/>
              </a:rPr>
              <a:t>user</a:t>
            </a:r>
          </a:p>
        </p:txBody>
      </p:sp>
    </p:spTree>
    <p:extLst>
      <p:ext uri="{BB962C8B-B14F-4D97-AF65-F5344CB8AC3E}">
        <p14:creationId xmlns:p14="http://schemas.microsoft.com/office/powerpoint/2010/main" val="32302924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enhancements</a:t>
            </a:r>
          </a:p>
        </p:txBody>
      </p:sp>
      <p:sp>
        <p:nvSpPr>
          <p:cNvPr id="7" name="Rectangle 6"/>
          <p:cNvSpPr/>
          <p:nvPr/>
        </p:nvSpPr>
        <p:spPr>
          <a:xfrm>
            <a:off x="1417358" y="1419709"/>
            <a:ext cx="10746002" cy="5315160"/>
          </a:xfrm>
          <a:prstGeom prst="rect">
            <a:avLst/>
          </a:prstGeom>
        </p:spPr>
        <p:txBody>
          <a:bodyPr wrap="square" lIns="0" tIns="0" rIns="0" bIns="0">
            <a:noAutofit/>
          </a:bodyPr>
          <a:lstStyle/>
          <a:p>
            <a:pPr marL="0" lvl="1">
              <a:spcBef>
                <a:spcPts val="600"/>
              </a:spcBef>
              <a:buSzPct val="90000"/>
            </a:pPr>
            <a:r>
              <a:rPr lang="en-US" sz="2800" spc="-102" dirty="0">
                <a:ln w="3175">
                  <a:noFill/>
                </a:ln>
                <a:solidFill>
                  <a:schemeClr val="tx2"/>
                </a:solidFill>
                <a:latin typeface="+mj-lt"/>
                <a:cs typeface="Segoe UI" pitchFamily="34" charset="0"/>
              </a:rPr>
              <a:t>Noisy neighbor isolation</a:t>
            </a:r>
          </a:p>
          <a:p>
            <a:pPr marL="0" lvl="1">
              <a:spcAft>
                <a:spcPts val="1199"/>
              </a:spcAft>
              <a:buSzPct val="90000"/>
            </a:pPr>
            <a:r>
              <a:rPr lang="en-US" sz="2400" spc="-102" dirty="0">
                <a:ln w="3175">
                  <a:noFill/>
                </a:ln>
                <a:cs typeface="Segoe UI" panose="020B0502040204020203" pitchFamily="34" charset="0"/>
              </a:rPr>
              <a:t>Enhance performance by moving workspaces to dedicated hardware</a:t>
            </a:r>
          </a:p>
          <a:p>
            <a:pPr marL="0" lvl="1">
              <a:spcBef>
                <a:spcPts val="600"/>
              </a:spcBef>
              <a:buSzPct val="90000"/>
            </a:pPr>
            <a:r>
              <a:rPr lang="en-US" sz="2800" spc="-102" dirty="0">
                <a:ln w="3175">
                  <a:noFill/>
                </a:ln>
                <a:solidFill>
                  <a:schemeClr val="tx2"/>
                </a:solidFill>
                <a:latin typeface="+mj-lt"/>
                <a:cs typeface="Segoe UI" pitchFamily="34" charset="0"/>
              </a:rPr>
              <a:t>Real-time cache/pin to memory*</a:t>
            </a:r>
          </a:p>
          <a:p>
            <a:pPr marL="0" lvl="1">
              <a:spcAft>
                <a:spcPts val="1199"/>
              </a:spcAft>
              <a:buSzPct val="90000"/>
            </a:pPr>
            <a:r>
              <a:rPr lang="en-US" sz="2400" spc="-102" dirty="0">
                <a:ln w="3175">
                  <a:noFill/>
                </a:ln>
                <a:cs typeface="Segoe UI" panose="020B0502040204020203" pitchFamily="34" charset="0"/>
              </a:rPr>
              <a:t>Run queries at lightning speed with in-memory data storage</a:t>
            </a:r>
          </a:p>
          <a:p>
            <a:pPr marL="0" lvl="1">
              <a:spcBef>
                <a:spcPts val="600"/>
              </a:spcBef>
              <a:buSzPct val="90000"/>
            </a:pPr>
            <a:r>
              <a:rPr lang="en-US" sz="2800" spc="-102" dirty="0">
                <a:ln w="3175">
                  <a:noFill/>
                </a:ln>
                <a:solidFill>
                  <a:schemeClr val="tx2"/>
                </a:solidFill>
                <a:latin typeface="+mj-lt"/>
                <a:cs typeface="Segoe UI" pitchFamily="34" charset="0"/>
              </a:rPr>
              <a:t>Incremental/dedicated refresh*</a:t>
            </a:r>
          </a:p>
          <a:p>
            <a:pPr marL="0" lvl="1">
              <a:spcAft>
                <a:spcPts val="1199"/>
              </a:spcAft>
              <a:buSzPct val="90000"/>
            </a:pPr>
            <a:r>
              <a:rPr lang="en-US" sz="2400" spc="-102" dirty="0">
                <a:ln w="3175">
                  <a:noFill/>
                </a:ln>
                <a:cs typeface="Segoe UI" panose="020B0502040204020203" pitchFamily="34" charset="0"/>
              </a:rPr>
              <a:t>Get the most up-to-date insights with near real-time data refresh</a:t>
            </a:r>
          </a:p>
          <a:p>
            <a:pPr marL="0" lvl="1">
              <a:spcBef>
                <a:spcPts val="600"/>
              </a:spcBef>
              <a:buSzPct val="90000"/>
            </a:pPr>
            <a:r>
              <a:rPr lang="en-US" sz="2800" spc="-102" dirty="0">
                <a:ln w="3175">
                  <a:noFill/>
                </a:ln>
                <a:solidFill>
                  <a:schemeClr val="tx2"/>
                </a:solidFill>
                <a:latin typeface="+mj-lt"/>
                <a:cs typeface="Segoe UI" pitchFamily="34" charset="0"/>
              </a:rPr>
              <a:t>Secondary model copies*</a:t>
            </a:r>
          </a:p>
          <a:p>
            <a:pPr marL="0" lvl="1">
              <a:spcAft>
                <a:spcPts val="1199"/>
              </a:spcAft>
              <a:buSzPct val="90000"/>
            </a:pPr>
            <a:r>
              <a:rPr lang="en-US" sz="2400" spc="-102" dirty="0">
                <a:ln w="3175">
                  <a:noFill/>
                </a:ln>
                <a:cs typeface="Segoe UI" panose="020B0502040204020203" pitchFamily="34" charset="0"/>
              </a:rPr>
              <a:t>Support business continuity and disaster recovery by creating backups of your models</a:t>
            </a:r>
          </a:p>
          <a:p>
            <a:pPr marL="0" lvl="1">
              <a:spcBef>
                <a:spcPts val="600"/>
              </a:spcBef>
              <a:buSzPct val="90000"/>
            </a:pPr>
            <a:r>
              <a:rPr lang="en-US" sz="2800" spc="-102" dirty="0">
                <a:ln w="3175">
                  <a:noFill/>
                </a:ln>
                <a:solidFill>
                  <a:schemeClr val="tx2"/>
                </a:solidFill>
                <a:latin typeface="+mj-lt"/>
                <a:cs typeface="Segoe UI" pitchFamily="34" charset="0"/>
              </a:rPr>
              <a:t>Geo replicas*</a:t>
            </a:r>
          </a:p>
          <a:p>
            <a:pPr marL="0" lvl="1">
              <a:spcAft>
                <a:spcPts val="1199"/>
              </a:spcAft>
              <a:buSzPct val="90000"/>
            </a:pPr>
            <a:r>
              <a:rPr lang="en-US" sz="2400" spc="-102" dirty="0">
                <a:ln w="3175">
                  <a:noFill/>
                </a:ln>
                <a:cs typeface="Segoe UI" panose="020B0502040204020203" pitchFamily="34" charset="0"/>
              </a:rPr>
              <a:t>Reduce latency by replicating instances around the world</a:t>
            </a:r>
          </a:p>
        </p:txBody>
      </p:sp>
      <p:grpSp>
        <p:nvGrpSpPr>
          <p:cNvPr id="8" name="Group 7"/>
          <p:cNvGrpSpPr/>
          <p:nvPr/>
        </p:nvGrpSpPr>
        <p:grpSpPr>
          <a:xfrm>
            <a:off x="515479" y="4736315"/>
            <a:ext cx="640949" cy="401193"/>
            <a:chOff x="5622487" y="1118565"/>
            <a:chExt cx="3053468" cy="1911273"/>
          </a:xfrm>
          <a:solidFill>
            <a:schemeClr val="accent1"/>
          </a:solidFill>
        </p:grpSpPr>
        <p:sp>
          <p:nvSpPr>
            <p:cNvPr id="9" name="Rounded Rectangle 1"/>
            <p:cNvSpPr/>
            <p:nvPr/>
          </p:nvSpPr>
          <p:spPr bwMode="auto">
            <a:xfrm>
              <a:off x="5622487" y="1118565"/>
              <a:ext cx="3053468" cy="1911273"/>
            </a:xfrm>
            <a:custGeom>
              <a:avLst/>
              <a:gdLst/>
              <a:ahLst/>
              <a:cxnLst/>
              <a:rect l="l" t="t" r="r" b="b"/>
              <a:pathLst>
                <a:path w="3459193" h="2165230">
                  <a:moveTo>
                    <a:pt x="2265877" y="0"/>
                  </a:moveTo>
                  <a:lnTo>
                    <a:pt x="3220524" y="0"/>
                  </a:lnTo>
                  <a:cubicBezTo>
                    <a:pt x="3352337" y="0"/>
                    <a:pt x="3459193" y="106856"/>
                    <a:pt x="3459193" y="238669"/>
                  </a:cubicBezTo>
                  <a:lnTo>
                    <a:pt x="3459193" y="1926561"/>
                  </a:lnTo>
                  <a:cubicBezTo>
                    <a:pt x="3459193" y="2058374"/>
                    <a:pt x="3352337" y="2165230"/>
                    <a:pt x="3220524" y="2165230"/>
                  </a:cubicBezTo>
                  <a:lnTo>
                    <a:pt x="2265877" y="2165230"/>
                  </a:lnTo>
                  <a:cubicBezTo>
                    <a:pt x="2134064" y="2165230"/>
                    <a:pt x="2027208" y="2058374"/>
                    <a:pt x="2027208" y="1926561"/>
                  </a:cubicBezTo>
                  <a:lnTo>
                    <a:pt x="2027208" y="1619390"/>
                  </a:lnTo>
                  <a:cubicBezTo>
                    <a:pt x="1680750" y="1687698"/>
                    <a:pt x="1271222" y="1713562"/>
                    <a:pt x="724979" y="1623743"/>
                  </a:cubicBezTo>
                  <a:lnTo>
                    <a:pt x="690473" y="1770392"/>
                  </a:lnTo>
                  <a:lnTo>
                    <a:pt x="431681" y="1416709"/>
                  </a:lnTo>
                  <a:lnTo>
                    <a:pt x="819869" y="1132037"/>
                  </a:lnTo>
                  <a:lnTo>
                    <a:pt x="785364" y="1270060"/>
                  </a:lnTo>
                  <a:cubicBezTo>
                    <a:pt x="1324308" y="1413363"/>
                    <a:pt x="1734154" y="1425037"/>
                    <a:pt x="2027208" y="1399278"/>
                  </a:cubicBezTo>
                  <a:lnTo>
                    <a:pt x="2027208" y="874048"/>
                  </a:lnTo>
                  <a:lnTo>
                    <a:pt x="2139351" y="887088"/>
                  </a:lnTo>
                  <a:lnTo>
                    <a:pt x="2139351" y="1387453"/>
                  </a:lnTo>
                  <a:cubicBezTo>
                    <a:pt x="2325639" y="1363772"/>
                    <a:pt x="2453666" y="1327596"/>
                    <a:pt x="2527900" y="1313192"/>
                  </a:cubicBezTo>
                  <a:lnTo>
                    <a:pt x="2571032" y="1477094"/>
                  </a:lnTo>
                  <a:cubicBezTo>
                    <a:pt x="2434021" y="1519122"/>
                    <a:pt x="2292587" y="1561150"/>
                    <a:pt x="2139351" y="1594894"/>
                  </a:cubicBezTo>
                  <a:lnTo>
                    <a:pt x="2139351" y="1938064"/>
                  </a:lnTo>
                  <a:cubicBezTo>
                    <a:pt x="2139351" y="2001588"/>
                    <a:pt x="2190848" y="2053085"/>
                    <a:pt x="2254372" y="2053085"/>
                  </a:cubicBezTo>
                  <a:lnTo>
                    <a:pt x="3232028" y="2053085"/>
                  </a:lnTo>
                  <a:cubicBezTo>
                    <a:pt x="3295552" y="2053085"/>
                    <a:pt x="3347049" y="2001588"/>
                    <a:pt x="3347049" y="1938064"/>
                  </a:cubicBezTo>
                  <a:lnTo>
                    <a:pt x="3347049" y="235791"/>
                  </a:lnTo>
                  <a:cubicBezTo>
                    <a:pt x="3347049" y="172267"/>
                    <a:pt x="3295552" y="120770"/>
                    <a:pt x="3232028" y="120770"/>
                  </a:cubicBezTo>
                  <a:lnTo>
                    <a:pt x="2254372" y="120770"/>
                  </a:lnTo>
                  <a:cubicBezTo>
                    <a:pt x="2190848" y="120770"/>
                    <a:pt x="2139351" y="172267"/>
                    <a:pt x="2139351" y="235791"/>
                  </a:cubicBezTo>
                  <a:lnTo>
                    <a:pt x="2139351" y="371600"/>
                  </a:lnTo>
                  <a:lnTo>
                    <a:pt x="2027208" y="373986"/>
                  </a:lnTo>
                  <a:lnTo>
                    <a:pt x="2027208" y="238669"/>
                  </a:lnTo>
                  <a:cubicBezTo>
                    <a:pt x="2027208" y="106856"/>
                    <a:pt x="2134064" y="0"/>
                    <a:pt x="2265877" y="0"/>
                  </a:cubicBezTo>
                  <a:close/>
                  <a:moveTo>
                    <a:pt x="238669" y="0"/>
                  </a:moveTo>
                  <a:lnTo>
                    <a:pt x="1193316" y="0"/>
                  </a:lnTo>
                  <a:cubicBezTo>
                    <a:pt x="1325129" y="0"/>
                    <a:pt x="1431985" y="106856"/>
                    <a:pt x="1431985" y="238669"/>
                  </a:cubicBezTo>
                  <a:lnTo>
                    <a:pt x="1431985" y="520875"/>
                  </a:lnTo>
                  <a:cubicBezTo>
                    <a:pt x="1758118" y="464909"/>
                    <a:pt x="2142203" y="450760"/>
                    <a:pt x="2639683" y="532560"/>
                  </a:cubicBezTo>
                  <a:lnTo>
                    <a:pt x="2674189" y="385911"/>
                  </a:lnTo>
                  <a:lnTo>
                    <a:pt x="2932981" y="739594"/>
                  </a:lnTo>
                  <a:lnTo>
                    <a:pt x="2544793" y="1024266"/>
                  </a:lnTo>
                  <a:lnTo>
                    <a:pt x="2579298" y="886243"/>
                  </a:lnTo>
                  <a:cubicBezTo>
                    <a:pt x="2096009" y="757739"/>
                    <a:pt x="1716531" y="735081"/>
                    <a:pt x="1431985" y="750421"/>
                  </a:cubicBezTo>
                  <a:lnTo>
                    <a:pt x="1431985" y="1290127"/>
                  </a:lnTo>
                  <a:lnTo>
                    <a:pt x="1319841" y="1276109"/>
                  </a:lnTo>
                  <a:lnTo>
                    <a:pt x="1319841" y="758432"/>
                  </a:lnTo>
                  <a:cubicBezTo>
                    <a:pt x="1081653" y="780314"/>
                    <a:pt x="922951" y="826388"/>
                    <a:pt x="836762" y="843111"/>
                  </a:cubicBezTo>
                  <a:lnTo>
                    <a:pt x="793630" y="679209"/>
                  </a:lnTo>
                  <a:cubicBezTo>
                    <a:pt x="958450" y="628651"/>
                    <a:pt x="1129671" y="578092"/>
                    <a:pt x="1319841" y="540760"/>
                  </a:cubicBezTo>
                  <a:lnTo>
                    <a:pt x="1319841" y="235791"/>
                  </a:lnTo>
                  <a:cubicBezTo>
                    <a:pt x="1319841" y="172267"/>
                    <a:pt x="1268344" y="120770"/>
                    <a:pt x="1204820" y="120770"/>
                  </a:cubicBezTo>
                  <a:lnTo>
                    <a:pt x="227164" y="120770"/>
                  </a:lnTo>
                  <a:cubicBezTo>
                    <a:pt x="163640" y="120770"/>
                    <a:pt x="112143" y="172267"/>
                    <a:pt x="112143" y="235791"/>
                  </a:cubicBezTo>
                  <a:lnTo>
                    <a:pt x="112143" y="1938064"/>
                  </a:lnTo>
                  <a:cubicBezTo>
                    <a:pt x="112143" y="2001588"/>
                    <a:pt x="163640" y="2053085"/>
                    <a:pt x="227164" y="2053085"/>
                  </a:cubicBezTo>
                  <a:lnTo>
                    <a:pt x="1204820" y="2053085"/>
                  </a:lnTo>
                  <a:cubicBezTo>
                    <a:pt x="1268344" y="2053085"/>
                    <a:pt x="1319841" y="2001588"/>
                    <a:pt x="1319841" y="1938064"/>
                  </a:cubicBezTo>
                  <a:lnTo>
                    <a:pt x="1319841" y="1781236"/>
                  </a:lnTo>
                  <a:lnTo>
                    <a:pt x="1431985" y="1783573"/>
                  </a:lnTo>
                  <a:lnTo>
                    <a:pt x="1431985" y="1926561"/>
                  </a:lnTo>
                  <a:cubicBezTo>
                    <a:pt x="1431985" y="2058374"/>
                    <a:pt x="1325129" y="2165230"/>
                    <a:pt x="1193316" y="2165230"/>
                  </a:cubicBezTo>
                  <a:lnTo>
                    <a:pt x="238669" y="2165230"/>
                  </a:lnTo>
                  <a:cubicBezTo>
                    <a:pt x="106856" y="2165230"/>
                    <a:pt x="0" y="2058374"/>
                    <a:pt x="0" y="1926561"/>
                  </a:cubicBezTo>
                  <a:lnTo>
                    <a:pt x="0" y="238669"/>
                  </a:lnTo>
                  <a:cubicBezTo>
                    <a:pt x="0" y="106856"/>
                    <a:pt x="106856" y="0"/>
                    <a:pt x="238669" y="0"/>
                  </a:cubicBezTo>
                  <a:close/>
                </a:path>
              </a:pathLst>
            </a:custGeom>
            <a:grpFill/>
            <a:ln>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z="1599"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0" name="Group 9"/>
            <p:cNvGrpSpPr/>
            <p:nvPr/>
          </p:nvGrpSpPr>
          <p:grpSpPr>
            <a:xfrm>
              <a:off x="7841014" y="2036457"/>
              <a:ext cx="526651" cy="526651"/>
              <a:chOff x="8358188" y="2371725"/>
              <a:chExt cx="606796" cy="606796"/>
            </a:xfrm>
            <a:grpFill/>
          </p:grpSpPr>
          <p:sp>
            <p:nvSpPr>
              <p:cNvPr id="14" name="Freeform 296"/>
              <p:cNvSpPr/>
              <p:nvPr/>
            </p:nvSpPr>
            <p:spPr>
              <a:xfrm>
                <a:off x="8495878" y="2525527"/>
                <a:ext cx="331416" cy="299192"/>
              </a:xfrm>
              <a:custGeom>
                <a:avLst/>
                <a:gdLst>
                  <a:gd name="connsiteX0" fmla="*/ 7477 w 706810"/>
                  <a:gd name="connsiteY0" fmla="*/ 0 h 515092"/>
                  <a:gd name="connsiteX1" fmla="*/ 199195 w 706810"/>
                  <a:gd name="connsiteY1" fmla="*/ 0 h 515092"/>
                  <a:gd name="connsiteX2" fmla="*/ 353405 w 706810"/>
                  <a:gd name="connsiteY2" fmla="*/ 154210 h 515092"/>
                  <a:gd name="connsiteX3" fmla="*/ 507615 w 706810"/>
                  <a:gd name="connsiteY3" fmla="*/ 0 h 515092"/>
                  <a:gd name="connsiteX4" fmla="*/ 699333 w 706810"/>
                  <a:gd name="connsiteY4" fmla="*/ 0 h 515092"/>
                  <a:gd name="connsiteX5" fmla="*/ 706810 w 706810"/>
                  <a:gd name="connsiteY5" fmla="*/ 7477 h 515092"/>
                  <a:gd name="connsiteX6" fmla="*/ 456741 w 706810"/>
                  <a:gd name="connsiteY6" fmla="*/ 257546 h 515092"/>
                  <a:gd name="connsiteX7" fmla="*/ 706810 w 706810"/>
                  <a:gd name="connsiteY7" fmla="*/ 507615 h 515092"/>
                  <a:gd name="connsiteX8" fmla="*/ 699333 w 706810"/>
                  <a:gd name="connsiteY8" fmla="*/ 515092 h 515092"/>
                  <a:gd name="connsiteX9" fmla="*/ 507615 w 706810"/>
                  <a:gd name="connsiteY9" fmla="*/ 515092 h 515092"/>
                  <a:gd name="connsiteX10" fmla="*/ 353405 w 706810"/>
                  <a:gd name="connsiteY10" fmla="*/ 360882 h 515092"/>
                  <a:gd name="connsiteX11" fmla="*/ 199195 w 706810"/>
                  <a:gd name="connsiteY11" fmla="*/ 515092 h 515092"/>
                  <a:gd name="connsiteX12" fmla="*/ 7477 w 706810"/>
                  <a:gd name="connsiteY12" fmla="*/ 515092 h 515092"/>
                  <a:gd name="connsiteX13" fmla="*/ 0 w 706810"/>
                  <a:gd name="connsiteY13" fmla="*/ 507615 h 515092"/>
                  <a:gd name="connsiteX14" fmla="*/ 250069 w 706810"/>
                  <a:gd name="connsiteY14" fmla="*/ 257546 h 515092"/>
                  <a:gd name="connsiteX15" fmla="*/ 0 w 706810"/>
                  <a:gd name="connsiteY15" fmla="*/ 7477 h 51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810" h="515092">
                    <a:moveTo>
                      <a:pt x="7477" y="0"/>
                    </a:moveTo>
                    <a:lnTo>
                      <a:pt x="199195" y="0"/>
                    </a:lnTo>
                    <a:lnTo>
                      <a:pt x="353405" y="154210"/>
                    </a:lnTo>
                    <a:lnTo>
                      <a:pt x="507615" y="0"/>
                    </a:lnTo>
                    <a:lnTo>
                      <a:pt x="699333" y="0"/>
                    </a:lnTo>
                    <a:lnTo>
                      <a:pt x="706810" y="7477"/>
                    </a:lnTo>
                    <a:lnTo>
                      <a:pt x="456741" y="257546"/>
                    </a:lnTo>
                    <a:lnTo>
                      <a:pt x="706810" y="507615"/>
                    </a:lnTo>
                    <a:lnTo>
                      <a:pt x="699333" y="515092"/>
                    </a:lnTo>
                    <a:lnTo>
                      <a:pt x="507615" y="515092"/>
                    </a:lnTo>
                    <a:lnTo>
                      <a:pt x="353405" y="360882"/>
                    </a:lnTo>
                    <a:lnTo>
                      <a:pt x="199195" y="515092"/>
                    </a:lnTo>
                    <a:lnTo>
                      <a:pt x="7477" y="515092"/>
                    </a:lnTo>
                    <a:lnTo>
                      <a:pt x="0" y="507615"/>
                    </a:lnTo>
                    <a:lnTo>
                      <a:pt x="250069" y="257546"/>
                    </a:lnTo>
                    <a:lnTo>
                      <a:pt x="0" y="747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5" name="Donut 297"/>
              <p:cNvSpPr/>
              <p:nvPr/>
            </p:nvSpPr>
            <p:spPr>
              <a:xfrm>
                <a:off x="8358188" y="2371725"/>
                <a:ext cx="606796" cy="606796"/>
              </a:xfrm>
              <a:prstGeom prst="donut">
                <a:avLst>
                  <a:gd name="adj" fmla="val 87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grpSp>
          <p:nvGrpSpPr>
            <p:cNvPr id="11" name="Group 10"/>
            <p:cNvGrpSpPr/>
            <p:nvPr/>
          </p:nvGrpSpPr>
          <p:grpSpPr>
            <a:xfrm>
              <a:off x="5852194" y="1578030"/>
              <a:ext cx="526651" cy="526651"/>
              <a:chOff x="8358188" y="2371725"/>
              <a:chExt cx="606796" cy="606796"/>
            </a:xfrm>
            <a:grpFill/>
          </p:grpSpPr>
          <p:sp>
            <p:nvSpPr>
              <p:cNvPr id="12" name="Freeform 294"/>
              <p:cNvSpPr/>
              <p:nvPr/>
            </p:nvSpPr>
            <p:spPr>
              <a:xfrm>
                <a:off x="8495878" y="2525527"/>
                <a:ext cx="331416" cy="299192"/>
              </a:xfrm>
              <a:custGeom>
                <a:avLst/>
                <a:gdLst>
                  <a:gd name="connsiteX0" fmla="*/ 7477 w 706810"/>
                  <a:gd name="connsiteY0" fmla="*/ 0 h 515092"/>
                  <a:gd name="connsiteX1" fmla="*/ 199195 w 706810"/>
                  <a:gd name="connsiteY1" fmla="*/ 0 h 515092"/>
                  <a:gd name="connsiteX2" fmla="*/ 353405 w 706810"/>
                  <a:gd name="connsiteY2" fmla="*/ 154210 h 515092"/>
                  <a:gd name="connsiteX3" fmla="*/ 507615 w 706810"/>
                  <a:gd name="connsiteY3" fmla="*/ 0 h 515092"/>
                  <a:gd name="connsiteX4" fmla="*/ 699333 w 706810"/>
                  <a:gd name="connsiteY4" fmla="*/ 0 h 515092"/>
                  <a:gd name="connsiteX5" fmla="*/ 706810 w 706810"/>
                  <a:gd name="connsiteY5" fmla="*/ 7477 h 515092"/>
                  <a:gd name="connsiteX6" fmla="*/ 456741 w 706810"/>
                  <a:gd name="connsiteY6" fmla="*/ 257546 h 515092"/>
                  <a:gd name="connsiteX7" fmla="*/ 706810 w 706810"/>
                  <a:gd name="connsiteY7" fmla="*/ 507615 h 515092"/>
                  <a:gd name="connsiteX8" fmla="*/ 699333 w 706810"/>
                  <a:gd name="connsiteY8" fmla="*/ 515092 h 515092"/>
                  <a:gd name="connsiteX9" fmla="*/ 507615 w 706810"/>
                  <a:gd name="connsiteY9" fmla="*/ 515092 h 515092"/>
                  <a:gd name="connsiteX10" fmla="*/ 353405 w 706810"/>
                  <a:gd name="connsiteY10" fmla="*/ 360882 h 515092"/>
                  <a:gd name="connsiteX11" fmla="*/ 199195 w 706810"/>
                  <a:gd name="connsiteY11" fmla="*/ 515092 h 515092"/>
                  <a:gd name="connsiteX12" fmla="*/ 7477 w 706810"/>
                  <a:gd name="connsiteY12" fmla="*/ 515092 h 515092"/>
                  <a:gd name="connsiteX13" fmla="*/ 0 w 706810"/>
                  <a:gd name="connsiteY13" fmla="*/ 507615 h 515092"/>
                  <a:gd name="connsiteX14" fmla="*/ 250069 w 706810"/>
                  <a:gd name="connsiteY14" fmla="*/ 257546 h 515092"/>
                  <a:gd name="connsiteX15" fmla="*/ 0 w 706810"/>
                  <a:gd name="connsiteY15" fmla="*/ 7477 h 51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810" h="515092">
                    <a:moveTo>
                      <a:pt x="7477" y="0"/>
                    </a:moveTo>
                    <a:lnTo>
                      <a:pt x="199195" y="0"/>
                    </a:lnTo>
                    <a:lnTo>
                      <a:pt x="353405" y="154210"/>
                    </a:lnTo>
                    <a:lnTo>
                      <a:pt x="507615" y="0"/>
                    </a:lnTo>
                    <a:lnTo>
                      <a:pt x="699333" y="0"/>
                    </a:lnTo>
                    <a:lnTo>
                      <a:pt x="706810" y="7477"/>
                    </a:lnTo>
                    <a:lnTo>
                      <a:pt x="456741" y="257546"/>
                    </a:lnTo>
                    <a:lnTo>
                      <a:pt x="706810" y="507615"/>
                    </a:lnTo>
                    <a:lnTo>
                      <a:pt x="699333" y="515092"/>
                    </a:lnTo>
                    <a:lnTo>
                      <a:pt x="507615" y="515092"/>
                    </a:lnTo>
                    <a:lnTo>
                      <a:pt x="353405" y="360882"/>
                    </a:lnTo>
                    <a:lnTo>
                      <a:pt x="199195" y="515092"/>
                    </a:lnTo>
                    <a:lnTo>
                      <a:pt x="7477" y="515092"/>
                    </a:lnTo>
                    <a:lnTo>
                      <a:pt x="0" y="507615"/>
                    </a:lnTo>
                    <a:lnTo>
                      <a:pt x="250069" y="257546"/>
                    </a:lnTo>
                    <a:lnTo>
                      <a:pt x="0" y="747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3" name="Donut 295"/>
              <p:cNvSpPr/>
              <p:nvPr/>
            </p:nvSpPr>
            <p:spPr>
              <a:xfrm>
                <a:off x="8358188" y="2371725"/>
                <a:ext cx="606796" cy="606796"/>
              </a:xfrm>
              <a:prstGeom prst="donut">
                <a:avLst>
                  <a:gd name="adj" fmla="val 87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grpSp>
      <p:sp>
        <p:nvSpPr>
          <p:cNvPr id="29" name="Circular Arrow 5"/>
          <p:cNvSpPr/>
          <p:nvPr/>
        </p:nvSpPr>
        <p:spPr>
          <a:xfrm flipV="1">
            <a:off x="580012" y="1573879"/>
            <a:ext cx="570058" cy="483705"/>
          </a:xfrm>
          <a:custGeom>
            <a:avLst/>
            <a:gdLst/>
            <a:ahLst/>
            <a:cxnLst/>
            <a:rect l="l" t="t" r="r" b="b"/>
            <a:pathLst>
              <a:path w="3408790" h="2892425">
                <a:moveTo>
                  <a:pt x="1465690" y="1552079"/>
                </a:moveTo>
                <a:lnTo>
                  <a:pt x="1465690" y="863811"/>
                </a:lnTo>
                <a:cubicBezTo>
                  <a:pt x="1025912" y="818531"/>
                  <a:pt x="687658" y="447089"/>
                  <a:pt x="687658" y="1"/>
                </a:cubicBezTo>
                <a:lnTo>
                  <a:pt x="0" y="0"/>
                </a:lnTo>
                <a:cubicBezTo>
                  <a:pt x="0" y="420979"/>
                  <a:pt x="170432" y="824025"/>
                  <a:pt x="472457" y="1117289"/>
                </a:cubicBezTo>
                <a:cubicBezTo>
                  <a:pt x="741422" y="1378453"/>
                  <a:pt x="1094344" y="1532738"/>
                  <a:pt x="1465690" y="1552079"/>
                </a:cubicBezTo>
                <a:close/>
                <a:moveTo>
                  <a:pt x="1132420" y="2149476"/>
                </a:moveTo>
                <a:lnTo>
                  <a:pt x="1509182" y="2149476"/>
                </a:lnTo>
                <a:cubicBezTo>
                  <a:pt x="1561204" y="2149476"/>
                  <a:pt x="1603376" y="2107304"/>
                  <a:pt x="1603376" y="2055282"/>
                </a:cubicBezTo>
                <a:lnTo>
                  <a:pt x="1603376" y="383120"/>
                </a:lnTo>
                <a:cubicBezTo>
                  <a:pt x="1603376" y="331098"/>
                  <a:pt x="1561204" y="288926"/>
                  <a:pt x="1509182" y="288926"/>
                </a:cubicBezTo>
                <a:lnTo>
                  <a:pt x="1132420" y="288926"/>
                </a:lnTo>
                <a:cubicBezTo>
                  <a:pt x="1080398" y="288926"/>
                  <a:pt x="1038226" y="331098"/>
                  <a:pt x="1038226" y="383120"/>
                </a:cubicBezTo>
                <a:lnTo>
                  <a:pt x="1038226" y="447676"/>
                </a:lnTo>
                <a:lnTo>
                  <a:pt x="1374243" y="447676"/>
                </a:lnTo>
                <a:cubicBezTo>
                  <a:pt x="1426265" y="447676"/>
                  <a:pt x="1468437" y="489848"/>
                  <a:pt x="1468437" y="541870"/>
                </a:cubicBezTo>
                <a:lnTo>
                  <a:pt x="1468437" y="1896532"/>
                </a:lnTo>
                <a:cubicBezTo>
                  <a:pt x="1468437" y="1948554"/>
                  <a:pt x="1426265" y="1990726"/>
                  <a:pt x="1374243" y="1990726"/>
                </a:cubicBezTo>
                <a:lnTo>
                  <a:pt x="1038226" y="1990726"/>
                </a:lnTo>
                <a:lnTo>
                  <a:pt x="1038226" y="2055282"/>
                </a:lnTo>
                <a:cubicBezTo>
                  <a:pt x="1038226" y="2107304"/>
                  <a:pt x="1080398" y="2149476"/>
                  <a:pt x="1132420" y="2149476"/>
                </a:cubicBezTo>
                <a:close/>
                <a:moveTo>
                  <a:pt x="0" y="2419351"/>
                </a:moveTo>
                <a:lnTo>
                  <a:pt x="687658" y="2419350"/>
                </a:lnTo>
                <a:cubicBezTo>
                  <a:pt x="687658" y="1972262"/>
                  <a:pt x="1025913" y="1605265"/>
                  <a:pt x="1465690" y="1560275"/>
                </a:cubicBezTo>
                <a:lnTo>
                  <a:pt x="1465690" y="1557048"/>
                </a:lnTo>
                <a:cubicBezTo>
                  <a:pt x="1251813" y="1573335"/>
                  <a:pt x="751529" y="1397813"/>
                  <a:pt x="581026" y="1214152"/>
                </a:cubicBezTo>
                <a:cubicBezTo>
                  <a:pt x="567287" y="1217931"/>
                  <a:pt x="507383" y="1270265"/>
                  <a:pt x="472457" y="1302062"/>
                </a:cubicBezTo>
                <a:cubicBezTo>
                  <a:pt x="117165" y="1710688"/>
                  <a:pt x="0" y="1998372"/>
                  <a:pt x="0" y="2419351"/>
                </a:cubicBezTo>
                <a:close/>
                <a:moveTo>
                  <a:pt x="3326240" y="2892425"/>
                </a:moveTo>
                <a:lnTo>
                  <a:pt x="3408790" y="1558925"/>
                </a:lnTo>
                <a:lnTo>
                  <a:pt x="3148440" y="1704975"/>
                </a:lnTo>
                <a:cubicBezTo>
                  <a:pt x="2981223" y="1366308"/>
                  <a:pt x="2680657" y="926042"/>
                  <a:pt x="1827640" y="879475"/>
                </a:cubicBezTo>
                <a:lnTo>
                  <a:pt x="1827640" y="1590675"/>
                </a:lnTo>
                <a:cubicBezTo>
                  <a:pt x="2140907" y="1544108"/>
                  <a:pt x="2409723" y="1643592"/>
                  <a:pt x="2576940" y="1965325"/>
                </a:cubicBezTo>
                <a:lnTo>
                  <a:pt x="2259440" y="213042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84" name="Donut 4"/>
          <p:cNvSpPr/>
          <p:nvPr/>
        </p:nvSpPr>
        <p:spPr bwMode="auto">
          <a:xfrm>
            <a:off x="543284" y="2551934"/>
            <a:ext cx="584115" cy="584113"/>
          </a:xfrm>
          <a:custGeom>
            <a:avLst/>
            <a:gdLst/>
            <a:ahLst/>
            <a:cxnLst/>
            <a:rect l="l" t="t" r="r" b="b"/>
            <a:pathLst>
              <a:path w="1422400" h="1422400">
                <a:moveTo>
                  <a:pt x="1138844" y="787997"/>
                </a:moveTo>
                <a:cubicBezTo>
                  <a:pt x="1130137" y="882498"/>
                  <a:pt x="1004910" y="1124010"/>
                  <a:pt x="730776" y="1140301"/>
                </a:cubicBezTo>
                <a:lnTo>
                  <a:pt x="823847" y="1231875"/>
                </a:lnTo>
                <a:lnTo>
                  <a:pt x="789943" y="1266985"/>
                </a:lnTo>
                <a:lnTo>
                  <a:pt x="626892" y="1121403"/>
                </a:lnTo>
                <a:lnTo>
                  <a:pt x="781191" y="963379"/>
                </a:lnTo>
                <a:lnTo>
                  <a:pt x="818027" y="997254"/>
                </a:lnTo>
                <a:lnTo>
                  <a:pt x="741830" y="1081427"/>
                </a:lnTo>
                <a:cubicBezTo>
                  <a:pt x="857601" y="1089186"/>
                  <a:pt x="1055445" y="953989"/>
                  <a:pt x="1083632" y="788961"/>
                </a:cubicBezTo>
                <a:lnTo>
                  <a:pt x="1109843" y="807488"/>
                </a:lnTo>
                <a:close/>
                <a:moveTo>
                  <a:pt x="310331" y="631531"/>
                </a:moveTo>
                <a:lnTo>
                  <a:pt x="465638" y="788564"/>
                </a:lnTo>
                <a:lnTo>
                  <a:pt x="431125" y="824803"/>
                </a:lnTo>
                <a:lnTo>
                  <a:pt x="348294" y="747148"/>
                </a:lnTo>
                <a:cubicBezTo>
                  <a:pt x="338516" y="862767"/>
                  <a:pt x="470240" y="1062941"/>
                  <a:pt x="634751" y="1094003"/>
                </a:cubicBezTo>
                <a:lnTo>
                  <a:pt x="615769" y="1119887"/>
                </a:lnTo>
                <a:lnTo>
                  <a:pt x="634751" y="1149223"/>
                </a:lnTo>
                <a:cubicBezTo>
                  <a:pt x="540416" y="1138869"/>
                  <a:pt x="301127" y="1009446"/>
                  <a:pt x="289623" y="735069"/>
                </a:cubicBezTo>
                <a:lnTo>
                  <a:pt x="196438" y="826528"/>
                </a:lnTo>
                <a:lnTo>
                  <a:pt x="161925" y="792015"/>
                </a:lnTo>
                <a:close/>
                <a:moveTo>
                  <a:pt x="770801" y="444532"/>
                </a:moveTo>
                <a:lnTo>
                  <a:pt x="724103" y="657129"/>
                </a:lnTo>
                <a:lnTo>
                  <a:pt x="843305" y="657129"/>
                </a:lnTo>
                <a:lnTo>
                  <a:pt x="647913" y="977869"/>
                </a:lnTo>
                <a:lnTo>
                  <a:pt x="700754" y="730863"/>
                </a:lnTo>
                <a:lnTo>
                  <a:pt x="579095" y="729634"/>
                </a:lnTo>
                <a:close/>
                <a:moveTo>
                  <a:pt x="787649" y="273038"/>
                </a:moveTo>
                <a:cubicBezTo>
                  <a:pt x="881984" y="283392"/>
                  <a:pt x="1121273" y="412815"/>
                  <a:pt x="1132777" y="687192"/>
                </a:cubicBezTo>
                <a:lnTo>
                  <a:pt x="1225962" y="595733"/>
                </a:lnTo>
                <a:lnTo>
                  <a:pt x="1260475" y="630246"/>
                </a:lnTo>
                <a:lnTo>
                  <a:pt x="1112070" y="790731"/>
                </a:lnTo>
                <a:lnTo>
                  <a:pt x="956762" y="633698"/>
                </a:lnTo>
                <a:lnTo>
                  <a:pt x="991275" y="597459"/>
                </a:lnTo>
                <a:lnTo>
                  <a:pt x="1074106" y="675113"/>
                </a:lnTo>
                <a:cubicBezTo>
                  <a:pt x="1083884" y="559495"/>
                  <a:pt x="952160" y="359320"/>
                  <a:pt x="787649" y="328259"/>
                </a:cubicBezTo>
                <a:lnTo>
                  <a:pt x="806631" y="302374"/>
                </a:lnTo>
                <a:close/>
                <a:moveTo>
                  <a:pt x="625289" y="155416"/>
                </a:moveTo>
                <a:lnTo>
                  <a:pt x="790855" y="298130"/>
                </a:lnTo>
                <a:lnTo>
                  <a:pt x="639338" y="458823"/>
                </a:lnTo>
                <a:lnTo>
                  <a:pt x="601917" y="425596"/>
                </a:lnTo>
                <a:lnTo>
                  <a:pt x="676633" y="340106"/>
                </a:lnTo>
                <a:cubicBezTo>
                  <a:pt x="560744" y="334368"/>
                  <a:pt x="365289" y="472998"/>
                  <a:pt x="339987" y="638494"/>
                </a:cubicBezTo>
                <a:lnTo>
                  <a:pt x="313456" y="620426"/>
                </a:lnTo>
                <a:lnTo>
                  <a:pt x="284800" y="640420"/>
                </a:lnTo>
                <a:cubicBezTo>
                  <a:pt x="291856" y="545781"/>
                  <a:pt x="412849" y="302122"/>
                  <a:pt x="686657" y="281049"/>
                </a:cubicBezTo>
                <a:lnTo>
                  <a:pt x="592002" y="191112"/>
                </a:lnTo>
                <a:close/>
                <a:moveTo>
                  <a:pt x="711200" y="69427"/>
                </a:moveTo>
                <a:cubicBezTo>
                  <a:pt x="356759" y="69427"/>
                  <a:pt x="69427" y="356759"/>
                  <a:pt x="69427" y="711200"/>
                </a:cubicBezTo>
                <a:cubicBezTo>
                  <a:pt x="69427" y="1065641"/>
                  <a:pt x="356759" y="1352973"/>
                  <a:pt x="711200" y="1352973"/>
                </a:cubicBezTo>
                <a:cubicBezTo>
                  <a:pt x="1065641" y="1352973"/>
                  <a:pt x="1352973" y="1065641"/>
                  <a:pt x="1352973" y="711200"/>
                </a:cubicBezTo>
                <a:cubicBezTo>
                  <a:pt x="1352973" y="356759"/>
                  <a:pt x="1065641" y="69427"/>
                  <a:pt x="711200" y="69427"/>
                </a:cubicBezTo>
                <a:close/>
                <a:moveTo>
                  <a:pt x="711200" y="0"/>
                </a:moveTo>
                <a:cubicBezTo>
                  <a:pt x="1103985" y="0"/>
                  <a:pt x="1422400" y="318415"/>
                  <a:pt x="1422400" y="711200"/>
                </a:cubicBezTo>
                <a:cubicBezTo>
                  <a:pt x="1422400" y="1103985"/>
                  <a:pt x="1103985" y="1422400"/>
                  <a:pt x="711200" y="1422400"/>
                </a:cubicBezTo>
                <a:cubicBezTo>
                  <a:pt x="318415" y="1422400"/>
                  <a:pt x="0" y="1103985"/>
                  <a:pt x="0" y="711200"/>
                </a:cubicBezTo>
                <a:cubicBezTo>
                  <a:pt x="0" y="318415"/>
                  <a:pt x="318415" y="0"/>
                  <a:pt x="711200" y="0"/>
                </a:cubicBezTo>
                <a:close/>
              </a:path>
            </a:pathLst>
          </a:custGeom>
          <a:solidFill>
            <a:schemeClr val="accent1"/>
          </a:solidFill>
          <a:ln>
            <a:solidFill>
              <a:schemeClr val="accent1"/>
            </a:solidFill>
          </a:ln>
          <a:extLst/>
        </p:spPr>
        <p:txBody>
          <a:bodyPr rot="0" spcFirstLastPara="0" vert="horz" wrap="square" lIns="91427" tIns="45713" rIns="91427" bIns="45713"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schemeClr val="bg1"/>
              </a:solidFill>
            </a:endParaRPr>
          </a:p>
        </p:txBody>
      </p:sp>
      <p:grpSp>
        <p:nvGrpSpPr>
          <p:cNvPr id="3" name="Group 2"/>
          <p:cNvGrpSpPr/>
          <p:nvPr/>
        </p:nvGrpSpPr>
        <p:grpSpPr>
          <a:xfrm>
            <a:off x="554158" y="5631856"/>
            <a:ext cx="568655" cy="526236"/>
            <a:chOff x="329407" y="5835405"/>
            <a:chExt cx="841483" cy="778709"/>
          </a:xfrm>
          <a:solidFill>
            <a:schemeClr val="accent1"/>
          </a:solidFill>
        </p:grpSpPr>
        <p:sp>
          <p:nvSpPr>
            <p:cNvPr id="69" name="Freeform 62"/>
            <p:cNvSpPr>
              <a:spLocks noEditPoints="1"/>
            </p:cNvSpPr>
            <p:nvPr/>
          </p:nvSpPr>
          <p:spPr bwMode="black">
            <a:xfrm>
              <a:off x="329407" y="5835405"/>
              <a:ext cx="731278" cy="731084"/>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93" name="Rounded Rectangle 30"/>
            <p:cNvSpPr/>
            <p:nvPr/>
          </p:nvSpPr>
          <p:spPr bwMode="auto">
            <a:xfrm>
              <a:off x="792772" y="6295135"/>
              <a:ext cx="378118" cy="318979"/>
            </a:xfrm>
            <a:custGeom>
              <a:avLst/>
              <a:gdLst/>
              <a:ahLst/>
              <a:cxnLst/>
              <a:rect l="l" t="t" r="r" b="b"/>
              <a:pathLst>
                <a:path w="1235738" h="1042461">
                  <a:moveTo>
                    <a:pt x="86206" y="0"/>
                  </a:moveTo>
                  <a:lnTo>
                    <a:pt x="1149532" y="0"/>
                  </a:lnTo>
                  <a:cubicBezTo>
                    <a:pt x="1197142" y="0"/>
                    <a:pt x="1235738" y="38596"/>
                    <a:pt x="1235738" y="86206"/>
                  </a:cubicBezTo>
                  <a:lnTo>
                    <a:pt x="1235738" y="756476"/>
                  </a:lnTo>
                  <a:cubicBezTo>
                    <a:pt x="1235738" y="804086"/>
                    <a:pt x="1197142" y="842682"/>
                    <a:pt x="1149532" y="842682"/>
                  </a:cubicBezTo>
                  <a:lnTo>
                    <a:pt x="657108" y="842682"/>
                  </a:lnTo>
                  <a:lnTo>
                    <a:pt x="457665" y="1042461"/>
                  </a:lnTo>
                  <a:lnTo>
                    <a:pt x="258221" y="842682"/>
                  </a:lnTo>
                  <a:lnTo>
                    <a:pt x="86206" y="842682"/>
                  </a:lnTo>
                  <a:cubicBezTo>
                    <a:pt x="38596" y="842682"/>
                    <a:pt x="0" y="804086"/>
                    <a:pt x="0" y="756476"/>
                  </a:cubicBezTo>
                  <a:lnTo>
                    <a:pt x="0" y="86206"/>
                  </a:lnTo>
                  <a:cubicBezTo>
                    <a:pt x="0" y="38596"/>
                    <a:pt x="38596" y="0"/>
                    <a:pt x="86206" y="0"/>
                  </a:cubicBezTo>
                  <a:close/>
                </a:path>
              </a:pathLst>
            </a:custGeom>
            <a:grp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z="1199"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cxnSp>
        <p:nvCxnSpPr>
          <p:cNvPr id="94" name="Straight Connector 93"/>
          <p:cNvCxnSpPr>
            <a:cxnSpLocks/>
          </p:cNvCxnSpPr>
          <p:nvPr/>
        </p:nvCxnSpPr>
        <p:spPr>
          <a:xfrm>
            <a:off x="492979" y="5411210"/>
            <a:ext cx="11428379"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5" name="Group 94"/>
          <p:cNvGrpSpPr/>
          <p:nvPr/>
        </p:nvGrpSpPr>
        <p:grpSpPr>
          <a:xfrm>
            <a:off x="501541" y="3630398"/>
            <a:ext cx="611568" cy="611567"/>
            <a:chOff x="486169" y="3631571"/>
            <a:chExt cx="704189" cy="704188"/>
          </a:xfrm>
          <a:solidFill>
            <a:schemeClr val="accent1"/>
          </a:solidFill>
        </p:grpSpPr>
        <p:sp>
          <p:nvSpPr>
            <p:cNvPr id="55" name="Freeform 40"/>
            <p:cNvSpPr>
              <a:spLocks/>
            </p:cNvSpPr>
            <p:nvPr/>
          </p:nvSpPr>
          <p:spPr bwMode="auto">
            <a:xfrm>
              <a:off x="486169" y="3661941"/>
              <a:ext cx="695335" cy="290566"/>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grpFill/>
            <a:ln w="0">
              <a:noFill/>
              <a:prstDash val="solid"/>
              <a:round/>
              <a:headEnd/>
              <a:tailEnd/>
            </a:ln>
          </p:spPr>
          <p:txBody>
            <a:bodyPr vert="horz" wrap="square" lIns="91427" tIns="45713" rIns="91427" bIns="45713"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a:p>
          </p:txBody>
        </p:sp>
        <p:sp>
          <p:nvSpPr>
            <p:cNvPr id="4" name="Block Arc 3"/>
            <p:cNvSpPr/>
            <p:nvPr/>
          </p:nvSpPr>
          <p:spPr bwMode="auto">
            <a:xfrm rot="10800000">
              <a:off x="486169" y="3631571"/>
              <a:ext cx="704189" cy="704188"/>
            </a:xfrm>
            <a:prstGeom prst="blockArc">
              <a:avLst>
                <a:gd name="adj1" fmla="val 11235706"/>
                <a:gd name="adj2" fmla="val 461540"/>
                <a:gd name="adj3" fmla="val 12106"/>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grpSp>
      <p:cxnSp>
        <p:nvCxnSpPr>
          <p:cNvPr id="96" name="Straight Connector 95"/>
          <p:cNvCxnSpPr>
            <a:cxnSpLocks/>
          </p:cNvCxnSpPr>
          <p:nvPr/>
        </p:nvCxnSpPr>
        <p:spPr>
          <a:xfrm>
            <a:off x="492979" y="4378538"/>
            <a:ext cx="11428379"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cxnSpLocks/>
          </p:cNvCxnSpPr>
          <p:nvPr/>
        </p:nvCxnSpPr>
        <p:spPr>
          <a:xfrm>
            <a:off x="492979" y="2313194"/>
            <a:ext cx="11428379"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cxnSpLocks/>
          </p:cNvCxnSpPr>
          <p:nvPr/>
        </p:nvCxnSpPr>
        <p:spPr>
          <a:xfrm>
            <a:off x="492979" y="3345867"/>
            <a:ext cx="11428379"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00641" y="6574123"/>
            <a:ext cx="3041269" cy="282383"/>
          </a:xfrm>
          <a:prstGeom prst="rect">
            <a:avLst/>
          </a:prstGeom>
        </p:spPr>
        <p:txBody>
          <a:bodyPr wrap="none">
            <a:spAutoFit/>
          </a:bodyPr>
          <a:lstStyle/>
          <a:p>
            <a:r>
              <a:rPr lang="en-US" sz="1199" dirty="0"/>
              <a:t>* These features will be available post-GA</a:t>
            </a:r>
          </a:p>
        </p:txBody>
      </p:sp>
    </p:spTree>
    <p:extLst>
      <p:ext uri="{BB962C8B-B14F-4D97-AF65-F5344CB8AC3E}">
        <p14:creationId xmlns:p14="http://schemas.microsoft.com/office/powerpoint/2010/main" val="76584281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5"/>
          <p:cNvSpPr>
            <a:spLocks noChangeAspect="1"/>
          </p:cNvSpPr>
          <p:nvPr/>
        </p:nvSpPr>
        <p:spPr bwMode="auto">
          <a:xfrm>
            <a:off x="11015096" y="2628180"/>
            <a:ext cx="1014540" cy="783799"/>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sp>
        <p:nvSpPr>
          <p:cNvPr id="11" name="Rectangle 26"/>
          <p:cNvSpPr>
            <a:spLocks noChangeAspect="1"/>
          </p:cNvSpPr>
          <p:nvPr/>
        </p:nvSpPr>
        <p:spPr>
          <a:xfrm>
            <a:off x="11202792" y="1681732"/>
            <a:ext cx="467402" cy="456576"/>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bg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3" name="Group 2"/>
          <p:cNvGrpSpPr>
            <a:grpSpLocks noChangeAspect="1"/>
          </p:cNvGrpSpPr>
          <p:nvPr/>
        </p:nvGrpSpPr>
        <p:grpSpPr>
          <a:xfrm>
            <a:off x="11396275" y="5942522"/>
            <a:ext cx="404114" cy="481421"/>
            <a:chOff x="11118331" y="5591550"/>
            <a:chExt cx="469745" cy="559607"/>
          </a:xfrm>
        </p:grpSpPr>
        <p:sp>
          <p:nvSpPr>
            <p:cNvPr id="13" name="Rectangle 12"/>
            <p:cNvSpPr/>
            <p:nvPr/>
          </p:nvSpPr>
          <p:spPr bwMode="auto">
            <a:xfrm>
              <a:off x="11146255" y="5711254"/>
              <a:ext cx="350145" cy="400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4" name="Oval 33"/>
            <p:cNvSpPr/>
            <p:nvPr/>
          </p:nvSpPr>
          <p:spPr>
            <a:xfrm>
              <a:off x="11118331" y="5591550"/>
              <a:ext cx="469745" cy="559607"/>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15" name="Group 14"/>
          <p:cNvGrpSpPr>
            <a:grpSpLocks noChangeAspect="1"/>
          </p:cNvGrpSpPr>
          <p:nvPr/>
        </p:nvGrpSpPr>
        <p:grpSpPr>
          <a:xfrm>
            <a:off x="11171230" y="4894995"/>
            <a:ext cx="646791" cy="464440"/>
            <a:chOff x="2217630" y="5833671"/>
            <a:chExt cx="1446670" cy="1038810"/>
          </a:xfrm>
          <a:solidFill>
            <a:schemeClr val="bg2">
              <a:lumMod val="60000"/>
              <a:lumOff val="40000"/>
            </a:schemeClr>
          </a:solidFill>
        </p:grpSpPr>
        <p:sp>
          <p:nvSpPr>
            <p:cNvPr id="16"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7" name="Group 16"/>
            <p:cNvGrpSpPr/>
            <p:nvPr/>
          </p:nvGrpSpPr>
          <p:grpSpPr>
            <a:xfrm>
              <a:off x="3003012" y="5833671"/>
              <a:ext cx="661288" cy="1004082"/>
              <a:chOff x="11349619" y="142958"/>
              <a:chExt cx="661288" cy="1004082"/>
            </a:xfrm>
            <a:grpFill/>
          </p:grpSpPr>
          <p:sp>
            <p:nvSpPr>
              <p:cNvPr id="18"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9"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20" name="Group 19"/>
              <p:cNvGrpSpPr/>
              <p:nvPr/>
            </p:nvGrpSpPr>
            <p:grpSpPr>
              <a:xfrm>
                <a:off x="11483389" y="309294"/>
                <a:ext cx="154038" cy="79522"/>
                <a:chOff x="10813256" y="125015"/>
                <a:chExt cx="806725" cy="416470"/>
              </a:xfrm>
              <a:grpFill/>
            </p:grpSpPr>
            <p:sp>
              <p:nvSpPr>
                <p:cNvPr id="24"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1" name="Group 20"/>
              <p:cNvGrpSpPr/>
              <p:nvPr/>
            </p:nvGrpSpPr>
            <p:grpSpPr>
              <a:xfrm flipH="1">
                <a:off x="11693656" y="309294"/>
                <a:ext cx="154038" cy="79522"/>
                <a:chOff x="10813256" y="125015"/>
                <a:chExt cx="806725" cy="416470"/>
              </a:xfrm>
              <a:grpFill/>
            </p:grpSpPr>
            <p:sp>
              <p:nvSpPr>
                <p:cNvPr id="22"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3"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26" name="Title 1"/>
          <p:cNvSpPr txBox="1">
            <a:spLocks/>
          </p:cNvSpPr>
          <p:nvPr/>
        </p:nvSpPr>
        <p:spPr>
          <a:xfrm>
            <a:off x="1895675" y="272292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6731" dirty="0">
                <a:solidFill>
                  <a:schemeClr val="tx1"/>
                </a:solidFill>
              </a:rPr>
              <a:t>Power BI service</a:t>
            </a:r>
          </a:p>
        </p:txBody>
      </p:sp>
      <p:sp>
        <p:nvSpPr>
          <p:cNvPr id="28" name="Title 1"/>
          <p:cNvSpPr txBox="1">
            <a:spLocks/>
          </p:cNvSpPr>
          <p:nvPr/>
        </p:nvSpPr>
        <p:spPr>
          <a:xfrm>
            <a:off x="1895675" y="380017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data sources</a:t>
            </a:r>
          </a:p>
        </p:txBody>
      </p:sp>
      <p:sp>
        <p:nvSpPr>
          <p:cNvPr id="29" name="Title 1"/>
          <p:cNvSpPr txBox="1">
            <a:spLocks/>
          </p:cNvSpPr>
          <p:nvPr/>
        </p:nvSpPr>
        <p:spPr>
          <a:xfrm>
            <a:off x="1895675" y="164568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Premium</a:t>
            </a:r>
          </a:p>
        </p:txBody>
      </p:sp>
      <p:sp>
        <p:nvSpPr>
          <p:cNvPr id="30" name="Title 1"/>
          <p:cNvSpPr txBox="1">
            <a:spLocks/>
          </p:cNvSpPr>
          <p:nvPr/>
        </p:nvSpPr>
        <p:spPr>
          <a:xfrm>
            <a:off x="1895675" y="487741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Desktop / Visio integration</a:t>
            </a:r>
          </a:p>
        </p:txBody>
      </p:sp>
      <p:sp>
        <p:nvSpPr>
          <p:cNvPr id="31" name="Title 1"/>
          <p:cNvSpPr txBox="1">
            <a:spLocks/>
          </p:cNvSpPr>
          <p:nvPr/>
        </p:nvSpPr>
        <p:spPr>
          <a:xfrm>
            <a:off x="1895675" y="5954663"/>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Summary</a:t>
            </a:r>
          </a:p>
        </p:txBody>
      </p:sp>
      <p:sp>
        <p:nvSpPr>
          <p:cNvPr id="33" name="Title 1">
            <a:extLst>
              <a:ext uri="{FF2B5EF4-FFF2-40B4-BE49-F238E27FC236}">
                <a16:creationId xmlns:a16="http://schemas.microsoft.com/office/drawing/2014/main" id="{4B1AA1AC-F98C-42BF-94E1-FCB6CF12D0C2}"/>
              </a:ext>
            </a:extLst>
          </p:cNvPr>
          <p:cNvSpPr txBox="1">
            <a:spLocks/>
          </p:cNvSpPr>
          <p:nvPr/>
        </p:nvSpPr>
        <p:spPr>
          <a:xfrm>
            <a:off x="1895675" y="56843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Overview</a:t>
            </a:r>
          </a:p>
        </p:txBody>
      </p:sp>
      <p:grpSp>
        <p:nvGrpSpPr>
          <p:cNvPr id="34" name="Group 33">
            <a:extLst>
              <a:ext uri="{FF2B5EF4-FFF2-40B4-BE49-F238E27FC236}">
                <a16:creationId xmlns:a16="http://schemas.microsoft.com/office/drawing/2014/main" id="{7358B38F-8475-481D-B12E-9DDE80E6C210}"/>
              </a:ext>
            </a:extLst>
          </p:cNvPr>
          <p:cNvGrpSpPr>
            <a:grpSpLocks noChangeAspect="1"/>
          </p:cNvGrpSpPr>
          <p:nvPr/>
        </p:nvGrpSpPr>
        <p:grpSpPr>
          <a:xfrm>
            <a:off x="11139786" y="534528"/>
            <a:ext cx="604554" cy="599831"/>
            <a:chOff x="1812596" y="2427289"/>
            <a:chExt cx="406399" cy="403226"/>
          </a:xfrm>
          <a:solidFill>
            <a:schemeClr val="tx1"/>
          </a:solidFill>
        </p:grpSpPr>
        <p:sp>
          <p:nvSpPr>
            <p:cNvPr id="35" name="Freeform 39">
              <a:extLst>
                <a:ext uri="{FF2B5EF4-FFF2-40B4-BE49-F238E27FC236}">
                  <a16:creationId xmlns:a16="http://schemas.microsoft.com/office/drawing/2014/main" id="{00EB2A5A-7B37-4B72-B08D-D90BAB6416AF}"/>
                </a:ext>
              </a:extLst>
            </p:cNvPr>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sp>
          <p:nvSpPr>
            <p:cNvPr id="36" name="Freeform 40">
              <a:extLst>
                <a:ext uri="{FF2B5EF4-FFF2-40B4-BE49-F238E27FC236}">
                  <a16:creationId xmlns:a16="http://schemas.microsoft.com/office/drawing/2014/main" id="{8F4B2753-D1BF-4944-845E-410E0DE1C51D}"/>
                </a:ext>
              </a:extLst>
            </p:cNvPr>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grpSp>
      <p:sp>
        <p:nvSpPr>
          <p:cNvPr id="32" name="Freeform 5">
            <a:extLst>
              <a:ext uri="{FF2B5EF4-FFF2-40B4-BE49-F238E27FC236}">
                <a16:creationId xmlns:a16="http://schemas.microsoft.com/office/drawing/2014/main" id="{A8A5260E-F23E-41CA-AEB9-95D269A6DD29}"/>
              </a:ext>
            </a:extLst>
          </p:cNvPr>
          <p:cNvSpPr>
            <a:spLocks noEditPoints="1"/>
          </p:cNvSpPr>
          <p:nvPr/>
        </p:nvSpPr>
        <p:spPr bwMode="auto">
          <a:xfrm>
            <a:off x="11275372" y="3872423"/>
            <a:ext cx="408854" cy="460844"/>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bg2">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381721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5"/>
          <p:cNvSpPr>
            <a:spLocks noChangeArrowheads="1"/>
          </p:cNvSpPr>
          <p:nvPr/>
        </p:nvSpPr>
        <p:spPr bwMode="auto">
          <a:xfrm>
            <a:off x="9476338" y="5273163"/>
            <a:ext cx="232290" cy="854216"/>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63"/>
            <a:endParaRPr lang="en-US">
              <a:latin typeface="Segoe UI Semilight"/>
            </a:endParaRPr>
          </a:p>
        </p:txBody>
      </p:sp>
      <p:sp>
        <p:nvSpPr>
          <p:cNvPr id="12" name="Rectangle 56"/>
          <p:cNvSpPr>
            <a:spLocks noChangeArrowheads="1"/>
          </p:cNvSpPr>
          <p:nvPr/>
        </p:nvSpPr>
        <p:spPr bwMode="auto">
          <a:xfrm>
            <a:off x="8269944" y="6082420"/>
            <a:ext cx="2630089" cy="89918"/>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63"/>
            <a:endParaRPr lang="en-US">
              <a:latin typeface="Segoe UI Semilight"/>
            </a:endParaRPr>
          </a:p>
        </p:txBody>
      </p:sp>
      <p:sp>
        <p:nvSpPr>
          <p:cNvPr id="13" name="Freeform 57"/>
          <p:cNvSpPr>
            <a:spLocks/>
          </p:cNvSpPr>
          <p:nvPr/>
        </p:nvSpPr>
        <p:spPr bwMode="auto">
          <a:xfrm>
            <a:off x="6936166" y="2148526"/>
            <a:ext cx="5305134" cy="3169595"/>
          </a:xfrm>
          <a:custGeom>
            <a:avLst/>
            <a:gdLst>
              <a:gd name="T0" fmla="*/ 1464 w 1464"/>
              <a:gd name="T1" fmla="*/ 825 h 873"/>
              <a:gd name="T2" fmla="*/ 1417 w 1464"/>
              <a:gd name="T3" fmla="*/ 873 h 873"/>
              <a:gd name="T4" fmla="*/ 48 w 1464"/>
              <a:gd name="T5" fmla="*/ 873 h 873"/>
              <a:gd name="T6" fmla="*/ 0 w 1464"/>
              <a:gd name="T7" fmla="*/ 825 h 873"/>
              <a:gd name="T8" fmla="*/ 0 w 1464"/>
              <a:gd name="T9" fmla="*/ 48 h 873"/>
              <a:gd name="T10" fmla="*/ 48 w 1464"/>
              <a:gd name="T11" fmla="*/ 0 h 873"/>
              <a:gd name="T12" fmla="*/ 1417 w 1464"/>
              <a:gd name="T13" fmla="*/ 0 h 873"/>
              <a:gd name="T14" fmla="*/ 1464 w 1464"/>
              <a:gd name="T15" fmla="*/ 48 h 873"/>
              <a:gd name="T16" fmla="*/ 1464 w 1464"/>
              <a:gd name="T17" fmla="*/ 825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4" h="873">
                <a:moveTo>
                  <a:pt x="1464" y="825"/>
                </a:moveTo>
                <a:cubicBezTo>
                  <a:pt x="1464" y="851"/>
                  <a:pt x="1443" y="873"/>
                  <a:pt x="1417" y="873"/>
                </a:cubicBezTo>
                <a:cubicBezTo>
                  <a:pt x="48" y="873"/>
                  <a:pt x="48" y="873"/>
                  <a:pt x="48" y="873"/>
                </a:cubicBezTo>
                <a:cubicBezTo>
                  <a:pt x="22" y="873"/>
                  <a:pt x="0" y="851"/>
                  <a:pt x="0" y="825"/>
                </a:cubicBezTo>
                <a:cubicBezTo>
                  <a:pt x="0" y="48"/>
                  <a:pt x="0" y="48"/>
                  <a:pt x="0" y="48"/>
                </a:cubicBezTo>
                <a:cubicBezTo>
                  <a:pt x="0" y="22"/>
                  <a:pt x="22" y="0"/>
                  <a:pt x="48" y="0"/>
                </a:cubicBezTo>
                <a:cubicBezTo>
                  <a:pt x="1417" y="0"/>
                  <a:pt x="1417" y="0"/>
                  <a:pt x="1417" y="0"/>
                </a:cubicBezTo>
                <a:cubicBezTo>
                  <a:pt x="1443" y="0"/>
                  <a:pt x="1464" y="22"/>
                  <a:pt x="1464" y="48"/>
                </a:cubicBezTo>
                <a:lnTo>
                  <a:pt x="1464" y="825"/>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a:latin typeface="Segoe UI Semilight"/>
            </a:endParaRPr>
          </a:p>
        </p:txBody>
      </p:sp>
      <p:sp>
        <p:nvSpPr>
          <p:cNvPr id="7" name="Title 6"/>
          <p:cNvSpPr>
            <a:spLocks noGrp="1"/>
          </p:cNvSpPr>
          <p:nvPr>
            <p:ph type="title"/>
          </p:nvPr>
        </p:nvSpPr>
        <p:spPr/>
        <p:txBody>
          <a:bodyPr/>
          <a:lstStyle/>
          <a:p>
            <a:r>
              <a:rPr lang="en-IN"/>
              <a:t>Get started quickly</a:t>
            </a:r>
            <a:endParaRPr lang="en-US" dirty="0"/>
          </a:p>
        </p:txBody>
      </p:sp>
      <p:sp>
        <p:nvSpPr>
          <p:cNvPr id="29" name="Rectangle 28"/>
          <p:cNvSpPr/>
          <p:nvPr/>
        </p:nvSpPr>
        <p:spPr bwMode="auto">
          <a:xfrm>
            <a:off x="458018" y="1802546"/>
            <a:ext cx="6295073" cy="43697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86521" rIns="91427" bIns="186521" numCol="1" spcCol="0" rtlCol="0" fromWordArt="0" anchor="t" anchorCtr="0" forceAA="0" compatLnSpc="1">
            <a:prstTxWarp prst="textNoShape">
              <a:avLst/>
            </a:prstTxWarp>
            <a:noAutofit/>
          </a:bodyPr>
          <a:lstStyle/>
          <a:p>
            <a:pPr defTabSz="932293" fontAlgn="base">
              <a:spcBef>
                <a:spcPts val="612"/>
              </a:spcBef>
              <a:buSzPct val="100000"/>
            </a:pPr>
            <a:r>
              <a:rPr lang="en-US" sz="1836" dirty="0">
                <a:solidFill>
                  <a:schemeClr val="tx2"/>
                </a:solidFill>
                <a:cs typeface="Segoe UI Semibold" panose="020B0702040204020203" pitchFamily="34" charset="0"/>
              </a:rPr>
              <a:t>Free sign up in seconds</a:t>
            </a:r>
          </a:p>
          <a:p>
            <a:pPr defTabSz="932293" fontAlgn="base">
              <a:spcBef>
                <a:spcPts val="612"/>
              </a:spcBef>
              <a:spcAft>
                <a:spcPts val="306"/>
              </a:spcAft>
              <a:buSzPct val="100000"/>
            </a:pPr>
            <a:r>
              <a:rPr lang="en-US" sz="1836" dirty="0">
                <a:solidFill>
                  <a:schemeClr val="tx2"/>
                </a:solidFill>
                <a:cs typeface="Segoe UI Semibold" panose="020B0702040204020203" pitchFamily="34" charset="0"/>
              </a:rPr>
              <a:t>Get started with pre-built content for popular SaaS solutions and for your organization</a:t>
            </a:r>
          </a:p>
          <a:p>
            <a:pPr marL="297913" indent="-181338" defTabSz="932293" fontAlgn="base">
              <a:spcBef>
                <a:spcPts val="204"/>
              </a:spcBef>
              <a:spcAft>
                <a:spcPts val="306"/>
              </a:spcAft>
              <a:buSzPct val="100000"/>
              <a:buFont typeface="Arial" panose="020B0604020202020204" pitchFamily="34" charset="0"/>
              <a:buChar char="•"/>
            </a:pPr>
            <a:r>
              <a:rPr lang="en-US" sz="1632" dirty="0">
                <a:solidFill>
                  <a:schemeClr val="tx1"/>
                </a:solidFill>
              </a:rPr>
              <a:t>Content packs include pre-configured dashboards, reports, data models and queries</a:t>
            </a:r>
          </a:p>
          <a:p>
            <a:pPr marL="297913" indent="-181338" defTabSz="932293" fontAlgn="base">
              <a:spcBef>
                <a:spcPts val="204"/>
              </a:spcBef>
              <a:spcAft>
                <a:spcPts val="306"/>
              </a:spcAft>
              <a:buSzPct val="100000"/>
              <a:buFont typeface="Arial" panose="020B0604020202020204" pitchFamily="34" charset="0"/>
              <a:buChar char="•"/>
            </a:pPr>
            <a:r>
              <a:rPr lang="en-US" sz="1632" dirty="0">
                <a:solidFill>
                  <a:schemeClr val="tx1"/>
                </a:solidFill>
              </a:rPr>
              <a:t>Automatic data refresh is built-in</a:t>
            </a:r>
          </a:p>
          <a:p>
            <a:pPr defTabSz="932293" fontAlgn="base">
              <a:spcBef>
                <a:spcPts val="612"/>
              </a:spcBef>
              <a:spcAft>
                <a:spcPts val="306"/>
              </a:spcAft>
              <a:buSzPct val="100000"/>
            </a:pPr>
            <a:r>
              <a:rPr lang="en-US" sz="1836" dirty="0">
                <a:solidFill>
                  <a:schemeClr val="tx2"/>
                </a:solidFill>
                <a:cs typeface="Segoe UI Semibold" panose="020B0702040204020203" pitchFamily="34" charset="0"/>
              </a:rPr>
              <a:t>Quickly provision end-to-end, enterprise – ready solutions with Solution Templates</a:t>
            </a:r>
          </a:p>
          <a:p>
            <a:pPr defTabSz="680018">
              <a:spcBef>
                <a:spcPts val="612"/>
              </a:spcBef>
              <a:spcAft>
                <a:spcPct val="35000"/>
              </a:spcAft>
            </a:pPr>
            <a:r>
              <a:rPr lang="en-US" sz="1836" dirty="0">
                <a:solidFill>
                  <a:schemeClr val="tx2"/>
                </a:solidFill>
                <a:cs typeface="Segoe UI Semibold" panose="020B0702040204020203" pitchFamily="34" charset="0"/>
              </a:rPr>
              <a:t>Get instant answers from your data by asking a question in natural language</a:t>
            </a:r>
          </a:p>
          <a:p>
            <a:pPr defTabSz="680018">
              <a:spcBef>
                <a:spcPts val="612"/>
              </a:spcBef>
              <a:spcAft>
                <a:spcPct val="35000"/>
              </a:spcAft>
            </a:pPr>
            <a:r>
              <a:rPr lang="en-US" sz="1836" dirty="0">
                <a:solidFill>
                  <a:schemeClr val="tx2"/>
                </a:solidFill>
                <a:cs typeface="Segoe UI Semibold" panose="020B0702040204020203" pitchFamily="34" charset="0"/>
              </a:rPr>
              <a:t>Use Quick Insights on a new data set – Power BI will analyze the data and deliver new insights</a:t>
            </a:r>
          </a:p>
        </p:txBody>
      </p:sp>
      <p:sp>
        <p:nvSpPr>
          <p:cNvPr id="33" name="Rectangle 32"/>
          <p:cNvSpPr/>
          <p:nvPr/>
        </p:nvSpPr>
        <p:spPr bwMode="auto">
          <a:xfrm>
            <a:off x="458018" y="1802547"/>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40" name="Rectangle 39"/>
          <p:cNvSpPr/>
          <p:nvPr/>
        </p:nvSpPr>
        <p:spPr bwMode="auto">
          <a:xfrm>
            <a:off x="458018" y="6126625"/>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pic>
        <p:nvPicPr>
          <p:cNvPr id="52" name="Picture 51"/>
          <p:cNvPicPr>
            <a:picLocks noChangeAspect="1"/>
          </p:cNvPicPr>
          <p:nvPr/>
        </p:nvPicPr>
        <p:blipFill rotWithShape="1">
          <a:blip r:embed="rId3"/>
          <a:srcRect b="3451"/>
          <a:stretch/>
        </p:blipFill>
        <p:spPr>
          <a:xfrm>
            <a:off x="7046986" y="2299300"/>
            <a:ext cx="5036287" cy="2825400"/>
          </a:xfrm>
          <a:prstGeom prst="rect">
            <a:avLst/>
          </a:prstGeom>
          <a:ln w="6350">
            <a:noFill/>
          </a:ln>
          <a:effectLst>
            <a:innerShdw blurRad="38100">
              <a:prstClr val="black"/>
            </a:innerShdw>
          </a:effectLst>
        </p:spPr>
      </p:pic>
      <p:pic>
        <p:nvPicPr>
          <p:cNvPr id="53" name="Picture 52"/>
          <p:cNvPicPr>
            <a:picLocks noChangeAspect="1"/>
          </p:cNvPicPr>
          <p:nvPr/>
        </p:nvPicPr>
        <p:blipFill rotWithShape="1">
          <a:blip r:embed="rId4"/>
          <a:srcRect t="-1" r="5068" b="958"/>
          <a:stretch/>
        </p:blipFill>
        <p:spPr>
          <a:xfrm>
            <a:off x="7046986" y="2299300"/>
            <a:ext cx="5036287" cy="2825788"/>
          </a:xfrm>
          <a:prstGeom prst="rect">
            <a:avLst/>
          </a:prstGeom>
          <a:ln>
            <a:noFill/>
          </a:ln>
          <a:effectLst>
            <a:innerShdw blurRad="38100">
              <a:prstClr val="black"/>
            </a:innerShdw>
          </a:effectLst>
        </p:spPr>
      </p:pic>
      <p:pic>
        <p:nvPicPr>
          <p:cNvPr id="54" name="Picture 53"/>
          <p:cNvPicPr>
            <a:picLocks noChangeAspect="1"/>
          </p:cNvPicPr>
          <p:nvPr/>
        </p:nvPicPr>
        <p:blipFill rotWithShape="1">
          <a:blip r:embed="rId5"/>
          <a:srcRect r="2824" b="34683"/>
          <a:stretch/>
        </p:blipFill>
        <p:spPr>
          <a:xfrm>
            <a:off x="7046985" y="2299300"/>
            <a:ext cx="5036290" cy="2828095"/>
          </a:xfrm>
          <a:prstGeom prst="rect">
            <a:avLst/>
          </a:prstGeom>
          <a:ln>
            <a:noFill/>
          </a:ln>
          <a:effectLst>
            <a:innerShdw blurRad="38100">
              <a:prstClr val="black"/>
            </a:innerShdw>
          </a:effectLst>
        </p:spPr>
      </p:pic>
      <p:pic>
        <p:nvPicPr>
          <p:cNvPr id="20" name="Picture 19"/>
          <p:cNvPicPr>
            <a:picLocks noChangeAspect="1"/>
          </p:cNvPicPr>
          <p:nvPr/>
        </p:nvPicPr>
        <p:blipFill rotWithShape="1">
          <a:blip r:embed="rId6"/>
          <a:srcRect l="-179" b="32472"/>
          <a:stretch/>
        </p:blipFill>
        <p:spPr>
          <a:xfrm>
            <a:off x="7046985" y="2299300"/>
            <a:ext cx="5036290" cy="2828095"/>
          </a:xfrm>
          <a:prstGeom prst="rect">
            <a:avLst/>
          </a:prstGeom>
          <a:ln>
            <a:noFill/>
          </a:ln>
          <a:effectLst>
            <a:innerShdw blurRad="38100">
              <a:prstClr val="black"/>
            </a:innerShdw>
          </a:effectLst>
        </p:spPr>
      </p:pic>
      <p:pic>
        <p:nvPicPr>
          <p:cNvPr id="55" name="Picture 54"/>
          <p:cNvPicPr>
            <a:picLocks noChangeAspect="1"/>
          </p:cNvPicPr>
          <p:nvPr/>
        </p:nvPicPr>
        <p:blipFill rotWithShape="1">
          <a:blip r:embed="rId7"/>
          <a:srcRect b="15588"/>
          <a:stretch/>
        </p:blipFill>
        <p:spPr>
          <a:xfrm>
            <a:off x="7046986" y="2299300"/>
            <a:ext cx="5036287" cy="2828095"/>
          </a:xfrm>
          <a:prstGeom prst="rect">
            <a:avLst/>
          </a:prstGeom>
          <a:ln>
            <a:noFill/>
          </a:ln>
          <a:effectLst>
            <a:innerShdw blurRad="38100">
              <a:prstClr val="black"/>
            </a:innerShdw>
          </a:effectLst>
        </p:spPr>
      </p:pic>
      <p:sp>
        <p:nvSpPr>
          <p:cNvPr id="14" name="Freeform: Shape 13"/>
          <p:cNvSpPr>
            <a:spLocks/>
          </p:cNvSpPr>
          <p:nvPr/>
        </p:nvSpPr>
        <p:spPr bwMode="auto">
          <a:xfrm>
            <a:off x="9202353" y="2148526"/>
            <a:ext cx="3038948" cy="3169595"/>
          </a:xfrm>
          <a:custGeom>
            <a:avLst/>
            <a:gdLst>
              <a:gd name="connsiteX0" fmla="*/ 0 w 3342938"/>
              <a:gd name="connsiteY0" fmla="*/ 0 h 3486656"/>
              <a:gd name="connsiteX1" fmla="*/ 228509 w 3342938"/>
              <a:gd name="connsiteY1" fmla="*/ 0 h 3486656"/>
              <a:gd name="connsiteX2" fmla="*/ 3155586 w 3342938"/>
              <a:gd name="connsiteY2" fmla="*/ 0 h 3486656"/>
              <a:gd name="connsiteX3" fmla="*/ 3342938 w 3342938"/>
              <a:gd name="connsiteY3" fmla="*/ 191706 h 3486656"/>
              <a:gd name="connsiteX4" fmla="*/ 3342938 w 3342938"/>
              <a:gd name="connsiteY4" fmla="*/ 3294950 h 3486656"/>
              <a:gd name="connsiteX5" fmla="*/ 3155586 w 3342938"/>
              <a:gd name="connsiteY5" fmla="*/ 3486656 h 3486656"/>
              <a:gd name="connsiteX6" fmla="*/ 2423588 w 3342938"/>
              <a:gd name="connsiteY6" fmla="*/ 3486656 h 3486656"/>
              <a:gd name="connsiteX7" fmla="*/ 2413138 w 3342938"/>
              <a:gd name="connsiteY7" fmla="*/ 3486656 h 3486656"/>
              <a:gd name="connsiteX8" fmla="*/ 0 w 3342938"/>
              <a:gd name="connsiteY8" fmla="*/ 0 h 3486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2938" h="3486656">
                <a:moveTo>
                  <a:pt x="0" y="0"/>
                </a:moveTo>
                <a:lnTo>
                  <a:pt x="228509" y="0"/>
                </a:lnTo>
                <a:cubicBezTo>
                  <a:pt x="3155586" y="0"/>
                  <a:pt x="3155586" y="0"/>
                  <a:pt x="3155586" y="0"/>
                </a:cubicBezTo>
                <a:cubicBezTo>
                  <a:pt x="3259227" y="0"/>
                  <a:pt x="3342938" y="87865"/>
                  <a:pt x="3342938" y="191706"/>
                </a:cubicBezTo>
                <a:lnTo>
                  <a:pt x="3342938" y="3294950"/>
                </a:lnTo>
                <a:cubicBezTo>
                  <a:pt x="3342938" y="3398791"/>
                  <a:pt x="3259227" y="3486656"/>
                  <a:pt x="3155586" y="3486656"/>
                </a:cubicBezTo>
                <a:cubicBezTo>
                  <a:pt x="2899783" y="3486656"/>
                  <a:pt x="2655971" y="3486656"/>
                  <a:pt x="2423588" y="3486656"/>
                </a:cubicBezTo>
                <a:lnTo>
                  <a:pt x="2413138" y="3486656"/>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a:latin typeface="Segoe UI Semilight"/>
            </a:endParaRPr>
          </a:p>
        </p:txBody>
      </p:sp>
    </p:spTree>
    <p:extLst>
      <p:ext uri="{BB962C8B-B14F-4D97-AF65-F5344CB8AC3E}">
        <p14:creationId xmlns:p14="http://schemas.microsoft.com/office/powerpoint/2010/main" val="8674157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500"/>
                                        <p:tgtEl>
                                          <p:spTgt spid="2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
                                            <p:txEl>
                                              <p:pRg st="1" end="1"/>
                                            </p:txEl>
                                          </p:spTgt>
                                        </p:tgtEl>
                                        <p:attrNameLst>
                                          <p:attrName>style.visibility</p:attrName>
                                        </p:attrNameLst>
                                      </p:cBhvr>
                                      <p:to>
                                        <p:strVal val="visible"/>
                                      </p:to>
                                    </p:set>
                                    <p:animEffect transition="in" filter="fade">
                                      <p:cBhvr>
                                        <p:cTn id="15" dur="500"/>
                                        <p:tgtEl>
                                          <p:spTgt spid="2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9">
                                            <p:txEl>
                                              <p:pRg st="2" end="2"/>
                                            </p:txEl>
                                          </p:spTgt>
                                        </p:tgtEl>
                                        <p:attrNameLst>
                                          <p:attrName>style.visibility</p:attrName>
                                        </p:attrNameLst>
                                      </p:cBhvr>
                                      <p:to>
                                        <p:strVal val="visible"/>
                                      </p:to>
                                    </p:set>
                                    <p:animEffect transition="in" filter="fade">
                                      <p:cBhvr>
                                        <p:cTn id="18" dur="500"/>
                                        <p:tgtEl>
                                          <p:spTgt spid="29">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9">
                                            <p:txEl>
                                              <p:pRg st="3" end="3"/>
                                            </p:txEl>
                                          </p:spTgt>
                                        </p:tgtEl>
                                        <p:attrNameLst>
                                          <p:attrName>style.visibility</p:attrName>
                                        </p:attrNameLst>
                                      </p:cBhvr>
                                      <p:to>
                                        <p:strVal val="visible"/>
                                      </p:to>
                                    </p:set>
                                    <p:animEffect transition="in" filter="fade">
                                      <p:cBhvr>
                                        <p:cTn id="21" dur="500"/>
                                        <p:tgtEl>
                                          <p:spTgt spid="29">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xEl>
                                              <p:pRg st="4" end="4"/>
                                            </p:txEl>
                                          </p:spTgt>
                                        </p:tgtEl>
                                        <p:attrNameLst>
                                          <p:attrName>style.visibility</p:attrName>
                                        </p:attrNameLst>
                                      </p:cBhvr>
                                      <p:to>
                                        <p:strVal val="visible"/>
                                      </p:to>
                                    </p:set>
                                    <p:animEffect transition="in" filter="fade">
                                      <p:cBhvr>
                                        <p:cTn id="29" dur="500"/>
                                        <p:tgtEl>
                                          <p:spTgt spid="2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xEl>
                                              <p:pRg st="5" end="5"/>
                                            </p:txEl>
                                          </p:spTgt>
                                        </p:tgtEl>
                                        <p:attrNameLst>
                                          <p:attrName>style.visibility</p:attrName>
                                        </p:attrNameLst>
                                      </p:cBhvr>
                                      <p:to>
                                        <p:strVal val="visible"/>
                                      </p:to>
                                    </p:set>
                                    <p:animEffect transition="in" filter="fade">
                                      <p:cBhvr>
                                        <p:cTn id="37" dur="500"/>
                                        <p:tgtEl>
                                          <p:spTgt spid="29">
                                            <p:txEl>
                                              <p:pRg st="5" end="5"/>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9">
                                            <p:txEl>
                                              <p:pRg st="6" end="6"/>
                                            </p:txEl>
                                          </p:spTgt>
                                        </p:tgtEl>
                                        <p:attrNameLst>
                                          <p:attrName>style.visibility</p:attrName>
                                        </p:attrNameLst>
                                      </p:cBhvr>
                                      <p:to>
                                        <p:strVal val="visible"/>
                                      </p:to>
                                    </p:set>
                                    <p:animEffect transition="in" filter="fade">
                                      <p:cBhvr>
                                        <p:cTn id="45" dur="500"/>
                                        <p:tgtEl>
                                          <p:spTgt spid="29">
                                            <p:txEl>
                                              <p:pRg st="6" end="6"/>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IN"/>
              <a:t>Create dashboards for what matters most</a:t>
            </a:r>
            <a:endParaRPr lang="en-US" dirty="0"/>
          </a:p>
        </p:txBody>
      </p:sp>
      <p:sp>
        <p:nvSpPr>
          <p:cNvPr id="42" name="Rectangle 41"/>
          <p:cNvSpPr/>
          <p:nvPr/>
        </p:nvSpPr>
        <p:spPr bwMode="auto">
          <a:xfrm>
            <a:off x="458018" y="1553567"/>
            <a:ext cx="6295073" cy="490382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86521" rIns="91427" bIns="186521" numCol="1" spcCol="0" rtlCol="0" fromWordArt="0" anchor="t" anchorCtr="0" forceAA="0" compatLnSpc="1">
            <a:prstTxWarp prst="textNoShape">
              <a:avLst/>
            </a:prstTxWarp>
            <a:noAutofit/>
          </a:bodyPr>
          <a:lstStyle/>
          <a:p>
            <a:pPr marL="233149" indent="-233149" defTabSz="932293" fontAlgn="base">
              <a:spcBef>
                <a:spcPts val="612"/>
              </a:spcBef>
              <a:buSzPct val="100000"/>
              <a:buFont typeface="Arial" panose="020B0604020202020204" pitchFamily="34" charset="0"/>
              <a:buChar char="•"/>
            </a:pPr>
            <a:r>
              <a:rPr lang="en-US" sz="1836" dirty="0">
                <a:solidFill>
                  <a:schemeClr val="tx1"/>
                </a:solidFill>
                <a:cs typeface="Segoe UI Semibold" panose="020B0702040204020203" pitchFamily="34" charset="0"/>
              </a:rPr>
              <a:t>Build dashboards to monitor your most important business metrics, at a glance</a:t>
            </a:r>
          </a:p>
          <a:p>
            <a:pPr marL="233149" indent="-233149" defTabSz="932293" fontAlgn="base">
              <a:spcBef>
                <a:spcPts val="612"/>
              </a:spcBef>
              <a:buSzPct val="100000"/>
              <a:buFont typeface="Arial" panose="020B0604020202020204" pitchFamily="34" charset="0"/>
              <a:buChar char="•"/>
            </a:pPr>
            <a:r>
              <a:rPr lang="en-US" sz="1836" dirty="0">
                <a:solidFill>
                  <a:schemeClr val="tx1"/>
                </a:solidFill>
                <a:cs typeface="Segoe UI Semibold" panose="020B0702040204020203" pitchFamily="34" charset="0"/>
              </a:rPr>
              <a:t>Combine on-premises and cloud-born data in a single pane of glass</a:t>
            </a:r>
          </a:p>
          <a:p>
            <a:pPr marL="233149" indent="-233149" defTabSz="932293" fontAlgn="base">
              <a:spcBef>
                <a:spcPts val="612"/>
              </a:spcBef>
              <a:buSzPct val="100000"/>
              <a:buFont typeface="Arial" panose="020B0604020202020204" pitchFamily="34" charset="0"/>
              <a:buChar char="•"/>
            </a:pPr>
            <a:r>
              <a:rPr lang="en-US" sz="1836" dirty="0">
                <a:solidFill>
                  <a:schemeClr val="tx1"/>
                </a:solidFill>
                <a:cs typeface="Segoe UI Semibold" panose="020B0702040204020203" pitchFamily="34" charset="0"/>
              </a:rPr>
              <a:t>Data is visualized as tiles that you can resize, move, rename, pin, delete, or add a hyperlink</a:t>
            </a:r>
          </a:p>
          <a:p>
            <a:pPr marL="233149" indent="-233149" defTabSz="544015">
              <a:spcBef>
                <a:spcPts val="612"/>
              </a:spcBef>
              <a:buFont typeface="Arial" panose="020B0604020202020204" pitchFamily="34" charset="0"/>
              <a:buChar char="•"/>
            </a:pPr>
            <a:r>
              <a:rPr lang="en-US" sz="1836" dirty="0">
                <a:solidFill>
                  <a:schemeClr val="tx1"/>
                </a:solidFill>
                <a:cs typeface="Segoe UI Semibold" panose="020B0702040204020203" pitchFamily="34" charset="0"/>
              </a:rPr>
              <a:t>Choose different views (Full Screen, Fit to Screen, </a:t>
            </a:r>
            <a:br>
              <a:rPr lang="en-US" sz="1836" dirty="0">
                <a:solidFill>
                  <a:schemeClr val="tx1"/>
                </a:solidFill>
                <a:cs typeface="Segoe UI Semibold" panose="020B0702040204020203" pitchFamily="34" charset="0"/>
              </a:rPr>
            </a:br>
            <a:r>
              <a:rPr lang="en-US" sz="1836" dirty="0">
                <a:solidFill>
                  <a:schemeClr val="tx1"/>
                </a:solidFill>
                <a:cs typeface="Segoe UI Semibold" panose="020B0702040204020203" pitchFamily="34" charset="0"/>
              </a:rPr>
              <a:t>In-Focus)</a:t>
            </a:r>
          </a:p>
          <a:p>
            <a:pPr marL="233149" indent="-233149" defTabSz="544015">
              <a:spcBef>
                <a:spcPts val="612"/>
              </a:spcBef>
              <a:buFont typeface="Arial" panose="020B0604020202020204" pitchFamily="34" charset="0"/>
              <a:buChar char="•"/>
            </a:pPr>
            <a:r>
              <a:rPr lang="en-US" sz="1836" dirty="0">
                <a:solidFill>
                  <a:schemeClr val="tx1"/>
                </a:solidFill>
                <a:cs typeface="Segoe UI Semibold" panose="020B0702040204020203" pitchFamily="34" charset="0"/>
              </a:rPr>
              <a:t>Set your featured and favorite dashboards for what you visit the most</a:t>
            </a:r>
          </a:p>
          <a:p>
            <a:pPr marL="233149" indent="-233149" defTabSz="544015">
              <a:spcBef>
                <a:spcPts val="612"/>
              </a:spcBef>
              <a:buFont typeface="Arial" panose="020B0604020202020204" pitchFamily="34" charset="0"/>
              <a:buChar char="•"/>
            </a:pPr>
            <a:r>
              <a:rPr lang="de-DE" sz="1836" dirty="0">
                <a:solidFill>
                  <a:schemeClr val="tx1"/>
                </a:solidFill>
                <a:cs typeface="Segoe UI Semibold" panose="020B0702040204020203" pitchFamily="34" charset="0"/>
              </a:rPr>
              <a:t>Add images, videos, web code or text boxes</a:t>
            </a:r>
            <a:endParaRPr lang="en-US" sz="1836" dirty="0">
              <a:solidFill>
                <a:schemeClr val="tx1"/>
              </a:solidFill>
              <a:cs typeface="Segoe UI Semibold" panose="020B0702040204020203" pitchFamily="34" charset="0"/>
            </a:endParaRPr>
          </a:p>
          <a:p>
            <a:pPr marL="233149" indent="-233149" defTabSz="544015">
              <a:spcBef>
                <a:spcPts val="612"/>
              </a:spcBef>
              <a:buFont typeface="Arial" panose="020B0604020202020204" pitchFamily="34" charset="0"/>
              <a:buChar char="•"/>
            </a:pPr>
            <a:r>
              <a:rPr lang="en-US" sz="1836" dirty="0">
                <a:solidFill>
                  <a:schemeClr val="tx1"/>
                </a:solidFill>
                <a:cs typeface="Segoe UI Semibold" panose="020B0702040204020203" pitchFamily="34" charset="0"/>
              </a:rPr>
              <a:t>Control the color scheme of your dashboard</a:t>
            </a:r>
          </a:p>
          <a:p>
            <a:pPr marL="233149" indent="-233149" defTabSz="544015">
              <a:spcBef>
                <a:spcPts val="612"/>
              </a:spcBef>
              <a:buFont typeface="Arial" panose="020B0604020202020204" pitchFamily="34" charset="0"/>
              <a:buChar char="•"/>
            </a:pPr>
            <a:r>
              <a:rPr lang="en-US" sz="1836" dirty="0">
                <a:solidFill>
                  <a:schemeClr val="tx1"/>
                </a:solidFill>
                <a:cs typeface="Segoe UI Semibold" panose="020B0702040204020203" pitchFamily="34" charset="0"/>
              </a:rPr>
              <a:t>Create dashboards by pinning visualizations from reports, Q&amp;A, other dashboards, Reporting wan Services, Excel </a:t>
            </a:r>
          </a:p>
        </p:txBody>
      </p:sp>
      <p:sp>
        <p:nvSpPr>
          <p:cNvPr id="44" name="Rectangle 43"/>
          <p:cNvSpPr/>
          <p:nvPr/>
        </p:nvSpPr>
        <p:spPr bwMode="auto">
          <a:xfrm>
            <a:off x="458018" y="1553567"/>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45" name="Rectangle 44"/>
          <p:cNvSpPr/>
          <p:nvPr/>
        </p:nvSpPr>
        <p:spPr bwMode="auto">
          <a:xfrm>
            <a:off x="458018" y="6411680"/>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1836" dirty="0">
              <a:solidFill>
                <a:schemeClr val="tx1"/>
              </a:solidFill>
            </a:endParaRPr>
          </a:p>
        </p:txBody>
      </p:sp>
      <p:sp>
        <p:nvSpPr>
          <p:cNvPr id="27" name="Freeform 51"/>
          <p:cNvSpPr>
            <a:spLocks/>
          </p:cNvSpPr>
          <p:nvPr/>
        </p:nvSpPr>
        <p:spPr bwMode="auto">
          <a:xfrm>
            <a:off x="7036725" y="5260217"/>
            <a:ext cx="5203970" cy="207315"/>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28" name="Rectangle 27"/>
          <p:cNvSpPr/>
          <p:nvPr/>
        </p:nvSpPr>
        <p:spPr bwMode="auto">
          <a:xfrm>
            <a:off x="7517071" y="2467267"/>
            <a:ext cx="4321611" cy="2798746"/>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20" name="Picture 19"/>
          <p:cNvPicPr>
            <a:picLocks noChangeAspect="1"/>
          </p:cNvPicPr>
          <p:nvPr/>
        </p:nvPicPr>
        <p:blipFill rotWithShape="1">
          <a:blip r:embed="rId3"/>
          <a:srcRect l="108" r="8175" b="178"/>
          <a:stretch/>
        </p:blipFill>
        <p:spPr>
          <a:xfrm>
            <a:off x="7663453" y="2594231"/>
            <a:ext cx="4028846" cy="2546007"/>
          </a:xfrm>
          <a:prstGeom prst="rect">
            <a:avLst/>
          </a:prstGeom>
          <a:effectLst>
            <a:innerShdw blurRad="38100">
              <a:prstClr val="black"/>
            </a:innerShdw>
          </a:effectLst>
        </p:spPr>
      </p:pic>
      <p:sp>
        <p:nvSpPr>
          <p:cNvPr id="30" name="Freeform: Shape 29"/>
          <p:cNvSpPr/>
          <p:nvPr/>
        </p:nvSpPr>
        <p:spPr bwMode="auto">
          <a:xfrm>
            <a:off x="8859688" y="2467267"/>
            <a:ext cx="2971951" cy="2731316"/>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Tree>
    <p:extLst>
      <p:ext uri="{BB962C8B-B14F-4D97-AF65-F5344CB8AC3E}">
        <p14:creationId xmlns:p14="http://schemas.microsoft.com/office/powerpoint/2010/main" val="164816079"/>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p:txBody>
          <a:bodyPr/>
          <a:lstStyle/>
          <a:p>
            <a:r>
              <a:rPr lang="en-IN"/>
              <a:t>Explore your data and uncover new insights</a:t>
            </a:r>
            <a:endParaRPr lang="en-US" dirty="0"/>
          </a:p>
        </p:txBody>
      </p:sp>
      <p:sp>
        <p:nvSpPr>
          <p:cNvPr id="17" name="Rectangle 16"/>
          <p:cNvSpPr/>
          <p:nvPr/>
        </p:nvSpPr>
        <p:spPr bwMode="auto">
          <a:xfrm>
            <a:off x="458018" y="1552784"/>
            <a:ext cx="6295073" cy="509201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93260" rIns="91427" bIns="46630" numCol="1" spcCol="0" rtlCol="0" fromWordArt="0" anchor="t" anchorCtr="0" forceAA="0" compatLnSpc="1">
            <a:prstTxWarp prst="textNoShape">
              <a:avLst/>
            </a:prstTxWarp>
            <a:noAutofit/>
          </a:bodyPr>
          <a:lstStyle/>
          <a:p>
            <a:pPr defTabSz="770687">
              <a:spcBef>
                <a:spcPts val="612"/>
              </a:spcBef>
            </a:pPr>
            <a:r>
              <a:rPr lang="en-US" sz="1836" dirty="0">
                <a:solidFill>
                  <a:schemeClr val="tx2"/>
                </a:solidFill>
              </a:rPr>
              <a:t>Select a dashboard tile to go directly to the underlying report or Q&amp;A </a:t>
            </a:r>
          </a:p>
          <a:p>
            <a:pPr defTabSz="770687">
              <a:spcBef>
                <a:spcPts val="612"/>
              </a:spcBef>
            </a:pPr>
            <a:r>
              <a:rPr lang="en-US" sz="1836" dirty="0">
                <a:solidFill>
                  <a:schemeClr val="tx2"/>
                </a:solidFill>
              </a:rPr>
              <a:t>Dig deeper into reports (Reading View)</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Reading View for reports that are shared with you</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Highlight a value in one visualization to change others</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Drill-down in your hierarchical data</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Filter, sort, hover over and highlight data</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Control how a report is displayed</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Export to PowerPoint</a:t>
            </a:r>
          </a:p>
          <a:p>
            <a:pPr defTabSz="770687">
              <a:spcBef>
                <a:spcPts val="612"/>
              </a:spcBef>
            </a:pPr>
            <a:r>
              <a:rPr lang="en-US" sz="1836" dirty="0">
                <a:solidFill>
                  <a:schemeClr val="tx2"/>
                </a:solidFill>
              </a:rPr>
              <a:t>Explore and design a report (Editing View)</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Editing View + Reading View for reports that you own</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Create new visualizations</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Use desired data fields for your visuals</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Format your visuals – type, colors, filters</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Add text and shape elements</a:t>
            </a:r>
          </a:p>
          <a:p>
            <a:pPr marL="297913" lvl="1" indent="-181338" defTabSz="932293" fontAlgn="base">
              <a:spcBef>
                <a:spcPts val="204"/>
              </a:spcBef>
              <a:spcAft>
                <a:spcPts val="204"/>
              </a:spcAft>
              <a:buSzPct val="100000"/>
              <a:buFont typeface="Arial" panose="020B0604020202020204" pitchFamily="34" charset="0"/>
              <a:buChar char="•"/>
            </a:pPr>
            <a:r>
              <a:rPr lang="en-US" sz="1632" dirty="0">
                <a:solidFill>
                  <a:schemeClr val="tx1"/>
                </a:solidFill>
              </a:rPr>
              <a:t>Add new pages to your report</a:t>
            </a:r>
          </a:p>
        </p:txBody>
      </p:sp>
      <p:sp>
        <p:nvSpPr>
          <p:cNvPr id="18" name="Rectangle 17"/>
          <p:cNvSpPr/>
          <p:nvPr/>
        </p:nvSpPr>
        <p:spPr bwMode="auto">
          <a:xfrm>
            <a:off x="458018" y="1552785"/>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21" name="Rectangle 20"/>
          <p:cNvSpPr/>
          <p:nvPr/>
        </p:nvSpPr>
        <p:spPr bwMode="auto">
          <a:xfrm>
            <a:off x="458018" y="6599086"/>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13" name="Freeform 51"/>
          <p:cNvSpPr>
            <a:spLocks/>
          </p:cNvSpPr>
          <p:nvPr/>
        </p:nvSpPr>
        <p:spPr bwMode="auto">
          <a:xfrm>
            <a:off x="7036725" y="5260217"/>
            <a:ext cx="5203970" cy="207315"/>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4" name="Rectangle 13"/>
          <p:cNvSpPr/>
          <p:nvPr/>
        </p:nvSpPr>
        <p:spPr bwMode="auto">
          <a:xfrm>
            <a:off x="7517071" y="2467267"/>
            <a:ext cx="4321611" cy="2798746"/>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6" name="Picture 5"/>
          <p:cNvPicPr>
            <a:picLocks noChangeAspect="1"/>
          </p:cNvPicPr>
          <p:nvPr/>
        </p:nvPicPr>
        <p:blipFill rotWithShape="1">
          <a:blip r:embed="rId3"/>
          <a:srcRect r="19980" b="659"/>
          <a:stretch/>
        </p:blipFill>
        <p:spPr>
          <a:xfrm>
            <a:off x="7663453" y="2594231"/>
            <a:ext cx="4028846" cy="2546007"/>
          </a:xfrm>
          <a:prstGeom prst="rect">
            <a:avLst/>
          </a:prstGeom>
          <a:effectLst>
            <a:innerShdw blurRad="38100">
              <a:prstClr val="black"/>
            </a:innerShdw>
          </a:effectLst>
        </p:spPr>
      </p:pic>
      <p:sp>
        <p:nvSpPr>
          <p:cNvPr id="16" name="Freeform: Shape 15"/>
          <p:cNvSpPr/>
          <p:nvPr/>
        </p:nvSpPr>
        <p:spPr bwMode="auto">
          <a:xfrm>
            <a:off x="8859688" y="2467267"/>
            <a:ext cx="2971951" cy="2731316"/>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Tree>
    <p:extLst>
      <p:ext uri="{BB962C8B-B14F-4D97-AF65-F5344CB8AC3E}">
        <p14:creationId xmlns:p14="http://schemas.microsoft.com/office/powerpoint/2010/main" val="1853997196"/>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75481" y="295274"/>
            <a:ext cx="11887878" cy="917575"/>
          </a:xfrm>
        </p:spPr>
        <p:txBody>
          <a:bodyPr/>
          <a:lstStyle/>
          <a:p>
            <a:r>
              <a:rPr lang="en-IN"/>
              <a:t>See your data the way you want it</a:t>
            </a:r>
            <a:endParaRPr lang="en-US" dirty="0"/>
          </a:p>
        </p:txBody>
      </p:sp>
      <p:grpSp>
        <p:nvGrpSpPr>
          <p:cNvPr id="9" name="Group 8"/>
          <p:cNvGrpSpPr/>
          <p:nvPr/>
        </p:nvGrpSpPr>
        <p:grpSpPr>
          <a:xfrm>
            <a:off x="7076084" y="1754796"/>
            <a:ext cx="4862053" cy="4476820"/>
            <a:chOff x="6365202" y="1755587"/>
            <a:chExt cx="5169072" cy="4759514"/>
          </a:xfrm>
        </p:grpSpPr>
        <p:pic>
          <p:nvPicPr>
            <p:cNvPr id="11" name="Picture 10"/>
            <p:cNvPicPr>
              <a:picLocks noChangeAspect="1"/>
            </p:cNvPicPr>
            <p:nvPr/>
          </p:nvPicPr>
          <p:blipFill>
            <a:blip r:embed="rId3"/>
            <a:stretch>
              <a:fillRect/>
            </a:stretch>
          </p:blipFill>
          <p:spPr>
            <a:xfrm>
              <a:off x="8211025" y="5152286"/>
              <a:ext cx="1512361" cy="1202407"/>
            </a:xfrm>
            <a:prstGeom prst="rect">
              <a:avLst/>
            </a:prstGeom>
            <a:ln>
              <a:noFill/>
            </a:ln>
            <a:effectLst/>
          </p:spPr>
        </p:pic>
        <p:pic>
          <p:nvPicPr>
            <p:cNvPr id="12" name="Picture 11"/>
            <p:cNvPicPr>
              <a:picLocks noChangeAspect="1"/>
            </p:cNvPicPr>
            <p:nvPr/>
          </p:nvPicPr>
          <p:blipFill>
            <a:blip r:embed="rId4"/>
            <a:stretch>
              <a:fillRect/>
            </a:stretch>
          </p:blipFill>
          <p:spPr>
            <a:xfrm>
              <a:off x="6388531" y="4978204"/>
              <a:ext cx="1673164" cy="1536897"/>
            </a:xfrm>
            <a:prstGeom prst="rect">
              <a:avLst/>
            </a:prstGeom>
            <a:ln>
              <a:noFill/>
            </a:ln>
            <a:effectLst/>
          </p:spPr>
        </p:pic>
        <p:pic>
          <p:nvPicPr>
            <p:cNvPr id="13" name="Picture 12"/>
            <p:cNvPicPr>
              <a:picLocks noChangeAspect="1"/>
            </p:cNvPicPr>
            <p:nvPr/>
          </p:nvPicPr>
          <p:blipFill>
            <a:blip r:embed="rId5"/>
            <a:stretch>
              <a:fillRect/>
            </a:stretch>
          </p:blipFill>
          <p:spPr>
            <a:xfrm>
              <a:off x="9959182" y="2016546"/>
              <a:ext cx="1558859" cy="1041313"/>
            </a:xfrm>
            <a:prstGeom prst="rect">
              <a:avLst/>
            </a:prstGeom>
            <a:ln>
              <a:noFill/>
            </a:ln>
            <a:effectLst/>
          </p:spPr>
        </p:pic>
        <p:pic>
          <p:nvPicPr>
            <p:cNvPr id="14" name="Picture 13"/>
            <p:cNvPicPr>
              <a:picLocks noChangeAspect="1"/>
            </p:cNvPicPr>
            <p:nvPr/>
          </p:nvPicPr>
          <p:blipFill>
            <a:blip r:embed="rId6"/>
            <a:stretch>
              <a:fillRect/>
            </a:stretch>
          </p:blipFill>
          <p:spPr>
            <a:xfrm>
              <a:off x="10028260" y="5304228"/>
              <a:ext cx="1420703" cy="862219"/>
            </a:xfrm>
            <a:prstGeom prst="rect">
              <a:avLst/>
            </a:prstGeom>
            <a:ln>
              <a:noFill/>
            </a:ln>
            <a:effectLst/>
          </p:spPr>
        </p:pic>
        <p:pic>
          <p:nvPicPr>
            <p:cNvPr id="5" name="Picture 4"/>
            <p:cNvPicPr>
              <a:picLocks noChangeAspect="1"/>
            </p:cNvPicPr>
            <p:nvPr/>
          </p:nvPicPr>
          <p:blipFill>
            <a:blip r:embed="rId7"/>
            <a:stretch>
              <a:fillRect/>
            </a:stretch>
          </p:blipFill>
          <p:spPr>
            <a:xfrm>
              <a:off x="8198368" y="2221993"/>
              <a:ext cx="1525016" cy="891644"/>
            </a:xfrm>
            <a:prstGeom prst="rect">
              <a:avLst/>
            </a:prstGeom>
            <a:ln w="19050">
              <a:noFill/>
            </a:ln>
            <a:effectLst/>
          </p:spPr>
        </p:pic>
        <p:pic>
          <p:nvPicPr>
            <p:cNvPr id="2" name="Picture 1"/>
            <p:cNvPicPr>
              <a:picLocks noChangeAspect="1"/>
            </p:cNvPicPr>
            <p:nvPr/>
          </p:nvPicPr>
          <p:blipFill>
            <a:blip r:embed="rId8"/>
            <a:stretch>
              <a:fillRect/>
            </a:stretch>
          </p:blipFill>
          <p:spPr>
            <a:xfrm>
              <a:off x="6503097" y="3539857"/>
              <a:ext cx="1420703" cy="1373572"/>
            </a:xfrm>
            <a:prstGeom prst="rect">
              <a:avLst/>
            </a:prstGeom>
            <a:ln>
              <a:noFill/>
            </a:ln>
            <a:effectLst/>
          </p:spPr>
        </p:pic>
        <p:pic>
          <p:nvPicPr>
            <p:cNvPr id="3" name="Picture 2"/>
            <p:cNvPicPr>
              <a:picLocks noChangeAspect="1"/>
            </p:cNvPicPr>
            <p:nvPr/>
          </p:nvPicPr>
          <p:blipFill>
            <a:blip r:embed="rId9"/>
            <a:stretch>
              <a:fillRect/>
            </a:stretch>
          </p:blipFill>
          <p:spPr>
            <a:xfrm>
              <a:off x="8168331" y="3675376"/>
              <a:ext cx="1574702" cy="926543"/>
            </a:xfrm>
            <a:prstGeom prst="rect">
              <a:avLst/>
            </a:prstGeom>
            <a:ln w="19050">
              <a:noFill/>
            </a:ln>
            <a:effectLst/>
          </p:spPr>
        </p:pic>
        <p:pic>
          <p:nvPicPr>
            <p:cNvPr id="6" name="Picture 5"/>
            <p:cNvPicPr>
              <a:picLocks noChangeAspect="1"/>
            </p:cNvPicPr>
            <p:nvPr/>
          </p:nvPicPr>
          <p:blipFill>
            <a:blip r:embed="rId10"/>
            <a:stretch>
              <a:fillRect/>
            </a:stretch>
          </p:blipFill>
          <p:spPr>
            <a:xfrm>
              <a:off x="6566262" y="2083055"/>
              <a:ext cx="1420703" cy="813029"/>
            </a:xfrm>
            <a:prstGeom prst="rect">
              <a:avLst/>
            </a:prstGeom>
            <a:ln>
              <a:noFill/>
            </a:ln>
            <a:effectLst/>
          </p:spPr>
        </p:pic>
        <p:pic>
          <p:nvPicPr>
            <p:cNvPr id="17" name="Picture 16"/>
            <p:cNvPicPr>
              <a:picLocks noChangeAspect="1"/>
            </p:cNvPicPr>
            <p:nvPr/>
          </p:nvPicPr>
          <p:blipFill>
            <a:blip r:embed="rId11"/>
            <a:stretch>
              <a:fillRect/>
            </a:stretch>
          </p:blipFill>
          <p:spPr>
            <a:xfrm>
              <a:off x="10087921" y="3421182"/>
              <a:ext cx="1196762" cy="696443"/>
            </a:xfrm>
            <a:prstGeom prst="rect">
              <a:avLst/>
            </a:prstGeom>
            <a:ln>
              <a:noFill/>
            </a:ln>
            <a:effectLst/>
          </p:spPr>
        </p:pic>
        <p:pic>
          <p:nvPicPr>
            <p:cNvPr id="4" name="Picture 3"/>
            <p:cNvPicPr>
              <a:picLocks noChangeAspect="1"/>
            </p:cNvPicPr>
            <p:nvPr/>
          </p:nvPicPr>
          <p:blipFill>
            <a:blip r:embed="rId12"/>
            <a:stretch>
              <a:fillRect/>
            </a:stretch>
          </p:blipFill>
          <p:spPr>
            <a:xfrm>
              <a:off x="10367303" y="4202742"/>
              <a:ext cx="833552" cy="748680"/>
            </a:xfrm>
            <a:prstGeom prst="rect">
              <a:avLst/>
            </a:prstGeom>
            <a:ln>
              <a:noFill/>
            </a:ln>
            <a:effectLst/>
          </p:spPr>
        </p:pic>
        <p:sp>
          <p:nvSpPr>
            <p:cNvPr id="7" name="Rectangle 6"/>
            <p:cNvSpPr/>
            <p:nvPr/>
          </p:nvSpPr>
          <p:spPr bwMode="auto">
            <a:xfrm>
              <a:off x="6365202" y="1755587"/>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p:cNvSpPr/>
            <p:nvPr/>
          </p:nvSpPr>
          <p:spPr bwMode="auto">
            <a:xfrm>
              <a:off x="8101491" y="1755587"/>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9837781" y="1755587"/>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p:nvPr/>
          </p:nvSpPr>
          <p:spPr bwMode="auto">
            <a:xfrm>
              <a:off x="6365202" y="3355580"/>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2" name="Rectangle 31"/>
            <p:cNvSpPr/>
            <p:nvPr/>
          </p:nvSpPr>
          <p:spPr bwMode="auto">
            <a:xfrm>
              <a:off x="8101491" y="3355580"/>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4" name="Rectangle 33"/>
            <p:cNvSpPr/>
            <p:nvPr/>
          </p:nvSpPr>
          <p:spPr bwMode="auto">
            <a:xfrm>
              <a:off x="9837781" y="4178193"/>
              <a:ext cx="1696493" cy="736913"/>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6" name="Rectangle 35"/>
            <p:cNvSpPr/>
            <p:nvPr/>
          </p:nvSpPr>
          <p:spPr bwMode="auto">
            <a:xfrm>
              <a:off x="6365202" y="4955576"/>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7" name="Rectangle 36"/>
            <p:cNvSpPr/>
            <p:nvPr/>
          </p:nvSpPr>
          <p:spPr bwMode="auto">
            <a:xfrm>
              <a:off x="8101491" y="4955576"/>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8" name="Rectangle 37"/>
            <p:cNvSpPr/>
            <p:nvPr/>
          </p:nvSpPr>
          <p:spPr bwMode="auto">
            <a:xfrm>
              <a:off x="9837781" y="4955576"/>
              <a:ext cx="1696493" cy="1559525"/>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p:cNvSpPr/>
            <p:nvPr/>
          </p:nvSpPr>
          <p:spPr bwMode="auto">
            <a:xfrm>
              <a:off x="9837781" y="3355580"/>
              <a:ext cx="1696493" cy="782141"/>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0" name="Group 9"/>
          <p:cNvGrpSpPr/>
          <p:nvPr/>
        </p:nvGrpSpPr>
        <p:grpSpPr>
          <a:xfrm>
            <a:off x="458018" y="1971788"/>
            <a:ext cx="6295073" cy="4042835"/>
            <a:chOff x="448214" y="1522476"/>
            <a:chExt cx="6172200" cy="3963924"/>
          </a:xfrm>
        </p:grpSpPr>
        <p:sp>
          <p:nvSpPr>
            <p:cNvPr id="27" name="Rectangle 26"/>
            <p:cNvSpPr/>
            <p:nvPr/>
          </p:nvSpPr>
          <p:spPr bwMode="auto">
            <a:xfrm>
              <a:off x="448214" y="1522476"/>
              <a:ext cx="6172200" cy="39639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86521" rIns="91427" bIns="186521" numCol="1" spcCol="0" rtlCol="0" fromWordArt="0" anchor="t" anchorCtr="0" forceAA="0" compatLnSpc="1">
              <a:prstTxWarp prst="textNoShape">
                <a:avLst/>
              </a:prstTxWarp>
              <a:noAutofit/>
            </a:bodyPr>
            <a:lstStyle/>
            <a:p>
              <a:pPr defTabSz="770687">
                <a:spcBef>
                  <a:spcPts val="612"/>
                </a:spcBef>
              </a:pPr>
              <a:r>
                <a:rPr lang="en-US" sz="1836" dirty="0">
                  <a:solidFill>
                    <a:srgbClr val="0078D7"/>
                  </a:solidFill>
                </a:rPr>
                <a:t>Visualize data to tell your story</a:t>
              </a:r>
            </a:p>
            <a:p>
              <a:pPr defTabSz="770687">
                <a:spcBef>
                  <a:spcPts val="612"/>
                </a:spcBef>
              </a:pPr>
              <a:r>
                <a:rPr lang="en-US" sz="1836" dirty="0">
                  <a:solidFill>
                    <a:srgbClr val="0078D7"/>
                  </a:solidFill>
                </a:rPr>
                <a:t>Growing number of visualization types</a:t>
              </a:r>
            </a:p>
            <a:p>
              <a:pPr marL="297913" lvl="1" indent="-181338" defTabSz="589349">
                <a:spcBef>
                  <a:spcPts val="204"/>
                </a:spcBef>
                <a:spcAft>
                  <a:spcPts val="306"/>
                </a:spcAft>
                <a:buFontTx/>
                <a:buChar char="•"/>
              </a:pPr>
              <a:r>
                <a:rPr lang="en-US" sz="1632" dirty="0">
                  <a:solidFill>
                    <a:srgbClr val="353535"/>
                  </a:solidFill>
                </a:rPr>
                <a:t>Donuts, basic area, waterfall, filled maps, tree maps, funnel, gauges, combo charts, R charts and more</a:t>
              </a:r>
            </a:p>
            <a:p>
              <a:pPr marL="297913" lvl="1" indent="-181338" defTabSz="589349">
                <a:spcBef>
                  <a:spcPts val="204"/>
                </a:spcBef>
                <a:spcAft>
                  <a:spcPts val="306"/>
                </a:spcAft>
                <a:buFontTx/>
                <a:buChar char="•"/>
              </a:pPr>
              <a:r>
                <a:rPr lang="en-US" sz="1632" dirty="0">
                  <a:solidFill>
                    <a:srgbClr val="353535"/>
                  </a:solidFill>
                </a:rPr>
                <a:t>Custom visuals and R-powered visuals available from Power BI visuals library (</a:t>
              </a:r>
              <a:r>
                <a:rPr lang="en-US" sz="1632" dirty="0">
                  <a:solidFill>
                    <a:srgbClr val="353535"/>
                  </a:solidFill>
                  <a:hlinkClick r:id="rId13"/>
                </a:rPr>
                <a:t>visuals.powerbi.com</a:t>
              </a:r>
              <a:r>
                <a:rPr lang="en-US" sz="1632" dirty="0">
                  <a:solidFill>
                    <a:srgbClr val="353535"/>
                  </a:solidFill>
                </a:rPr>
                <a:t>)</a:t>
              </a:r>
            </a:p>
            <a:p>
              <a:pPr marL="297913" lvl="1" indent="-181338" defTabSz="589349">
                <a:spcBef>
                  <a:spcPts val="204"/>
                </a:spcBef>
                <a:spcAft>
                  <a:spcPts val="306"/>
                </a:spcAft>
                <a:buFontTx/>
                <a:buChar char="•"/>
              </a:pPr>
              <a:r>
                <a:rPr lang="en-US" sz="1632" dirty="0">
                  <a:solidFill>
                    <a:srgbClr val="353535"/>
                  </a:solidFill>
                </a:rPr>
                <a:t>Tools to develop, test, package new custom visuals</a:t>
              </a:r>
            </a:p>
            <a:p>
              <a:pPr defTabSz="770687">
                <a:spcBef>
                  <a:spcPts val="612"/>
                </a:spcBef>
              </a:pPr>
              <a:r>
                <a:rPr lang="en-US" sz="1836" dirty="0">
                  <a:solidFill>
                    <a:srgbClr val="0078D7"/>
                  </a:solidFill>
                </a:rPr>
                <a:t>Visualizations on report page are connected – select value in one visualization to filter other visualizations</a:t>
              </a:r>
            </a:p>
            <a:p>
              <a:pPr defTabSz="770687">
                <a:spcBef>
                  <a:spcPts val="612"/>
                </a:spcBef>
              </a:pPr>
              <a:r>
                <a:rPr lang="en-US" sz="1836" dirty="0">
                  <a:solidFill>
                    <a:srgbClr val="0078D7"/>
                  </a:solidFill>
                </a:rPr>
                <a:t>Full screen pop out mode for report visuals to show additional details</a:t>
              </a:r>
            </a:p>
          </p:txBody>
        </p:sp>
        <p:sp>
          <p:nvSpPr>
            <p:cNvPr id="28" name="Rectangle 27"/>
            <p:cNvSpPr/>
            <p:nvPr/>
          </p:nvSpPr>
          <p:spPr bwMode="auto">
            <a:xfrm>
              <a:off x="448214" y="1522476"/>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86521" rIns="182854" bIns="186521"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29" name="Rectangle 28"/>
            <p:cNvSpPr/>
            <p:nvPr/>
          </p:nvSpPr>
          <p:spPr bwMode="auto">
            <a:xfrm>
              <a:off x="448214" y="5441579"/>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86521" rIns="182854" bIns="186521"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grpSp>
    </p:spTree>
    <p:extLst>
      <p:ext uri="{BB962C8B-B14F-4D97-AF65-F5344CB8AC3E}">
        <p14:creationId xmlns:p14="http://schemas.microsoft.com/office/powerpoint/2010/main" val="210185833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8032" y="2322975"/>
            <a:ext cx="5408331" cy="2319402"/>
          </a:xfrm>
          <a:prstGeom prst="rect">
            <a:avLst/>
          </a:prstGeom>
          <a:ln w="19050">
            <a:noFill/>
          </a:ln>
          <a:effectLst/>
        </p:spPr>
      </p:pic>
      <p:pic>
        <p:nvPicPr>
          <p:cNvPr id="8" name="Picture 12"/>
          <p:cNvPicPr>
            <a:picLocks noChangeAspect="1"/>
          </p:cNvPicPr>
          <p:nvPr/>
        </p:nvPicPr>
        <p:blipFill rotWithShape="1">
          <a:blip r:embed="rId4"/>
          <a:srcRect r="22413" b="-13172"/>
          <a:stretch/>
        </p:blipFill>
        <p:spPr>
          <a:xfrm>
            <a:off x="6928268" y="4892799"/>
            <a:ext cx="4662356" cy="501262"/>
          </a:xfrm>
          <a:prstGeom prst="rect">
            <a:avLst/>
          </a:prstGeom>
          <a:ln>
            <a:noFill/>
          </a:ln>
        </p:spPr>
      </p:pic>
      <p:sp>
        <p:nvSpPr>
          <p:cNvPr id="12" name="Rectangle 11"/>
          <p:cNvSpPr/>
          <p:nvPr/>
        </p:nvSpPr>
        <p:spPr>
          <a:xfrm>
            <a:off x="1073169" y="1235376"/>
            <a:ext cx="5521865" cy="73100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rPr>
              <a:t>Access Power BI dashboards and reports with native mobile apps for Windows, iOS and Android</a:t>
            </a:r>
          </a:p>
        </p:txBody>
      </p:sp>
      <p:sp>
        <p:nvSpPr>
          <p:cNvPr id="13" name="Rectangle 12"/>
          <p:cNvSpPr/>
          <p:nvPr/>
        </p:nvSpPr>
        <p:spPr>
          <a:xfrm>
            <a:off x="1073169" y="2023130"/>
            <a:ext cx="5521865" cy="682900"/>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ts val="306"/>
              </a:spcAft>
            </a:pPr>
            <a:r>
              <a:rPr lang="en-US" sz="1836" dirty="0">
                <a:solidFill>
                  <a:schemeClr val="tx1"/>
                </a:solidFill>
              </a:rPr>
              <a:t>Easy sign-in step with support for Single</a:t>
            </a:r>
            <a:br>
              <a:rPr lang="en-US" sz="1836" dirty="0">
                <a:solidFill>
                  <a:schemeClr val="tx1"/>
                </a:solidFill>
              </a:rPr>
            </a:br>
            <a:r>
              <a:rPr lang="en-US" sz="1836" dirty="0">
                <a:solidFill>
                  <a:schemeClr val="tx1"/>
                </a:solidFill>
              </a:rPr>
              <a:t>Sign-on (SSO)</a:t>
            </a:r>
          </a:p>
        </p:txBody>
      </p:sp>
      <p:sp>
        <p:nvSpPr>
          <p:cNvPr id="16" name="Rectangle 15"/>
          <p:cNvSpPr/>
          <p:nvPr/>
        </p:nvSpPr>
        <p:spPr>
          <a:xfrm>
            <a:off x="1073169" y="2762782"/>
            <a:ext cx="5521865" cy="73100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rPr>
              <a:t>Orientation-aware and location aware apps</a:t>
            </a:r>
          </a:p>
        </p:txBody>
      </p:sp>
      <p:sp>
        <p:nvSpPr>
          <p:cNvPr id="18" name="Rectangle 17"/>
          <p:cNvSpPr/>
          <p:nvPr/>
        </p:nvSpPr>
        <p:spPr>
          <a:xfrm>
            <a:off x="1073169" y="3550536"/>
            <a:ext cx="5521865" cy="73100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rPr>
              <a:t>Annotate visualization and share snapshot</a:t>
            </a:r>
            <a:br>
              <a:rPr lang="en-US" sz="1836" dirty="0">
                <a:solidFill>
                  <a:schemeClr val="tx1"/>
                </a:solidFill>
              </a:rPr>
            </a:br>
            <a:r>
              <a:rPr lang="en-US" sz="1836" dirty="0">
                <a:solidFill>
                  <a:schemeClr val="tx1"/>
                </a:solidFill>
              </a:rPr>
              <a:t>with others</a:t>
            </a:r>
          </a:p>
        </p:txBody>
      </p:sp>
      <p:sp>
        <p:nvSpPr>
          <p:cNvPr id="20" name="Rectangle 19"/>
          <p:cNvSpPr/>
          <p:nvPr/>
        </p:nvSpPr>
        <p:spPr>
          <a:xfrm>
            <a:off x="1073169" y="4338290"/>
            <a:ext cx="5521865" cy="73100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ea typeface="Calibri" panose="020F0502020204030204" pitchFamily="34" charset="0"/>
                <a:cs typeface="Times New Roman" panose="02020603050405020304" pitchFamily="18" charset="0"/>
              </a:rPr>
              <a:t>Configure data-driven alerts for your critical KPIs</a:t>
            </a:r>
            <a:endParaRPr lang="en-US" sz="1836" dirty="0">
              <a:solidFill>
                <a:schemeClr val="tx1"/>
              </a:solidFill>
            </a:endParaRPr>
          </a:p>
        </p:txBody>
      </p:sp>
      <p:sp>
        <p:nvSpPr>
          <p:cNvPr id="23" name="Rectangle 22"/>
          <p:cNvSpPr/>
          <p:nvPr/>
        </p:nvSpPr>
        <p:spPr>
          <a:xfrm>
            <a:off x="1073169" y="5126044"/>
            <a:ext cx="5521865" cy="73100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ea typeface="Calibri" panose="020F0502020204030204" pitchFamily="34" charset="0"/>
                <a:cs typeface="Times New Roman" panose="02020603050405020304" pitchFamily="18" charset="0"/>
              </a:rPr>
              <a:t>Generate and scan QR codes, or scan bar codes for report filtering</a:t>
            </a:r>
          </a:p>
        </p:txBody>
      </p:sp>
      <p:sp>
        <p:nvSpPr>
          <p:cNvPr id="26" name="Rectangle 25"/>
          <p:cNvSpPr/>
          <p:nvPr/>
        </p:nvSpPr>
        <p:spPr>
          <a:xfrm>
            <a:off x="1073169" y="5913796"/>
            <a:ext cx="5521865" cy="73100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ea typeface="Calibri" panose="020F0502020204030204" pitchFamily="34" charset="0"/>
                <a:cs typeface="Times New Roman" panose="02020603050405020304" pitchFamily="18" charset="0"/>
              </a:rPr>
              <a:t>Open and interact with Reporting Services mobile reports and KPIs</a:t>
            </a:r>
          </a:p>
        </p:txBody>
      </p:sp>
      <p:sp>
        <p:nvSpPr>
          <p:cNvPr id="29" name="Title 28"/>
          <p:cNvSpPr>
            <a:spLocks noGrp="1"/>
          </p:cNvSpPr>
          <p:nvPr>
            <p:ph type="title"/>
          </p:nvPr>
        </p:nvSpPr>
        <p:spPr/>
        <p:txBody>
          <a:bodyPr/>
          <a:lstStyle/>
          <a:p>
            <a:r>
              <a:rPr lang="en-IN" dirty="0"/>
              <a:t>Stay connected from any device</a:t>
            </a:r>
            <a:endParaRPr lang="en-US" dirty="0"/>
          </a:p>
        </p:txBody>
      </p:sp>
      <p:grpSp>
        <p:nvGrpSpPr>
          <p:cNvPr id="104" name="Group 103"/>
          <p:cNvGrpSpPr/>
          <p:nvPr/>
        </p:nvGrpSpPr>
        <p:grpSpPr>
          <a:xfrm>
            <a:off x="458019" y="1994754"/>
            <a:ext cx="6041480" cy="3890668"/>
            <a:chOff x="448214" y="1955819"/>
            <a:chExt cx="6017228" cy="3814727"/>
          </a:xfrm>
        </p:grpSpPr>
        <p:cxnSp>
          <p:nvCxnSpPr>
            <p:cNvPr id="35" name="Straight Connector 34"/>
            <p:cNvCxnSpPr>
              <a:cxnSpLocks/>
            </p:cNvCxnSpPr>
            <p:nvPr/>
          </p:nvCxnSpPr>
          <p:spPr>
            <a:xfrm>
              <a:off x="448214" y="5770546"/>
              <a:ext cx="6017228"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cxnSpLocks/>
            </p:cNvCxnSpPr>
            <p:nvPr/>
          </p:nvCxnSpPr>
          <p:spPr>
            <a:xfrm>
              <a:off x="448214" y="4998168"/>
              <a:ext cx="6017228"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a:off x="448214" y="4225790"/>
              <a:ext cx="6017228"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cxnSpLocks/>
            </p:cNvCxnSpPr>
            <p:nvPr/>
          </p:nvCxnSpPr>
          <p:spPr>
            <a:xfrm>
              <a:off x="448214" y="3453412"/>
              <a:ext cx="6017228"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p:cNvCxnSpPr>
            <p:nvPr/>
          </p:nvCxnSpPr>
          <p:spPr>
            <a:xfrm>
              <a:off x="448214" y="2681034"/>
              <a:ext cx="6017228"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p:nvCxnSpPr>
          <p:spPr>
            <a:xfrm>
              <a:off x="448214" y="1955819"/>
              <a:ext cx="6017228"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1" name="Rectangle 79"/>
          <p:cNvSpPr/>
          <p:nvPr/>
        </p:nvSpPr>
        <p:spPr>
          <a:xfrm>
            <a:off x="636136" y="1280712"/>
            <a:ext cx="364035" cy="617045"/>
          </a:xfrm>
          <a:custGeom>
            <a:avLst/>
            <a:gdLst/>
            <a:ahLst/>
            <a:cxnLst/>
            <a:rect l="l" t="t" r="r" b="b"/>
            <a:pathLst>
              <a:path w="1407298" h="2385394">
                <a:moveTo>
                  <a:pt x="703650" y="2179220"/>
                </a:moveTo>
                <a:cubicBezTo>
                  <a:pt x="660028" y="2179220"/>
                  <a:pt x="624666" y="2214582"/>
                  <a:pt x="624666" y="2258204"/>
                </a:cubicBezTo>
                <a:cubicBezTo>
                  <a:pt x="624666" y="2301826"/>
                  <a:pt x="660028" y="2337188"/>
                  <a:pt x="703650" y="2337188"/>
                </a:cubicBezTo>
                <a:cubicBezTo>
                  <a:pt x="747272" y="2337188"/>
                  <a:pt x="782634" y="2301826"/>
                  <a:pt x="782634" y="2258204"/>
                </a:cubicBezTo>
                <a:cubicBezTo>
                  <a:pt x="782634" y="2214582"/>
                  <a:pt x="747272" y="2179220"/>
                  <a:pt x="703650" y="2179220"/>
                </a:cubicBezTo>
                <a:close/>
                <a:moveTo>
                  <a:pt x="177553" y="179867"/>
                </a:moveTo>
                <a:lnTo>
                  <a:pt x="172551" y="180877"/>
                </a:lnTo>
                <a:lnTo>
                  <a:pt x="165667" y="180877"/>
                </a:lnTo>
                <a:cubicBezTo>
                  <a:pt x="144630" y="180877"/>
                  <a:pt x="127577" y="197930"/>
                  <a:pt x="127577" y="218967"/>
                </a:cubicBezTo>
                <a:lnTo>
                  <a:pt x="127577" y="2097793"/>
                </a:lnTo>
                <a:cubicBezTo>
                  <a:pt x="127577" y="2118830"/>
                  <a:pt x="144630" y="2135883"/>
                  <a:pt x="165667" y="2135883"/>
                </a:cubicBezTo>
                <a:lnTo>
                  <a:pt x="1241631" y="2135883"/>
                </a:lnTo>
                <a:cubicBezTo>
                  <a:pt x="1262668" y="2135883"/>
                  <a:pt x="1279721" y="2118830"/>
                  <a:pt x="1279721" y="2097793"/>
                </a:cubicBezTo>
                <a:lnTo>
                  <a:pt x="1279721" y="218967"/>
                </a:lnTo>
                <a:cubicBezTo>
                  <a:pt x="1279721" y="197930"/>
                  <a:pt x="1262668" y="180877"/>
                  <a:pt x="1241631" y="180877"/>
                </a:cubicBezTo>
                <a:lnTo>
                  <a:pt x="1234749" y="180877"/>
                </a:lnTo>
                <a:cubicBezTo>
                  <a:pt x="1233161" y="179963"/>
                  <a:pt x="1231465" y="179867"/>
                  <a:pt x="1229746" y="179867"/>
                </a:cubicBezTo>
                <a:close/>
                <a:moveTo>
                  <a:pt x="602415" y="56498"/>
                </a:moveTo>
                <a:cubicBezTo>
                  <a:pt x="588290" y="56498"/>
                  <a:pt x="576839" y="67949"/>
                  <a:pt x="576839" y="82074"/>
                </a:cubicBezTo>
                <a:cubicBezTo>
                  <a:pt x="576839" y="96199"/>
                  <a:pt x="588290" y="107650"/>
                  <a:pt x="602415" y="107650"/>
                </a:cubicBezTo>
                <a:lnTo>
                  <a:pt x="804884" y="107650"/>
                </a:lnTo>
                <a:cubicBezTo>
                  <a:pt x="819009" y="107650"/>
                  <a:pt x="830460" y="96199"/>
                  <a:pt x="830460" y="82074"/>
                </a:cubicBezTo>
                <a:cubicBezTo>
                  <a:pt x="830460" y="67949"/>
                  <a:pt x="819009" y="56498"/>
                  <a:pt x="804884" y="56498"/>
                </a:cubicBezTo>
                <a:close/>
                <a:moveTo>
                  <a:pt x="76685" y="0"/>
                </a:moveTo>
                <a:lnTo>
                  <a:pt x="1330614" y="0"/>
                </a:lnTo>
                <a:cubicBezTo>
                  <a:pt x="1372966" y="0"/>
                  <a:pt x="1407298" y="34333"/>
                  <a:pt x="1407298" y="76684"/>
                </a:cubicBezTo>
                <a:lnTo>
                  <a:pt x="1407298" y="1757263"/>
                </a:lnTo>
                <a:lnTo>
                  <a:pt x="1407298" y="1766789"/>
                </a:lnTo>
                <a:lnTo>
                  <a:pt x="1407298" y="2308710"/>
                </a:lnTo>
                <a:cubicBezTo>
                  <a:pt x="1407298" y="2351061"/>
                  <a:pt x="1372966" y="2385394"/>
                  <a:pt x="1330614" y="2385394"/>
                </a:cubicBezTo>
                <a:lnTo>
                  <a:pt x="76685" y="2385394"/>
                </a:lnTo>
                <a:cubicBezTo>
                  <a:pt x="34333" y="2385394"/>
                  <a:pt x="0" y="2351061"/>
                  <a:pt x="0" y="2308710"/>
                </a:cubicBezTo>
                <a:lnTo>
                  <a:pt x="0" y="1766789"/>
                </a:lnTo>
                <a:lnTo>
                  <a:pt x="0" y="1757263"/>
                </a:lnTo>
                <a:lnTo>
                  <a:pt x="0" y="76684"/>
                </a:lnTo>
                <a:cubicBezTo>
                  <a:pt x="0" y="34333"/>
                  <a:pt x="34333" y="0"/>
                  <a:pt x="766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260" tIns="46630" rIns="9326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72" name="Oval 21"/>
          <p:cNvSpPr/>
          <p:nvPr/>
        </p:nvSpPr>
        <p:spPr>
          <a:xfrm>
            <a:off x="572205" y="2111122"/>
            <a:ext cx="491896" cy="495772"/>
          </a:xfrm>
          <a:custGeom>
            <a:avLst/>
            <a:gdLst/>
            <a:ahLst/>
            <a:cxnLst/>
            <a:rect l="l" t="t" r="r" b="b"/>
            <a:pathLst>
              <a:path w="3255473" h="3281120">
                <a:moveTo>
                  <a:pt x="2628792" y="1432041"/>
                </a:moveTo>
                <a:cubicBezTo>
                  <a:pt x="2640727" y="1432139"/>
                  <a:pt x="2653386" y="1432456"/>
                  <a:pt x="2667487" y="1432975"/>
                </a:cubicBezTo>
                <a:cubicBezTo>
                  <a:pt x="2965182" y="1443935"/>
                  <a:pt x="3241997" y="1545378"/>
                  <a:pt x="3255473" y="1769974"/>
                </a:cubicBezTo>
                <a:lnTo>
                  <a:pt x="3053550" y="2608466"/>
                </a:lnTo>
                <a:cubicBezTo>
                  <a:pt x="2913961" y="2885528"/>
                  <a:pt x="2630602" y="2920794"/>
                  <a:pt x="2414411" y="2844743"/>
                </a:cubicBezTo>
                <a:lnTo>
                  <a:pt x="2681229" y="1736772"/>
                </a:lnTo>
                <a:cubicBezTo>
                  <a:pt x="2673579" y="1609272"/>
                  <a:pt x="2628755" y="1510292"/>
                  <a:pt x="2521574" y="1437421"/>
                </a:cubicBezTo>
                <a:cubicBezTo>
                  <a:pt x="2563700" y="1433407"/>
                  <a:pt x="2592986" y="1431744"/>
                  <a:pt x="2628792" y="1432041"/>
                </a:cubicBezTo>
                <a:close/>
                <a:moveTo>
                  <a:pt x="626682" y="1432041"/>
                </a:moveTo>
                <a:cubicBezTo>
                  <a:pt x="662487" y="1431744"/>
                  <a:pt x="691773" y="1433407"/>
                  <a:pt x="733899" y="1437421"/>
                </a:cubicBezTo>
                <a:cubicBezTo>
                  <a:pt x="626718" y="1510292"/>
                  <a:pt x="581894" y="1609272"/>
                  <a:pt x="574244" y="1736772"/>
                </a:cubicBezTo>
                <a:lnTo>
                  <a:pt x="841062" y="2844743"/>
                </a:lnTo>
                <a:cubicBezTo>
                  <a:pt x="624871" y="2920794"/>
                  <a:pt x="341512" y="2885528"/>
                  <a:pt x="201923" y="2608466"/>
                </a:cubicBezTo>
                <a:lnTo>
                  <a:pt x="0" y="1769974"/>
                </a:lnTo>
                <a:cubicBezTo>
                  <a:pt x="13476" y="1545378"/>
                  <a:pt x="290291" y="1443935"/>
                  <a:pt x="587986" y="1432975"/>
                </a:cubicBezTo>
                <a:cubicBezTo>
                  <a:pt x="602087" y="1432456"/>
                  <a:pt x="614746" y="1432139"/>
                  <a:pt x="626682" y="1432041"/>
                </a:cubicBezTo>
                <a:close/>
                <a:moveTo>
                  <a:pt x="1525812" y="1267816"/>
                </a:moveTo>
                <a:cubicBezTo>
                  <a:pt x="2058433" y="1248206"/>
                  <a:pt x="2639086" y="1436734"/>
                  <a:pt x="2550682" y="1736771"/>
                </a:cubicBezTo>
                <a:lnTo>
                  <a:pt x="2260169" y="2903583"/>
                </a:lnTo>
                <a:cubicBezTo>
                  <a:pt x="2141106" y="3270296"/>
                  <a:pt x="1302907" y="3527470"/>
                  <a:pt x="988582" y="2903583"/>
                </a:cubicBezTo>
                <a:lnTo>
                  <a:pt x="707594" y="1736771"/>
                </a:lnTo>
                <a:cubicBezTo>
                  <a:pt x="726346" y="1424232"/>
                  <a:pt x="1111551" y="1283069"/>
                  <a:pt x="1525812" y="1267816"/>
                </a:cubicBezTo>
                <a:close/>
                <a:moveTo>
                  <a:pt x="2588781" y="497832"/>
                </a:moveTo>
                <a:cubicBezTo>
                  <a:pt x="2804662" y="497832"/>
                  <a:pt x="2979668" y="672838"/>
                  <a:pt x="2979668" y="888719"/>
                </a:cubicBezTo>
                <a:cubicBezTo>
                  <a:pt x="2979668" y="1104600"/>
                  <a:pt x="2804662" y="1279606"/>
                  <a:pt x="2588781" y="1279606"/>
                </a:cubicBezTo>
                <a:cubicBezTo>
                  <a:pt x="2372900" y="1279606"/>
                  <a:pt x="2197894" y="1104600"/>
                  <a:pt x="2197894" y="888719"/>
                </a:cubicBezTo>
                <a:cubicBezTo>
                  <a:pt x="2197894" y="672838"/>
                  <a:pt x="2372900" y="497832"/>
                  <a:pt x="2588781" y="497832"/>
                </a:cubicBezTo>
                <a:close/>
                <a:moveTo>
                  <a:pt x="659970" y="497832"/>
                </a:moveTo>
                <a:cubicBezTo>
                  <a:pt x="875851" y="497832"/>
                  <a:pt x="1050857" y="672838"/>
                  <a:pt x="1050857" y="888719"/>
                </a:cubicBezTo>
                <a:cubicBezTo>
                  <a:pt x="1050857" y="1104600"/>
                  <a:pt x="875851" y="1279606"/>
                  <a:pt x="659970" y="1279606"/>
                </a:cubicBezTo>
                <a:cubicBezTo>
                  <a:pt x="444089" y="1279606"/>
                  <a:pt x="269083" y="1104600"/>
                  <a:pt x="269083" y="888719"/>
                </a:cubicBezTo>
                <a:cubicBezTo>
                  <a:pt x="269083" y="672838"/>
                  <a:pt x="444089" y="497832"/>
                  <a:pt x="659970" y="497832"/>
                </a:cubicBezTo>
                <a:close/>
                <a:moveTo>
                  <a:pt x="1631157" y="0"/>
                </a:moveTo>
                <a:cubicBezTo>
                  <a:pt x="1931206" y="0"/>
                  <a:pt x="2174444" y="243238"/>
                  <a:pt x="2174444" y="543287"/>
                </a:cubicBezTo>
                <a:cubicBezTo>
                  <a:pt x="2174444" y="843336"/>
                  <a:pt x="1931206" y="1086574"/>
                  <a:pt x="1631157" y="1086574"/>
                </a:cubicBezTo>
                <a:cubicBezTo>
                  <a:pt x="1331108" y="1086574"/>
                  <a:pt x="1087870" y="843336"/>
                  <a:pt x="1087870" y="543287"/>
                </a:cubicBezTo>
                <a:cubicBezTo>
                  <a:pt x="1087870" y="243238"/>
                  <a:pt x="1331108" y="0"/>
                  <a:pt x="163115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75" name="Oval 2061"/>
          <p:cNvSpPr/>
          <p:nvPr/>
        </p:nvSpPr>
        <p:spPr>
          <a:xfrm>
            <a:off x="572204" y="2861920"/>
            <a:ext cx="502925" cy="503851"/>
          </a:xfrm>
          <a:custGeom>
            <a:avLst/>
            <a:gdLst/>
            <a:ahLst/>
            <a:cxnLst/>
            <a:rect l="l" t="t" r="r" b="b"/>
            <a:pathLst>
              <a:path w="2267541" h="2271714">
                <a:moveTo>
                  <a:pt x="1375482" y="1588512"/>
                </a:moveTo>
                <a:lnTo>
                  <a:pt x="1257891" y="1762125"/>
                </a:lnTo>
                <a:lnTo>
                  <a:pt x="1005479" y="1762125"/>
                </a:lnTo>
                <a:lnTo>
                  <a:pt x="855170" y="1588543"/>
                </a:lnTo>
                <a:cubicBezTo>
                  <a:pt x="761223" y="1620348"/>
                  <a:pt x="701384" y="1670363"/>
                  <a:pt x="701384" y="1726407"/>
                </a:cubicBezTo>
                <a:cubicBezTo>
                  <a:pt x="701384" y="1825042"/>
                  <a:pt x="886731" y="1905001"/>
                  <a:pt x="1115369" y="1905001"/>
                </a:cubicBezTo>
                <a:cubicBezTo>
                  <a:pt x="1344007" y="1905001"/>
                  <a:pt x="1529354" y="1825042"/>
                  <a:pt x="1529354" y="1726407"/>
                </a:cubicBezTo>
                <a:cubicBezTo>
                  <a:pt x="1529354" y="1670346"/>
                  <a:pt x="1469478" y="1620318"/>
                  <a:pt x="1375482" y="1588512"/>
                </a:cubicBezTo>
                <a:close/>
                <a:moveTo>
                  <a:pt x="1482914" y="1429897"/>
                </a:moveTo>
                <a:lnTo>
                  <a:pt x="1383863" y="1576138"/>
                </a:lnTo>
                <a:cubicBezTo>
                  <a:pt x="1548545" y="1611161"/>
                  <a:pt x="1659452" y="1679274"/>
                  <a:pt x="1659452" y="1757364"/>
                </a:cubicBezTo>
                <a:cubicBezTo>
                  <a:pt x="1659452" y="1873095"/>
                  <a:pt x="1415858" y="1966914"/>
                  <a:pt x="1115369" y="1966914"/>
                </a:cubicBezTo>
                <a:cubicBezTo>
                  <a:pt x="814880" y="1966914"/>
                  <a:pt x="571286" y="1873095"/>
                  <a:pt x="571286" y="1757364"/>
                </a:cubicBezTo>
                <a:cubicBezTo>
                  <a:pt x="571286" y="1679602"/>
                  <a:pt x="681264" y="1611733"/>
                  <a:pt x="844804" y="1576571"/>
                </a:cubicBezTo>
                <a:lnTo>
                  <a:pt x="723248" y="1436193"/>
                </a:lnTo>
                <a:cubicBezTo>
                  <a:pt x="479286" y="1499130"/>
                  <a:pt x="314876" y="1622289"/>
                  <a:pt x="314876" y="1763564"/>
                </a:cubicBezTo>
                <a:cubicBezTo>
                  <a:pt x="314876" y="1972149"/>
                  <a:pt x="673269" y="2141241"/>
                  <a:pt x="1115370" y="2141241"/>
                </a:cubicBezTo>
                <a:cubicBezTo>
                  <a:pt x="1557471" y="2141241"/>
                  <a:pt x="1915864" y="1972149"/>
                  <a:pt x="1915864" y="1763564"/>
                </a:cubicBezTo>
                <a:cubicBezTo>
                  <a:pt x="1915864" y="1617577"/>
                  <a:pt x="1740305" y="1490935"/>
                  <a:pt x="1482914" y="1429897"/>
                </a:cubicBezTo>
                <a:close/>
                <a:moveTo>
                  <a:pt x="1896066" y="0"/>
                </a:moveTo>
                <a:lnTo>
                  <a:pt x="2267541" y="271463"/>
                </a:lnTo>
                <a:lnTo>
                  <a:pt x="1493797" y="1413830"/>
                </a:lnTo>
                <a:cubicBezTo>
                  <a:pt x="1923654" y="1473636"/>
                  <a:pt x="2230740" y="1636978"/>
                  <a:pt x="2230740" y="1828801"/>
                </a:cubicBezTo>
                <a:cubicBezTo>
                  <a:pt x="2230740" y="2073415"/>
                  <a:pt x="1731372" y="2271714"/>
                  <a:pt x="1115370" y="2271714"/>
                </a:cubicBezTo>
                <a:cubicBezTo>
                  <a:pt x="499368" y="2271714"/>
                  <a:pt x="0" y="2073415"/>
                  <a:pt x="0" y="1828801"/>
                </a:cubicBezTo>
                <a:cubicBezTo>
                  <a:pt x="0" y="1641440"/>
                  <a:pt x="292969" y="1481249"/>
                  <a:pt x="707072" y="1417513"/>
                </a:cubicBezTo>
                <a:lnTo>
                  <a:pt x="267291" y="909638"/>
                </a:lnTo>
                <a:lnTo>
                  <a:pt x="581616" y="614363"/>
                </a:lnTo>
                <a:lnTo>
                  <a:pt x="1062629" y="1081088"/>
                </a:lnTo>
                <a:close/>
              </a:path>
            </a:pathLst>
          </a:custGeom>
          <a:solidFill>
            <a:schemeClr val="tx2"/>
          </a:solidFill>
          <a:ln w="9525">
            <a:noFill/>
            <a:round/>
            <a:headEnd/>
            <a:tailEnd/>
          </a:ln>
          <a:effectLst/>
        </p:spPr>
        <p:txBody>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ln>
                <a:solidFill>
                  <a:schemeClr val="tx1">
                    <a:alpha val="0"/>
                  </a:schemeClr>
                </a:solidFill>
              </a:ln>
            </a:endParaRPr>
          </a:p>
        </p:txBody>
      </p:sp>
      <p:grpSp>
        <p:nvGrpSpPr>
          <p:cNvPr id="76" name="Group 75"/>
          <p:cNvGrpSpPr/>
          <p:nvPr/>
        </p:nvGrpSpPr>
        <p:grpSpPr>
          <a:xfrm>
            <a:off x="615552" y="3645574"/>
            <a:ext cx="415854" cy="555150"/>
            <a:chOff x="3570520" y="3238868"/>
            <a:chExt cx="967985" cy="1292224"/>
          </a:xfrm>
          <a:solidFill>
            <a:schemeClr val="tx2"/>
          </a:solidFill>
        </p:grpSpPr>
        <p:sp>
          <p:nvSpPr>
            <p:cNvPr id="77" name="Freeform 54"/>
            <p:cNvSpPr/>
            <p:nvPr/>
          </p:nvSpPr>
          <p:spPr>
            <a:xfrm>
              <a:off x="3911189" y="3654747"/>
              <a:ext cx="471865" cy="876345"/>
            </a:xfrm>
            <a:custGeom>
              <a:avLst/>
              <a:gdLst>
                <a:gd name="connsiteX0" fmla="*/ 520694 w 1727200"/>
                <a:gd name="connsiteY0" fmla="*/ 0 h 3207743"/>
                <a:gd name="connsiteX1" fmla="*/ 663234 w 1727200"/>
                <a:gd name="connsiteY1" fmla="*/ 142540 h 3207743"/>
                <a:gd name="connsiteX2" fmla="*/ 663234 w 1727200"/>
                <a:gd name="connsiteY2" fmla="*/ 1431032 h 3207743"/>
                <a:gd name="connsiteX3" fmla="*/ 699688 w 1727200"/>
                <a:gd name="connsiteY3" fmla="*/ 1452535 h 3207743"/>
                <a:gd name="connsiteX4" fmla="*/ 699687 w 1727200"/>
                <a:gd name="connsiteY4" fmla="*/ 1452536 h 3207743"/>
                <a:gd name="connsiteX5" fmla="*/ 732416 w 1727200"/>
                <a:gd name="connsiteY5" fmla="*/ 1419807 h 3207743"/>
                <a:gd name="connsiteX6" fmla="*/ 732417 w 1727200"/>
                <a:gd name="connsiteY6" fmla="*/ 786706 h 3207743"/>
                <a:gd name="connsiteX7" fmla="*/ 873762 w 1727200"/>
                <a:gd name="connsiteY7" fmla="*/ 650076 h 3207743"/>
                <a:gd name="connsiteX8" fmla="*/ 1016302 w 1727200"/>
                <a:gd name="connsiteY8" fmla="*/ 792616 h 3207743"/>
                <a:gd name="connsiteX9" fmla="*/ 1016302 w 1727200"/>
                <a:gd name="connsiteY9" fmla="*/ 1431282 h 3207743"/>
                <a:gd name="connsiteX10" fmla="*/ 1053055 w 1727200"/>
                <a:gd name="connsiteY10" fmla="*/ 1452535 h 3207743"/>
                <a:gd name="connsiteX11" fmla="*/ 1053054 w 1727200"/>
                <a:gd name="connsiteY11" fmla="*/ 1452536 h 3207743"/>
                <a:gd name="connsiteX12" fmla="*/ 1093536 w 1727200"/>
                <a:gd name="connsiteY12" fmla="*/ 1430727 h 3207743"/>
                <a:gd name="connsiteX13" fmla="*/ 1093536 w 1727200"/>
                <a:gd name="connsiteY13" fmla="*/ 966467 h 3207743"/>
                <a:gd name="connsiteX14" fmla="*/ 1236075 w 1727200"/>
                <a:gd name="connsiteY14" fmla="*/ 823927 h 3207743"/>
                <a:gd name="connsiteX15" fmla="*/ 1378615 w 1727200"/>
                <a:gd name="connsiteY15" fmla="*/ 966467 h 3207743"/>
                <a:gd name="connsiteX16" fmla="*/ 1378615 w 1727200"/>
                <a:gd name="connsiteY16" fmla="*/ 1428680 h 3207743"/>
                <a:gd name="connsiteX17" fmla="*/ 1378615 w 1727200"/>
                <a:gd name="connsiteY17" fmla="*/ 1430351 h 3207743"/>
                <a:gd name="connsiteX18" fmla="*/ 1413132 w 1727200"/>
                <a:gd name="connsiteY18" fmla="*/ 1452535 h 3207743"/>
                <a:gd name="connsiteX19" fmla="*/ 1413131 w 1727200"/>
                <a:gd name="connsiteY19" fmla="*/ 1452536 h 3207743"/>
                <a:gd name="connsiteX20" fmla="*/ 1445860 w 1727200"/>
                <a:gd name="connsiteY20" fmla="*/ 1419807 h 3207743"/>
                <a:gd name="connsiteX21" fmla="*/ 1445860 w 1727200"/>
                <a:gd name="connsiteY21" fmla="*/ 1136852 h 3207743"/>
                <a:gd name="connsiteX22" fmla="*/ 1582884 w 1727200"/>
                <a:gd name="connsiteY22" fmla="*/ 1021631 h 3207743"/>
                <a:gd name="connsiteX23" fmla="*/ 1725424 w 1727200"/>
                <a:gd name="connsiteY23" fmla="*/ 1164170 h 3207743"/>
                <a:gd name="connsiteX24" fmla="*/ 1725424 w 1727200"/>
                <a:gd name="connsiteY24" fmla="*/ 1578672 h 3207743"/>
                <a:gd name="connsiteX25" fmla="*/ 1725424 w 1727200"/>
                <a:gd name="connsiteY25" fmla="*/ 1832860 h 3207743"/>
                <a:gd name="connsiteX26" fmla="*/ 1727200 w 1727200"/>
                <a:gd name="connsiteY26" fmla="*/ 2296059 h 3207743"/>
                <a:gd name="connsiteX27" fmla="*/ 1585724 w 1727200"/>
                <a:gd name="connsiteY27" fmla="*/ 2765959 h 3207743"/>
                <a:gd name="connsiteX28" fmla="*/ 1585724 w 1727200"/>
                <a:gd name="connsiteY28" fmla="*/ 3207743 h 3207743"/>
                <a:gd name="connsiteX29" fmla="*/ 560654 w 1727200"/>
                <a:gd name="connsiteY29" fmla="*/ 3201393 h 3207743"/>
                <a:gd name="connsiteX30" fmla="*/ 560654 w 1727200"/>
                <a:gd name="connsiteY30" fmla="*/ 2804760 h 3207743"/>
                <a:gd name="connsiteX31" fmla="*/ 40849 w 1727200"/>
                <a:gd name="connsiteY31" fmla="*/ 2361526 h 3207743"/>
                <a:gd name="connsiteX32" fmla="*/ 0 w 1727200"/>
                <a:gd name="connsiteY32" fmla="*/ 2298574 h 3207743"/>
                <a:gd name="connsiteX33" fmla="*/ 2720 w 1727200"/>
                <a:gd name="connsiteY33" fmla="*/ 1140316 h 3207743"/>
                <a:gd name="connsiteX34" fmla="*/ 145260 w 1727200"/>
                <a:gd name="connsiteY34" fmla="*/ 997776 h 3207743"/>
                <a:gd name="connsiteX35" fmla="*/ 287800 w 1727200"/>
                <a:gd name="connsiteY35" fmla="*/ 1140316 h 3207743"/>
                <a:gd name="connsiteX36" fmla="*/ 287800 w 1727200"/>
                <a:gd name="connsiteY36" fmla="*/ 1770794 h 3207743"/>
                <a:gd name="connsiteX37" fmla="*/ 290130 w 1727200"/>
                <a:gd name="connsiteY37" fmla="*/ 1770777 h 3207743"/>
                <a:gd name="connsiteX38" fmla="*/ 332978 w 1727200"/>
                <a:gd name="connsiteY38" fmla="*/ 1804413 h 3207743"/>
                <a:gd name="connsiteX39" fmla="*/ 332977 w 1727200"/>
                <a:gd name="connsiteY39" fmla="*/ 1804414 h 3207743"/>
                <a:gd name="connsiteX40" fmla="*/ 375950 w 1727200"/>
                <a:gd name="connsiteY40" fmla="*/ 1770161 h 3207743"/>
                <a:gd name="connsiteX41" fmla="*/ 378155 w 1727200"/>
                <a:gd name="connsiteY41" fmla="*/ 1770145 h 3207743"/>
                <a:gd name="connsiteX42" fmla="*/ 378156 w 1727200"/>
                <a:gd name="connsiteY42" fmla="*/ 268830 h 3207743"/>
                <a:gd name="connsiteX43" fmla="*/ 378155 w 1727200"/>
                <a:gd name="connsiteY43" fmla="*/ 268825 h 3207743"/>
                <a:gd name="connsiteX44" fmla="*/ 378155 w 1727200"/>
                <a:gd name="connsiteY44" fmla="*/ 142540 h 3207743"/>
                <a:gd name="connsiteX45" fmla="*/ 520694 w 1727200"/>
                <a:gd name="connsiteY45" fmla="*/ 0 h 320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27200" h="3207743">
                  <a:moveTo>
                    <a:pt x="520694" y="0"/>
                  </a:moveTo>
                  <a:cubicBezTo>
                    <a:pt x="599416" y="0"/>
                    <a:pt x="663234" y="63818"/>
                    <a:pt x="663234" y="142540"/>
                  </a:cubicBezTo>
                  <a:lnTo>
                    <a:pt x="663234" y="1431032"/>
                  </a:lnTo>
                  <a:cubicBezTo>
                    <a:pt x="675386" y="1453855"/>
                    <a:pt x="687536" y="1445368"/>
                    <a:pt x="699688" y="1452535"/>
                  </a:cubicBezTo>
                  <a:lnTo>
                    <a:pt x="699687" y="1452536"/>
                  </a:lnTo>
                  <a:cubicBezTo>
                    <a:pt x="705142" y="1447081"/>
                    <a:pt x="733670" y="1448028"/>
                    <a:pt x="732416" y="1419807"/>
                  </a:cubicBezTo>
                  <a:cubicBezTo>
                    <a:pt x="732416" y="1208773"/>
                    <a:pt x="732416" y="997740"/>
                    <a:pt x="732417" y="786706"/>
                  </a:cubicBezTo>
                  <a:cubicBezTo>
                    <a:pt x="734467" y="710701"/>
                    <a:pt x="797036" y="650076"/>
                    <a:pt x="873762" y="650076"/>
                  </a:cubicBezTo>
                  <a:cubicBezTo>
                    <a:pt x="952485" y="650076"/>
                    <a:pt x="1016302" y="713894"/>
                    <a:pt x="1016302" y="792616"/>
                  </a:cubicBezTo>
                  <a:lnTo>
                    <a:pt x="1016302" y="1431282"/>
                  </a:lnTo>
                  <a:cubicBezTo>
                    <a:pt x="1019606" y="1449549"/>
                    <a:pt x="1022912" y="1438741"/>
                    <a:pt x="1053055" y="1452535"/>
                  </a:cubicBezTo>
                  <a:lnTo>
                    <a:pt x="1053054" y="1452536"/>
                  </a:lnTo>
                  <a:cubicBezTo>
                    <a:pt x="1059801" y="1448901"/>
                    <a:pt x="1089026" y="1444644"/>
                    <a:pt x="1093536" y="1430727"/>
                  </a:cubicBezTo>
                  <a:lnTo>
                    <a:pt x="1093536" y="966467"/>
                  </a:lnTo>
                  <a:cubicBezTo>
                    <a:pt x="1093536" y="887745"/>
                    <a:pt x="1157353" y="823927"/>
                    <a:pt x="1236075" y="823927"/>
                  </a:cubicBezTo>
                  <a:cubicBezTo>
                    <a:pt x="1314797" y="823927"/>
                    <a:pt x="1378615" y="887745"/>
                    <a:pt x="1378615" y="966467"/>
                  </a:cubicBezTo>
                  <a:lnTo>
                    <a:pt x="1378615" y="1428680"/>
                  </a:lnTo>
                  <a:lnTo>
                    <a:pt x="1378615" y="1430351"/>
                  </a:lnTo>
                  <a:cubicBezTo>
                    <a:pt x="1390120" y="1446691"/>
                    <a:pt x="1401627" y="1445140"/>
                    <a:pt x="1413132" y="1452535"/>
                  </a:cubicBezTo>
                  <a:lnTo>
                    <a:pt x="1413131" y="1452536"/>
                  </a:lnTo>
                  <a:cubicBezTo>
                    <a:pt x="1431206" y="1452536"/>
                    <a:pt x="1445860" y="1437882"/>
                    <a:pt x="1445860" y="1419807"/>
                  </a:cubicBezTo>
                  <a:lnTo>
                    <a:pt x="1445860" y="1136852"/>
                  </a:lnTo>
                  <a:cubicBezTo>
                    <a:pt x="1456029" y="1070920"/>
                    <a:pt x="1513701" y="1021631"/>
                    <a:pt x="1582884" y="1021631"/>
                  </a:cubicBezTo>
                  <a:cubicBezTo>
                    <a:pt x="1661606" y="1021631"/>
                    <a:pt x="1725424" y="1085448"/>
                    <a:pt x="1725424" y="1164170"/>
                  </a:cubicBezTo>
                  <a:lnTo>
                    <a:pt x="1725424" y="1578672"/>
                  </a:lnTo>
                  <a:lnTo>
                    <a:pt x="1725424" y="1832860"/>
                  </a:lnTo>
                  <a:lnTo>
                    <a:pt x="1727200" y="2296059"/>
                  </a:lnTo>
                  <a:lnTo>
                    <a:pt x="1585724" y="2765959"/>
                  </a:lnTo>
                  <a:lnTo>
                    <a:pt x="1585724" y="3207743"/>
                  </a:lnTo>
                  <a:lnTo>
                    <a:pt x="560654" y="3201393"/>
                  </a:lnTo>
                  <a:lnTo>
                    <a:pt x="560654" y="2804760"/>
                  </a:lnTo>
                  <a:cubicBezTo>
                    <a:pt x="342990" y="2672791"/>
                    <a:pt x="151800" y="2515080"/>
                    <a:pt x="40849" y="2361526"/>
                  </a:cubicBezTo>
                  <a:lnTo>
                    <a:pt x="0" y="2298574"/>
                  </a:lnTo>
                  <a:cubicBezTo>
                    <a:pt x="907" y="1912488"/>
                    <a:pt x="1813" y="1526402"/>
                    <a:pt x="2720" y="1140316"/>
                  </a:cubicBezTo>
                  <a:cubicBezTo>
                    <a:pt x="2720" y="1061594"/>
                    <a:pt x="66538" y="997776"/>
                    <a:pt x="145260" y="997776"/>
                  </a:cubicBezTo>
                  <a:cubicBezTo>
                    <a:pt x="223982" y="997776"/>
                    <a:pt x="287800" y="1061594"/>
                    <a:pt x="287800" y="1140316"/>
                  </a:cubicBezTo>
                  <a:lnTo>
                    <a:pt x="287800" y="1770794"/>
                  </a:lnTo>
                  <a:lnTo>
                    <a:pt x="290130" y="1770777"/>
                  </a:lnTo>
                  <a:cubicBezTo>
                    <a:pt x="294517" y="1790241"/>
                    <a:pt x="312092" y="1804413"/>
                    <a:pt x="332978" y="1804413"/>
                  </a:cubicBezTo>
                  <a:lnTo>
                    <a:pt x="332977" y="1804414"/>
                  </a:lnTo>
                  <a:cubicBezTo>
                    <a:pt x="354087" y="1804414"/>
                    <a:pt x="371814" y="1789937"/>
                    <a:pt x="375950" y="1770161"/>
                  </a:cubicBezTo>
                  <a:lnTo>
                    <a:pt x="378155" y="1770145"/>
                  </a:lnTo>
                  <a:cubicBezTo>
                    <a:pt x="378155" y="1269707"/>
                    <a:pt x="378156" y="769268"/>
                    <a:pt x="378156" y="268830"/>
                  </a:cubicBezTo>
                  <a:cubicBezTo>
                    <a:pt x="378156" y="268828"/>
                    <a:pt x="378156" y="268827"/>
                    <a:pt x="378155" y="268825"/>
                  </a:cubicBezTo>
                  <a:lnTo>
                    <a:pt x="378155" y="142540"/>
                  </a:lnTo>
                  <a:cubicBezTo>
                    <a:pt x="378155" y="63818"/>
                    <a:pt x="441972" y="0"/>
                    <a:pt x="5206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260" tIns="46630" rIns="9326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dirty="0" err="1">
                <a:solidFill>
                  <a:schemeClr val="tx1"/>
                </a:solidFill>
              </a:endParaRPr>
            </a:p>
          </p:txBody>
        </p:sp>
        <p:sp>
          <p:nvSpPr>
            <p:cNvPr id="78" name="Freeform 55"/>
            <p:cNvSpPr/>
            <p:nvPr/>
          </p:nvSpPr>
          <p:spPr>
            <a:xfrm>
              <a:off x="3570520" y="3238868"/>
              <a:ext cx="967985" cy="933269"/>
            </a:xfrm>
            <a:custGeom>
              <a:avLst/>
              <a:gdLst>
                <a:gd name="connsiteX0" fmla="*/ 727475 w 1454950"/>
                <a:gd name="connsiteY0" fmla="*/ 0 h 1402769"/>
                <a:gd name="connsiteX1" fmla="*/ 1454950 w 1454950"/>
                <a:gd name="connsiteY1" fmla="*/ 727475 h 1402769"/>
                <a:gd name="connsiteX2" fmla="*/ 1330709 w 1454950"/>
                <a:gd name="connsiteY2" fmla="*/ 1134213 h 1402769"/>
                <a:gd name="connsiteX3" fmla="*/ 1274763 w 1454950"/>
                <a:gd name="connsiteY3" fmla="*/ 1202020 h 1402769"/>
                <a:gd name="connsiteX4" fmla="*/ 1274763 w 1454950"/>
                <a:gd name="connsiteY4" fmla="*/ 1092200 h 1402769"/>
                <a:gd name="connsiteX5" fmla="*/ 1266342 w 1454950"/>
                <a:gd name="connsiteY5" fmla="*/ 1050490 h 1402769"/>
                <a:gd name="connsiteX6" fmla="*/ 1249682 w 1454950"/>
                <a:gd name="connsiteY6" fmla="*/ 1025779 h 1402769"/>
                <a:gd name="connsiteX7" fmla="*/ 1283991 w 1454950"/>
                <a:gd name="connsiteY7" fmla="*/ 962571 h 1402769"/>
                <a:gd name="connsiteX8" fmla="*/ 1331454 w 1454950"/>
                <a:gd name="connsiteY8" fmla="*/ 727475 h 1402769"/>
                <a:gd name="connsiteX9" fmla="*/ 727475 w 1454950"/>
                <a:gd name="connsiteY9" fmla="*/ 123496 h 1402769"/>
                <a:gd name="connsiteX10" fmla="*/ 123496 w 1454950"/>
                <a:gd name="connsiteY10" fmla="*/ 727475 h 1402769"/>
                <a:gd name="connsiteX11" fmla="*/ 389785 w 1454950"/>
                <a:gd name="connsiteY11" fmla="*/ 1228304 h 1402769"/>
                <a:gd name="connsiteX12" fmla="*/ 460375 w 1454950"/>
                <a:gd name="connsiteY12" fmla="*/ 1266619 h 1402769"/>
                <a:gd name="connsiteX13" fmla="*/ 460375 w 1454950"/>
                <a:gd name="connsiteY13" fmla="*/ 1402769 h 1402769"/>
                <a:gd name="connsiteX14" fmla="*/ 444309 w 1454950"/>
                <a:gd name="connsiteY14" fmla="*/ 1397781 h 1402769"/>
                <a:gd name="connsiteX15" fmla="*/ 0 w 1454950"/>
                <a:gd name="connsiteY15" fmla="*/ 727475 h 1402769"/>
                <a:gd name="connsiteX16" fmla="*/ 727475 w 1454950"/>
                <a:gd name="connsiteY16" fmla="*/ 0 h 140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54950" h="1402769">
                  <a:moveTo>
                    <a:pt x="727475" y="0"/>
                  </a:moveTo>
                  <a:cubicBezTo>
                    <a:pt x="1129248" y="0"/>
                    <a:pt x="1454950" y="325702"/>
                    <a:pt x="1454950" y="727475"/>
                  </a:cubicBezTo>
                  <a:cubicBezTo>
                    <a:pt x="1454950" y="878140"/>
                    <a:pt x="1409148" y="1018107"/>
                    <a:pt x="1330709" y="1134213"/>
                  </a:cubicBezTo>
                  <a:lnTo>
                    <a:pt x="1274763" y="1202020"/>
                  </a:lnTo>
                  <a:lnTo>
                    <a:pt x="1274763" y="1092200"/>
                  </a:lnTo>
                  <a:cubicBezTo>
                    <a:pt x="1274763" y="1077405"/>
                    <a:pt x="1271765" y="1063310"/>
                    <a:pt x="1266342" y="1050490"/>
                  </a:cubicBezTo>
                  <a:lnTo>
                    <a:pt x="1249682" y="1025779"/>
                  </a:lnTo>
                  <a:lnTo>
                    <a:pt x="1283991" y="962571"/>
                  </a:lnTo>
                  <a:cubicBezTo>
                    <a:pt x="1314554" y="890312"/>
                    <a:pt x="1331454" y="810867"/>
                    <a:pt x="1331454" y="727475"/>
                  </a:cubicBezTo>
                  <a:cubicBezTo>
                    <a:pt x="1331454" y="393907"/>
                    <a:pt x="1061043" y="123496"/>
                    <a:pt x="727475" y="123496"/>
                  </a:cubicBezTo>
                  <a:cubicBezTo>
                    <a:pt x="393907" y="123496"/>
                    <a:pt x="123496" y="393907"/>
                    <a:pt x="123496" y="727475"/>
                  </a:cubicBezTo>
                  <a:cubicBezTo>
                    <a:pt x="123496" y="935955"/>
                    <a:pt x="229126" y="1119764"/>
                    <a:pt x="389785" y="1228304"/>
                  </a:cubicBezTo>
                  <a:lnTo>
                    <a:pt x="460375" y="1266619"/>
                  </a:lnTo>
                  <a:lnTo>
                    <a:pt x="460375" y="1402769"/>
                  </a:lnTo>
                  <a:lnTo>
                    <a:pt x="444309" y="1397781"/>
                  </a:lnTo>
                  <a:cubicBezTo>
                    <a:pt x="183208" y="1287345"/>
                    <a:pt x="0" y="1028805"/>
                    <a:pt x="0" y="727475"/>
                  </a:cubicBezTo>
                  <a:cubicBezTo>
                    <a:pt x="0" y="325702"/>
                    <a:pt x="325702" y="0"/>
                    <a:pt x="7274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79" name="Freeform 56"/>
            <p:cNvSpPr/>
            <p:nvPr/>
          </p:nvSpPr>
          <p:spPr>
            <a:xfrm>
              <a:off x="3898974" y="3555288"/>
              <a:ext cx="311076" cy="231348"/>
            </a:xfrm>
            <a:custGeom>
              <a:avLst/>
              <a:gdLst>
                <a:gd name="connsiteX0" fmla="*/ 283387 w 311076"/>
                <a:gd name="connsiteY0" fmla="*/ 175969 h 231348"/>
                <a:gd name="connsiteX1" fmla="*/ 311076 w 311076"/>
                <a:gd name="connsiteY1" fmla="*/ 203659 h 231348"/>
                <a:gd name="connsiteX2" fmla="*/ 283387 w 311076"/>
                <a:gd name="connsiteY2" fmla="*/ 231348 h 231348"/>
                <a:gd name="connsiteX3" fmla="*/ 255698 w 311076"/>
                <a:gd name="connsiteY3" fmla="*/ 203659 h 231348"/>
                <a:gd name="connsiteX4" fmla="*/ 283387 w 311076"/>
                <a:gd name="connsiteY4" fmla="*/ 175969 h 231348"/>
                <a:gd name="connsiteX5" fmla="*/ 27689 w 311076"/>
                <a:gd name="connsiteY5" fmla="*/ 175969 h 231348"/>
                <a:gd name="connsiteX6" fmla="*/ 55378 w 311076"/>
                <a:gd name="connsiteY6" fmla="*/ 203659 h 231348"/>
                <a:gd name="connsiteX7" fmla="*/ 27689 w 311076"/>
                <a:gd name="connsiteY7" fmla="*/ 231348 h 231348"/>
                <a:gd name="connsiteX8" fmla="*/ 0 w 311076"/>
                <a:gd name="connsiteY8" fmla="*/ 203659 h 231348"/>
                <a:gd name="connsiteX9" fmla="*/ 27689 w 311076"/>
                <a:gd name="connsiteY9" fmla="*/ 175969 h 231348"/>
                <a:gd name="connsiteX10" fmla="*/ 283387 w 311076"/>
                <a:gd name="connsiteY10" fmla="*/ 92888 h 231348"/>
                <a:gd name="connsiteX11" fmla="*/ 311076 w 311076"/>
                <a:gd name="connsiteY11" fmla="*/ 120578 h 231348"/>
                <a:gd name="connsiteX12" fmla="*/ 283387 w 311076"/>
                <a:gd name="connsiteY12" fmla="*/ 148267 h 231348"/>
                <a:gd name="connsiteX13" fmla="*/ 255698 w 311076"/>
                <a:gd name="connsiteY13" fmla="*/ 120578 h 231348"/>
                <a:gd name="connsiteX14" fmla="*/ 283387 w 311076"/>
                <a:gd name="connsiteY14" fmla="*/ 92888 h 231348"/>
                <a:gd name="connsiteX15" fmla="*/ 27689 w 311076"/>
                <a:gd name="connsiteY15" fmla="*/ 92888 h 231348"/>
                <a:gd name="connsiteX16" fmla="*/ 55378 w 311076"/>
                <a:gd name="connsiteY16" fmla="*/ 120578 h 231348"/>
                <a:gd name="connsiteX17" fmla="*/ 27689 w 311076"/>
                <a:gd name="connsiteY17" fmla="*/ 148267 h 231348"/>
                <a:gd name="connsiteX18" fmla="*/ 0 w 311076"/>
                <a:gd name="connsiteY18" fmla="*/ 120578 h 231348"/>
                <a:gd name="connsiteX19" fmla="*/ 27689 w 311076"/>
                <a:gd name="connsiteY19" fmla="*/ 92888 h 231348"/>
                <a:gd name="connsiteX20" fmla="*/ 234553 w 311076"/>
                <a:gd name="connsiteY20" fmla="*/ 25674 h 231348"/>
                <a:gd name="connsiteX21" fmla="*/ 262242 w 311076"/>
                <a:gd name="connsiteY21" fmla="*/ 53364 h 231348"/>
                <a:gd name="connsiteX22" fmla="*/ 234553 w 311076"/>
                <a:gd name="connsiteY22" fmla="*/ 81053 h 231348"/>
                <a:gd name="connsiteX23" fmla="*/ 206864 w 311076"/>
                <a:gd name="connsiteY23" fmla="*/ 53364 h 231348"/>
                <a:gd name="connsiteX24" fmla="*/ 234553 w 311076"/>
                <a:gd name="connsiteY24" fmla="*/ 25674 h 231348"/>
                <a:gd name="connsiteX25" fmla="*/ 76523 w 311076"/>
                <a:gd name="connsiteY25" fmla="*/ 25674 h 231348"/>
                <a:gd name="connsiteX26" fmla="*/ 104212 w 311076"/>
                <a:gd name="connsiteY26" fmla="*/ 53364 h 231348"/>
                <a:gd name="connsiteX27" fmla="*/ 76523 w 311076"/>
                <a:gd name="connsiteY27" fmla="*/ 81053 h 231348"/>
                <a:gd name="connsiteX28" fmla="*/ 48834 w 311076"/>
                <a:gd name="connsiteY28" fmla="*/ 53364 h 231348"/>
                <a:gd name="connsiteX29" fmla="*/ 76523 w 311076"/>
                <a:gd name="connsiteY29" fmla="*/ 25674 h 231348"/>
                <a:gd name="connsiteX30" fmla="*/ 155538 w 311076"/>
                <a:gd name="connsiteY30" fmla="*/ 0 h 231348"/>
                <a:gd name="connsiteX31" fmla="*/ 183227 w 311076"/>
                <a:gd name="connsiteY31" fmla="*/ 27690 h 231348"/>
                <a:gd name="connsiteX32" fmla="*/ 155538 w 311076"/>
                <a:gd name="connsiteY32" fmla="*/ 55379 h 231348"/>
                <a:gd name="connsiteX33" fmla="*/ 127849 w 311076"/>
                <a:gd name="connsiteY33" fmla="*/ 27690 h 231348"/>
                <a:gd name="connsiteX34" fmla="*/ 155538 w 311076"/>
                <a:gd name="connsiteY34" fmla="*/ 0 h 23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1076" h="231348">
                  <a:moveTo>
                    <a:pt x="283387" y="175969"/>
                  </a:moveTo>
                  <a:cubicBezTo>
                    <a:pt x="298679" y="175969"/>
                    <a:pt x="311076" y="188366"/>
                    <a:pt x="311076" y="203659"/>
                  </a:cubicBezTo>
                  <a:cubicBezTo>
                    <a:pt x="311076" y="218951"/>
                    <a:pt x="298679" y="231348"/>
                    <a:pt x="283387" y="231348"/>
                  </a:cubicBezTo>
                  <a:cubicBezTo>
                    <a:pt x="268095" y="231348"/>
                    <a:pt x="255698" y="218951"/>
                    <a:pt x="255698" y="203659"/>
                  </a:cubicBezTo>
                  <a:cubicBezTo>
                    <a:pt x="255698" y="188366"/>
                    <a:pt x="268095" y="175969"/>
                    <a:pt x="283387" y="175969"/>
                  </a:cubicBezTo>
                  <a:close/>
                  <a:moveTo>
                    <a:pt x="27689" y="175969"/>
                  </a:moveTo>
                  <a:cubicBezTo>
                    <a:pt x="42981" y="175969"/>
                    <a:pt x="55378" y="188366"/>
                    <a:pt x="55378" y="203659"/>
                  </a:cubicBezTo>
                  <a:cubicBezTo>
                    <a:pt x="55378" y="218951"/>
                    <a:pt x="42981" y="231348"/>
                    <a:pt x="27689" y="231348"/>
                  </a:cubicBezTo>
                  <a:cubicBezTo>
                    <a:pt x="12397" y="231348"/>
                    <a:pt x="0" y="218951"/>
                    <a:pt x="0" y="203659"/>
                  </a:cubicBezTo>
                  <a:cubicBezTo>
                    <a:pt x="0" y="188366"/>
                    <a:pt x="12397" y="175969"/>
                    <a:pt x="27689" y="175969"/>
                  </a:cubicBezTo>
                  <a:close/>
                  <a:moveTo>
                    <a:pt x="283387" y="92888"/>
                  </a:moveTo>
                  <a:cubicBezTo>
                    <a:pt x="298679" y="92888"/>
                    <a:pt x="311076" y="105285"/>
                    <a:pt x="311076" y="120578"/>
                  </a:cubicBezTo>
                  <a:cubicBezTo>
                    <a:pt x="311076" y="135870"/>
                    <a:pt x="298679" y="148267"/>
                    <a:pt x="283387" y="148267"/>
                  </a:cubicBezTo>
                  <a:cubicBezTo>
                    <a:pt x="268095" y="148267"/>
                    <a:pt x="255698" y="135870"/>
                    <a:pt x="255698" y="120578"/>
                  </a:cubicBezTo>
                  <a:cubicBezTo>
                    <a:pt x="255698" y="105285"/>
                    <a:pt x="268095" y="92888"/>
                    <a:pt x="283387" y="92888"/>
                  </a:cubicBezTo>
                  <a:close/>
                  <a:moveTo>
                    <a:pt x="27689" y="92888"/>
                  </a:moveTo>
                  <a:cubicBezTo>
                    <a:pt x="42981" y="92888"/>
                    <a:pt x="55378" y="105285"/>
                    <a:pt x="55378" y="120578"/>
                  </a:cubicBezTo>
                  <a:cubicBezTo>
                    <a:pt x="55378" y="135870"/>
                    <a:pt x="42981" y="148267"/>
                    <a:pt x="27689" y="148267"/>
                  </a:cubicBezTo>
                  <a:cubicBezTo>
                    <a:pt x="12397" y="148267"/>
                    <a:pt x="0" y="135870"/>
                    <a:pt x="0" y="120578"/>
                  </a:cubicBezTo>
                  <a:cubicBezTo>
                    <a:pt x="0" y="105285"/>
                    <a:pt x="12397" y="92888"/>
                    <a:pt x="27689" y="92888"/>
                  </a:cubicBezTo>
                  <a:close/>
                  <a:moveTo>
                    <a:pt x="234553" y="25674"/>
                  </a:moveTo>
                  <a:cubicBezTo>
                    <a:pt x="249845" y="25674"/>
                    <a:pt x="262242" y="38071"/>
                    <a:pt x="262242" y="53364"/>
                  </a:cubicBezTo>
                  <a:cubicBezTo>
                    <a:pt x="262242" y="68656"/>
                    <a:pt x="249845" y="81053"/>
                    <a:pt x="234553" y="81053"/>
                  </a:cubicBezTo>
                  <a:cubicBezTo>
                    <a:pt x="219261" y="81053"/>
                    <a:pt x="206864" y="68656"/>
                    <a:pt x="206864" y="53364"/>
                  </a:cubicBezTo>
                  <a:cubicBezTo>
                    <a:pt x="206864" y="38071"/>
                    <a:pt x="219261" y="25674"/>
                    <a:pt x="234553" y="25674"/>
                  </a:cubicBezTo>
                  <a:close/>
                  <a:moveTo>
                    <a:pt x="76523" y="25674"/>
                  </a:moveTo>
                  <a:cubicBezTo>
                    <a:pt x="91815" y="25674"/>
                    <a:pt x="104212" y="38071"/>
                    <a:pt x="104212" y="53364"/>
                  </a:cubicBezTo>
                  <a:cubicBezTo>
                    <a:pt x="104212" y="68656"/>
                    <a:pt x="91815" y="81053"/>
                    <a:pt x="76523" y="81053"/>
                  </a:cubicBezTo>
                  <a:cubicBezTo>
                    <a:pt x="61231" y="81053"/>
                    <a:pt x="48834" y="68656"/>
                    <a:pt x="48834" y="53364"/>
                  </a:cubicBezTo>
                  <a:cubicBezTo>
                    <a:pt x="48834" y="38071"/>
                    <a:pt x="61231" y="25674"/>
                    <a:pt x="76523" y="25674"/>
                  </a:cubicBezTo>
                  <a:close/>
                  <a:moveTo>
                    <a:pt x="155538" y="0"/>
                  </a:moveTo>
                  <a:cubicBezTo>
                    <a:pt x="170830" y="0"/>
                    <a:pt x="183227" y="12397"/>
                    <a:pt x="183227" y="27690"/>
                  </a:cubicBezTo>
                  <a:cubicBezTo>
                    <a:pt x="183227" y="42982"/>
                    <a:pt x="170830" y="55379"/>
                    <a:pt x="155538" y="55379"/>
                  </a:cubicBezTo>
                  <a:cubicBezTo>
                    <a:pt x="140246" y="55379"/>
                    <a:pt x="127849" y="42982"/>
                    <a:pt x="127849" y="27690"/>
                  </a:cubicBezTo>
                  <a:cubicBezTo>
                    <a:pt x="127849" y="12397"/>
                    <a:pt x="140246" y="0"/>
                    <a:pt x="155538" y="0"/>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4024" tIns="164024" rIns="164024" bIns="164024" numCol="1" spcCol="1270" anchor="ctr" anchorCtr="0">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06691">
                <a:spcBef>
                  <a:spcPct val="0"/>
                </a:spcBef>
                <a:spcAft>
                  <a:spcPct val="35000"/>
                </a:spcAft>
              </a:pPr>
              <a:endParaRPr lang="en-US" sz="2040">
                <a:solidFill>
                  <a:schemeClr val="tx1"/>
                </a:solidFill>
              </a:endParaRPr>
            </a:p>
          </p:txBody>
        </p:sp>
      </p:grpSp>
      <p:grpSp>
        <p:nvGrpSpPr>
          <p:cNvPr id="80" name="Group 79"/>
          <p:cNvGrpSpPr/>
          <p:nvPr/>
        </p:nvGrpSpPr>
        <p:grpSpPr>
          <a:xfrm>
            <a:off x="537130" y="4508324"/>
            <a:ext cx="526175" cy="390935"/>
            <a:chOff x="6552957" y="3170291"/>
            <a:chExt cx="1752833" cy="1302311"/>
          </a:xfrm>
          <a:solidFill>
            <a:schemeClr val="tx2"/>
          </a:solidFill>
        </p:grpSpPr>
        <p:sp>
          <p:nvSpPr>
            <p:cNvPr id="81" name="Rectangle 80"/>
            <p:cNvSpPr/>
            <p:nvPr/>
          </p:nvSpPr>
          <p:spPr>
            <a:xfrm>
              <a:off x="6552957" y="4388113"/>
              <a:ext cx="1688407" cy="844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2" name="Rectangle 81"/>
            <p:cNvSpPr/>
            <p:nvPr/>
          </p:nvSpPr>
          <p:spPr>
            <a:xfrm>
              <a:off x="6695938" y="4083369"/>
              <a:ext cx="516458"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3" name="Rectangle 82"/>
            <p:cNvSpPr/>
            <p:nvPr/>
          </p:nvSpPr>
          <p:spPr>
            <a:xfrm>
              <a:off x="7208449" y="3778626"/>
              <a:ext cx="516458"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4" name="Rectangle 83"/>
            <p:cNvSpPr/>
            <p:nvPr/>
          </p:nvSpPr>
          <p:spPr>
            <a:xfrm>
              <a:off x="7724907" y="3473883"/>
              <a:ext cx="516458"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5" name="Rectangle 84"/>
            <p:cNvSpPr/>
            <p:nvPr/>
          </p:nvSpPr>
          <p:spPr>
            <a:xfrm rot="5400000">
              <a:off x="6472075" y="4164252"/>
              <a:ext cx="304746"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6" name="Rectangle 85"/>
            <p:cNvSpPr/>
            <p:nvPr/>
          </p:nvSpPr>
          <p:spPr>
            <a:xfrm rot="5400000">
              <a:off x="6988533" y="3859506"/>
              <a:ext cx="304746"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7" name="Rectangle 86"/>
            <p:cNvSpPr/>
            <p:nvPr/>
          </p:nvSpPr>
          <p:spPr>
            <a:xfrm rot="5400000">
              <a:off x="7501044" y="3554767"/>
              <a:ext cx="304746"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8" name="Rectangle 87"/>
            <p:cNvSpPr/>
            <p:nvPr/>
          </p:nvSpPr>
          <p:spPr>
            <a:xfrm rot="5400000">
              <a:off x="8071342" y="3303861"/>
              <a:ext cx="197066" cy="1429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89" name="Chevron 86"/>
            <p:cNvSpPr/>
            <p:nvPr/>
          </p:nvSpPr>
          <p:spPr>
            <a:xfrm rot="16200000">
              <a:off x="8052318" y="3151933"/>
              <a:ext cx="235113" cy="271830"/>
            </a:xfrm>
            <a:prstGeom prst="chevron">
              <a:avLst>
                <a:gd name="adj" fmla="val 517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sp>
          <p:nvSpPr>
            <p:cNvPr id="90" name="Rectangle 157"/>
            <p:cNvSpPr/>
            <p:nvPr/>
          </p:nvSpPr>
          <p:spPr>
            <a:xfrm>
              <a:off x="7151774" y="3941255"/>
              <a:ext cx="1089590" cy="450466"/>
            </a:xfrm>
            <a:custGeom>
              <a:avLst/>
              <a:gdLst>
                <a:gd name="connsiteX0" fmla="*/ 0 w 1688406"/>
                <a:gd name="connsiteY0" fmla="*/ 0 h 450466"/>
                <a:gd name="connsiteX1" fmla="*/ 1688406 w 1688406"/>
                <a:gd name="connsiteY1" fmla="*/ 0 h 450466"/>
                <a:gd name="connsiteX2" fmla="*/ 1688406 w 1688406"/>
                <a:gd name="connsiteY2" fmla="*/ 450466 h 450466"/>
                <a:gd name="connsiteX3" fmla="*/ 0 w 1688406"/>
                <a:gd name="connsiteY3" fmla="*/ 450466 h 450466"/>
                <a:gd name="connsiteX4" fmla="*/ 0 w 1688406"/>
                <a:gd name="connsiteY4" fmla="*/ 0 h 450466"/>
                <a:gd name="connsiteX0" fmla="*/ 0 w 1688406"/>
                <a:gd name="connsiteY0" fmla="*/ 450466 h 450466"/>
                <a:gd name="connsiteX1" fmla="*/ 1688406 w 1688406"/>
                <a:gd name="connsiteY1" fmla="*/ 0 h 450466"/>
                <a:gd name="connsiteX2" fmla="*/ 1688406 w 1688406"/>
                <a:gd name="connsiteY2" fmla="*/ 450466 h 450466"/>
                <a:gd name="connsiteX3" fmla="*/ 0 w 1688406"/>
                <a:gd name="connsiteY3" fmla="*/ 450466 h 450466"/>
              </a:gdLst>
              <a:ahLst/>
              <a:cxnLst>
                <a:cxn ang="0">
                  <a:pos x="connsiteX0" y="connsiteY0"/>
                </a:cxn>
                <a:cxn ang="0">
                  <a:pos x="connsiteX1" y="connsiteY1"/>
                </a:cxn>
                <a:cxn ang="0">
                  <a:pos x="connsiteX2" y="connsiteY2"/>
                </a:cxn>
                <a:cxn ang="0">
                  <a:pos x="connsiteX3" y="connsiteY3"/>
                </a:cxn>
              </a:cxnLst>
              <a:rect l="l" t="t" r="r" b="b"/>
              <a:pathLst>
                <a:path w="1688406" h="450466">
                  <a:moveTo>
                    <a:pt x="0" y="450466"/>
                  </a:moveTo>
                  <a:lnTo>
                    <a:pt x="1688406" y="0"/>
                  </a:lnTo>
                  <a:lnTo>
                    <a:pt x="1688406" y="450466"/>
                  </a:lnTo>
                  <a:lnTo>
                    <a:pt x="0" y="4504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grpSp>
      <p:sp>
        <p:nvSpPr>
          <p:cNvPr id="91" name="Rounded Rectangle 307"/>
          <p:cNvSpPr/>
          <p:nvPr/>
        </p:nvSpPr>
        <p:spPr bwMode="auto">
          <a:xfrm rot="1411326">
            <a:off x="547448" y="5280759"/>
            <a:ext cx="572668" cy="493620"/>
          </a:xfrm>
          <a:custGeom>
            <a:avLst/>
            <a:gdLst/>
            <a:ahLst/>
            <a:cxnLst/>
            <a:rect l="l" t="t" r="r" b="b"/>
            <a:pathLst>
              <a:path w="1940586" h="1672716">
                <a:moveTo>
                  <a:pt x="1594590" y="836637"/>
                </a:moveTo>
                <a:lnTo>
                  <a:pt x="1658540" y="842371"/>
                </a:lnTo>
                <a:cubicBezTo>
                  <a:pt x="1671248" y="841246"/>
                  <a:pt x="1681940" y="851407"/>
                  <a:pt x="1684860" y="864336"/>
                </a:cubicBezTo>
                <a:lnTo>
                  <a:pt x="1684580" y="874769"/>
                </a:lnTo>
                <a:cubicBezTo>
                  <a:pt x="1685154" y="874039"/>
                  <a:pt x="1685763" y="874026"/>
                  <a:pt x="1686373" y="874026"/>
                </a:cubicBezTo>
                <a:lnTo>
                  <a:pt x="1896423" y="874026"/>
                </a:lnTo>
                <a:cubicBezTo>
                  <a:pt x="1920812" y="874026"/>
                  <a:pt x="1940586" y="893799"/>
                  <a:pt x="1940586" y="918190"/>
                </a:cubicBezTo>
                <a:lnTo>
                  <a:pt x="1940586" y="1004044"/>
                </a:lnTo>
                <a:cubicBezTo>
                  <a:pt x="1940586" y="1028433"/>
                  <a:pt x="1920813" y="1048207"/>
                  <a:pt x="1896422" y="1048207"/>
                </a:cubicBezTo>
                <a:lnTo>
                  <a:pt x="1686373" y="1048207"/>
                </a:lnTo>
                <a:lnTo>
                  <a:pt x="1679981" y="1045559"/>
                </a:lnTo>
                <a:lnTo>
                  <a:pt x="1679978" y="1045644"/>
                </a:lnTo>
                <a:cubicBezTo>
                  <a:pt x="1681424" y="1061800"/>
                  <a:pt x="1666732" y="1079386"/>
                  <a:pt x="1648547" y="1076110"/>
                </a:cubicBezTo>
                <a:lnTo>
                  <a:pt x="1586646" y="1075080"/>
                </a:lnTo>
                <a:cubicBezTo>
                  <a:pt x="1599893" y="1041340"/>
                  <a:pt x="1609044" y="998191"/>
                  <a:pt x="1613501" y="957088"/>
                </a:cubicBezTo>
                <a:cubicBezTo>
                  <a:pt x="1613259" y="918031"/>
                  <a:pt x="1606273" y="876312"/>
                  <a:pt x="1594590" y="836637"/>
                </a:cubicBezTo>
                <a:close/>
                <a:moveTo>
                  <a:pt x="1214903" y="730649"/>
                </a:moveTo>
                <a:cubicBezTo>
                  <a:pt x="1097792" y="781623"/>
                  <a:pt x="1044179" y="917883"/>
                  <a:pt x="1095153" y="1034993"/>
                </a:cubicBezTo>
                <a:cubicBezTo>
                  <a:pt x="1146128" y="1152103"/>
                  <a:pt x="1282388" y="1205717"/>
                  <a:pt x="1399498" y="1154741"/>
                </a:cubicBezTo>
                <a:cubicBezTo>
                  <a:pt x="1516607" y="1103768"/>
                  <a:pt x="1570222" y="967508"/>
                  <a:pt x="1519246" y="850398"/>
                </a:cubicBezTo>
                <a:cubicBezTo>
                  <a:pt x="1468272" y="733289"/>
                  <a:pt x="1332012" y="679674"/>
                  <a:pt x="1214903" y="730649"/>
                </a:cubicBezTo>
                <a:close/>
                <a:moveTo>
                  <a:pt x="1196770" y="688992"/>
                </a:moveTo>
                <a:cubicBezTo>
                  <a:pt x="1336887" y="628003"/>
                  <a:pt x="1499915" y="692150"/>
                  <a:pt x="1560904" y="832266"/>
                </a:cubicBezTo>
                <a:cubicBezTo>
                  <a:pt x="1621893" y="972382"/>
                  <a:pt x="1557748" y="1135410"/>
                  <a:pt x="1417630" y="1196399"/>
                </a:cubicBezTo>
                <a:cubicBezTo>
                  <a:pt x="1277512" y="1257388"/>
                  <a:pt x="1114485" y="1193241"/>
                  <a:pt x="1053496" y="1053126"/>
                </a:cubicBezTo>
                <a:cubicBezTo>
                  <a:pt x="992508" y="913009"/>
                  <a:pt x="1056653" y="749982"/>
                  <a:pt x="1196770" y="688992"/>
                </a:cubicBezTo>
                <a:close/>
                <a:moveTo>
                  <a:pt x="798997" y="32361"/>
                </a:moveTo>
                <a:lnTo>
                  <a:pt x="945006" y="367805"/>
                </a:lnTo>
                <a:lnTo>
                  <a:pt x="1259331" y="230988"/>
                </a:lnTo>
                <a:close/>
                <a:moveTo>
                  <a:pt x="0" y="355210"/>
                </a:moveTo>
                <a:lnTo>
                  <a:pt x="816064" y="0"/>
                </a:lnTo>
                <a:lnTo>
                  <a:pt x="1276396" y="198625"/>
                </a:lnTo>
                <a:lnTo>
                  <a:pt x="1376483" y="428565"/>
                </a:lnTo>
                <a:lnTo>
                  <a:pt x="1502048" y="717041"/>
                </a:lnTo>
                <a:cubicBezTo>
                  <a:pt x="1418889" y="642212"/>
                  <a:pt x="1296621" y="619672"/>
                  <a:pt x="1187200" y="667302"/>
                </a:cubicBezTo>
                <a:cubicBezTo>
                  <a:pt x="1034809" y="733633"/>
                  <a:pt x="965045" y="910940"/>
                  <a:pt x="1031375" y="1063330"/>
                </a:cubicBezTo>
                <a:cubicBezTo>
                  <a:pt x="1097707" y="1215721"/>
                  <a:pt x="1275015" y="1285486"/>
                  <a:pt x="1427405" y="1219154"/>
                </a:cubicBezTo>
                <a:cubicBezTo>
                  <a:pt x="1492532" y="1190806"/>
                  <a:pt x="1542567" y="1142190"/>
                  <a:pt x="1570364" y="1082625"/>
                </a:cubicBezTo>
                <a:lnTo>
                  <a:pt x="1611979" y="1084480"/>
                </a:lnTo>
                <a:cubicBezTo>
                  <a:pt x="1611907" y="1085463"/>
                  <a:pt x="1611568" y="1086339"/>
                  <a:pt x="1611227" y="1087208"/>
                </a:cubicBezTo>
                <a:lnTo>
                  <a:pt x="1663550" y="1088078"/>
                </a:lnTo>
                <a:lnTo>
                  <a:pt x="1695407" y="1161267"/>
                </a:lnTo>
                <a:lnTo>
                  <a:pt x="1703861" y="1180690"/>
                </a:lnTo>
                <a:lnTo>
                  <a:pt x="573472" y="1672716"/>
                </a:lnTo>
                <a:lnTo>
                  <a:pt x="565018" y="1653293"/>
                </a:lnTo>
                <a:lnTo>
                  <a:pt x="246094" y="92059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dirty="0" err="1">
              <a:ln>
                <a:solidFill>
                  <a:schemeClr val="tx1">
                    <a:alpha val="0"/>
                  </a:schemeClr>
                </a:solidFill>
              </a:ln>
              <a:solidFill>
                <a:schemeClr val="tx1"/>
              </a:solidFill>
            </a:endParaRPr>
          </a:p>
        </p:txBody>
      </p:sp>
      <p:grpSp>
        <p:nvGrpSpPr>
          <p:cNvPr id="92" name="Group 91"/>
          <p:cNvGrpSpPr/>
          <p:nvPr/>
        </p:nvGrpSpPr>
        <p:grpSpPr>
          <a:xfrm>
            <a:off x="523916" y="6036822"/>
            <a:ext cx="570526" cy="484950"/>
            <a:chOff x="1685596" y="6281743"/>
            <a:chExt cx="539749" cy="458788"/>
          </a:xfrm>
          <a:solidFill>
            <a:schemeClr val="tx2"/>
          </a:solidFill>
        </p:grpSpPr>
        <p:sp>
          <p:nvSpPr>
            <p:cNvPr id="93" name="Freeform 18"/>
            <p:cNvSpPr>
              <a:spLocks noEditPoints="1"/>
            </p:cNvSpPr>
            <p:nvPr/>
          </p:nvSpPr>
          <p:spPr bwMode="auto">
            <a:xfrm>
              <a:off x="1857046" y="6596068"/>
              <a:ext cx="261937" cy="144463"/>
            </a:xfrm>
            <a:custGeom>
              <a:avLst/>
              <a:gdLst>
                <a:gd name="T0" fmla="*/ 206 w 248"/>
                <a:gd name="T1" fmla="*/ 58 h 137"/>
                <a:gd name="T2" fmla="*/ 206 w 248"/>
                <a:gd name="T3" fmla="*/ 58 h 137"/>
                <a:gd name="T4" fmla="*/ 41 w 248"/>
                <a:gd name="T5" fmla="*/ 58 h 137"/>
                <a:gd name="T6" fmla="*/ 25 w 248"/>
                <a:gd name="T7" fmla="*/ 41 h 137"/>
                <a:gd name="T8" fmla="*/ 25 w 248"/>
                <a:gd name="T9" fmla="*/ 0 h 137"/>
                <a:gd name="T10" fmla="*/ 0 w 248"/>
                <a:gd name="T11" fmla="*/ 0 h 137"/>
                <a:gd name="T12" fmla="*/ 0 w 248"/>
                <a:gd name="T13" fmla="*/ 96 h 137"/>
                <a:gd name="T14" fmla="*/ 42 w 248"/>
                <a:gd name="T15" fmla="*/ 137 h 137"/>
                <a:gd name="T16" fmla="*/ 206 w 248"/>
                <a:gd name="T17" fmla="*/ 137 h 137"/>
                <a:gd name="T18" fmla="*/ 248 w 248"/>
                <a:gd name="T19" fmla="*/ 96 h 137"/>
                <a:gd name="T20" fmla="*/ 248 w 248"/>
                <a:gd name="T21" fmla="*/ 28 h 137"/>
                <a:gd name="T22" fmla="*/ 223 w 248"/>
                <a:gd name="T23" fmla="*/ 28 h 137"/>
                <a:gd name="T24" fmla="*/ 223 w 248"/>
                <a:gd name="T25" fmla="*/ 41 h 137"/>
                <a:gd name="T26" fmla="*/ 206 w 248"/>
                <a:gd name="T27" fmla="*/ 58 h 137"/>
                <a:gd name="T28" fmla="*/ 153 w 248"/>
                <a:gd name="T29" fmla="*/ 107 h 137"/>
                <a:gd name="T30" fmla="*/ 153 w 248"/>
                <a:gd name="T31" fmla="*/ 107 h 137"/>
                <a:gd name="T32" fmla="*/ 94 w 248"/>
                <a:gd name="T33" fmla="*/ 107 h 137"/>
                <a:gd name="T34" fmla="*/ 94 w 248"/>
                <a:gd name="T35" fmla="*/ 86 h 137"/>
                <a:gd name="T36" fmla="*/ 153 w 248"/>
                <a:gd name="T37" fmla="*/ 86 h 137"/>
                <a:gd name="T38" fmla="*/ 153 w 248"/>
                <a:gd name="T39" fmla="*/ 10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8" h="137">
                  <a:moveTo>
                    <a:pt x="206" y="58"/>
                  </a:moveTo>
                  <a:lnTo>
                    <a:pt x="206" y="58"/>
                  </a:lnTo>
                  <a:lnTo>
                    <a:pt x="41" y="58"/>
                  </a:lnTo>
                  <a:cubicBezTo>
                    <a:pt x="32" y="58"/>
                    <a:pt x="25" y="50"/>
                    <a:pt x="25" y="41"/>
                  </a:cubicBezTo>
                  <a:lnTo>
                    <a:pt x="25" y="0"/>
                  </a:lnTo>
                  <a:lnTo>
                    <a:pt x="0" y="0"/>
                  </a:lnTo>
                  <a:lnTo>
                    <a:pt x="0" y="96"/>
                  </a:lnTo>
                  <a:cubicBezTo>
                    <a:pt x="0" y="119"/>
                    <a:pt x="19" y="137"/>
                    <a:pt x="42" y="137"/>
                  </a:cubicBezTo>
                  <a:lnTo>
                    <a:pt x="206" y="137"/>
                  </a:lnTo>
                  <a:cubicBezTo>
                    <a:pt x="229" y="137"/>
                    <a:pt x="248" y="119"/>
                    <a:pt x="248" y="96"/>
                  </a:cubicBezTo>
                  <a:lnTo>
                    <a:pt x="248" y="28"/>
                  </a:lnTo>
                  <a:cubicBezTo>
                    <a:pt x="237" y="29"/>
                    <a:pt x="234" y="29"/>
                    <a:pt x="223" y="28"/>
                  </a:cubicBezTo>
                  <a:lnTo>
                    <a:pt x="223" y="41"/>
                  </a:lnTo>
                  <a:cubicBezTo>
                    <a:pt x="223" y="50"/>
                    <a:pt x="215" y="58"/>
                    <a:pt x="206" y="58"/>
                  </a:cubicBezTo>
                  <a:close/>
                  <a:moveTo>
                    <a:pt x="153" y="107"/>
                  </a:moveTo>
                  <a:lnTo>
                    <a:pt x="153" y="107"/>
                  </a:lnTo>
                  <a:lnTo>
                    <a:pt x="94" y="107"/>
                  </a:lnTo>
                  <a:lnTo>
                    <a:pt x="94" y="86"/>
                  </a:lnTo>
                  <a:lnTo>
                    <a:pt x="153" y="86"/>
                  </a:lnTo>
                  <a:lnTo>
                    <a:pt x="153" y="107"/>
                  </a:ln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94" name="Freeform 19"/>
            <p:cNvSpPr>
              <a:spLocks/>
            </p:cNvSpPr>
            <p:nvPr/>
          </p:nvSpPr>
          <p:spPr bwMode="auto">
            <a:xfrm>
              <a:off x="1857046" y="6281743"/>
              <a:ext cx="261937" cy="123825"/>
            </a:xfrm>
            <a:custGeom>
              <a:avLst/>
              <a:gdLst>
                <a:gd name="T0" fmla="*/ 41 w 248"/>
                <a:gd name="T1" fmla="*/ 50 h 117"/>
                <a:gd name="T2" fmla="*/ 41 w 248"/>
                <a:gd name="T3" fmla="*/ 50 h 117"/>
                <a:gd name="T4" fmla="*/ 206 w 248"/>
                <a:gd name="T5" fmla="*/ 50 h 117"/>
                <a:gd name="T6" fmla="*/ 223 w 248"/>
                <a:gd name="T7" fmla="*/ 66 h 117"/>
                <a:gd name="T8" fmla="*/ 223 w 248"/>
                <a:gd name="T9" fmla="*/ 80 h 117"/>
                <a:gd name="T10" fmla="*/ 248 w 248"/>
                <a:gd name="T11" fmla="*/ 80 h 117"/>
                <a:gd name="T12" fmla="*/ 248 w 248"/>
                <a:gd name="T13" fmla="*/ 42 h 117"/>
                <a:gd name="T14" fmla="*/ 206 w 248"/>
                <a:gd name="T15" fmla="*/ 0 h 117"/>
                <a:gd name="T16" fmla="*/ 42 w 248"/>
                <a:gd name="T17" fmla="*/ 0 h 117"/>
                <a:gd name="T18" fmla="*/ 0 w 248"/>
                <a:gd name="T19" fmla="*/ 42 h 117"/>
                <a:gd name="T20" fmla="*/ 0 w 248"/>
                <a:gd name="T21" fmla="*/ 117 h 117"/>
                <a:gd name="T22" fmla="*/ 25 w 248"/>
                <a:gd name="T23" fmla="*/ 117 h 117"/>
                <a:gd name="T24" fmla="*/ 25 w 248"/>
                <a:gd name="T25" fmla="*/ 66 h 117"/>
                <a:gd name="T26" fmla="*/ 41 w 248"/>
                <a:gd name="T27" fmla="*/ 5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8" h="117">
                  <a:moveTo>
                    <a:pt x="41" y="50"/>
                  </a:moveTo>
                  <a:lnTo>
                    <a:pt x="41" y="50"/>
                  </a:lnTo>
                  <a:lnTo>
                    <a:pt x="206" y="50"/>
                  </a:lnTo>
                  <a:cubicBezTo>
                    <a:pt x="215" y="50"/>
                    <a:pt x="223" y="57"/>
                    <a:pt x="223" y="66"/>
                  </a:cubicBezTo>
                  <a:lnTo>
                    <a:pt x="223" y="80"/>
                  </a:lnTo>
                  <a:cubicBezTo>
                    <a:pt x="231" y="79"/>
                    <a:pt x="237" y="79"/>
                    <a:pt x="248" y="80"/>
                  </a:cubicBezTo>
                  <a:lnTo>
                    <a:pt x="248" y="42"/>
                  </a:lnTo>
                  <a:cubicBezTo>
                    <a:pt x="248" y="19"/>
                    <a:pt x="229" y="0"/>
                    <a:pt x="206" y="0"/>
                  </a:cubicBezTo>
                  <a:lnTo>
                    <a:pt x="42" y="0"/>
                  </a:lnTo>
                  <a:cubicBezTo>
                    <a:pt x="19" y="0"/>
                    <a:pt x="0" y="19"/>
                    <a:pt x="0" y="42"/>
                  </a:cubicBezTo>
                  <a:lnTo>
                    <a:pt x="0" y="117"/>
                  </a:lnTo>
                  <a:lnTo>
                    <a:pt x="25" y="117"/>
                  </a:lnTo>
                  <a:lnTo>
                    <a:pt x="25" y="66"/>
                  </a:lnTo>
                  <a:cubicBezTo>
                    <a:pt x="25" y="57"/>
                    <a:pt x="32" y="50"/>
                    <a:pt x="41" y="50"/>
                  </a:cubicBez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95" name="Freeform 20"/>
            <p:cNvSpPr>
              <a:spLocks/>
            </p:cNvSpPr>
            <p:nvPr/>
          </p:nvSpPr>
          <p:spPr bwMode="auto">
            <a:xfrm>
              <a:off x="1811008" y="6427793"/>
              <a:ext cx="138112" cy="25400"/>
            </a:xfrm>
            <a:custGeom>
              <a:avLst/>
              <a:gdLst>
                <a:gd name="T0" fmla="*/ 119 w 131"/>
                <a:gd name="T1" fmla="*/ 24 h 24"/>
                <a:gd name="T2" fmla="*/ 119 w 131"/>
                <a:gd name="T3" fmla="*/ 24 h 24"/>
                <a:gd name="T4" fmla="*/ 131 w 131"/>
                <a:gd name="T5" fmla="*/ 12 h 24"/>
                <a:gd name="T6" fmla="*/ 119 w 131"/>
                <a:gd name="T7" fmla="*/ 0 h 24"/>
                <a:gd name="T8" fmla="*/ 12 w 131"/>
                <a:gd name="T9" fmla="*/ 0 h 24"/>
                <a:gd name="T10" fmla="*/ 0 w 131"/>
                <a:gd name="T11" fmla="*/ 12 h 24"/>
                <a:gd name="T12" fmla="*/ 12 w 131"/>
                <a:gd name="T13" fmla="*/ 24 h 24"/>
                <a:gd name="T14" fmla="*/ 119 w 13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4">
                  <a:moveTo>
                    <a:pt x="119" y="24"/>
                  </a:moveTo>
                  <a:lnTo>
                    <a:pt x="119" y="24"/>
                  </a:lnTo>
                  <a:cubicBezTo>
                    <a:pt x="125" y="24"/>
                    <a:pt x="131" y="19"/>
                    <a:pt x="131" y="12"/>
                  </a:cubicBezTo>
                  <a:cubicBezTo>
                    <a:pt x="131" y="5"/>
                    <a:pt x="125" y="0"/>
                    <a:pt x="119" y="0"/>
                  </a:cubicBezTo>
                  <a:lnTo>
                    <a:pt x="12" y="0"/>
                  </a:lnTo>
                  <a:cubicBezTo>
                    <a:pt x="5" y="0"/>
                    <a:pt x="0" y="5"/>
                    <a:pt x="0" y="12"/>
                  </a:cubicBezTo>
                  <a:cubicBezTo>
                    <a:pt x="0" y="19"/>
                    <a:pt x="5" y="24"/>
                    <a:pt x="12" y="24"/>
                  </a:cubicBezTo>
                  <a:lnTo>
                    <a:pt x="119" y="24"/>
                  </a:ln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96" name="Freeform 21"/>
            <p:cNvSpPr>
              <a:spLocks/>
            </p:cNvSpPr>
            <p:nvPr/>
          </p:nvSpPr>
          <p:spPr bwMode="auto">
            <a:xfrm>
              <a:off x="1752271" y="6488118"/>
              <a:ext cx="196850" cy="23813"/>
            </a:xfrm>
            <a:custGeom>
              <a:avLst/>
              <a:gdLst>
                <a:gd name="T0" fmla="*/ 176 w 188"/>
                <a:gd name="T1" fmla="*/ 24 h 24"/>
                <a:gd name="T2" fmla="*/ 176 w 188"/>
                <a:gd name="T3" fmla="*/ 24 h 24"/>
                <a:gd name="T4" fmla="*/ 188 w 188"/>
                <a:gd name="T5" fmla="*/ 12 h 24"/>
                <a:gd name="T6" fmla="*/ 176 w 188"/>
                <a:gd name="T7" fmla="*/ 0 h 24"/>
                <a:gd name="T8" fmla="*/ 12 w 188"/>
                <a:gd name="T9" fmla="*/ 0 h 24"/>
                <a:gd name="T10" fmla="*/ 0 w 188"/>
                <a:gd name="T11" fmla="*/ 12 h 24"/>
                <a:gd name="T12" fmla="*/ 12 w 188"/>
                <a:gd name="T13" fmla="*/ 24 h 24"/>
                <a:gd name="T14" fmla="*/ 176 w 18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24">
                  <a:moveTo>
                    <a:pt x="176" y="24"/>
                  </a:moveTo>
                  <a:lnTo>
                    <a:pt x="176" y="24"/>
                  </a:lnTo>
                  <a:cubicBezTo>
                    <a:pt x="182" y="24"/>
                    <a:pt x="188" y="19"/>
                    <a:pt x="188" y="12"/>
                  </a:cubicBezTo>
                  <a:cubicBezTo>
                    <a:pt x="188" y="6"/>
                    <a:pt x="182" y="0"/>
                    <a:pt x="176" y="0"/>
                  </a:cubicBezTo>
                  <a:lnTo>
                    <a:pt x="12" y="0"/>
                  </a:lnTo>
                  <a:cubicBezTo>
                    <a:pt x="6" y="0"/>
                    <a:pt x="0" y="6"/>
                    <a:pt x="0" y="12"/>
                  </a:cubicBezTo>
                  <a:cubicBezTo>
                    <a:pt x="0" y="19"/>
                    <a:pt x="6" y="24"/>
                    <a:pt x="12" y="24"/>
                  </a:cubicBezTo>
                  <a:lnTo>
                    <a:pt x="176" y="24"/>
                  </a:ln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97" name="Freeform 22"/>
            <p:cNvSpPr>
              <a:spLocks/>
            </p:cNvSpPr>
            <p:nvPr/>
          </p:nvSpPr>
          <p:spPr bwMode="auto">
            <a:xfrm>
              <a:off x="1685596" y="6546856"/>
              <a:ext cx="263525" cy="25400"/>
            </a:xfrm>
            <a:custGeom>
              <a:avLst/>
              <a:gdLst>
                <a:gd name="T0" fmla="*/ 238 w 250"/>
                <a:gd name="T1" fmla="*/ 24 h 24"/>
                <a:gd name="T2" fmla="*/ 238 w 250"/>
                <a:gd name="T3" fmla="*/ 24 h 24"/>
                <a:gd name="T4" fmla="*/ 250 w 250"/>
                <a:gd name="T5" fmla="*/ 12 h 24"/>
                <a:gd name="T6" fmla="*/ 238 w 250"/>
                <a:gd name="T7" fmla="*/ 0 h 24"/>
                <a:gd name="T8" fmla="*/ 12 w 250"/>
                <a:gd name="T9" fmla="*/ 0 h 24"/>
                <a:gd name="T10" fmla="*/ 0 w 250"/>
                <a:gd name="T11" fmla="*/ 12 h 24"/>
                <a:gd name="T12" fmla="*/ 12 w 250"/>
                <a:gd name="T13" fmla="*/ 24 h 24"/>
                <a:gd name="T14" fmla="*/ 238 w 250"/>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4">
                  <a:moveTo>
                    <a:pt x="238" y="24"/>
                  </a:moveTo>
                  <a:lnTo>
                    <a:pt x="238" y="24"/>
                  </a:lnTo>
                  <a:cubicBezTo>
                    <a:pt x="244" y="24"/>
                    <a:pt x="250" y="19"/>
                    <a:pt x="250" y="12"/>
                  </a:cubicBezTo>
                  <a:cubicBezTo>
                    <a:pt x="250" y="6"/>
                    <a:pt x="244" y="0"/>
                    <a:pt x="238" y="0"/>
                  </a:cubicBezTo>
                  <a:lnTo>
                    <a:pt x="12" y="0"/>
                  </a:lnTo>
                  <a:cubicBezTo>
                    <a:pt x="6" y="0"/>
                    <a:pt x="0" y="6"/>
                    <a:pt x="0" y="12"/>
                  </a:cubicBezTo>
                  <a:cubicBezTo>
                    <a:pt x="0" y="19"/>
                    <a:pt x="6" y="24"/>
                    <a:pt x="12" y="24"/>
                  </a:cubicBezTo>
                  <a:lnTo>
                    <a:pt x="238" y="24"/>
                  </a:ln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98" name="Freeform 23"/>
            <p:cNvSpPr>
              <a:spLocks/>
            </p:cNvSpPr>
            <p:nvPr/>
          </p:nvSpPr>
          <p:spPr bwMode="auto">
            <a:xfrm>
              <a:off x="1990395" y="6397631"/>
              <a:ext cx="38100" cy="112713"/>
            </a:xfrm>
            <a:custGeom>
              <a:avLst/>
              <a:gdLst>
                <a:gd name="T0" fmla="*/ 24 w 36"/>
                <a:gd name="T1" fmla="*/ 107 h 107"/>
                <a:gd name="T2" fmla="*/ 24 w 36"/>
                <a:gd name="T3" fmla="*/ 107 h 107"/>
                <a:gd name="T4" fmla="*/ 24 w 36"/>
                <a:gd name="T5" fmla="*/ 16 h 107"/>
                <a:gd name="T6" fmla="*/ 14 w 36"/>
                <a:gd name="T7" fmla="*/ 23 h 107"/>
                <a:gd name="T8" fmla="*/ 0 w 36"/>
                <a:gd name="T9" fmla="*/ 29 h 107"/>
                <a:gd name="T10" fmla="*/ 0 w 36"/>
                <a:gd name="T11" fmla="*/ 17 h 107"/>
                <a:gd name="T12" fmla="*/ 17 w 36"/>
                <a:gd name="T13" fmla="*/ 9 h 107"/>
                <a:gd name="T14" fmla="*/ 32 w 36"/>
                <a:gd name="T15" fmla="*/ 0 h 107"/>
                <a:gd name="T16" fmla="*/ 36 w 36"/>
                <a:gd name="T17" fmla="*/ 0 h 107"/>
                <a:gd name="T18" fmla="*/ 36 w 36"/>
                <a:gd name="T19" fmla="*/ 107 h 107"/>
                <a:gd name="T20" fmla="*/ 24 w 36"/>
                <a:gd name="T21"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07">
                  <a:moveTo>
                    <a:pt x="24" y="107"/>
                  </a:moveTo>
                  <a:lnTo>
                    <a:pt x="24" y="107"/>
                  </a:lnTo>
                  <a:lnTo>
                    <a:pt x="24" y="16"/>
                  </a:lnTo>
                  <a:cubicBezTo>
                    <a:pt x="22" y="18"/>
                    <a:pt x="19" y="21"/>
                    <a:pt x="14" y="23"/>
                  </a:cubicBezTo>
                  <a:cubicBezTo>
                    <a:pt x="9" y="26"/>
                    <a:pt x="4" y="28"/>
                    <a:pt x="0" y="29"/>
                  </a:cubicBezTo>
                  <a:lnTo>
                    <a:pt x="0" y="17"/>
                  </a:lnTo>
                  <a:cubicBezTo>
                    <a:pt x="5" y="15"/>
                    <a:pt x="11" y="13"/>
                    <a:pt x="17" y="9"/>
                  </a:cubicBezTo>
                  <a:cubicBezTo>
                    <a:pt x="23" y="6"/>
                    <a:pt x="28" y="3"/>
                    <a:pt x="32" y="0"/>
                  </a:cubicBezTo>
                  <a:lnTo>
                    <a:pt x="36" y="0"/>
                  </a:lnTo>
                  <a:lnTo>
                    <a:pt x="36" y="107"/>
                  </a:lnTo>
                  <a:lnTo>
                    <a:pt x="24" y="107"/>
                  </a:ln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99" name="Freeform 24"/>
            <p:cNvSpPr>
              <a:spLocks/>
            </p:cNvSpPr>
            <p:nvPr/>
          </p:nvSpPr>
          <p:spPr bwMode="auto">
            <a:xfrm>
              <a:off x="2066595" y="6450018"/>
              <a:ext cx="68262" cy="112713"/>
            </a:xfrm>
            <a:custGeom>
              <a:avLst/>
              <a:gdLst>
                <a:gd name="T0" fmla="*/ 48 w 65"/>
                <a:gd name="T1" fmla="*/ 29 h 106"/>
                <a:gd name="T2" fmla="*/ 48 w 65"/>
                <a:gd name="T3" fmla="*/ 29 h 106"/>
                <a:gd name="T4" fmla="*/ 43 w 65"/>
                <a:gd name="T5" fmla="*/ 15 h 106"/>
                <a:gd name="T6" fmla="*/ 29 w 65"/>
                <a:gd name="T7" fmla="*/ 10 h 106"/>
                <a:gd name="T8" fmla="*/ 16 w 65"/>
                <a:gd name="T9" fmla="*/ 13 h 106"/>
                <a:gd name="T10" fmla="*/ 4 w 65"/>
                <a:gd name="T11" fmla="*/ 22 h 106"/>
                <a:gd name="T12" fmla="*/ 4 w 65"/>
                <a:gd name="T13" fmla="*/ 10 h 106"/>
                <a:gd name="T14" fmla="*/ 15 w 65"/>
                <a:gd name="T15" fmla="*/ 2 h 106"/>
                <a:gd name="T16" fmla="*/ 31 w 65"/>
                <a:gd name="T17" fmla="*/ 0 h 106"/>
                <a:gd name="T18" fmla="*/ 52 w 65"/>
                <a:gd name="T19" fmla="*/ 7 h 106"/>
                <a:gd name="T20" fmla="*/ 61 w 65"/>
                <a:gd name="T21" fmla="*/ 28 h 106"/>
                <a:gd name="T22" fmla="*/ 55 w 65"/>
                <a:gd name="T23" fmla="*/ 47 h 106"/>
                <a:gd name="T24" fmla="*/ 37 w 65"/>
                <a:gd name="T25" fmla="*/ 65 h 106"/>
                <a:gd name="T26" fmla="*/ 20 w 65"/>
                <a:gd name="T27" fmla="*/ 78 h 106"/>
                <a:gd name="T28" fmla="*/ 14 w 65"/>
                <a:gd name="T29" fmla="*/ 86 h 106"/>
                <a:gd name="T30" fmla="*/ 12 w 65"/>
                <a:gd name="T31" fmla="*/ 95 h 106"/>
                <a:gd name="T32" fmla="*/ 65 w 65"/>
                <a:gd name="T33" fmla="*/ 95 h 106"/>
                <a:gd name="T34" fmla="*/ 65 w 65"/>
                <a:gd name="T35" fmla="*/ 106 h 106"/>
                <a:gd name="T36" fmla="*/ 0 w 65"/>
                <a:gd name="T37" fmla="*/ 106 h 106"/>
                <a:gd name="T38" fmla="*/ 0 w 65"/>
                <a:gd name="T39" fmla="*/ 101 h 106"/>
                <a:gd name="T40" fmla="*/ 2 w 65"/>
                <a:gd name="T41" fmla="*/ 87 h 106"/>
                <a:gd name="T42" fmla="*/ 10 w 65"/>
                <a:gd name="T43" fmla="*/ 75 h 106"/>
                <a:gd name="T44" fmla="*/ 28 w 65"/>
                <a:gd name="T45" fmla="*/ 60 h 106"/>
                <a:gd name="T46" fmla="*/ 44 w 65"/>
                <a:gd name="T47" fmla="*/ 45 h 106"/>
                <a:gd name="T48" fmla="*/ 48 w 65"/>
                <a:gd name="T4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106">
                  <a:moveTo>
                    <a:pt x="48" y="29"/>
                  </a:moveTo>
                  <a:lnTo>
                    <a:pt x="48" y="29"/>
                  </a:lnTo>
                  <a:cubicBezTo>
                    <a:pt x="48" y="23"/>
                    <a:pt x="47" y="18"/>
                    <a:pt x="43" y="15"/>
                  </a:cubicBezTo>
                  <a:cubicBezTo>
                    <a:pt x="40" y="11"/>
                    <a:pt x="35" y="10"/>
                    <a:pt x="29" y="10"/>
                  </a:cubicBezTo>
                  <a:cubicBezTo>
                    <a:pt x="25" y="10"/>
                    <a:pt x="20" y="11"/>
                    <a:pt x="16" y="13"/>
                  </a:cubicBezTo>
                  <a:cubicBezTo>
                    <a:pt x="12" y="15"/>
                    <a:pt x="8" y="19"/>
                    <a:pt x="4" y="22"/>
                  </a:cubicBezTo>
                  <a:lnTo>
                    <a:pt x="4" y="10"/>
                  </a:lnTo>
                  <a:cubicBezTo>
                    <a:pt x="7" y="6"/>
                    <a:pt x="11" y="4"/>
                    <a:pt x="15" y="2"/>
                  </a:cubicBezTo>
                  <a:cubicBezTo>
                    <a:pt x="20" y="0"/>
                    <a:pt x="25" y="0"/>
                    <a:pt x="31" y="0"/>
                  </a:cubicBezTo>
                  <a:cubicBezTo>
                    <a:pt x="40" y="0"/>
                    <a:pt x="47" y="2"/>
                    <a:pt x="52" y="7"/>
                  </a:cubicBezTo>
                  <a:cubicBezTo>
                    <a:pt x="58" y="12"/>
                    <a:pt x="61" y="19"/>
                    <a:pt x="61" y="28"/>
                  </a:cubicBezTo>
                  <a:cubicBezTo>
                    <a:pt x="61" y="35"/>
                    <a:pt x="59" y="42"/>
                    <a:pt x="55" y="47"/>
                  </a:cubicBezTo>
                  <a:cubicBezTo>
                    <a:pt x="52" y="53"/>
                    <a:pt x="46" y="59"/>
                    <a:pt x="37" y="65"/>
                  </a:cubicBezTo>
                  <a:cubicBezTo>
                    <a:pt x="29" y="71"/>
                    <a:pt x="23" y="76"/>
                    <a:pt x="20" y="78"/>
                  </a:cubicBezTo>
                  <a:cubicBezTo>
                    <a:pt x="17" y="81"/>
                    <a:pt x="15" y="84"/>
                    <a:pt x="14" y="86"/>
                  </a:cubicBezTo>
                  <a:cubicBezTo>
                    <a:pt x="13" y="89"/>
                    <a:pt x="12" y="92"/>
                    <a:pt x="12" y="95"/>
                  </a:cubicBezTo>
                  <a:lnTo>
                    <a:pt x="65" y="95"/>
                  </a:lnTo>
                  <a:lnTo>
                    <a:pt x="65" y="106"/>
                  </a:lnTo>
                  <a:lnTo>
                    <a:pt x="0" y="106"/>
                  </a:lnTo>
                  <a:lnTo>
                    <a:pt x="0" y="101"/>
                  </a:lnTo>
                  <a:cubicBezTo>
                    <a:pt x="0" y="95"/>
                    <a:pt x="1" y="91"/>
                    <a:pt x="2" y="87"/>
                  </a:cubicBezTo>
                  <a:cubicBezTo>
                    <a:pt x="4" y="83"/>
                    <a:pt x="6" y="79"/>
                    <a:pt x="10" y="75"/>
                  </a:cubicBezTo>
                  <a:cubicBezTo>
                    <a:pt x="13" y="71"/>
                    <a:pt x="19" y="66"/>
                    <a:pt x="28" y="60"/>
                  </a:cubicBezTo>
                  <a:cubicBezTo>
                    <a:pt x="36" y="54"/>
                    <a:pt x="41" y="50"/>
                    <a:pt x="44" y="45"/>
                  </a:cubicBezTo>
                  <a:cubicBezTo>
                    <a:pt x="47" y="40"/>
                    <a:pt x="48" y="35"/>
                    <a:pt x="48" y="29"/>
                  </a:cubicBez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sp>
          <p:nvSpPr>
            <p:cNvPr id="100" name="Freeform 25"/>
            <p:cNvSpPr>
              <a:spLocks/>
            </p:cNvSpPr>
            <p:nvPr/>
          </p:nvSpPr>
          <p:spPr bwMode="auto">
            <a:xfrm>
              <a:off x="2161845" y="6408743"/>
              <a:ext cx="63500" cy="112713"/>
            </a:xfrm>
            <a:custGeom>
              <a:avLst/>
              <a:gdLst>
                <a:gd name="T0" fmla="*/ 61 w 61"/>
                <a:gd name="T1" fmla="*/ 77 h 108"/>
                <a:gd name="T2" fmla="*/ 61 w 61"/>
                <a:gd name="T3" fmla="*/ 77 h 108"/>
                <a:gd name="T4" fmla="*/ 51 w 61"/>
                <a:gd name="T5" fmla="*/ 100 h 108"/>
                <a:gd name="T6" fmla="*/ 24 w 61"/>
                <a:gd name="T7" fmla="*/ 108 h 108"/>
                <a:gd name="T8" fmla="*/ 0 w 61"/>
                <a:gd name="T9" fmla="*/ 103 h 108"/>
                <a:gd name="T10" fmla="*/ 0 w 61"/>
                <a:gd name="T11" fmla="*/ 90 h 108"/>
                <a:gd name="T12" fmla="*/ 24 w 61"/>
                <a:gd name="T13" fmla="*/ 98 h 108"/>
                <a:gd name="T14" fmla="*/ 42 w 61"/>
                <a:gd name="T15" fmla="*/ 93 h 108"/>
                <a:gd name="T16" fmla="*/ 49 w 61"/>
                <a:gd name="T17" fmla="*/ 78 h 108"/>
                <a:gd name="T18" fmla="*/ 19 w 61"/>
                <a:gd name="T19" fmla="*/ 58 h 108"/>
                <a:gd name="T20" fmla="*/ 11 w 61"/>
                <a:gd name="T21" fmla="*/ 58 h 108"/>
                <a:gd name="T22" fmla="*/ 11 w 61"/>
                <a:gd name="T23" fmla="*/ 47 h 108"/>
                <a:gd name="T24" fmla="*/ 19 w 61"/>
                <a:gd name="T25" fmla="*/ 47 h 108"/>
                <a:gd name="T26" fmla="*/ 45 w 61"/>
                <a:gd name="T27" fmla="*/ 28 h 108"/>
                <a:gd name="T28" fmla="*/ 25 w 61"/>
                <a:gd name="T29" fmla="*/ 10 h 108"/>
                <a:gd name="T30" fmla="*/ 4 w 61"/>
                <a:gd name="T31" fmla="*/ 18 h 108"/>
                <a:gd name="T32" fmla="*/ 4 w 61"/>
                <a:gd name="T33" fmla="*/ 6 h 108"/>
                <a:gd name="T34" fmla="*/ 28 w 61"/>
                <a:gd name="T35" fmla="*/ 0 h 108"/>
                <a:gd name="T36" fmla="*/ 49 w 61"/>
                <a:gd name="T37" fmla="*/ 7 h 108"/>
                <a:gd name="T38" fmla="*/ 57 w 61"/>
                <a:gd name="T39" fmla="*/ 25 h 108"/>
                <a:gd name="T40" fmla="*/ 36 w 61"/>
                <a:gd name="T41" fmla="*/ 52 h 108"/>
                <a:gd name="T42" fmla="*/ 36 w 61"/>
                <a:gd name="T43" fmla="*/ 52 h 108"/>
                <a:gd name="T44" fmla="*/ 54 w 61"/>
                <a:gd name="T45" fmla="*/ 60 h 108"/>
                <a:gd name="T46" fmla="*/ 61 w 61"/>
                <a:gd name="T47" fmla="*/ 7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108">
                  <a:moveTo>
                    <a:pt x="61" y="77"/>
                  </a:moveTo>
                  <a:lnTo>
                    <a:pt x="61" y="77"/>
                  </a:lnTo>
                  <a:cubicBezTo>
                    <a:pt x="61" y="86"/>
                    <a:pt x="57" y="94"/>
                    <a:pt x="51" y="100"/>
                  </a:cubicBezTo>
                  <a:cubicBezTo>
                    <a:pt x="44" y="105"/>
                    <a:pt x="35" y="108"/>
                    <a:pt x="24" y="108"/>
                  </a:cubicBezTo>
                  <a:cubicBezTo>
                    <a:pt x="14" y="108"/>
                    <a:pt x="6" y="106"/>
                    <a:pt x="0" y="103"/>
                  </a:cubicBezTo>
                  <a:lnTo>
                    <a:pt x="0" y="90"/>
                  </a:lnTo>
                  <a:cubicBezTo>
                    <a:pt x="7" y="95"/>
                    <a:pt x="15" y="98"/>
                    <a:pt x="24" y="98"/>
                  </a:cubicBezTo>
                  <a:cubicBezTo>
                    <a:pt x="32" y="98"/>
                    <a:pt x="38" y="96"/>
                    <a:pt x="42" y="93"/>
                  </a:cubicBezTo>
                  <a:cubicBezTo>
                    <a:pt x="46" y="89"/>
                    <a:pt x="49" y="84"/>
                    <a:pt x="49" y="78"/>
                  </a:cubicBezTo>
                  <a:cubicBezTo>
                    <a:pt x="49" y="64"/>
                    <a:pt x="39" y="58"/>
                    <a:pt x="19" y="58"/>
                  </a:cubicBezTo>
                  <a:lnTo>
                    <a:pt x="11" y="58"/>
                  </a:lnTo>
                  <a:lnTo>
                    <a:pt x="11" y="47"/>
                  </a:lnTo>
                  <a:lnTo>
                    <a:pt x="19" y="47"/>
                  </a:lnTo>
                  <a:cubicBezTo>
                    <a:pt x="36" y="47"/>
                    <a:pt x="45" y="41"/>
                    <a:pt x="45" y="28"/>
                  </a:cubicBezTo>
                  <a:cubicBezTo>
                    <a:pt x="45" y="16"/>
                    <a:pt x="38" y="10"/>
                    <a:pt x="25" y="10"/>
                  </a:cubicBezTo>
                  <a:cubicBezTo>
                    <a:pt x="18" y="10"/>
                    <a:pt x="11" y="13"/>
                    <a:pt x="4" y="18"/>
                  </a:cubicBezTo>
                  <a:lnTo>
                    <a:pt x="4" y="6"/>
                  </a:lnTo>
                  <a:cubicBezTo>
                    <a:pt x="11" y="2"/>
                    <a:pt x="19" y="0"/>
                    <a:pt x="28" y="0"/>
                  </a:cubicBezTo>
                  <a:cubicBezTo>
                    <a:pt x="37" y="0"/>
                    <a:pt x="44" y="3"/>
                    <a:pt x="49" y="7"/>
                  </a:cubicBezTo>
                  <a:cubicBezTo>
                    <a:pt x="54" y="12"/>
                    <a:pt x="57" y="18"/>
                    <a:pt x="57" y="25"/>
                  </a:cubicBezTo>
                  <a:cubicBezTo>
                    <a:pt x="57" y="39"/>
                    <a:pt x="50" y="48"/>
                    <a:pt x="36" y="52"/>
                  </a:cubicBezTo>
                  <a:lnTo>
                    <a:pt x="36" y="52"/>
                  </a:lnTo>
                  <a:cubicBezTo>
                    <a:pt x="44" y="53"/>
                    <a:pt x="49" y="55"/>
                    <a:pt x="54" y="60"/>
                  </a:cubicBezTo>
                  <a:cubicBezTo>
                    <a:pt x="59" y="65"/>
                    <a:pt x="61" y="70"/>
                    <a:pt x="61" y="77"/>
                  </a:cubicBezTo>
                  <a:close/>
                </a:path>
              </a:pathLst>
            </a:custGeom>
            <a:grpFill/>
            <a:ln w="0">
              <a:noFill/>
              <a:prstDash val="solid"/>
              <a:round/>
              <a:headEnd/>
              <a:tailEnd/>
            </a:ln>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836"/>
            </a:p>
          </p:txBody>
        </p:sp>
      </p:grpSp>
    </p:spTree>
    <p:extLst>
      <p:ext uri="{BB962C8B-B14F-4D97-AF65-F5344CB8AC3E}">
        <p14:creationId xmlns:p14="http://schemas.microsoft.com/office/powerpoint/2010/main" val="1233517977"/>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Ask questions of your data – the way you would ask a person</a:t>
            </a:r>
            <a:endParaRPr lang="en-US" dirty="0"/>
          </a:p>
        </p:txBody>
      </p:sp>
      <p:grpSp>
        <p:nvGrpSpPr>
          <p:cNvPr id="2" name="Group 1"/>
          <p:cNvGrpSpPr/>
          <p:nvPr/>
        </p:nvGrpSpPr>
        <p:grpSpPr>
          <a:xfrm>
            <a:off x="458018" y="2482735"/>
            <a:ext cx="6295073" cy="3425686"/>
            <a:chOff x="448214" y="1900596"/>
            <a:chExt cx="6172200" cy="3358821"/>
          </a:xfrm>
        </p:grpSpPr>
        <p:sp>
          <p:nvSpPr>
            <p:cNvPr id="28" name="Rectangle 27"/>
            <p:cNvSpPr/>
            <p:nvPr/>
          </p:nvSpPr>
          <p:spPr bwMode="auto">
            <a:xfrm>
              <a:off x="448214" y="1900596"/>
              <a:ext cx="6172200" cy="33588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186521" rIns="93260" bIns="186521" numCol="1" spcCol="0" rtlCol="0" fromWordArt="0" anchor="t" anchorCtr="0" forceAA="0" compatLnSpc="1">
              <a:prstTxWarp prst="textNoShape">
                <a:avLst/>
              </a:prstTxWarp>
              <a:noAutofit/>
            </a:bodyPr>
            <a:lstStyle/>
            <a:p>
              <a:pPr marL="236387" indent="-236387" defTabSz="770687">
                <a:spcBef>
                  <a:spcPts val="612"/>
                </a:spcBef>
                <a:buFont typeface="Arial" panose="020B0604020202020204" pitchFamily="34" charset="0"/>
                <a:buChar char="•"/>
              </a:pPr>
              <a:r>
                <a:rPr lang="en-US" sz="1836" dirty="0">
                  <a:solidFill>
                    <a:schemeClr val="tx1"/>
                  </a:solidFill>
                </a:rPr>
                <a:t>Type questions in plain language – Power BI Q&amp;A will provide the answers</a:t>
              </a:r>
            </a:p>
            <a:p>
              <a:pPr marL="236387" indent="-236387" defTabSz="770687">
                <a:spcBef>
                  <a:spcPts val="612"/>
                </a:spcBef>
                <a:buFont typeface="Arial" panose="020B0604020202020204" pitchFamily="34" charset="0"/>
                <a:buChar char="•"/>
              </a:pPr>
              <a:r>
                <a:rPr lang="en-US" sz="1836" dirty="0">
                  <a:solidFill>
                    <a:schemeClr val="tx1"/>
                  </a:solidFill>
                </a:rPr>
                <a:t>Q&amp;A will provide suggested questions, terms and visuals for your dataset</a:t>
              </a:r>
            </a:p>
            <a:p>
              <a:pPr marL="236387" indent="-236387" defTabSz="544015">
                <a:spcBef>
                  <a:spcPts val="612"/>
                </a:spcBef>
                <a:buFont typeface="Arial" panose="020B0604020202020204" pitchFamily="34" charset="0"/>
                <a:buChar char="•"/>
              </a:pPr>
              <a:r>
                <a:rPr lang="en-US" sz="1836" dirty="0">
                  <a:solidFill>
                    <a:schemeClr val="tx1"/>
                  </a:solidFill>
                </a:rPr>
                <a:t>Q&amp;A intelligently filters, sorts, aggregates, groups, and displays data based on the question</a:t>
              </a:r>
            </a:p>
            <a:p>
              <a:pPr marL="236387" indent="-236387" defTabSz="770687">
                <a:spcBef>
                  <a:spcPts val="612"/>
                </a:spcBef>
                <a:buFont typeface="Arial" panose="020B0604020202020204" pitchFamily="34" charset="0"/>
                <a:buChar char="•"/>
              </a:pPr>
              <a:r>
                <a:rPr lang="en-US" sz="1836" dirty="0">
                  <a:solidFill>
                    <a:schemeClr val="tx1"/>
                  </a:solidFill>
                </a:rPr>
                <a:t>Pin the answers to your dashboard</a:t>
              </a:r>
            </a:p>
            <a:p>
              <a:pPr marL="236387" indent="-236387" defTabSz="770687">
                <a:spcBef>
                  <a:spcPts val="612"/>
                </a:spcBef>
                <a:buFont typeface="Arial" panose="020B0604020202020204" pitchFamily="34" charset="0"/>
                <a:buChar char="•"/>
              </a:pPr>
              <a:r>
                <a:rPr lang="en-US" sz="1836" dirty="0">
                  <a:solidFill>
                    <a:schemeClr val="tx1"/>
                  </a:solidFill>
                </a:rPr>
                <a:t>Add your own suggested questions to dataset, e.g. frequently asked questions</a:t>
              </a:r>
            </a:p>
          </p:txBody>
        </p:sp>
        <p:sp>
          <p:nvSpPr>
            <p:cNvPr id="29" name="Rectangle 28"/>
            <p:cNvSpPr/>
            <p:nvPr/>
          </p:nvSpPr>
          <p:spPr bwMode="auto">
            <a:xfrm>
              <a:off x="448214" y="1900596"/>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93260" rIns="93260" bIns="46630" numCol="1" spcCol="0" rtlCol="0" fromWordArt="0" anchor="t" anchorCtr="0" forceAA="0" compatLnSpc="1">
              <a:prstTxWarp prst="textNoShape">
                <a:avLst/>
              </a:prstTxWarp>
              <a:noAutofit/>
            </a:bodyPr>
            <a:lstStyle/>
            <a:p>
              <a:pPr defTabSz="932293" fontAlgn="base">
                <a:spcBef>
                  <a:spcPct val="0"/>
                </a:spcBef>
                <a:spcAft>
                  <a:spcPct val="0"/>
                </a:spcAft>
              </a:pPr>
              <a:endParaRPr lang="en-US" sz="1836" dirty="0">
                <a:solidFill>
                  <a:schemeClr val="tx1"/>
                </a:solidFill>
                <a:latin typeface="Segoe UI Semilight"/>
              </a:endParaRPr>
            </a:p>
          </p:txBody>
        </p:sp>
        <p:sp>
          <p:nvSpPr>
            <p:cNvPr id="31" name="Rectangle 30"/>
            <p:cNvSpPr/>
            <p:nvPr/>
          </p:nvSpPr>
          <p:spPr bwMode="auto">
            <a:xfrm>
              <a:off x="448214" y="5214596"/>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93260" rIns="93260" bIns="46630" numCol="1" spcCol="0" rtlCol="0" fromWordArt="0" anchor="t" anchorCtr="0" forceAA="0" compatLnSpc="1">
              <a:prstTxWarp prst="textNoShape">
                <a:avLst/>
              </a:prstTxWarp>
              <a:noAutofit/>
            </a:bodyPr>
            <a:lstStyle/>
            <a:p>
              <a:pPr defTabSz="932293" fontAlgn="base">
                <a:spcBef>
                  <a:spcPct val="0"/>
                </a:spcBef>
                <a:spcAft>
                  <a:spcPct val="0"/>
                </a:spcAft>
              </a:pPr>
              <a:endParaRPr lang="en-US" sz="1836" dirty="0">
                <a:solidFill>
                  <a:schemeClr val="tx1"/>
                </a:solidFill>
                <a:latin typeface="Segoe UI Semilight"/>
              </a:endParaRPr>
            </a:p>
          </p:txBody>
        </p:sp>
      </p:grpSp>
      <p:sp>
        <p:nvSpPr>
          <p:cNvPr id="15" name="Freeform 51"/>
          <p:cNvSpPr>
            <a:spLocks/>
          </p:cNvSpPr>
          <p:nvPr/>
        </p:nvSpPr>
        <p:spPr bwMode="auto">
          <a:xfrm>
            <a:off x="7036725" y="5260217"/>
            <a:ext cx="5203970" cy="207315"/>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6" name="Rectangle 15"/>
          <p:cNvSpPr/>
          <p:nvPr/>
        </p:nvSpPr>
        <p:spPr bwMode="auto">
          <a:xfrm>
            <a:off x="7517071" y="2467267"/>
            <a:ext cx="4321611" cy="2798746"/>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6" name="Picture 5"/>
          <p:cNvPicPr>
            <a:picLocks noChangeAspect="1"/>
          </p:cNvPicPr>
          <p:nvPr/>
        </p:nvPicPr>
        <p:blipFill rotWithShape="1">
          <a:blip r:embed="rId3"/>
          <a:srcRect l="173" t="596" r="124" b="24775"/>
          <a:stretch/>
        </p:blipFill>
        <p:spPr>
          <a:xfrm>
            <a:off x="7663453" y="2594231"/>
            <a:ext cx="4028846" cy="2546007"/>
          </a:xfrm>
          <a:prstGeom prst="rect">
            <a:avLst/>
          </a:prstGeom>
          <a:effectLst>
            <a:innerShdw blurRad="38100">
              <a:prstClr val="black"/>
            </a:innerShdw>
          </a:effectLst>
        </p:spPr>
      </p:pic>
      <p:sp>
        <p:nvSpPr>
          <p:cNvPr id="18" name="Freeform: Shape 17"/>
          <p:cNvSpPr/>
          <p:nvPr/>
        </p:nvSpPr>
        <p:spPr bwMode="auto">
          <a:xfrm>
            <a:off x="8859688" y="2467267"/>
            <a:ext cx="2971951" cy="2731316"/>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spTree>
    <p:extLst>
      <p:ext uri="{BB962C8B-B14F-4D97-AF65-F5344CB8AC3E}">
        <p14:creationId xmlns:p14="http://schemas.microsoft.com/office/powerpoint/2010/main" val="326919761"/>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855225" y="1671864"/>
            <a:ext cx="2224009" cy="4892715"/>
            <a:chOff x="7353986" y="1189176"/>
            <a:chExt cx="2431963" cy="5350204"/>
          </a:xfrm>
        </p:grpSpPr>
        <p:grpSp>
          <p:nvGrpSpPr>
            <p:cNvPr id="9" name="Group 8"/>
            <p:cNvGrpSpPr/>
            <p:nvPr/>
          </p:nvGrpSpPr>
          <p:grpSpPr>
            <a:xfrm>
              <a:off x="7353986" y="1189176"/>
              <a:ext cx="2431963" cy="5350204"/>
              <a:chOff x="5232401" y="4147620"/>
              <a:chExt cx="1005814" cy="2212744"/>
            </a:xfrm>
          </p:grpSpPr>
          <p:sp>
            <p:nvSpPr>
              <p:cNvPr id="10" name="AutoShape 3"/>
              <p:cNvSpPr>
                <a:spLocks noChangeAspect="1" noChangeArrowheads="1" noTextEdit="1"/>
              </p:cNvSpPr>
              <p:nvPr/>
            </p:nvSpPr>
            <p:spPr bwMode="auto">
              <a:xfrm>
                <a:off x="5232401" y="4147620"/>
                <a:ext cx="996905" cy="221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 name="Rectangle 10"/>
              <p:cNvSpPr>
                <a:spLocks noChangeArrowheads="1"/>
              </p:cNvSpPr>
              <p:nvPr/>
            </p:nvSpPr>
            <p:spPr bwMode="auto">
              <a:xfrm>
                <a:off x="5287636" y="4471836"/>
                <a:ext cx="895344" cy="1564313"/>
              </a:xfrm>
              <a:prstGeom prst="rect">
                <a:avLst/>
              </a:prstGeom>
              <a:solidFill>
                <a:schemeClr val="bg1">
                  <a:lumMod val="85000"/>
                </a:schemeClr>
              </a:solidFill>
              <a:ln>
                <a:noFill/>
                <a:headEnd type="none" w="med" len="med"/>
                <a:tailEnd type="none" w="med" len="med"/>
              </a:ln>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000" dirty="0">
                  <a:gradFill>
                    <a:gsLst>
                      <a:gs pos="0">
                        <a:srgbClr val="FFFFFF"/>
                      </a:gs>
                      <a:gs pos="100000">
                        <a:srgbClr val="FFFFFF"/>
                      </a:gs>
                    </a:gsLst>
                    <a:lin ang="5400000" scaled="0"/>
                  </a:gradFill>
                  <a:latin typeface="Segoe UI Semilight"/>
                  <a:cs typeface="Segoe UI" pitchFamily="34" charset="0"/>
                </a:endParaRPr>
              </a:p>
            </p:txBody>
          </p:sp>
          <p:sp>
            <p:nvSpPr>
              <p:cNvPr id="12" name="Freeform 5"/>
              <p:cNvSpPr>
                <a:spLocks/>
              </p:cNvSpPr>
              <p:nvPr/>
            </p:nvSpPr>
            <p:spPr bwMode="auto">
              <a:xfrm>
                <a:off x="5241310" y="4158536"/>
                <a:ext cx="996905" cy="2190911"/>
              </a:xfrm>
              <a:custGeom>
                <a:avLst/>
                <a:gdLst>
                  <a:gd name="T0" fmla="*/ 108 w 108"/>
                  <a:gd name="T1" fmla="*/ 188 h 196"/>
                  <a:gd name="T2" fmla="*/ 99 w 108"/>
                  <a:gd name="T3" fmla="*/ 196 h 196"/>
                  <a:gd name="T4" fmla="*/ 8 w 108"/>
                  <a:gd name="T5" fmla="*/ 196 h 196"/>
                  <a:gd name="T6" fmla="*/ 0 w 108"/>
                  <a:gd name="T7" fmla="*/ 188 h 196"/>
                  <a:gd name="T8" fmla="*/ 0 w 108"/>
                  <a:gd name="T9" fmla="*/ 8 h 196"/>
                  <a:gd name="T10" fmla="*/ 8 w 108"/>
                  <a:gd name="T11" fmla="*/ 0 h 196"/>
                  <a:gd name="T12" fmla="*/ 99 w 108"/>
                  <a:gd name="T13" fmla="*/ 0 h 196"/>
                  <a:gd name="T14" fmla="*/ 108 w 108"/>
                  <a:gd name="T15" fmla="*/ 8 h 196"/>
                  <a:gd name="T16" fmla="*/ 108 w 108"/>
                  <a:gd name="T17" fmla="*/ 1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96">
                    <a:moveTo>
                      <a:pt x="108" y="188"/>
                    </a:moveTo>
                    <a:cubicBezTo>
                      <a:pt x="108" y="192"/>
                      <a:pt x="104" y="196"/>
                      <a:pt x="99" y="196"/>
                    </a:cubicBezTo>
                    <a:cubicBezTo>
                      <a:pt x="8" y="196"/>
                      <a:pt x="8" y="196"/>
                      <a:pt x="8" y="196"/>
                    </a:cubicBezTo>
                    <a:cubicBezTo>
                      <a:pt x="4" y="196"/>
                      <a:pt x="0" y="192"/>
                      <a:pt x="0" y="188"/>
                    </a:cubicBezTo>
                    <a:cubicBezTo>
                      <a:pt x="0" y="8"/>
                      <a:pt x="0" y="8"/>
                      <a:pt x="0" y="8"/>
                    </a:cubicBezTo>
                    <a:cubicBezTo>
                      <a:pt x="0" y="4"/>
                      <a:pt x="4" y="0"/>
                      <a:pt x="8" y="0"/>
                    </a:cubicBezTo>
                    <a:cubicBezTo>
                      <a:pt x="99" y="0"/>
                      <a:pt x="99" y="0"/>
                      <a:pt x="99" y="0"/>
                    </a:cubicBezTo>
                    <a:cubicBezTo>
                      <a:pt x="104" y="0"/>
                      <a:pt x="108" y="4"/>
                      <a:pt x="108" y="8"/>
                    </a:cubicBezTo>
                    <a:lnTo>
                      <a:pt x="108" y="1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4" name="Freeform 7"/>
              <p:cNvSpPr>
                <a:spLocks/>
              </p:cNvSpPr>
              <p:nvPr/>
            </p:nvSpPr>
            <p:spPr bwMode="auto">
              <a:xfrm>
                <a:off x="5463141" y="4281891"/>
                <a:ext cx="544333" cy="33840"/>
              </a:xfrm>
              <a:custGeom>
                <a:avLst/>
                <a:gdLst>
                  <a:gd name="T0" fmla="*/ 59 w 59"/>
                  <a:gd name="T1" fmla="*/ 2 h 3"/>
                  <a:gd name="T2" fmla="*/ 58 w 59"/>
                  <a:gd name="T3" fmla="*/ 3 h 3"/>
                  <a:gd name="T4" fmla="*/ 1 w 59"/>
                  <a:gd name="T5" fmla="*/ 3 h 3"/>
                  <a:gd name="T6" fmla="*/ 0 w 59"/>
                  <a:gd name="T7" fmla="*/ 2 h 3"/>
                  <a:gd name="T8" fmla="*/ 0 w 59"/>
                  <a:gd name="T9" fmla="*/ 2 h 3"/>
                  <a:gd name="T10" fmla="*/ 1 w 59"/>
                  <a:gd name="T11" fmla="*/ 0 h 3"/>
                  <a:gd name="T12" fmla="*/ 58 w 59"/>
                  <a:gd name="T13" fmla="*/ 0 h 3"/>
                  <a:gd name="T14" fmla="*/ 59 w 59"/>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
                    <a:moveTo>
                      <a:pt x="59" y="2"/>
                    </a:moveTo>
                    <a:cubicBezTo>
                      <a:pt x="59" y="2"/>
                      <a:pt x="59" y="3"/>
                      <a:pt x="58" y="3"/>
                    </a:cubicBezTo>
                    <a:cubicBezTo>
                      <a:pt x="1" y="3"/>
                      <a:pt x="1" y="3"/>
                      <a:pt x="1" y="3"/>
                    </a:cubicBezTo>
                    <a:cubicBezTo>
                      <a:pt x="0" y="3"/>
                      <a:pt x="0" y="2"/>
                      <a:pt x="0" y="2"/>
                    </a:cubicBezTo>
                    <a:cubicBezTo>
                      <a:pt x="0" y="2"/>
                      <a:pt x="0" y="2"/>
                      <a:pt x="0" y="2"/>
                    </a:cubicBezTo>
                    <a:cubicBezTo>
                      <a:pt x="0" y="1"/>
                      <a:pt x="0" y="0"/>
                      <a:pt x="1" y="0"/>
                    </a:cubicBezTo>
                    <a:cubicBezTo>
                      <a:pt x="58" y="0"/>
                      <a:pt x="58" y="0"/>
                      <a:pt x="58" y="0"/>
                    </a:cubicBezTo>
                    <a:cubicBezTo>
                      <a:pt x="59" y="0"/>
                      <a:pt x="59" y="1"/>
                      <a:pt x="59"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5" name="Freeform 8"/>
              <p:cNvSpPr>
                <a:spLocks/>
              </p:cNvSpPr>
              <p:nvPr/>
            </p:nvSpPr>
            <p:spPr bwMode="auto">
              <a:xfrm>
                <a:off x="5287636"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10"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10"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6" name="Freeform 9"/>
              <p:cNvSpPr>
                <a:spLocks/>
              </p:cNvSpPr>
              <p:nvPr/>
            </p:nvSpPr>
            <p:spPr bwMode="auto">
              <a:xfrm>
                <a:off x="6081418" y="6159503"/>
                <a:ext cx="101562" cy="66590"/>
              </a:xfrm>
              <a:custGeom>
                <a:avLst/>
                <a:gdLst>
                  <a:gd name="T0" fmla="*/ 11 w 11"/>
                  <a:gd name="T1" fmla="*/ 3 h 6"/>
                  <a:gd name="T2" fmla="*/ 8 w 11"/>
                  <a:gd name="T3" fmla="*/ 6 h 6"/>
                  <a:gd name="T4" fmla="*/ 3 w 11"/>
                  <a:gd name="T5" fmla="*/ 6 h 6"/>
                  <a:gd name="T6" fmla="*/ 0 w 11"/>
                  <a:gd name="T7" fmla="*/ 3 h 6"/>
                  <a:gd name="T8" fmla="*/ 0 w 11"/>
                  <a:gd name="T9" fmla="*/ 3 h 6"/>
                  <a:gd name="T10" fmla="*/ 3 w 11"/>
                  <a:gd name="T11" fmla="*/ 0 h 6"/>
                  <a:gd name="T12" fmla="*/ 8 w 11"/>
                  <a:gd name="T13" fmla="*/ 0 h 6"/>
                  <a:gd name="T14" fmla="*/ 11 w 11"/>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6">
                    <a:moveTo>
                      <a:pt x="11" y="3"/>
                    </a:moveTo>
                    <a:cubicBezTo>
                      <a:pt x="11" y="5"/>
                      <a:pt x="9" y="6"/>
                      <a:pt x="8" y="6"/>
                    </a:cubicBezTo>
                    <a:cubicBezTo>
                      <a:pt x="3" y="6"/>
                      <a:pt x="3" y="6"/>
                      <a:pt x="3" y="6"/>
                    </a:cubicBezTo>
                    <a:cubicBezTo>
                      <a:pt x="1" y="6"/>
                      <a:pt x="0" y="5"/>
                      <a:pt x="0" y="3"/>
                    </a:cubicBezTo>
                    <a:cubicBezTo>
                      <a:pt x="0" y="3"/>
                      <a:pt x="0" y="3"/>
                      <a:pt x="0" y="3"/>
                    </a:cubicBezTo>
                    <a:cubicBezTo>
                      <a:pt x="0" y="2"/>
                      <a:pt x="1" y="0"/>
                      <a:pt x="3" y="0"/>
                    </a:cubicBezTo>
                    <a:cubicBezTo>
                      <a:pt x="8" y="0"/>
                      <a:pt x="8" y="0"/>
                      <a:pt x="8" y="0"/>
                    </a:cubicBezTo>
                    <a:cubicBezTo>
                      <a:pt x="9" y="0"/>
                      <a:pt x="11" y="2"/>
                      <a:pt x="11" y="3"/>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7" name="Freeform 10"/>
              <p:cNvSpPr>
                <a:spLocks/>
              </p:cNvSpPr>
              <p:nvPr/>
            </p:nvSpPr>
            <p:spPr bwMode="auto">
              <a:xfrm>
                <a:off x="5628847" y="6125662"/>
                <a:ext cx="212923" cy="134271"/>
              </a:xfrm>
              <a:custGeom>
                <a:avLst/>
                <a:gdLst>
                  <a:gd name="T0" fmla="*/ 23 w 23"/>
                  <a:gd name="T1" fmla="*/ 6 h 12"/>
                  <a:gd name="T2" fmla="*/ 17 w 23"/>
                  <a:gd name="T3" fmla="*/ 12 h 12"/>
                  <a:gd name="T4" fmla="*/ 6 w 23"/>
                  <a:gd name="T5" fmla="*/ 12 h 12"/>
                  <a:gd name="T6" fmla="*/ 0 w 23"/>
                  <a:gd name="T7" fmla="*/ 6 h 12"/>
                  <a:gd name="T8" fmla="*/ 0 w 23"/>
                  <a:gd name="T9" fmla="*/ 6 h 12"/>
                  <a:gd name="T10" fmla="*/ 6 w 23"/>
                  <a:gd name="T11" fmla="*/ 0 h 12"/>
                  <a:gd name="T12" fmla="*/ 17 w 23"/>
                  <a:gd name="T13" fmla="*/ 0 h 12"/>
                  <a:gd name="T14" fmla="*/ 23 w 2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2">
                    <a:moveTo>
                      <a:pt x="23" y="6"/>
                    </a:moveTo>
                    <a:cubicBezTo>
                      <a:pt x="23" y="10"/>
                      <a:pt x="21" y="12"/>
                      <a:pt x="17" y="12"/>
                    </a:cubicBezTo>
                    <a:cubicBezTo>
                      <a:pt x="6" y="12"/>
                      <a:pt x="6" y="12"/>
                      <a:pt x="6" y="12"/>
                    </a:cubicBezTo>
                    <a:cubicBezTo>
                      <a:pt x="3" y="12"/>
                      <a:pt x="0" y="10"/>
                      <a:pt x="0" y="6"/>
                    </a:cubicBezTo>
                    <a:cubicBezTo>
                      <a:pt x="0" y="6"/>
                      <a:pt x="0" y="6"/>
                      <a:pt x="0" y="6"/>
                    </a:cubicBezTo>
                    <a:cubicBezTo>
                      <a:pt x="0" y="3"/>
                      <a:pt x="3" y="0"/>
                      <a:pt x="6" y="0"/>
                    </a:cubicBezTo>
                    <a:cubicBezTo>
                      <a:pt x="17" y="0"/>
                      <a:pt x="17" y="0"/>
                      <a:pt x="17" y="0"/>
                    </a:cubicBezTo>
                    <a:cubicBezTo>
                      <a:pt x="21" y="0"/>
                      <a:pt x="23" y="3"/>
                      <a:pt x="23" y="6"/>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grpSp>
        <p:pic>
          <p:nvPicPr>
            <p:cNvPr id="6" name="Picture 5"/>
            <p:cNvPicPr>
              <a:picLocks noChangeAspect="1"/>
            </p:cNvPicPr>
            <p:nvPr/>
          </p:nvPicPr>
          <p:blipFill rotWithShape="1">
            <a:blip r:embed="rId3"/>
            <a:srcRect l="12505" t="18"/>
            <a:stretch/>
          </p:blipFill>
          <p:spPr>
            <a:xfrm>
              <a:off x="7428330" y="1672330"/>
              <a:ext cx="2304817" cy="4179003"/>
            </a:xfrm>
            <a:prstGeom prst="rect">
              <a:avLst/>
            </a:prstGeom>
            <a:effectLst>
              <a:innerShdw blurRad="38100">
                <a:prstClr val="black"/>
              </a:innerShdw>
            </a:effectLst>
          </p:spPr>
        </p:pic>
      </p:grpSp>
      <p:sp>
        <p:nvSpPr>
          <p:cNvPr id="34" name="Title 33"/>
          <p:cNvSpPr>
            <a:spLocks noGrp="1"/>
          </p:cNvSpPr>
          <p:nvPr>
            <p:ph type="title"/>
          </p:nvPr>
        </p:nvSpPr>
        <p:spPr/>
        <p:txBody>
          <a:bodyPr/>
          <a:lstStyle/>
          <a:p>
            <a:r>
              <a:rPr lang="en-US"/>
              <a:t>Power BI Cortana Integration</a:t>
            </a:r>
            <a:endParaRPr lang="en-US" dirty="0"/>
          </a:p>
        </p:txBody>
      </p:sp>
      <p:grpSp>
        <p:nvGrpSpPr>
          <p:cNvPr id="3" name="Group 2"/>
          <p:cNvGrpSpPr/>
          <p:nvPr/>
        </p:nvGrpSpPr>
        <p:grpSpPr>
          <a:xfrm>
            <a:off x="458018" y="2067291"/>
            <a:ext cx="6295073" cy="4101861"/>
            <a:chOff x="448214" y="1522476"/>
            <a:chExt cx="6172200" cy="4021797"/>
          </a:xfrm>
        </p:grpSpPr>
        <p:sp>
          <p:nvSpPr>
            <p:cNvPr id="30" name="Rectangle 29"/>
            <p:cNvSpPr/>
            <p:nvPr/>
          </p:nvSpPr>
          <p:spPr bwMode="auto">
            <a:xfrm>
              <a:off x="448214" y="1522476"/>
              <a:ext cx="6172200" cy="40217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86521" rIns="91427" bIns="186521" numCol="1" spcCol="0" rtlCol="0" fromWordArt="0" anchor="t" anchorCtr="0" forceAA="0" compatLnSpc="1">
              <a:prstTxWarp prst="textNoShape">
                <a:avLst/>
              </a:prstTxWarp>
              <a:noAutofit/>
            </a:bodyPr>
            <a:lstStyle/>
            <a:p>
              <a:pPr marL="233149" indent="-233149" defTabSz="544015">
                <a:spcBef>
                  <a:spcPts val="612"/>
                </a:spcBef>
                <a:buFont typeface="Arial" panose="020B0604020202020204" pitchFamily="34" charset="0"/>
                <a:buChar char="•"/>
              </a:pPr>
              <a:r>
                <a:rPr lang="en-US" sz="1836" dirty="0">
                  <a:solidFill>
                    <a:schemeClr val="tx1"/>
                  </a:solidFill>
                </a:rPr>
                <a:t>Cortana can find answers from data in Power BI, e.g. </a:t>
              </a:r>
              <a:r>
                <a:rPr lang="en-US" sz="1836" i="1" dirty="0">
                  <a:solidFill>
                    <a:schemeClr val="tx1"/>
                  </a:solidFill>
                </a:rPr>
                <a:t>“What were our biggest deals that closed </a:t>
              </a:r>
              <a:br>
                <a:rPr lang="en-US" sz="1836" i="1" dirty="0">
                  <a:solidFill>
                    <a:schemeClr val="tx1"/>
                  </a:solidFill>
                </a:rPr>
              </a:br>
              <a:r>
                <a:rPr lang="en-US" sz="1836" i="1" dirty="0">
                  <a:solidFill>
                    <a:schemeClr val="tx1"/>
                  </a:solidFill>
                </a:rPr>
                <a:t>last month?”</a:t>
              </a:r>
            </a:p>
            <a:p>
              <a:pPr marL="233149" indent="-233149" defTabSz="544015">
                <a:spcBef>
                  <a:spcPts val="612"/>
                </a:spcBef>
                <a:buFont typeface="Arial" panose="020B0604020202020204" pitchFamily="34" charset="0"/>
                <a:buChar char="•"/>
              </a:pPr>
              <a:r>
                <a:rPr lang="en-US" sz="1836" dirty="0">
                  <a:solidFill>
                    <a:schemeClr val="tx1"/>
                  </a:solidFill>
                </a:rPr>
                <a:t>Similar to Q&amp;A, ask or type a question in natural language</a:t>
              </a:r>
            </a:p>
            <a:p>
              <a:pPr marL="233149" indent="-233149" defTabSz="544015">
                <a:spcBef>
                  <a:spcPts val="612"/>
                </a:spcBef>
                <a:buFont typeface="Arial" panose="020B0604020202020204" pitchFamily="34" charset="0"/>
                <a:buChar char="•"/>
              </a:pPr>
              <a:r>
                <a:rPr lang="en-US" sz="1836" dirty="0">
                  <a:solidFill>
                    <a:schemeClr val="tx1"/>
                  </a:solidFill>
                </a:rPr>
                <a:t>Cortana can find answers directly from dataset or from report pages designed for Cortana (called </a:t>
              </a:r>
              <a:r>
                <a:rPr lang="en-US" sz="1836" i="1" dirty="0">
                  <a:solidFill>
                    <a:schemeClr val="tx1"/>
                  </a:solidFill>
                </a:rPr>
                <a:t>Answer Pages</a:t>
              </a:r>
              <a:r>
                <a:rPr lang="en-US" sz="1836" dirty="0">
                  <a:solidFill>
                    <a:schemeClr val="tx1"/>
                  </a:solidFill>
                </a:rPr>
                <a:t>)</a:t>
              </a:r>
            </a:p>
            <a:p>
              <a:pPr marL="233149" indent="-233149" defTabSz="544015">
                <a:spcBef>
                  <a:spcPts val="612"/>
                </a:spcBef>
                <a:buFont typeface="Arial" panose="020B0604020202020204" pitchFamily="34" charset="0"/>
                <a:buChar char="•"/>
              </a:pPr>
              <a:r>
                <a:rPr lang="en-US" sz="1836" dirty="0">
                  <a:solidFill>
                    <a:schemeClr val="tx1"/>
                  </a:solidFill>
                </a:rPr>
                <a:t>Interact with the visualizations as you would in Power BI, to further explore an answer, simply open a result in Power BI</a:t>
              </a:r>
            </a:p>
            <a:p>
              <a:pPr marL="233149" indent="-233149" defTabSz="544015">
                <a:spcBef>
                  <a:spcPts val="612"/>
                </a:spcBef>
                <a:buFont typeface="Arial" panose="020B0604020202020204" pitchFamily="34" charset="0"/>
                <a:buChar char="•"/>
              </a:pPr>
              <a:r>
                <a:rPr lang="en-US" sz="1836" dirty="0">
                  <a:solidFill>
                    <a:schemeClr val="tx1"/>
                  </a:solidFill>
                </a:rPr>
                <a:t>Cortana ranks the answers from Power BI, giving you one or more best matches</a:t>
              </a:r>
            </a:p>
            <a:p>
              <a:pPr marL="233149" indent="-233149" defTabSz="544015">
                <a:spcBef>
                  <a:spcPts val="612"/>
                </a:spcBef>
                <a:buFont typeface="Arial" panose="020B0604020202020204" pitchFamily="34" charset="0"/>
                <a:buChar char="•"/>
              </a:pPr>
              <a:r>
                <a:rPr lang="en-US" sz="1836" dirty="0">
                  <a:solidFill>
                    <a:schemeClr val="tx1"/>
                  </a:solidFill>
                </a:rPr>
                <a:t>Easily create Answer Pages in the Power BI service</a:t>
              </a:r>
            </a:p>
          </p:txBody>
        </p:sp>
        <p:sp>
          <p:nvSpPr>
            <p:cNvPr id="31" name="Rectangle 30"/>
            <p:cNvSpPr/>
            <p:nvPr/>
          </p:nvSpPr>
          <p:spPr bwMode="auto">
            <a:xfrm>
              <a:off x="448214" y="1522476"/>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86521" rIns="182854" bIns="186521"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36" name="Rectangle 35"/>
            <p:cNvSpPr/>
            <p:nvPr/>
          </p:nvSpPr>
          <p:spPr bwMode="auto">
            <a:xfrm>
              <a:off x="448214" y="5499452"/>
              <a:ext cx="6172200" cy="4482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86521" rIns="182854" bIns="186521"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grpSp>
    </p:spTree>
    <p:extLst>
      <p:ext uri="{BB962C8B-B14F-4D97-AF65-F5344CB8AC3E}">
        <p14:creationId xmlns:p14="http://schemas.microsoft.com/office/powerpoint/2010/main" val="311442727"/>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lstStyle/>
          <a:p>
            <a:r>
              <a:rPr lang="en-US"/>
              <a:t>Share your work and collaborate with others</a:t>
            </a:r>
            <a:endParaRPr lang="en-US" dirty="0"/>
          </a:p>
        </p:txBody>
      </p:sp>
      <p:grpSp>
        <p:nvGrpSpPr>
          <p:cNvPr id="3" name="Group 2"/>
          <p:cNvGrpSpPr/>
          <p:nvPr/>
        </p:nvGrpSpPr>
        <p:grpSpPr>
          <a:xfrm>
            <a:off x="7076084" y="1552784"/>
            <a:ext cx="4892883" cy="5092014"/>
            <a:chOff x="6622143" y="951029"/>
            <a:chExt cx="5346480" cy="5564071"/>
          </a:xfrm>
        </p:grpSpPr>
        <p:pic>
          <p:nvPicPr>
            <p:cNvPr id="2" name="Picture 1"/>
            <p:cNvPicPr>
              <a:picLocks noChangeAspect="1"/>
            </p:cNvPicPr>
            <p:nvPr/>
          </p:nvPicPr>
          <p:blipFill>
            <a:blip r:embed="rId3"/>
            <a:stretch>
              <a:fillRect/>
            </a:stretch>
          </p:blipFill>
          <p:spPr>
            <a:xfrm>
              <a:off x="6691998" y="1283804"/>
              <a:ext cx="5149164" cy="4888778"/>
            </a:xfrm>
            <a:prstGeom prst="rect">
              <a:avLst/>
            </a:prstGeom>
            <a:ln w="3175">
              <a:noFill/>
            </a:ln>
            <a:effectLst/>
          </p:spPr>
        </p:pic>
        <p:sp>
          <p:nvSpPr>
            <p:cNvPr id="36" name="Rectangle 35"/>
            <p:cNvSpPr/>
            <p:nvPr/>
          </p:nvSpPr>
          <p:spPr bwMode="auto">
            <a:xfrm>
              <a:off x="6622143" y="951029"/>
              <a:ext cx="5346480" cy="5564071"/>
            </a:xfrm>
            <a:prstGeom prst="rect">
              <a:avLst/>
            </a:prstGeom>
            <a:no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sp>
        <p:nvSpPr>
          <p:cNvPr id="10" name="Rectangle 9"/>
          <p:cNvSpPr/>
          <p:nvPr/>
        </p:nvSpPr>
        <p:spPr bwMode="auto">
          <a:xfrm>
            <a:off x="458018" y="1552784"/>
            <a:ext cx="6295073" cy="509201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93260" rIns="91427" bIns="46630" numCol="1" spcCol="0" rtlCol="0" fromWordArt="0" anchor="t" anchorCtr="0" forceAA="0" compatLnSpc="1">
            <a:prstTxWarp prst="textNoShape">
              <a:avLst/>
            </a:prstTxWarp>
            <a:noAutofit/>
          </a:bodyPr>
          <a:lstStyle/>
          <a:p>
            <a:pPr defTabSz="544015">
              <a:spcBef>
                <a:spcPts val="612"/>
              </a:spcBef>
            </a:pPr>
            <a:r>
              <a:rPr lang="en-US" sz="1836" dirty="0">
                <a:solidFill>
                  <a:srgbClr val="0078D7"/>
                </a:solidFill>
              </a:rPr>
              <a:t>Share a dashboard with colleagues and others</a:t>
            </a:r>
          </a:p>
          <a:p>
            <a:pPr marL="297913" indent="-181338" defTabSz="932293" fontAlgn="base">
              <a:spcBef>
                <a:spcPts val="204"/>
              </a:spcBef>
              <a:spcAft>
                <a:spcPts val="306"/>
              </a:spcAft>
              <a:buSzPct val="100000"/>
              <a:buFont typeface="Arial" panose="020B0604020202020204" pitchFamily="34" charset="0"/>
              <a:buChar char="•"/>
            </a:pPr>
            <a:r>
              <a:rPr lang="en-US" sz="1632" dirty="0">
                <a:solidFill>
                  <a:srgbClr val="353535"/>
                </a:solidFill>
              </a:rPr>
              <a:t>Colleagues in and out of your organization can interact and view dashboards and associated reports (read-only)</a:t>
            </a:r>
          </a:p>
          <a:p>
            <a:pPr marL="297913" indent="-181338" defTabSz="932293" fontAlgn="base">
              <a:spcBef>
                <a:spcPts val="204"/>
              </a:spcBef>
              <a:spcAft>
                <a:spcPts val="306"/>
              </a:spcAft>
              <a:buSzPct val="100000"/>
              <a:buFont typeface="Arial" panose="020B0604020202020204" pitchFamily="34" charset="0"/>
              <a:buChar char="•"/>
            </a:pPr>
            <a:r>
              <a:rPr lang="en-US" sz="1632" dirty="0">
                <a:solidFill>
                  <a:srgbClr val="353535"/>
                </a:solidFill>
              </a:rPr>
              <a:t>Control re-sharing of dashboard</a:t>
            </a:r>
          </a:p>
          <a:p>
            <a:pPr defTabSz="544015">
              <a:spcBef>
                <a:spcPts val="612"/>
              </a:spcBef>
            </a:pPr>
            <a:r>
              <a:rPr lang="en-US" sz="1836" dirty="0">
                <a:solidFill>
                  <a:srgbClr val="0078D7"/>
                </a:solidFill>
              </a:rPr>
              <a:t>Collaborate in a group workspace</a:t>
            </a:r>
          </a:p>
          <a:p>
            <a:pPr marL="297913" indent="-181338" defTabSz="544015">
              <a:spcBef>
                <a:spcPts val="204"/>
              </a:spcBef>
              <a:spcAft>
                <a:spcPts val="306"/>
              </a:spcAft>
              <a:buFont typeface="Arial" panose="020B0604020202020204" pitchFamily="34" charset="0"/>
              <a:buChar char="•"/>
            </a:pPr>
            <a:r>
              <a:rPr lang="en-US" sz="1632" dirty="0">
                <a:solidFill>
                  <a:srgbClr val="353535"/>
                </a:solidFill>
              </a:rPr>
              <a:t>Everyone in group can view and edit dashboards and reports</a:t>
            </a:r>
          </a:p>
          <a:p>
            <a:pPr marL="297913" indent="-181338" defTabSz="544015">
              <a:spcBef>
                <a:spcPts val="204"/>
              </a:spcBef>
              <a:spcAft>
                <a:spcPts val="306"/>
              </a:spcAft>
              <a:buFont typeface="Arial" panose="020B0604020202020204" pitchFamily="34" charset="0"/>
              <a:buChar char="•"/>
            </a:pPr>
            <a:r>
              <a:rPr lang="en-US" sz="1632" dirty="0">
                <a:solidFill>
                  <a:srgbClr val="353535"/>
                </a:solidFill>
              </a:rPr>
              <a:t>Members can be restricted to view only</a:t>
            </a:r>
          </a:p>
          <a:p>
            <a:pPr defTabSz="544015">
              <a:spcBef>
                <a:spcPts val="612"/>
              </a:spcBef>
            </a:pPr>
            <a:r>
              <a:rPr lang="en-US" sz="1836" dirty="0">
                <a:solidFill>
                  <a:srgbClr val="0078D7"/>
                </a:solidFill>
              </a:rPr>
              <a:t>Create a content pack and publish it to your organization</a:t>
            </a:r>
          </a:p>
          <a:p>
            <a:pPr marL="297913" indent="-181338" defTabSz="544015">
              <a:spcBef>
                <a:spcPts val="204"/>
              </a:spcBef>
              <a:spcAft>
                <a:spcPts val="306"/>
              </a:spcAft>
              <a:buFont typeface="Arial" panose="020B0604020202020204" pitchFamily="34" charset="0"/>
              <a:buChar char="•"/>
            </a:pPr>
            <a:r>
              <a:rPr lang="en-US" sz="1632" dirty="0">
                <a:solidFill>
                  <a:srgbClr val="353535"/>
                </a:solidFill>
              </a:rPr>
              <a:t>Any user with access to content pack can view and create personalized copies of dashboard, reports</a:t>
            </a:r>
          </a:p>
          <a:p>
            <a:pPr marL="297913" indent="-181338" defTabSz="544015">
              <a:spcBef>
                <a:spcPts val="204"/>
              </a:spcBef>
              <a:spcAft>
                <a:spcPts val="306"/>
              </a:spcAft>
              <a:buFont typeface="Arial" panose="020B0604020202020204" pitchFamily="34" charset="0"/>
              <a:buChar char="•"/>
            </a:pPr>
            <a:r>
              <a:rPr lang="en-US" sz="1632" dirty="0">
                <a:solidFill>
                  <a:srgbClr val="353535"/>
                </a:solidFill>
              </a:rPr>
              <a:t>Publish to Content Pack library to share with entire organization or groups</a:t>
            </a:r>
          </a:p>
          <a:p>
            <a:pPr defTabSz="544015">
              <a:spcBef>
                <a:spcPts val="612"/>
              </a:spcBef>
            </a:pPr>
            <a:r>
              <a:rPr lang="en-US" sz="1836" dirty="0">
                <a:solidFill>
                  <a:srgbClr val="0078D7"/>
                </a:solidFill>
              </a:rPr>
              <a:t>Publish to web</a:t>
            </a:r>
          </a:p>
          <a:p>
            <a:pPr marL="297913" indent="-181338" defTabSz="544015">
              <a:spcBef>
                <a:spcPts val="204"/>
              </a:spcBef>
              <a:spcAft>
                <a:spcPts val="306"/>
              </a:spcAft>
              <a:buFont typeface="Arial" panose="020B0604020202020204" pitchFamily="34" charset="0"/>
              <a:buChar char="•"/>
            </a:pPr>
            <a:r>
              <a:rPr lang="en-US" sz="1632" dirty="0">
                <a:solidFill>
                  <a:srgbClr val="353535"/>
                </a:solidFill>
              </a:rPr>
              <a:t>Embed interactive visuals into blog posts, websites, social media, and other online communications, on any device</a:t>
            </a:r>
          </a:p>
          <a:p>
            <a:pPr marL="297913" indent="-181338" defTabSz="544015">
              <a:spcBef>
                <a:spcPts val="204"/>
              </a:spcBef>
              <a:spcAft>
                <a:spcPts val="306"/>
              </a:spcAft>
              <a:buFont typeface="Arial" panose="020B0604020202020204" pitchFamily="34" charset="0"/>
              <a:buChar char="•"/>
            </a:pPr>
            <a:r>
              <a:rPr lang="en-US" sz="1632" dirty="0">
                <a:solidFill>
                  <a:srgbClr val="353535"/>
                </a:solidFill>
              </a:rPr>
              <a:t>Available on reports in your personal workspace that you can edit</a:t>
            </a:r>
          </a:p>
          <a:p>
            <a:pPr marL="63144" defTabSz="544015">
              <a:spcBef>
                <a:spcPct val="0"/>
              </a:spcBef>
              <a:spcAft>
                <a:spcPts val="306"/>
              </a:spcAft>
            </a:pPr>
            <a:endParaRPr lang="en-US" sz="1836" dirty="0">
              <a:solidFill>
                <a:srgbClr val="353535"/>
              </a:solidFill>
            </a:endParaRPr>
          </a:p>
        </p:txBody>
      </p:sp>
      <p:sp>
        <p:nvSpPr>
          <p:cNvPr id="11" name="Rectangle 10"/>
          <p:cNvSpPr/>
          <p:nvPr/>
        </p:nvSpPr>
        <p:spPr bwMode="auto">
          <a:xfrm>
            <a:off x="458018" y="1552785"/>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
        <p:nvSpPr>
          <p:cNvPr id="12" name="Rectangle 11"/>
          <p:cNvSpPr/>
          <p:nvPr/>
        </p:nvSpPr>
        <p:spPr bwMode="auto">
          <a:xfrm>
            <a:off x="458018" y="6599086"/>
            <a:ext cx="6295073" cy="45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endParaRPr lang="en-US" sz="2000" dirty="0">
              <a:solidFill>
                <a:srgbClr val="353535"/>
              </a:solidFill>
              <a:latin typeface="Segoe UI Semilight"/>
            </a:endParaRPr>
          </a:p>
        </p:txBody>
      </p:sp>
    </p:spTree>
    <p:extLst>
      <p:ext uri="{BB962C8B-B14F-4D97-AF65-F5344CB8AC3E}">
        <p14:creationId xmlns:p14="http://schemas.microsoft.com/office/powerpoint/2010/main" val="820628824"/>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Keep your data where it is and connect securely</a:t>
            </a:r>
            <a:endParaRPr lang="en-US" dirty="0"/>
          </a:p>
        </p:txBody>
      </p:sp>
      <p:sp>
        <p:nvSpPr>
          <p:cNvPr id="7" name="Rectangle 6"/>
          <p:cNvSpPr/>
          <p:nvPr/>
        </p:nvSpPr>
        <p:spPr>
          <a:xfrm>
            <a:off x="1278957" y="2148388"/>
            <a:ext cx="5280371" cy="734534"/>
          </a:xfrm>
          <a:prstGeom prst="rect">
            <a:avLst/>
          </a:prstGeom>
        </p:spPr>
        <p:txBody>
          <a:bodyPr wrap="square">
            <a:spAutoFit/>
          </a:bodyPr>
          <a:lstStyle/>
          <a:p>
            <a:pPr defTabSz="932384" fontAlgn="base">
              <a:spcBef>
                <a:spcPts val="2040"/>
              </a:spcBef>
              <a:spcAft>
                <a:spcPct val="0"/>
              </a:spcAft>
              <a:buSzPct val="90000"/>
            </a:pPr>
            <a:r>
              <a:rPr lang="en-US" sz="2040" dirty="0">
                <a:ln w="3175">
                  <a:noFill/>
                </a:ln>
              </a:rPr>
              <a:t>Faster time to insight with a hybrid BI solution </a:t>
            </a:r>
          </a:p>
        </p:txBody>
      </p:sp>
      <p:sp>
        <p:nvSpPr>
          <p:cNvPr id="9" name="Rectangle 8"/>
          <p:cNvSpPr/>
          <p:nvPr/>
        </p:nvSpPr>
        <p:spPr>
          <a:xfrm>
            <a:off x="1278957" y="2878914"/>
            <a:ext cx="5285811" cy="1695145"/>
          </a:xfrm>
          <a:prstGeom prst="rect">
            <a:avLst/>
          </a:prstGeom>
        </p:spPr>
        <p:txBody>
          <a:bodyPr wrap="square">
            <a:spAutoFit/>
          </a:bodyPr>
          <a:lstStyle/>
          <a:p>
            <a:pPr defTabSz="932384" fontAlgn="base">
              <a:spcBef>
                <a:spcPts val="2040"/>
              </a:spcBef>
              <a:spcAft>
                <a:spcPct val="0"/>
              </a:spcAft>
              <a:buSzPct val="90000"/>
            </a:pPr>
            <a:r>
              <a:rPr lang="en-US" sz="2040" dirty="0">
                <a:ln w="3175">
                  <a:noFill/>
                </a:ln>
              </a:rPr>
              <a:t>Cloud data sources </a:t>
            </a:r>
          </a:p>
          <a:p>
            <a:pPr marL="354581" lvl="2" indent="-231531" defTabSz="932418" fontAlgn="base">
              <a:buFont typeface="Arial" panose="020B0604020202020204" pitchFamily="34" charset="0"/>
              <a:buChar char="•"/>
            </a:pPr>
            <a:r>
              <a:rPr lang="en-US" sz="1632" dirty="0">
                <a:ea typeface="Calibri" panose="020F0502020204030204" pitchFamily="34" charset="0"/>
                <a:cs typeface="Times New Roman" panose="02020603050405020304" pitchFamily="18" charset="0"/>
              </a:rPr>
              <a:t>SaaS sources </a:t>
            </a:r>
          </a:p>
          <a:p>
            <a:pPr marL="354581" lvl="2" indent="-231531" defTabSz="932418" fontAlgn="base">
              <a:buFont typeface="Arial" panose="020B0604020202020204" pitchFamily="34" charset="0"/>
              <a:buChar char="•"/>
            </a:pPr>
            <a:r>
              <a:rPr lang="en-US" sz="1632" dirty="0">
                <a:ea typeface="Calibri" panose="020F0502020204030204" pitchFamily="34" charset="0"/>
                <a:cs typeface="Times New Roman" panose="02020603050405020304" pitchFamily="18" charset="0"/>
              </a:rPr>
              <a:t>Azure – SQL, DW, Blob, Table, HDInsight, Marketplace</a:t>
            </a:r>
          </a:p>
          <a:p>
            <a:pPr marL="354581" lvl="2" indent="-231531" defTabSz="932418" fontAlgn="base">
              <a:buFont typeface="Arial" panose="020B0604020202020204" pitchFamily="34" charset="0"/>
              <a:buChar char="•"/>
            </a:pPr>
            <a:r>
              <a:rPr lang="en-US" sz="1632" dirty="0">
                <a:ea typeface="Calibri" panose="020F0502020204030204" pitchFamily="34" charset="0"/>
                <a:cs typeface="Times New Roman" panose="02020603050405020304" pitchFamily="18" charset="0"/>
              </a:rPr>
              <a:t>SharePoint, web sources, OData</a:t>
            </a:r>
          </a:p>
          <a:p>
            <a:pPr marL="354581" lvl="2" indent="-231531" defTabSz="932418" fontAlgn="base">
              <a:buFont typeface="Arial" panose="020B0604020202020204" pitchFamily="34" charset="0"/>
              <a:buChar char="•"/>
            </a:pPr>
            <a:r>
              <a:rPr lang="en-US" sz="1632" dirty="0">
                <a:ea typeface="Calibri" panose="020F0502020204030204" pitchFamily="34" charset="0"/>
                <a:cs typeface="Times New Roman" panose="02020603050405020304" pitchFamily="18" charset="0"/>
              </a:rPr>
              <a:t>OneDrive</a:t>
            </a:r>
          </a:p>
        </p:txBody>
      </p:sp>
      <p:sp>
        <p:nvSpPr>
          <p:cNvPr id="43" name="Rectangle 42"/>
          <p:cNvSpPr/>
          <p:nvPr/>
        </p:nvSpPr>
        <p:spPr>
          <a:xfrm>
            <a:off x="1278957" y="4791157"/>
            <a:ext cx="5285811" cy="1951303"/>
          </a:xfrm>
          <a:prstGeom prst="rect">
            <a:avLst/>
          </a:prstGeom>
        </p:spPr>
        <p:txBody>
          <a:bodyPr wrap="square">
            <a:spAutoFit/>
          </a:bodyPr>
          <a:lstStyle/>
          <a:p>
            <a:pPr defTabSz="932384" fontAlgn="base">
              <a:spcBef>
                <a:spcPts val="2040"/>
              </a:spcBef>
              <a:spcAft>
                <a:spcPct val="0"/>
              </a:spcAft>
              <a:buSzPct val="90000"/>
            </a:pPr>
            <a:r>
              <a:rPr lang="en-US" sz="2040" dirty="0">
                <a:ln w="3175">
                  <a:noFill/>
                </a:ln>
              </a:rPr>
              <a:t>On-premise data sources</a:t>
            </a:r>
          </a:p>
          <a:p>
            <a:pPr marL="354581" lvl="2" indent="-236387" defTabSz="932418" fontAlgn="base">
              <a:buSzPct val="90000"/>
              <a:buFont typeface="Arial" panose="020B0604020202020204" pitchFamily="34" charset="0"/>
              <a:buChar char="•"/>
            </a:pPr>
            <a:r>
              <a:rPr lang="en-US" sz="1632" dirty="0">
                <a:cs typeface="Times New Roman" panose="02020603050405020304" pitchFamily="18" charset="0"/>
              </a:rPr>
              <a:t>SQL Server, Teradata, Oracle, DB2, MySQL, PostgreSQL, Sybase, SAP HANA, Access,</a:t>
            </a:r>
            <a:br>
              <a:rPr lang="en-US" sz="1632" dirty="0">
                <a:cs typeface="Times New Roman" panose="02020603050405020304" pitchFamily="18" charset="0"/>
              </a:rPr>
            </a:br>
            <a:r>
              <a:rPr lang="en-US" sz="1632" dirty="0">
                <a:cs typeface="Times New Roman" panose="02020603050405020304" pitchFamily="18" charset="0"/>
              </a:rPr>
              <a:t>Custom SQL, ODBC Drivers, R scripts</a:t>
            </a:r>
          </a:p>
          <a:p>
            <a:pPr marL="354581" lvl="2" indent="-236387" defTabSz="932418" fontAlgn="base">
              <a:buSzPct val="90000"/>
              <a:buFont typeface="Arial" panose="020B0604020202020204" pitchFamily="34" charset="0"/>
              <a:buChar char="•"/>
            </a:pPr>
            <a:r>
              <a:rPr lang="en-US" sz="1632" dirty="0">
                <a:cs typeface="Times New Roman" panose="02020603050405020304" pitchFamily="18" charset="0"/>
              </a:rPr>
              <a:t>SQL Server Analysis Services (tabular and</a:t>
            </a:r>
            <a:br>
              <a:rPr lang="en-US" sz="1632" dirty="0">
                <a:cs typeface="Times New Roman" panose="02020603050405020304" pitchFamily="18" charset="0"/>
              </a:rPr>
            </a:br>
            <a:r>
              <a:rPr lang="en-US" sz="1632" dirty="0">
                <a:cs typeface="Times New Roman" panose="02020603050405020304" pitchFamily="18" charset="0"/>
              </a:rPr>
              <a:t>multi-dimensional)</a:t>
            </a:r>
          </a:p>
          <a:p>
            <a:pPr marL="354581" lvl="2" indent="-236387" defTabSz="932418" fontAlgn="base">
              <a:buSzPct val="90000"/>
              <a:buFont typeface="Arial" panose="020B0604020202020204" pitchFamily="34" charset="0"/>
              <a:buChar char="•"/>
            </a:pPr>
            <a:r>
              <a:rPr lang="en-US" sz="1632" dirty="0">
                <a:cs typeface="Times New Roman" panose="02020603050405020304" pitchFamily="18" charset="0"/>
              </a:rPr>
              <a:t>Files/folder, SharePoint on-premises</a:t>
            </a:r>
          </a:p>
        </p:txBody>
      </p:sp>
      <p:cxnSp>
        <p:nvCxnSpPr>
          <p:cNvPr id="44" name="Straight Connector 43"/>
          <p:cNvCxnSpPr>
            <a:cxnSpLocks/>
          </p:cNvCxnSpPr>
          <p:nvPr/>
        </p:nvCxnSpPr>
        <p:spPr>
          <a:xfrm>
            <a:off x="492978" y="2754636"/>
            <a:ext cx="6061922"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cxnSpLocks/>
          </p:cNvCxnSpPr>
          <p:nvPr/>
        </p:nvCxnSpPr>
        <p:spPr>
          <a:xfrm>
            <a:off x="492978" y="4666881"/>
            <a:ext cx="6061922"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Freeform 44"/>
          <p:cNvSpPr/>
          <p:nvPr/>
        </p:nvSpPr>
        <p:spPr>
          <a:xfrm>
            <a:off x="458955" y="3535981"/>
            <a:ext cx="628992" cy="349556"/>
          </a:xfrm>
          <a:custGeom>
            <a:avLst/>
            <a:gdLst>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096918 w 4528033"/>
              <a:gd name="connsiteY7" fmla="*/ 1447511 h 2516401"/>
              <a:gd name="connsiteX8" fmla="*/ 4528033 w 4528033"/>
              <a:gd name="connsiteY8" fmla="*/ 1976471 h 2516401"/>
              <a:gd name="connsiteX9" fmla="*/ 4096918 w 4528033"/>
              <a:gd name="connsiteY9" fmla="*/ 2505432 h 2516401"/>
              <a:gd name="connsiteX10" fmla="*/ 4003199 w 4528033"/>
              <a:gd name="connsiteY10" fmla="*/ 2514879 h 2516401"/>
              <a:gd name="connsiteX11" fmla="*/ 4003199 w 4528033"/>
              <a:gd name="connsiteY11" fmla="*/ 2516400 h 2516401"/>
              <a:gd name="connsiteX12" fmla="*/ 3988113 w 4528033"/>
              <a:gd name="connsiteY12" fmla="*/ 2516400 h 2516401"/>
              <a:gd name="connsiteX13" fmla="*/ 3988103 w 4528033"/>
              <a:gd name="connsiteY13" fmla="*/ 2516401 h 2516401"/>
              <a:gd name="connsiteX14" fmla="*/ 3988094 w 4528033"/>
              <a:gd name="connsiteY14" fmla="*/ 2516400 h 2516401"/>
              <a:gd name="connsiteX15" fmla="*/ 838799 w 4528033"/>
              <a:gd name="connsiteY15" fmla="*/ 2516400 h 2516401"/>
              <a:gd name="connsiteX16" fmla="*/ 820191 w 4528033"/>
              <a:gd name="connsiteY16" fmla="*/ 2516400 h 2516401"/>
              <a:gd name="connsiteX17" fmla="*/ 820191 w 4528033"/>
              <a:gd name="connsiteY17" fmla="*/ 2515460 h 2516401"/>
              <a:gd name="connsiteX18" fmla="*/ 753037 w 4528033"/>
              <a:gd name="connsiteY18" fmla="*/ 2512069 h 2516401"/>
              <a:gd name="connsiteX19" fmla="*/ 0 w 4528033"/>
              <a:gd name="connsiteY19" fmla="*/ 1677600 h 2516401"/>
              <a:gd name="connsiteX20" fmla="*/ 838799 w 4528033"/>
              <a:gd name="connsiteY20" fmla="*/ 838800 h 2516401"/>
              <a:gd name="connsiteX21" fmla="*/ 848975 w 4528033"/>
              <a:gd name="connsiteY21" fmla="*/ 839570 h 2516401"/>
              <a:gd name="connsiteX22" fmla="*/ 904996 w 4528033"/>
              <a:gd name="connsiteY22" fmla="*/ 659097 h 2516401"/>
              <a:gd name="connsiteX23" fmla="*/ 1899343 w 4528033"/>
              <a:gd name="connsiteY23" fmla="*/ 0 h 251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28033" h="2516401">
                <a:moveTo>
                  <a:pt x="1899343" y="0"/>
                </a:moveTo>
                <a:cubicBezTo>
                  <a:pt x="2346343" y="0"/>
                  <a:pt x="2729866" y="271774"/>
                  <a:pt x="2893690" y="659097"/>
                </a:cubicBezTo>
                <a:lnTo>
                  <a:pt x="2931746" y="781695"/>
                </a:lnTo>
                <a:lnTo>
                  <a:pt x="2987284" y="761368"/>
                </a:lnTo>
                <a:cubicBezTo>
                  <a:pt x="3064647" y="737305"/>
                  <a:pt x="3146900" y="724343"/>
                  <a:pt x="3232180" y="724343"/>
                </a:cubicBezTo>
                <a:cubicBezTo>
                  <a:pt x="3630156" y="724343"/>
                  <a:pt x="3962197" y="1006638"/>
                  <a:pt x="4038989" y="1381911"/>
                </a:cubicBezTo>
                <a:lnTo>
                  <a:pt x="4045075" y="1442284"/>
                </a:lnTo>
                <a:lnTo>
                  <a:pt x="4096918" y="1447511"/>
                </a:lnTo>
                <a:cubicBezTo>
                  <a:pt x="4342955" y="1497857"/>
                  <a:pt x="4528033" y="1715550"/>
                  <a:pt x="4528033" y="1976471"/>
                </a:cubicBezTo>
                <a:cubicBezTo>
                  <a:pt x="4528033" y="2237392"/>
                  <a:pt x="4342955" y="2455085"/>
                  <a:pt x="4096918" y="2505432"/>
                </a:cubicBezTo>
                <a:lnTo>
                  <a:pt x="4003199" y="2514879"/>
                </a:lnTo>
                <a:lnTo>
                  <a:pt x="4003199" y="2516400"/>
                </a:lnTo>
                <a:lnTo>
                  <a:pt x="3988113" y="2516400"/>
                </a:lnTo>
                <a:lnTo>
                  <a:pt x="3988103" y="2516401"/>
                </a:lnTo>
                <a:lnTo>
                  <a:pt x="3988094" y="2516400"/>
                </a:lnTo>
                <a:lnTo>
                  <a:pt x="838799" y="2516400"/>
                </a:lnTo>
                <a:lnTo>
                  <a:pt x="820191" y="2516400"/>
                </a:lnTo>
                <a:lnTo>
                  <a:pt x="820191" y="2515460"/>
                </a:lnTo>
                <a:lnTo>
                  <a:pt x="753037" y="2512069"/>
                </a:lnTo>
                <a:cubicBezTo>
                  <a:pt x="330067" y="2469114"/>
                  <a:pt x="0" y="2111903"/>
                  <a:pt x="0" y="1677600"/>
                </a:cubicBezTo>
                <a:cubicBezTo>
                  <a:pt x="0" y="1214344"/>
                  <a:pt x="375543" y="838800"/>
                  <a:pt x="838799" y="838800"/>
                </a:cubicBezTo>
                <a:lnTo>
                  <a:pt x="848975" y="839570"/>
                </a:lnTo>
                <a:lnTo>
                  <a:pt x="904996" y="659097"/>
                </a:lnTo>
                <a:cubicBezTo>
                  <a:pt x="1068821" y="271774"/>
                  <a:pt x="1452344" y="0"/>
                  <a:pt x="1899343"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nvGrpSpPr>
          <p:cNvPr id="50" name="Group 49"/>
          <p:cNvGrpSpPr/>
          <p:nvPr/>
        </p:nvGrpSpPr>
        <p:grpSpPr>
          <a:xfrm>
            <a:off x="492980" y="5381455"/>
            <a:ext cx="648185" cy="734218"/>
            <a:chOff x="3285205" y="2091489"/>
            <a:chExt cx="429991" cy="487064"/>
          </a:xfrm>
          <a:solidFill>
            <a:schemeClr val="tx2"/>
          </a:solidFill>
        </p:grpSpPr>
        <p:sp>
          <p:nvSpPr>
            <p:cNvPr id="51" name="Freeform 123"/>
            <p:cNvSpPr/>
            <p:nvPr/>
          </p:nvSpPr>
          <p:spPr>
            <a:xfrm>
              <a:off x="3285205" y="2091489"/>
              <a:ext cx="334295" cy="487064"/>
            </a:xfrm>
            <a:custGeom>
              <a:avLst/>
              <a:gdLst/>
              <a:ahLst/>
              <a:cxnLst/>
              <a:rect l="l" t="t" r="r" b="b"/>
              <a:pathLst>
                <a:path w="334295" h="487064">
                  <a:moveTo>
                    <a:pt x="15277" y="293856"/>
                  </a:moveTo>
                  <a:lnTo>
                    <a:pt x="15277" y="446625"/>
                  </a:lnTo>
                  <a:lnTo>
                    <a:pt x="200397" y="472686"/>
                  </a:lnTo>
                  <a:lnTo>
                    <a:pt x="200397" y="301944"/>
                  </a:lnTo>
                  <a:close/>
                  <a:moveTo>
                    <a:pt x="15277" y="251171"/>
                  </a:moveTo>
                  <a:lnTo>
                    <a:pt x="15277" y="280826"/>
                  </a:lnTo>
                  <a:lnTo>
                    <a:pt x="201296" y="288015"/>
                  </a:lnTo>
                  <a:lnTo>
                    <a:pt x="201296" y="253417"/>
                  </a:lnTo>
                  <a:close/>
                  <a:moveTo>
                    <a:pt x="201296" y="206238"/>
                  </a:moveTo>
                  <a:lnTo>
                    <a:pt x="15726" y="208036"/>
                  </a:lnTo>
                  <a:lnTo>
                    <a:pt x="15726" y="237691"/>
                  </a:lnTo>
                  <a:lnTo>
                    <a:pt x="201296" y="240836"/>
                  </a:lnTo>
                  <a:close/>
                  <a:moveTo>
                    <a:pt x="202195" y="158161"/>
                  </a:moveTo>
                  <a:lnTo>
                    <a:pt x="15726" y="165350"/>
                  </a:lnTo>
                  <a:lnTo>
                    <a:pt x="15726" y="195455"/>
                  </a:lnTo>
                  <a:lnTo>
                    <a:pt x="202195" y="192759"/>
                  </a:lnTo>
                  <a:close/>
                  <a:moveTo>
                    <a:pt x="202644" y="110084"/>
                  </a:moveTo>
                  <a:lnTo>
                    <a:pt x="16625" y="122215"/>
                  </a:lnTo>
                  <a:lnTo>
                    <a:pt x="16625" y="153219"/>
                  </a:lnTo>
                  <a:lnTo>
                    <a:pt x="202644" y="144681"/>
                  </a:lnTo>
                  <a:close/>
                  <a:moveTo>
                    <a:pt x="202644" y="62905"/>
                  </a:moveTo>
                  <a:lnTo>
                    <a:pt x="17074" y="79530"/>
                  </a:lnTo>
                  <a:lnTo>
                    <a:pt x="17074" y="110982"/>
                  </a:lnTo>
                  <a:lnTo>
                    <a:pt x="202644" y="97952"/>
                  </a:lnTo>
                  <a:close/>
                  <a:moveTo>
                    <a:pt x="203093" y="15277"/>
                  </a:moveTo>
                  <a:lnTo>
                    <a:pt x="17524" y="37294"/>
                  </a:lnTo>
                  <a:lnTo>
                    <a:pt x="17524" y="67398"/>
                  </a:lnTo>
                  <a:lnTo>
                    <a:pt x="203093" y="49425"/>
                  </a:lnTo>
                  <a:close/>
                  <a:moveTo>
                    <a:pt x="221965" y="0"/>
                  </a:moveTo>
                  <a:lnTo>
                    <a:pt x="334295" y="35946"/>
                  </a:lnTo>
                  <a:lnTo>
                    <a:pt x="331226" y="316498"/>
                  </a:lnTo>
                  <a:lnTo>
                    <a:pt x="321837" y="324009"/>
                  </a:lnTo>
                  <a:lnTo>
                    <a:pt x="253336" y="325499"/>
                  </a:lnTo>
                  <a:lnTo>
                    <a:pt x="253336" y="462810"/>
                  </a:lnTo>
                  <a:lnTo>
                    <a:pt x="284124" y="462810"/>
                  </a:lnTo>
                  <a:lnTo>
                    <a:pt x="215674" y="487064"/>
                  </a:lnTo>
                  <a:lnTo>
                    <a:pt x="0" y="454713"/>
                  </a:lnTo>
                  <a:lnTo>
                    <a:pt x="0" y="27858"/>
                  </a:lnTo>
                  <a:close/>
                </a:path>
              </a:pathLst>
            </a:custGeom>
            <a:grpFill/>
            <a:ln w="9525" cap="flat" cmpd="sng" algn="ctr">
              <a:noFill/>
              <a:prstDash val="solid"/>
            </a:ln>
            <a:effec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32290" fontAlgn="base">
                <a:spcBef>
                  <a:spcPct val="0"/>
                </a:spcBef>
                <a:spcAft>
                  <a:spcPct val="0"/>
                </a:spcAft>
                <a:defRPr/>
              </a:pPr>
              <a:endParaRPr lang="en-US" sz="2244" kern="0" dirty="0">
                <a:gradFill>
                  <a:gsLst>
                    <a:gs pos="0">
                      <a:srgbClr val="FFFFFF"/>
                    </a:gs>
                    <a:gs pos="100000">
                      <a:srgbClr val="FFFFFF"/>
                    </a:gs>
                  </a:gsLst>
                  <a:lin ang="5400000" scaled="0"/>
                </a:gradFill>
                <a:latin typeface="Segoe UI"/>
              </a:endParaRPr>
            </a:p>
          </p:txBody>
        </p:sp>
        <p:sp>
          <p:nvSpPr>
            <p:cNvPr id="52" name="Freeform 79"/>
            <p:cNvSpPr>
              <a:spLocks noEditPoints="1"/>
            </p:cNvSpPr>
            <p:nvPr/>
          </p:nvSpPr>
          <p:spPr bwMode="auto">
            <a:xfrm rot="16200000">
              <a:off x="3565471" y="2396265"/>
              <a:ext cx="133610" cy="165840"/>
            </a:xfrm>
            <a:custGeom>
              <a:avLst/>
              <a:gdLst>
                <a:gd name="T0" fmla="*/ 277 w 277"/>
                <a:gd name="T1" fmla="*/ 171 h 344"/>
                <a:gd name="T2" fmla="*/ 277 w 277"/>
                <a:gd name="T3" fmla="*/ 251 h 344"/>
                <a:gd name="T4" fmla="*/ 274 w 277"/>
                <a:gd name="T5" fmla="*/ 258 h 344"/>
                <a:gd name="T6" fmla="*/ 251 w 277"/>
                <a:gd name="T7" fmla="*/ 280 h 344"/>
                <a:gd name="T8" fmla="*/ 251 w 277"/>
                <a:gd name="T9" fmla="*/ 295 h 344"/>
                <a:gd name="T10" fmla="*/ 248 w 277"/>
                <a:gd name="T11" fmla="*/ 302 h 344"/>
                <a:gd name="T12" fmla="*/ 241 w 277"/>
                <a:gd name="T13" fmla="*/ 305 h 344"/>
                <a:gd name="T14" fmla="*/ 10 w 277"/>
                <a:gd name="T15" fmla="*/ 305 h 344"/>
                <a:gd name="T16" fmla="*/ 3 w 277"/>
                <a:gd name="T17" fmla="*/ 302 h 344"/>
                <a:gd name="T18" fmla="*/ 0 w 277"/>
                <a:gd name="T19" fmla="*/ 295 h 344"/>
                <a:gd name="T20" fmla="*/ 0 w 277"/>
                <a:gd name="T21" fmla="*/ 9 h 344"/>
                <a:gd name="T22" fmla="*/ 3 w 277"/>
                <a:gd name="T23" fmla="*/ 2 h 344"/>
                <a:gd name="T24" fmla="*/ 10 w 277"/>
                <a:gd name="T25" fmla="*/ 0 h 344"/>
                <a:gd name="T26" fmla="*/ 241 w 277"/>
                <a:gd name="T27" fmla="*/ 0 h 344"/>
                <a:gd name="T28" fmla="*/ 248 w 277"/>
                <a:gd name="T29" fmla="*/ 2 h 344"/>
                <a:gd name="T30" fmla="*/ 251 w 277"/>
                <a:gd name="T31" fmla="*/ 9 h 344"/>
                <a:gd name="T32" fmla="*/ 251 w 277"/>
                <a:gd name="T33" fmla="*/ 143 h 344"/>
                <a:gd name="T34" fmla="*/ 274 w 277"/>
                <a:gd name="T35" fmla="*/ 164 h 344"/>
                <a:gd name="T36" fmla="*/ 277 w 277"/>
                <a:gd name="T37" fmla="*/ 171 h 344"/>
                <a:gd name="T38" fmla="*/ 3 w 277"/>
                <a:gd name="T39" fmla="*/ 2 h 344"/>
                <a:gd name="T40" fmla="*/ 0 w 277"/>
                <a:gd name="T41" fmla="*/ 9 h 344"/>
                <a:gd name="T42" fmla="*/ 0 w 277"/>
                <a:gd name="T43" fmla="*/ 295 h 344"/>
                <a:gd name="T44" fmla="*/ 3 w 277"/>
                <a:gd name="T45" fmla="*/ 302 h 344"/>
                <a:gd name="T46" fmla="*/ 10 w 277"/>
                <a:gd name="T47" fmla="*/ 305 h 344"/>
                <a:gd name="T48" fmla="*/ 199 w 277"/>
                <a:gd name="T49" fmla="*/ 305 h 344"/>
                <a:gd name="T50" fmla="*/ 199 w 277"/>
                <a:gd name="T51" fmla="*/ 191 h 344"/>
                <a:gd name="T52" fmla="*/ 216 w 277"/>
                <a:gd name="T53" fmla="*/ 171 h 344"/>
                <a:gd name="T54" fmla="*/ 222 w 277"/>
                <a:gd name="T55" fmla="*/ 155 h 344"/>
                <a:gd name="T56" fmla="*/ 222 w 277"/>
                <a:gd name="T57" fmla="*/ 56 h 344"/>
                <a:gd name="T58" fmla="*/ 202 w 277"/>
                <a:gd name="T59" fmla="*/ 32 h 344"/>
                <a:gd name="T60" fmla="*/ 31 w 277"/>
                <a:gd name="T61" fmla="*/ 0 h 344"/>
                <a:gd name="T62" fmla="*/ 10 w 277"/>
                <a:gd name="T63" fmla="*/ 0 h 344"/>
                <a:gd name="T64" fmla="*/ 3 w 277"/>
                <a:gd name="T65" fmla="*/ 2 h 344"/>
                <a:gd name="T66" fmla="*/ 200 w 277"/>
                <a:gd name="T67" fmla="*/ 47 h 344"/>
                <a:gd name="T68" fmla="*/ 11 w 277"/>
                <a:gd name="T69" fmla="*/ 11 h 344"/>
                <a:gd name="T70" fmla="*/ 4 w 277"/>
                <a:gd name="T71" fmla="*/ 13 h 344"/>
                <a:gd name="T72" fmla="*/ 0 w 277"/>
                <a:gd name="T73" fmla="*/ 20 h 344"/>
                <a:gd name="T74" fmla="*/ 0 w 277"/>
                <a:gd name="T75" fmla="*/ 302 h 344"/>
                <a:gd name="T76" fmla="*/ 8 w 277"/>
                <a:gd name="T77" fmla="*/ 311 h 344"/>
                <a:gd name="T78" fmla="*/ 173 w 277"/>
                <a:gd name="T79" fmla="*/ 343 h 344"/>
                <a:gd name="T80" fmla="*/ 181 w 277"/>
                <a:gd name="T81" fmla="*/ 341 h 344"/>
                <a:gd name="T82" fmla="*/ 184 w 277"/>
                <a:gd name="T83" fmla="*/ 334 h 344"/>
                <a:gd name="T84" fmla="*/ 184 w 277"/>
                <a:gd name="T85" fmla="*/ 185 h 344"/>
                <a:gd name="T86" fmla="*/ 205 w 277"/>
                <a:gd name="T87" fmla="*/ 161 h 344"/>
                <a:gd name="T88" fmla="*/ 207 w 277"/>
                <a:gd name="T89" fmla="*/ 155 h 344"/>
                <a:gd name="T90" fmla="*/ 207 w 277"/>
                <a:gd name="T91" fmla="*/ 56 h 344"/>
                <a:gd name="T92" fmla="*/ 200 w 277"/>
                <a:gd name="T93" fmla="*/ 4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7" h="344">
                  <a:moveTo>
                    <a:pt x="277" y="171"/>
                  </a:moveTo>
                  <a:cubicBezTo>
                    <a:pt x="277" y="251"/>
                    <a:pt x="277" y="251"/>
                    <a:pt x="277" y="251"/>
                  </a:cubicBezTo>
                  <a:cubicBezTo>
                    <a:pt x="277" y="254"/>
                    <a:pt x="276" y="256"/>
                    <a:pt x="274" y="258"/>
                  </a:cubicBezTo>
                  <a:cubicBezTo>
                    <a:pt x="251" y="280"/>
                    <a:pt x="251" y="280"/>
                    <a:pt x="251" y="280"/>
                  </a:cubicBezTo>
                  <a:cubicBezTo>
                    <a:pt x="251" y="295"/>
                    <a:pt x="251" y="295"/>
                    <a:pt x="251" y="295"/>
                  </a:cubicBezTo>
                  <a:cubicBezTo>
                    <a:pt x="251" y="298"/>
                    <a:pt x="250" y="300"/>
                    <a:pt x="248" y="302"/>
                  </a:cubicBezTo>
                  <a:cubicBezTo>
                    <a:pt x="246" y="304"/>
                    <a:pt x="244" y="305"/>
                    <a:pt x="241" y="305"/>
                  </a:cubicBezTo>
                  <a:cubicBezTo>
                    <a:pt x="10" y="305"/>
                    <a:pt x="10" y="305"/>
                    <a:pt x="10" y="305"/>
                  </a:cubicBezTo>
                  <a:cubicBezTo>
                    <a:pt x="7" y="305"/>
                    <a:pt x="5" y="304"/>
                    <a:pt x="3" y="302"/>
                  </a:cubicBezTo>
                  <a:cubicBezTo>
                    <a:pt x="1" y="300"/>
                    <a:pt x="0" y="298"/>
                    <a:pt x="0" y="295"/>
                  </a:cubicBezTo>
                  <a:cubicBezTo>
                    <a:pt x="0" y="9"/>
                    <a:pt x="0" y="9"/>
                    <a:pt x="0" y="9"/>
                  </a:cubicBezTo>
                  <a:cubicBezTo>
                    <a:pt x="0" y="6"/>
                    <a:pt x="1" y="4"/>
                    <a:pt x="3" y="2"/>
                  </a:cubicBezTo>
                  <a:cubicBezTo>
                    <a:pt x="5" y="1"/>
                    <a:pt x="7" y="0"/>
                    <a:pt x="10" y="0"/>
                  </a:cubicBezTo>
                  <a:cubicBezTo>
                    <a:pt x="241" y="0"/>
                    <a:pt x="241" y="0"/>
                    <a:pt x="241" y="0"/>
                  </a:cubicBezTo>
                  <a:cubicBezTo>
                    <a:pt x="244" y="0"/>
                    <a:pt x="246" y="1"/>
                    <a:pt x="248" y="2"/>
                  </a:cubicBezTo>
                  <a:cubicBezTo>
                    <a:pt x="250" y="4"/>
                    <a:pt x="251" y="6"/>
                    <a:pt x="251" y="9"/>
                  </a:cubicBezTo>
                  <a:cubicBezTo>
                    <a:pt x="251" y="143"/>
                    <a:pt x="251" y="143"/>
                    <a:pt x="251" y="143"/>
                  </a:cubicBezTo>
                  <a:cubicBezTo>
                    <a:pt x="274" y="164"/>
                    <a:pt x="274" y="164"/>
                    <a:pt x="274" y="164"/>
                  </a:cubicBezTo>
                  <a:cubicBezTo>
                    <a:pt x="276" y="166"/>
                    <a:pt x="277" y="169"/>
                    <a:pt x="277" y="171"/>
                  </a:cubicBezTo>
                  <a:close/>
                  <a:moveTo>
                    <a:pt x="3" y="2"/>
                  </a:moveTo>
                  <a:cubicBezTo>
                    <a:pt x="1" y="4"/>
                    <a:pt x="0" y="6"/>
                    <a:pt x="0" y="9"/>
                  </a:cubicBezTo>
                  <a:cubicBezTo>
                    <a:pt x="0" y="295"/>
                    <a:pt x="0" y="295"/>
                    <a:pt x="0" y="295"/>
                  </a:cubicBezTo>
                  <a:cubicBezTo>
                    <a:pt x="0" y="298"/>
                    <a:pt x="1" y="300"/>
                    <a:pt x="3" y="302"/>
                  </a:cubicBezTo>
                  <a:cubicBezTo>
                    <a:pt x="5" y="304"/>
                    <a:pt x="7" y="305"/>
                    <a:pt x="10" y="305"/>
                  </a:cubicBezTo>
                  <a:cubicBezTo>
                    <a:pt x="199" y="305"/>
                    <a:pt x="199" y="305"/>
                    <a:pt x="199" y="305"/>
                  </a:cubicBezTo>
                  <a:cubicBezTo>
                    <a:pt x="199" y="191"/>
                    <a:pt x="199" y="191"/>
                    <a:pt x="199" y="191"/>
                  </a:cubicBezTo>
                  <a:cubicBezTo>
                    <a:pt x="204" y="185"/>
                    <a:pt x="216" y="171"/>
                    <a:pt x="216" y="171"/>
                  </a:cubicBezTo>
                  <a:cubicBezTo>
                    <a:pt x="220" y="166"/>
                    <a:pt x="222" y="161"/>
                    <a:pt x="222" y="155"/>
                  </a:cubicBezTo>
                  <a:cubicBezTo>
                    <a:pt x="222" y="56"/>
                    <a:pt x="222" y="56"/>
                    <a:pt x="222" y="56"/>
                  </a:cubicBezTo>
                  <a:cubicBezTo>
                    <a:pt x="222" y="44"/>
                    <a:pt x="214" y="35"/>
                    <a:pt x="202" y="32"/>
                  </a:cubicBezTo>
                  <a:cubicBezTo>
                    <a:pt x="31" y="0"/>
                    <a:pt x="31" y="0"/>
                    <a:pt x="31" y="0"/>
                  </a:cubicBezTo>
                  <a:cubicBezTo>
                    <a:pt x="10" y="0"/>
                    <a:pt x="10" y="0"/>
                    <a:pt x="10" y="0"/>
                  </a:cubicBezTo>
                  <a:cubicBezTo>
                    <a:pt x="7" y="0"/>
                    <a:pt x="5" y="1"/>
                    <a:pt x="3" y="2"/>
                  </a:cubicBezTo>
                  <a:close/>
                  <a:moveTo>
                    <a:pt x="200" y="47"/>
                  </a:moveTo>
                  <a:cubicBezTo>
                    <a:pt x="11" y="11"/>
                    <a:pt x="11" y="11"/>
                    <a:pt x="11" y="11"/>
                  </a:cubicBezTo>
                  <a:cubicBezTo>
                    <a:pt x="9" y="10"/>
                    <a:pt x="6" y="11"/>
                    <a:pt x="4" y="13"/>
                  </a:cubicBezTo>
                  <a:cubicBezTo>
                    <a:pt x="2" y="14"/>
                    <a:pt x="0" y="17"/>
                    <a:pt x="0" y="20"/>
                  </a:cubicBezTo>
                  <a:cubicBezTo>
                    <a:pt x="0" y="302"/>
                    <a:pt x="0" y="302"/>
                    <a:pt x="0" y="302"/>
                  </a:cubicBezTo>
                  <a:cubicBezTo>
                    <a:pt x="0" y="307"/>
                    <a:pt x="4" y="311"/>
                    <a:pt x="8" y="311"/>
                  </a:cubicBezTo>
                  <a:cubicBezTo>
                    <a:pt x="173" y="343"/>
                    <a:pt x="173" y="343"/>
                    <a:pt x="173" y="343"/>
                  </a:cubicBezTo>
                  <a:cubicBezTo>
                    <a:pt x="176" y="344"/>
                    <a:pt x="179" y="343"/>
                    <a:pt x="181" y="341"/>
                  </a:cubicBezTo>
                  <a:cubicBezTo>
                    <a:pt x="183" y="339"/>
                    <a:pt x="184" y="337"/>
                    <a:pt x="184" y="334"/>
                  </a:cubicBezTo>
                  <a:cubicBezTo>
                    <a:pt x="184" y="185"/>
                    <a:pt x="184" y="185"/>
                    <a:pt x="184" y="185"/>
                  </a:cubicBezTo>
                  <a:cubicBezTo>
                    <a:pt x="205" y="161"/>
                    <a:pt x="205" y="161"/>
                    <a:pt x="205" y="161"/>
                  </a:cubicBezTo>
                  <a:cubicBezTo>
                    <a:pt x="206" y="159"/>
                    <a:pt x="207" y="157"/>
                    <a:pt x="207" y="155"/>
                  </a:cubicBezTo>
                  <a:cubicBezTo>
                    <a:pt x="207" y="56"/>
                    <a:pt x="207" y="56"/>
                    <a:pt x="207" y="56"/>
                  </a:cubicBezTo>
                  <a:cubicBezTo>
                    <a:pt x="207" y="51"/>
                    <a:pt x="204" y="48"/>
                    <a:pt x="200" y="47"/>
                  </a:cubicBezTo>
                  <a:close/>
                </a:path>
              </a:pathLst>
            </a:custGeom>
            <a:grpFill/>
            <a:ln>
              <a:noFill/>
            </a:ln>
            <a:extLst/>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32597">
                <a:defRPr/>
              </a:pPr>
              <a:endParaRPr lang="en-US" sz="1836" kern="0">
                <a:solidFill>
                  <a:sysClr val="windowText" lastClr="000000"/>
                </a:solidFill>
              </a:endParaRPr>
            </a:p>
          </p:txBody>
        </p:sp>
      </p:grpSp>
      <p:sp>
        <p:nvSpPr>
          <p:cNvPr id="59" name="Donut 146"/>
          <p:cNvSpPr/>
          <p:nvPr/>
        </p:nvSpPr>
        <p:spPr>
          <a:xfrm>
            <a:off x="511432" y="2058080"/>
            <a:ext cx="576515" cy="576514"/>
          </a:xfrm>
          <a:custGeom>
            <a:avLst/>
            <a:gdLst/>
            <a:ahLst/>
            <a:cxnLst/>
            <a:rect l="l" t="t" r="r" b="b"/>
            <a:pathLst>
              <a:path w="1519234" h="1519232">
                <a:moveTo>
                  <a:pt x="749584" y="1231897"/>
                </a:moveTo>
                <a:lnTo>
                  <a:pt x="752795" y="1231897"/>
                </a:lnTo>
                <a:lnTo>
                  <a:pt x="757611" y="1231897"/>
                </a:lnTo>
                <a:lnTo>
                  <a:pt x="762427" y="1231897"/>
                </a:lnTo>
                <a:lnTo>
                  <a:pt x="764835" y="1231897"/>
                </a:lnTo>
                <a:lnTo>
                  <a:pt x="769651" y="1233476"/>
                </a:lnTo>
                <a:lnTo>
                  <a:pt x="772861" y="1235055"/>
                </a:lnTo>
                <a:lnTo>
                  <a:pt x="776072" y="1236633"/>
                </a:lnTo>
                <a:lnTo>
                  <a:pt x="781691" y="1239791"/>
                </a:lnTo>
                <a:lnTo>
                  <a:pt x="786507" y="1244527"/>
                </a:lnTo>
                <a:lnTo>
                  <a:pt x="789718" y="1246895"/>
                </a:lnTo>
                <a:lnTo>
                  <a:pt x="792928" y="1250053"/>
                </a:lnTo>
                <a:lnTo>
                  <a:pt x="794534" y="1253210"/>
                </a:lnTo>
                <a:lnTo>
                  <a:pt x="795336" y="1254789"/>
                </a:lnTo>
                <a:lnTo>
                  <a:pt x="794534" y="1356617"/>
                </a:lnTo>
                <a:lnTo>
                  <a:pt x="789718" y="1359774"/>
                </a:lnTo>
                <a:lnTo>
                  <a:pt x="786507" y="1362932"/>
                </a:lnTo>
                <a:lnTo>
                  <a:pt x="781691" y="1366089"/>
                </a:lnTo>
                <a:lnTo>
                  <a:pt x="779283" y="1368457"/>
                </a:lnTo>
                <a:lnTo>
                  <a:pt x="774467" y="1370036"/>
                </a:lnTo>
                <a:lnTo>
                  <a:pt x="771256" y="1371615"/>
                </a:lnTo>
                <a:lnTo>
                  <a:pt x="768045" y="1373194"/>
                </a:lnTo>
                <a:lnTo>
                  <a:pt x="764835" y="1374772"/>
                </a:lnTo>
                <a:lnTo>
                  <a:pt x="757611" y="1374772"/>
                </a:lnTo>
                <a:lnTo>
                  <a:pt x="752795" y="1374772"/>
                </a:lnTo>
                <a:lnTo>
                  <a:pt x="747176" y="1373194"/>
                </a:lnTo>
                <a:lnTo>
                  <a:pt x="743965" y="1371615"/>
                </a:lnTo>
                <a:lnTo>
                  <a:pt x="737544" y="1368457"/>
                </a:lnTo>
                <a:lnTo>
                  <a:pt x="734333" y="1366879"/>
                </a:lnTo>
                <a:lnTo>
                  <a:pt x="730320" y="1364510"/>
                </a:lnTo>
                <a:lnTo>
                  <a:pt x="728714" y="1361353"/>
                </a:lnTo>
                <a:lnTo>
                  <a:pt x="725504" y="1356617"/>
                </a:lnTo>
                <a:lnTo>
                  <a:pt x="723898" y="1355038"/>
                </a:lnTo>
                <a:lnTo>
                  <a:pt x="723898" y="1254789"/>
                </a:lnTo>
                <a:lnTo>
                  <a:pt x="727109" y="1251631"/>
                </a:lnTo>
                <a:lnTo>
                  <a:pt x="730320" y="1245316"/>
                </a:lnTo>
                <a:lnTo>
                  <a:pt x="734333" y="1242948"/>
                </a:lnTo>
                <a:lnTo>
                  <a:pt x="739149" y="1236633"/>
                </a:lnTo>
                <a:lnTo>
                  <a:pt x="747176" y="1233476"/>
                </a:lnTo>
                <a:close/>
                <a:moveTo>
                  <a:pt x="995175" y="1155697"/>
                </a:moveTo>
                <a:lnTo>
                  <a:pt x="999904" y="1155697"/>
                </a:lnTo>
                <a:lnTo>
                  <a:pt x="1003057" y="1155697"/>
                </a:lnTo>
                <a:lnTo>
                  <a:pt x="1007787" y="1155697"/>
                </a:lnTo>
                <a:lnTo>
                  <a:pt x="1010152" y="1155697"/>
                </a:lnTo>
                <a:lnTo>
                  <a:pt x="1016458" y="1155697"/>
                </a:lnTo>
                <a:lnTo>
                  <a:pt x="1021188" y="1155697"/>
                </a:lnTo>
                <a:lnTo>
                  <a:pt x="1026706" y="1158872"/>
                </a:lnTo>
                <a:lnTo>
                  <a:pt x="1082673" y="1247772"/>
                </a:lnTo>
                <a:lnTo>
                  <a:pt x="1081097" y="1247772"/>
                </a:lnTo>
                <a:lnTo>
                  <a:pt x="1081097" y="1250947"/>
                </a:lnTo>
                <a:lnTo>
                  <a:pt x="1081097" y="1254122"/>
                </a:lnTo>
                <a:lnTo>
                  <a:pt x="1079520" y="1259678"/>
                </a:lnTo>
                <a:lnTo>
                  <a:pt x="1076367" y="1266028"/>
                </a:lnTo>
                <a:lnTo>
                  <a:pt x="1074790" y="1272378"/>
                </a:lnTo>
                <a:lnTo>
                  <a:pt x="1070849" y="1276347"/>
                </a:lnTo>
                <a:lnTo>
                  <a:pt x="1064543" y="1284285"/>
                </a:lnTo>
                <a:lnTo>
                  <a:pt x="1061390" y="1284285"/>
                </a:lnTo>
                <a:lnTo>
                  <a:pt x="1056660" y="1287460"/>
                </a:lnTo>
                <a:lnTo>
                  <a:pt x="1054295" y="1287460"/>
                </a:lnTo>
                <a:lnTo>
                  <a:pt x="1051142" y="1289047"/>
                </a:lnTo>
                <a:lnTo>
                  <a:pt x="1046413" y="1289047"/>
                </a:lnTo>
                <a:lnTo>
                  <a:pt x="1043259" y="1289047"/>
                </a:lnTo>
                <a:lnTo>
                  <a:pt x="1039318" y="1287460"/>
                </a:lnTo>
                <a:lnTo>
                  <a:pt x="1036165" y="1287460"/>
                </a:lnTo>
                <a:lnTo>
                  <a:pt x="1029859" y="1284285"/>
                </a:lnTo>
                <a:lnTo>
                  <a:pt x="1025129" y="1282697"/>
                </a:lnTo>
                <a:lnTo>
                  <a:pt x="1022764" y="1281110"/>
                </a:lnTo>
                <a:lnTo>
                  <a:pt x="1021188" y="1281110"/>
                </a:lnTo>
                <a:lnTo>
                  <a:pt x="969950" y="1196972"/>
                </a:lnTo>
                <a:lnTo>
                  <a:pt x="968373" y="1195385"/>
                </a:lnTo>
                <a:lnTo>
                  <a:pt x="968373" y="1193797"/>
                </a:lnTo>
                <a:lnTo>
                  <a:pt x="968373" y="1190622"/>
                </a:lnTo>
                <a:lnTo>
                  <a:pt x="969950" y="1187447"/>
                </a:lnTo>
                <a:lnTo>
                  <a:pt x="969950" y="1182685"/>
                </a:lnTo>
                <a:lnTo>
                  <a:pt x="971526" y="1180303"/>
                </a:lnTo>
                <a:lnTo>
                  <a:pt x="973103" y="1175541"/>
                </a:lnTo>
                <a:lnTo>
                  <a:pt x="976256" y="1172366"/>
                </a:lnTo>
                <a:lnTo>
                  <a:pt x="978621" y="1167603"/>
                </a:lnTo>
                <a:lnTo>
                  <a:pt x="981774" y="1163635"/>
                </a:lnTo>
                <a:lnTo>
                  <a:pt x="986504" y="1160460"/>
                </a:lnTo>
                <a:lnTo>
                  <a:pt x="992810" y="1157285"/>
                </a:lnTo>
                <a:close/>
                <a:moveTo>
                  <a:pt x="517118" y="1155697"/>
                </a:moveTo>
                <a:lnTo>
                  <a:pt x="523423" y="1155697"/>
                </a:lnTo>
                <a:lnTo>
                  <a:pt x="526575" y="1155697"/>
                </a:lnTo>
                <a:lnTo>
                  <a:pt x="532092" y="1155697"/>
                </a:lnTo>
                <a:lnTo>
                  <a:pt x="535245" y="1155697"/>
                </a:lnTo>
                <a:lnTo>
                  <a:pt x="539973" y="1155697"/>
                </a:lnTo>
                <a:lnTo>
                  <a:pt x="543126" y="1155697"/>
                </a:lnTo>
                <a:lnTo>
                  <a:pt x="546278" y="1157285"/>
                </a:lnTo>
                <a:lnTo>
                  <a:pt x="551795" y="1160460"/>
                </a:lnTo>
                <a:lnTo>
                  <a:pt x="556524" y="1163635"/>
                </a:lnTo>
                <a:lnTo>
                  <a:pt x="561253" y="1167603"/>
                </a:lnTo>
                <a:lnTo>
                  <a:pt x="563617" y="1172366"/>
                </a:lnTo>
                <a:lnTo>
                  <a:pt x="565193" y="1175541"/>
                </a:lnTo>
                <a:lnTo>
                  <a:pt x="568346" y="1180303"/>
                </a:lnTo>
                <a:lnTo>
                  <a:pt x="568346" y="1182685"/>
                </a:lnTo>
                <a:lnTo>
                  <a:pt x="569922" y="1187447"/>
                </a:lnTo>
                <a:lnTo>
                  <a:pt x="569922" y="1190622"/>
                </a:lnTo>
                <a:lnTo>
                  <a:pt x="569922" y="1193797"/>
                </a:lnTo>
                <a:lnTo>
                  <a:pt x="569922" y="1195385"/>
                </a:lnTo>
                <a:lnTo>
                  <a:pt x="571498" y="1196972"/>
                </a:lnTo>
                <a:lnTo>
                  <a:pt x="518694" y="1281110"/>
                </a:lnTo>
                <a:lnTo>
                  <a:pt x="517118" y="1281110"/>
                </a:lnTo>
                <a:lnTo>
                  <a:pt x="514754" y="1282697"/>
                </a:lnTo>
                <a:lnTo>
                  <a:pt x="510025" y="1284285"/>
                </a:lnTo>
                <a:lnTo>
                  <a:pt x="503720" y="1287460"/>
                </a:lnTo>
                <a:lnTo>
                  <a:pt x="501356" y="1287460"/>
                </a:lnTo>
                <a:lnTo>
                  <a:pt x="496627" y="1289047"/>
                </a:lnTo>
                <a:lnTo>
                  <a:pt x="493474" y="1289047"/>
                </a:lnTo>
                <a:lnTo>
                  <a:pt x="490322" y="1289047"/>
                </a:lnTo>
                <a:lnTo>
                  <a:pt x="486381" y="1287460"/>
                </a:lnTo>
                <a:lnTo>
                  <a:pt x="483229" y="1287460"/>
                </a:lnTo>
                <a:lnTo>
                  <a:pt x="480076" y="1284285"/>
                </a:lnTo>
                <a:lnTo>
                  <a:pt x="476924" y="1284285"/>
                </a:lnTo>
                <a:lnTo>
                  <a:pt x="470619" y="1276347"/>
                </a:lnTo>
                <a:lnTo>
                  <a:pt x="466678" y="1272378"/>
                </a:lnTo>
                <a:lnTo>
                  <a:pt x="463526" y="1266028"/>
                </a:lnTo>
                <a:lnTo>
                  <a:pt x="461949" y="1259678"/>
                </a:lnTo>
                <a:lnTo>
                  <a:pt x="460373" y="1254122"/>
                </a:lnTo>
                <a:lnTo>
                  <a:pt x="460373" y="1250947"/>
                </a:lnTo>
                <a:lnTo>
                  <a:pt x="460373" y="1247772"/>
                </a:lnTo>
                <a:lnTo>
                  <a:pt x="513177" y="1158872"/>
                </a:lnTo>
                <a:close/>
                <a:moveTo>
                  <a:pt x="1192210" y="971547"/>
                </a:moveTo>
                <a:lnTo>
                  <a:pt x="1197767" y="971547"/>
                </a:lnTo>
                <a:lnTo>
                  <a:pt x="1281111" y="1031456"/>
                </a:lnTo>
                <a:lnTo>
                  <a:pt x="1282698" y="1036186"/>
                </a:lnTo>
                <a:lnTo>
                  <a:pt x="1284286" y="1039339"/>
                </a:lnTo>
                <a:lnTo>
                  <a:pt x="1285873" y="1044857"/>
                </a:lnTo>
                <a:lnTo>
                  <a:pt x="1285873" y="1046433"/>
                </a:lnTo>
                <a:lnTo>
                  <a:pt x="1285873" y="1051163"/>
                </a:lnTo>
                <a:lnTo>
                  <a:pt x="1285873" y="1054316"/>
                </a:lnTo>
                <a:lnTo>
                  <a:pt x="1285873" y="1057469"/>
                </a:lnTo>
                <a:lnTo>
                  <a:pt x="1284286" y="1061411"/>
                </a:lnTo>
                <a:lnTo>
                  <a:pt x="1282698" y="1064564"/>
                </a:lnTo>
                <a:lnTo>
                  <a:pt x="1281111" y="1067717"/>
                </a:lnTo>
                <a:lnTo>
                  <a:pt x="1281111" y="1072447"/>
                </a:lnTo>
                <a:lnTo>
                  <a:pt x="1277936" y="1074811"/>
                </a:lnTo>
                <a:lnTo>
                  <a:pt x="1274761" y="1077964"/>
                </a:lnTo>
                <a:lnTo>
                  <a:pt x="1271586" y="1079541"/>
                </a:lnTo>
                <a:lnTo>
                  <a:pt x="1269204" y="1081118"/>
                </a:lnTo>
                <a:lnTo>
                  <a:pt x="1266029" y="1082694"/>
                </a:lnTo>
                <a:lnTo>
                  <a:pt x="1262854" y="1084271"/>
                </a:lnTo>
                <a:lnTo>
                  <a:pt x="1258092" y="1084271"/>
                </a:lnTo>
                <a:lnTo>
                  <a:pt x="1255711" y="1085847"/>
                </a:lnTo>
                <a:lnTo>
                  <a:pt x="1252536" y="1085847"/>
                </a:lnTo>
                <a:lnTo>
                  <a:pt x="1247773" y="1085847"/>
                </a:lnTo>
                <a:lnTo>
                  <a:pt x="1244598" y="1085847"/>
                </a:lnTo>
                <a:lnTo>
                  <a:pt x="1243011" y="1085847"/>
                </a:lnTo>
                <a:lnTo>
                  <a:pt x="1240629" y="1085847"/>
                </a:lnTo>
                <a:lnTo>
                  <a:pt x="1239042" y="1085847"/>
                </a:lnTo>
                <a:lnTo>
                  <a:pt x="1158873" y="1029091"/>
                </a:lnTo>
                <a:lnTo>
                  <a:pt x="1157285" y="1027515"/>
                </a:lnTo>
                <a:lnTo>
                  <a:pt x="1157285" y="1025938"/>
                </a:lnTo>
                <a:lnTo>
                  <a:pt x="1155698" y="1022785"/>
                </a:lnTo>
                <a:lnTo>
                  <a:pt x="1155698" y="1019632"/>
                </a:lnTo>
                <a:lnTo>
                  <a:pt x="1154110" y="1016479"/>
                </a:lnTo>
                <a:lnTo>
                  <a:pt x="1154110" y="1012538"/>
                </a:lnTo>
                <a:lnTo>
                  <a:pt x="1154110" y="1007808"/>
                </a:lnTo>
                <a:lnTo>
                  <a:pt x="1155698" y="1003078"/>
                </a:lnTo>
                <a:lnTo>
                  <a:pt x="1155698" y="997560"/>
                </a:lnTo>
                <a:lnTo>
                  <a:pt x="1158873" y="992831"/>
                </a:lnTo>
                <a:lnTo>
                  <a:pt x="1162048" y="988101"/>
                </a:lnTo>
                <a:lnTo>
                  <a:pt x="1166017" y="984160"/>
                </a:lnTo>
                <a:lnTo>
                  <a:pt x="1167604" y="982583"/>
                </a:lnTo>
                <a:lnTo>
                  <a:pt x="1172367" y="981007"/>
                </a:lnTo>
                <a:lnTo>
                  <a:pt x="1175542" y="977853"/>
                </a:lnTo>
                <a:lnTo>
                  <a:pt x="1178717" y="976277"/>
                </a:lnTo>
                <a:lnTo>
                  <a:pt x="1182685" y="974700"/>
                </a:lnTo>
                <a:lnTo>
                  <a:pt x="1187448" y="973124"/>
                </a:lnTo>
                <a:close/>
                <a:moveTo>
                  <a:pt x="342104" y="971547"/>
                </a:moveTo>
                <a:lnTo>
                  <a:pt x="346866" y="971547"/>
                </a:lnTo>
                <a:lnTo>
                  <a:pt x="350835" y="973124"/>
                </a:lnTo>
                <a:lnTo>
                  <a:pt x="355598" y="974700"/>
                </a:lnTo>
                <a:lnTo>
                  <a:pt x="360360" y="976277"/>
                </a:lnTo>
                <a:lnTo>
                  <a:pt x="364329" y="977853"/>
                </a:lnTo>
                <a:lnTo>
                  <a:pt x="367504" y="981007"/>
                </a:lnTo>
                <a:lnTo>
                  <a:pt x="370679" y="982583"/>
                </a:lnTo>
                <a:lnTo>
                  <a:pt x="373854" y="984160"/>
                </a:lnTo>
                <a:lnTo>
                  <a:pt x="377029" y="988101"/>
                </a:lnTo>
                <a:lnTo>
                  <a:pt x="380998" y="992831"/>
                </a:lnTo>
                <a:lnTo>
                  <a:pt x="382585" y="997560"/>
                </a:lnTo>
                <a:lnTo>
                  <a:pt x="384173" y="1003078"/>
                </a:lnTo>
                <a:lnTo>
                  <a:pt x="384173" y="1007808"/>
                </a:lnTo>
                <a:lnTo>
                  <a:pt x="385760" y="1012538"/>
                </a:lnTo>
                <a:lnTo>
                  <a:pt x="384173" y="1016479"/>
                </a:lnTo>
                <a:lnTo>
                  <a:pt x="384173" y="1019632"/>
                </a:lnTo>
                <a:lnTo>
                  <a:pt x="382585" y="1022785"/>
                </a:lnTo>
                <a:lnTo>
                  <a:pt x="382585" y="1025938"/>
                </a:lnTo>
                <a:lnTo>
                  <a:pt x="382585" y="1027515"/>
                </a:lnTo>
                <a:lnTo>
                  <a:pt x="382585" y="1029091"/>
                </a:lnTo>
                <a:lnTo>
                  <a:pt x="302416" y="1085847"/>
                </a:lnTo>
                <a:lnTo>
                  <a:pt x="300035" y="1085847"/>
                </a:lnTo>
                <a:lnTo>
                  <a:pt x="296860" y="1085847"/>
                </a:lnTo>
                <a:lnTo>
                  <a:pt x="290510" y="1085847"/>
                </a:lnTo>
                <a:lnTo>
                  <a:pt x="285748" y="1085847"/>
                </a:lnTo>
                <a:lnTo>
                  <a:pt x="281779" y="1084271"/>
                </a:lnTo>
                <a:lnTo>
                  <a:pt x="278604" y="1084271"/>
                </a:lnTo>
                <a:lnTo>
                  <a:pt x="275429" y="1082694"/>
                </a:lnTo>
                <a:lnTo>
                  <a:pt x="272254" y="1081118"/>
                </a:lnTo>
                <a:lnTo>
                  <a:pt x="268285" y="1079541"/>
                </a:lnTo>
                <a:lnTo>
                  <a:pt x="266698" y="1077964"/>
                </a:lnTo>
                <a:lnTo>
                  <a:pt x="263523" y="1074811"/>
                </a:lnTo>
                <a:lnTo>
                  <a:pt x="261935" y="1072447"/>
                </a:lnTo>
                <a:lnTo>
                  <a:pt x="258760" y="1067717"/>
                </a:lnTo>
                <a:lnTo>
                  <a:pt x="257173" y="1064564"/>
                </a:lnTo>
                <a:lnTo>
                  <a:pt x="257173" y="1061411"/>
                </a:lnTo>
                <a:lnTo>
                  <a:pt x="255585" y="1057469"/>
                </a:lnTo>
                <a:lnTo>
                  <a:pt x="255585" y="1054316"/>
                </a:lnTo>
                <a:lnTo>
                  <a:pt x="255585" y="1051163"/>
                </a:lnTo>
                <a:lnTo>
                  <a:pt x="255585" y="1046433"/>
                </a:lnTo>
                <a:lnTo>
                  <a:pt x="255585" y="1044857"/>
                </a:lnTo>
                <a:lnTo>
                  <a:pt x="255585" y="1039339"/>
                </a:lnTo>
                <a:lnTo>
                  <a:pt x="257173" y="1036186"/>
                </a:lnTo>
                <a:lnTo>
                  <a:pt x="257173" y="1031456"/>
                </a:lnTo>
                <a:lnTo>
                  <a:pt x="258760" y="1031456"/>
                </a:lnTo>
                <a:close/>
                <a:moveTo>
                  <a:pt x="205445" y="739772"/>
                </a:moveTo>
                <a:lnTo>
                  <a:pt x="304122" y="739772"/>
                </a:lnTo>
                <a:lnTo>
                  <a:pt x="305701" y="739772"/>
                </a:lnTo>
                <a:lnTo>
                  <a:pt x="310437" y="744429"/>
                </a:lnTo>
                <a:lnTo>
                  <a:pt x="313595" y="745981"/>
                </a:lnTo>
                <a:lnTo>
                  <a:pt x="315963" y="749086"/>
                </a:lnTo>
                <a:lnTo>
                  <a:pt x="317542" y="752190"/>
                </a:lnTo>
                <a:lnTo>
                  <a:pt x="322279" y="757623"/>
                </a:lnTo>
                <a:lnTo>
                  <a:pt x="322279" y="762279"/>
                </a:lnTo>
                <a:lnTo>
                  <a:pt x="325436" y="766936"/>
                </a:lnTo>
                <a:lnTo>
                  <a:pt x="323857" y="772369"/>
                </a:lnTo>
                <a:lnTo>
                  <a:pt x="323857" y="778578"/>
                </a:lnTo>
                <a:lnTo>
                  <a:pt x="322279" y="781682"/>
                </a:lnTo>
                <a:lnTo>
                  <a:pt x="322279" y="784787"/>
                </a:lnTo>
                <a:lnTo>
                  <a:pt x="320700" y="787115"/>
                </a:lnTo>
                <a:lnTo>
                  <a:pt x="317542" y="791772"/>
                </a:lnTo>
                <a:lnTo>
                  <a:pt x="315963" y="794876"/>
                </a:lnTo>
                <a:lnTo>
                  <a:pt x="313595" y="799533"/>
                </a:lnTo>
                <a:lnTo>
                  <a:pt x="310437" y="803413"/>
                </a:lnTo>
                <a:lnTo>
                  <a:pt x="307280" y="806518"/>
                </a:lnTo>
                <a:lnTo>
                  <a:pt x="205445" y="809622"/>
                </a:lnTo>
                <a:lnTo>
                  <a:pt x="203866" y="808070"/>
                </a:lnTo>
                <a:lnTo>
                  <a:pt x="200709" y="806518"/>
                </a:lnTo>
                <a:lnTo>
                  <a:pt x="197551" y="803413"/>
                </a:lnTo>
                <a:lnTo>
                  <a:pt x="193604" y="800309"/>
                </a:lnTo>
                <a:lnTo>
                  <a:pt x="190446" y="794876"/>
                </a:lnTo>
                <a:lnTo>
                  <a:pt x="185710" y="788667"/>
                </a:lnTo>
                <a:lnTo>
                  <a:pt x="184131" y="785563"/>
                </a:lnTo>
                <a:lnTo>
                  <a:pt x="182552" y="783234"/>
                </a:lnTo>
                <a:lnTo>
                  <a:pt x="180973" y="778578"/>
                </a:lnTo>
                <a:lnTo>
                  <a:pt x="180973" y="775473"/>
                </a:lnTo>
                <a:lnTo>
                  <a:pt x="180973" y="770817"/>
                </a:lnTo>
                <a:lnTo>
                  <a:pt x="180973" y="766936"/>
                </a:lnTo>
                <a:lnTo>
                  <a:pt x="182552" y="763832"/>
                </a:lnTo>
                <a:lnTo>
                  <a:pt x="184131" y="760727"/>
                </a:lnTo>
                <a:lnTo>
                  <a:pt x="187289" y="755294"/>
                </a:lnTo>
                <a:lnTo>
                  <a:pt x="193604" y="749086"/>
                </a:lnTo>
                <a:lnTo>
                  <a:pt x="195972" y="744429"/>
                </a:lnTo>
                <a:lnTo>
                  <a:pt x="202287" y="741324"/>
                </a:lnTo>
                <a:close/>
                <a:moveTo>
                  <a:pt x="1237454" y="441322"/>
                </a:moveTo>
                <a:lnTo>
                  <a:pt x="1239042" y="441322"/>
                </a:lnTo>
                <a:lnTo>
                  <a:pt x="1241423" y="441322"/>
                </a:lnTo>
                <a:lnTo>
                  <a:pt x="1243011" y="441322"/>
                </a:lnTo>
                <a:lnTo>
                  <a:pt x="1246186" y="441322"/>
                </a:lnTo>
                <a:lnTo>
                  <a:pt x="1249361" y="441322"/>
                </a:lnTo>
                <a:lnTo>
                  <a:pt x="1254123" y="441322"/>
                </a:lnTo>
                <a:lnTo>
                  <a:pt x="1256504" y="441322"/>
                </a:lnTo>
                <a:lnTo>
                  <a:pt x="1259679" y="442910"/>
                </a:lnTo>
                <a:lnTo>
                  <a:pt x="1262854" y="442910"/>
                </a:lnTo>
                <a:lnTo>
                  <a:pt x="1267617" y="446085"/>
                </a:lnTo>
                <a:lnTo>
                  <a:pt x="1270792" y="447672"/>
                </a:lnTo>
                <a:lnTo>
                  <a:pt x="1273173" y="449260"/>
                </a:lnTo>
                <a:lnTo>
                  <a:pt x="1274761" y="453229"/>
                </a:lnTo>
                <a:lnTo>
                  <a:pt x="1277936" y="456404"/>
                </a:lnTo>
                <a:lnTo>
                  <a:pt x="1281111" y="462754"/>
                </a:lnTo>
                <a:lnTo>
                  <a:pt x="1284286" y="468310"/>
                </a:lnTo>
                <a:lnTo>
                  <a:pt x="1284286" y="473072"/>
                </a:lnTo>
                <a:lnTo>
                  <a:pt x="1284286" y="476247"/>
                </a:lnTo>
                <a:lnTo>
                  <a:pt x="1284286" y="479422"/>
                </a:lnTo>
                <a:lnTo>
                  <a:pt x="1285873" y="481804"/>
                </a:lnTo>
                <a:lnTo>
                  <a:pt x="1284286" y="488154"/>
                </a:lnTo>
                <a:lnTo>
                  <a:pt x="1282698" y="491329"/>
                </a:lnTo>
                <a:lnTo>
                  <a:pt x="1281111" y="495297"/>
                </a:lnTo>
                <a:lnTo>
                  <a:pt x="1197767" y="557210"/>
                </a:lnTo>
                <a:lnTo>
                  <a:pt x="1192210" y="556416"/>
                </a:lnTo>
                <a:lnTo>
                  <a:pt x="1187448" y="554829"/>
                </a:lnTo>
                <a:lnTo>
                  <a:pt x="1182685" y="553241"/>
                </a:lnTo>
                <a:lnTo>
                  <a:pt x="1178717" y="553241"/>
                </a:lnTo>
                <a:lnTo>
                  <a:pt x="1175542" y="550066"/>
                </a:lnTo>
                <a:lnTo>
                  <a:pt x="1172367" y="548479"/>
                </a:lnTo>
                <a:lnTo>
                  <a:pt x="1167604" y="546891"/>
                </a:lnTo>
                <a:lnTo>
                  <a:pt x="1166017" y="545304"/>
                </a:lnTo>
                <a:lnTo>
                  <a:pt x="1162048" y="541335"/>
                </a:lnTo>
                <a:lnTo>
                  <a:pt x="1158873" y="536573"/>
                </a:lnTo>
                <a:lnTo>
                  <a:pt x="1155698" y="531810"/>
                </a:lnTo>
                <a:lnTo>
                  <a:pt x="1155698" y="527048"/>
                </a:lnTo>
                <a:lnTo>
                  <a:pt x="1154110" y="521491"/>
                </a:lnTo>
                <a:lnTo>
                  <a:pt x="1154110" y="518316"/>
                </a:lnTo>
                <a:lnTo>
                  <a:pt x="1155698" y="513554"/>
                </a:lnTo>
                <a:lnTo>
                  <a:pt x="1155698" y="510379"/>
                </a:lnTo>
                <a:lnTo>
                  <a:pt x="1155698" y="506410"/>
                </a:lnTo>
                <a:lnTo>
                  <a:pt x="1157285" y="504823"/>
                </a:lnTo>
                <a:lnTo>
                  <a:pt x="1157285" y="503235"/>
                </a:lnTo>
                <a:lnTo>
                  <a:pt x="1158873" y="503235"/>
                </a:lnTo>
                <a:close/>
                <a:moveTo>
                  <a:pt x="274801" y="441322"/>
                </a:moveTo>
                <a:lnTo>
                  <a:pt x="279593" y="441322"/>
                </a:lnTo>
                <a:lnTo>
                  <a:pt x="285183" y="441322"/>
                </a:lnTo>
                <a:lnTo>
                  <a:pt x="289975" y="441322"/>
                </a:lnTo>
                <a:lnTo>
                  <a:pt x="294767" y="441322"/>
                </a:lnTo>
                <a:lnTo>
                  <a:pt x="296364" y="441322"/>
                </a:lnTo>
                <a:lnTo>
                  <a:pt x="377025" y="503235"/>
                </a:lnTo>
                <a:lnTo>
                  <a:pt x="377025" y="504823"/>
                </a:lnTo>
                <a:lnTo>
                  <a:pt x="377025" y="506410"/>
                </a:lnTo>
                <a:lnTo>
                  <a:pt x="377823" y="510379"/>
                </a:lnTo>
                <a:lnTo>
                  <a:pt x="377823" y="513554"/>
                </a:lnTo>
                <a:lnTo>
                  <a:pt x="377823" y="518316"/>
                </a:lnTo>
                <a:lnTo>
                  <a:pt x="377823" y="521491"/>
                </a:lnTo>
                <a:lnTo>
                  <a:pt x="377823" y="527048"/>
                </a:lnTo>
                <a:lnTo>
                  <a:pt x="377025" y="531810"/>
                </a:lnTo>
                <a:lnTo>
                  <a:pt x="373830" y="536573"/>
                </a:lnTo>
                <a:lnTo>
                  <a:pt x="370636" y="541335"/>
                </a:lnTo>
                <a:lnTo>
                  <a:pt x="367441" y="545304"/>
                </a:lnTo>
                <a:lnTo>
                  <a:pt x="364247" y="546891"/>
                </a:lnTo>
                <a:lnTo>
                  <a:pt x="360254" y="548479"/>
                </a:lnTo>
                <a:lnTo>
                  <a:pt x="357059" y="550066"/>
                </a:lnTo>
                <a:lnTo>
                  <a:pt x="353865" y="553241"/>
                </a:lnTo>
                <a:lnTo>
                  <a:pt x="349073" y="553241"/>
                </a:lnTo>
                <a:lnTo>
                  <a:pt x="345080" y="554829"/>
                </a:lnTo>
                <a:lnTo>
                  <a:pt x="340288" y="556416"/>
                </a:lnTo>
                <a:lnTo>
                  <a:pt x="335496" y="557210"/>
                </a:lnTo>
                <a:lnTo>
                  <a:pt x="252440" y="495297"/>
                </a:lnTo>
                <a:lnTo>
                  <a:pt x="250843" y="495297"/>
                </a:lnTo>
                <a:lnTo>
                  <a:pt x="249245" y="491329"/>
                </a:lnTo>
                <a:lnTo>
                  <a:pt x="249245" y="488154"/>
                </a:lnTo>
                <a:lnTo>
                  <a:pt x="249245" y="481804"/>
                </a:lnTo>
                <a:lnTo>
                  <a:pt x="247648" y="479422"/>
                </a:lnTo>
                <a:lnTo>
                  <a:pt x="247648" y="476247"/>
                </a:lnTo>
                <a:lnTo>
                  <a:pt x="247648" y="473072"/>
                </a:lnTo>
                <a:lnTo>
                  <a:pt x="249245" y="468310"/>
                </a:lnTo>
                <a:lnTo>
                  <a:pt x="250843" y="462754"/>
                </a:lnTo>
                <a:lnTo>
                  <a:pt x="253239" y="456404"/>
                </a:lnTo>
                <a:lnTo>
                  <a:pt x="256433" y="453229"/>
                </a:lnTo>
                <a:lnTo>
                  <a:pt x="258030" y="449260"/>
                </a:lnTo>
                <a:lnTo>
                  <a:pt x="261225" y="447672"/>
                </a:lnTo>
                <a:lnTo>
                  <a:pt x="264419" y="446085"/>
                </a:lnTo>
                <a:lnTo>
                  <a:pt x="267614" y="442910"/>
                </a:lnTo>
                <a:lnTo>
                  <a:pt x="271607" y="442910"/>
                </a:lnTo>
                <a:close/>
                <a:moveTo>
                  <a:pt x="1041521" y="423860"/>
                </a:moveTo>
                <a:lnTo>
                  <a:pt x="1044691" y="423860"/>
                </a:lnTo>
                <a:lnTo>
                  <a:pt x="1047861" y="423860"/>
                </a:lnTo>
                <a:lnTo>
                  <a:pt x="1051030" y="425445"/>
                </a:lnTo>
                <a:lnTo>
                  <a:pt x="1056577" y="427030"/>
                </a:lnTo>
                <a:lnTo>
                  <a:pt x="1061332" y="430199"/>
                </a:lnTo>
                <a:lnTo>
                  <a:pt x="1067671" y="433368"/>
                </a:lnTo>
                <a:lnTo>
                  <a:pt x="1074803" y="435745"/>
                </a:lnTo>
                <a:lnTo>
                  <a:pt x="1081143" y="440499"/>
                </a:lnTo>
                <a:lnTo>
                  <a:pt x="1086690" y="445254"/>
                </a:lnTo>
                <a:lnTo>
                  <a:pt x="1089860" y="448423"/>
                </a:lnTo>
                <a:lnTo>
                  <a:pt x="1093030" y="450800"/>
                </a:lnTo>
                <a:lnTo>
                  <a:pt x="1096199" y="453969"/>
                </a:lnTo>
                <a:lnTo>
                  <a:pt x="1099369" y="458723"/>
                </a:lnTo>
                <a:lnTo>
                  <a:pt x="1101746" y="461893"/>
                </a:lnTo>
                <a:lnTo>
                  <a:pt x="1103331" y="464270"/>
                </a:lnTo>
                <a:lnTo>
                  <a:pt x="1106501" y="469024"/>
                </a:lnTo>
                <a:lnTo>
                  <a:pt x="1109671" y="475363"/>
                </a:lnTo>
                <a:lnTo>
                  <a:pt x="1109671" y="479324"/>
                </a:lnTo>
                <a:lnTo>
                  <a:pt x="1112840" y="484078"/>
                </a:lnTo>
                <a:lnTo>
                  <a:pt x="1114425" y="490417"/>
                </a:lnTo>
                <a:lnTo>
                  <a:pt x="1116010" y="497548"/>
                </a:lnTo>
                <a:lnTo>
                  <a:pt x="881703" y="714372"/>
                </a:lnTo>
                <a:lnTo>
                  <a:pt x="1353360" y="714372"/>
                </a:lnTo>
                <a:lnTo>
                  <a:pt x="1354946" y="715943"/>
                </a:lnTo>
                <a:lnTo>
                  <a:pt x="1359703" y="720655"/>
                </a:lnTo>
                <a:lnTo>
                  <a:pt x="1361289" y="723797"/>
                </a:lnTo>
                <a:lnTo>
                  <a:pt x="1362875" y="727724"/>
                </a:lnTo>
                <a:lnTo>
                  <a:pt x="1365254" y="732436"/>
                </a:lnTo>
                <a:lnTo>
                  <a:pt x="1368425" y="737149"/>
                </a:lnTo>
                <a:lnTo>
                  <a:pt x="1368425" y="742647"/>
                </a:lnTo>
                <a:lnTo>
                  <a:pt x="1370011" y="748930"/>
                </a:lnTo>
                <a:lnTo>
                  <a:pt x="1368425" y="755213"/>
                </a:lnTo>
                <a:lnTo>
                  <a:pt x="1368425" y="760711"/>
                </a:lnTo>
                <a:lnTo>
                  <a:pt x="1366840" y="763852"/>
                </a:lnTo>
                <a:lnTo>
                  <a:pt x="1365254" y="768565"/>
                </a:lnTo>
                <a:lnTo>
                  <a:pt x="1364461" y="770921"/>
                </a:lnTo>
                <a:lnTo>
                  <a:pt x="1362875" y="774063"/>
                </a:lnTo>
                <a:lnTo>
                  <a:pt x="1359703" y="778775"/>
                </a:lnTo>
                <a:lnTo>
                  <a:pt x="1356532" y="781917"/>
                </a:lnTo>
                <a:lnTo>
                  <a:pt x="1353360" y="785058"/>
                </a:lnTo>
                <a:lnTo>
                  <a:pt x="1348602" y="788985"/>
                </a:lnTo>
                <a:lnTo>
                  <a:pt x="848977" y="788985"/>
                </a:lnTo>
                <a:lnTo>
                  <a:pt x="848449" y="790814"/>
                </a:lnTo>
                <a:lnTo>
                  <a:pt x="845249" y="795558"/>
                </a:lnTo>
                <a:lnTo>
                  <a:pt x="843649" y="798720"/>
                </a:lnTo>
                <a:lnTo>
                  <a:pt x="840449" y="802674"/>
                </a:lnTo>
                <a:lnTo>
                  <a:pt x="839649" y="807418"/>
                </a:lnTo>
                <a:lnTo>
                  <a:pt x="836449" y="810580"/>
                </a:lnTo>
                <a:lnTo>
                  <a:pt x="833250" y="815324"/>
                </a:lnTo>
                <a:lnTo>
                  <a:pt x="830050" y="817696"/>
                </a:lnTo>
                <a:lnTo>
                  <a:pt x="826850" y="822440"/>
                </a:lnTo>
                <a:lnTo>
                  <a:pt x="822850" y="825603"/>
                </a:lnTo>
                <a:lnTo>
                  <a:pt x="818051" y="828765"/>
                </a:lnTo>
                <a:lnTo>
                  <a:pt x="814851" y="831137"/>
                </a:lnTo>
                <a:lnTo>
                  <a:pt x="811651" y="834300"/>
                </a:lnTo>
                <a:lnTo>
                  <a:pt x="807651" y="837463"/>
                </a:lnTo>
                <a:lnTo>
                  <a:pt x="802851" y="840625"/>
                </a:lnTo>
                <a:lnTo>
                  <a:pt x="798052" y="842207"/>
                </a:lnTo>
                <a:lnTo>
                  <a:pt x="794052" y="843788"/>
                </a:lnTo>
                <a:lnTo>
                  <a:pt x="789252" y="845369"/>
                </a:lnTo>
                <a:lnTo>
                  <a:pt x="784453" y="846160"/>
                </a:lnTo>
                <a:lnTo>
                  <a:pt x="779653" y="847741"/>
                </a:lnTo>
                <a:lnTo>
                  <a:pt x="774053" y="849323"/>
                </a:lnTo>
                <a:lnTo>
                  <a:pt x="769253" y="850904"/>
                </a:lnTo>
                <a:lnTo>
                  <a:pt x="764454" y="850904"/>
                </a:lnTo>
                <a:lnTo>
                  <a:pt x="760454" y="852485"/>
                </a:lnTo>
                <a:lnTo>
                  <a:pt x="754054" y="852485"/>
                </a:lnTo>
                <a:lnTo>
                  <a:pt x="749255" y="852485"/>
                </a:lnTo>
                <a:lnTo>
                  <a:pt x="743655" y="850904"/>
                </a:lnTo>
                <a:lnTo>
                  <a:pt x="738855" y="850904"/>
                </a:lnTo>
                <a:lnTo>
                  <a:pt x="735151" y="849989"/>
                </a:lnTo>
                <a:lnTo>
                  <a:pt x="711867" y="871535"/>
                </a:lnTo>
                <a:lnTo>
                  <a:pt x="710282" y="871535"/>
                </a:lnTo>
                <a:lnTo>
                  <a:pt x="707112" y="871535"/>
                </a:lnTo>
                <a:lnTo>
                  <a:pt x="703942" y="871535"/>
                </a:lnTo>
                <a:lnTo>
                  <a:pt x="701565" y="871535"/>
                </a:lnTo>
                <a:lnTo>
                  <a:pt x="698395" y="871535"/>
                </a:lnTo>
                <a:lnTo>
                  <a:pt x="695226" y="871535"/>
                </a:lnTo>
                <a:lnTo>
                  <a:pt x="692056" y="869951"/>
                </a:lnTo>
                <a:lnTo>
                  <a:pt x="687301" y="868366"/>
                </a:lnTo>
                <a:lnTo>
                  <a:pt x="683339" y="866781"/>
                </a:lnTo>
                <a:lnTo>
                  <a:pt x="678584" y="865196"/>
                </a:lnTo>
                <a:lnTo>
                  <a:pt x="673830" y="862027"/>
                </a:lnTo>
                <a:lnTo>
                  <a:pt x="669868" y="859650"/>
                </a:lnTo>
                <a:lnTo>
                  <a:pt x="663528" y="854896"/>
                </a:lnTo>
                <a:lnTo>
                  <a:pt x="658774" y="850142"/>
                </a:lnTo>
                <a:lnTo>
                  <a:pt x="654811" y="845388"/>
                </a:lnTo>
                <a:lnTo>
                  <a:pt x="650057" y="839841"/>
                </a:lnTo>
                <a:lnTo>
                  <a:pt x="646887" y="833503"/>
                </a:lnTo>
                <a:lnTo>
                  <a:pt x="643717" y="829541"/>
                </a:lnTo>
                <a:lnTo>
                  <a:pt x="642132" y="824787"/>
                </a:lnTo>
                <a:lnTo>
                  <a:pt x="639755" y="820033"/>
                </a:lnTo>
                <a:lnTo>
                  <a:pt x="639755" y="816863"/>
                </a:lnTo>
                <a:lnTo>
                  <a:pt x="638170" y="814486"/>
                </a:lnTo>
                <a:lnTo>
                  <a:pt x="636585" y="809732"/>
                </a:lnTo>
                <a:lnTo>
                  <a:pt x="636585" y="806563"/>
                </a:lnTo>
                <a:lnTo>
                  <a:pt x="636585" y="803394"/>
                </a:lnTo>
                <a:lnTo>
                  <a:pt x="636585" y="801809"/>
                </a:lnTo>
                <a:lnTo>
                  <a:pt x="636585" y="799432"/>
                </a:lnTo>
                <a:lnTo>
                  <a:pt x="638170" y="799432"/>
                </a:lnTo>
                <a:lnTo>
                  <a:pt x="649389" y="788985"/>
                </a:lnTo>
                <a:lnTo>
                  <a:pt x="629421" y="788985"/>
                </a:lnTo>
                <a:lnTo>
                  <a:pt x="627835" y="787414"/>
                </a:lnTo>
                <a:lnTo>
                  <a:pt x="626250" y="787414"/>
                </a:lnTo>
                <a:lnTo>
                  <a:pt x="622285" y="785058"/>
                </a:lnTo>
                <a:lnTo>
                  <a:pt x="619113" y="781917"/>
                </a:lnTo>
                <a:lnTo>
                  <a:pt x="615942" y="777204"/>
                </a:lnTo>
                <a:lnTo>
                  <a:pt x="612770" y="770921"/>
                </a:lnTo>
                <a:lnTo>
                  <a:pt x="611184" y="768565"/>
                </a:lnTo>
                <a:lnTo>
                  <a:pt x="609598" y="763852"/>
                </a:lnTo>
                <a:lnTo>
                  <a:pt x="609598" y="759140"/>
                </a:lnTo>
                <a:lnTo>
                  <a:pt x="609598" y="755213"/>
                </a:lnTo>
                <a:lnTo>
                  <a:pt x="609598" y="748930"/>
                </a:lnTo>
                <a:lnTo>
                  <a:pt x="609598" y="745788"/>
                </a:lnTo>
                <a:lnTo>
                  <a:pt x="611184" y="739505"/>
                </a:lnTo>
                <a:lnTo>
                  <a:pt x="612770" y="737149"/>
                </a:lnTo>
                <a:lnTo>
                  <a:pt x="614356" y="732436"/>
                </a:lnTo>
                <a:lnTo>
                  <a:pt x="617527" y="729295"/>
                </a:lnTo>
                <a:lnTo>
                  <a:pt x="619113" y="726153"/>
                </a:lnTo>
                <a:lnTo>
                  <a:pt x="622285" y="724582"/>
                </a:lnTo>
                <a:lnTo>
                  <a:pt x="626250" y="720655"/>
                </a:lnTo>
                <a:lnTo>
                  <a:pt x="631007" y="717514"/>
                </a:lnTo>
                <a:lnTo>
                  <a:pt x="634179" y="714372"/>
                </a:lnTo>
                <a:lnTo>
                  <a:pt x="635765" y="714372"/>
                </a:lnTo>
                <a:lnTo>
                  <a:pt x="658508" y="714372"/>
                </a:lnTo>
                <a:lnTo>
                  <a:pt x="659660" y="710957"/>
                </a:lnTo>
                <a:lnTo>
                  <a:pt x="661260" y="707004"/>
                </a:lnTo>
                <a:lnTo>
                  <a:pt x="662860" y="702260"/>
                </a:lnTo>
                <a:lnTo>
                  <a:pt x="666059" y="697516"/>
                </a:lnTo>
                <a:lnTo>
                  <a:pt x="669259" y="693562"/>
                </a:lnTo>
                <a:lnTo>
                  <a:pt x="671659" y="690400"/>
                </a:lnTo>
                <a:lnTo>
                  <a:pt x="674859" y="685656"/>
                </a:lnTo>
                <a:lnTo>
                  <a:pt x="678059" y="682493"/>
                </a:lnTo>
                <a:lnTo>
                  <a:pt x="681259" y="679330"/>
                </a:lnTo>
                <a:lnTo>
                  <a:pt x="684458" y="675377"/>
                </a:lnTo>
                <a:lnTo>
                  <a:pt x="688458" y="672214"/>
                </a:lnTo>
                <a:lnTo>
                  <a:pt x="691658" y="669052"/>
                </a:lnTo>
                <a:lnTo>
                  <a:pt x="696458" y="665889"/>
                </a:lnTo>
                <a:lnTo>
                  <a:pt x="701257" y="663517"/>
                </a:lnTo>
                <a:lnTo>
                  <a:pt x="705257" y="661936"/>
                </a:lnTo>
                <a:lnTo>
                  <a:pt x="710057" y="658773"/>
                </a:lnTo>
                <a:lnTo>
                  <a:pt x="714857" y="657192"/>
                </a:lnTo>
                <a:lnTo>
                  <a:pt x="718856" y="655611"/>
                </a:lnTo>
                <a:lnTo>
                  <a:pt x="723656" y="654029"/>
                </a:lnTo>
                <a:lnTo>
                  <a:pt x="728456" y="652448"/>
                </a:lnTo>
                <a:lnTo>
                  <a:pt x="732456" y="650867"/>
                </a:lnTo>
                <a:lnTo>
                  <a:pt x="738855" y="650867"/>
                </a:lnTo>
                <a:lnTo>
                  <a:pt x="743655" y="649285"/>
                </a:lnTo>
                <a:lnTo>
                  <a:pt x="749255" y="649285"/>
                </a:lnTo>
                <a:lnTo>
                  <a:pt x="754054" y="649285"/>
                </a:lnTo>
                <a:lnTo>
                  <a:pt x="760454" y="649285"/>
                </a:lnTo>
                <a:lnTo>
                  <a:pt x="764454" y="649285"/>
                </a:lnTo>
                <a:lnTo>
                  <a:pt x="769253" y="650867"/>
                </a:lnTo>
                <a:lnTo>
                  <a:pt x="774053" y="650867"/>
                </a:lnTo>
                <a:lnTo>
                  <a:pt x="779653" y="652448"/>
                </a:lnTo>
                <a:lnTo>
                  <a:pt x="784453" y="654029"/>
                </a:lnTo>
                <a:lnTo>
                  <a:pt x="789252" y="655611"/>
                </a:lnTo>
                <a:lnTo>
                  <a:pt x="791747" y="656432"/>
                </a:lnTo>
                <a:close/>
                <a:moveTo>
                  <a:pt x="1036147" y="241297"/>
                </a:moveTo>
                <a:lnTo>
                  <a:pt x="1040088" y="241297"/>
                </a:lnTo>
                <a:lnTo>
                  <a:pt x="1043241" y="241297"/>
                </a:lnTo>
                <a:lnTo>
                  <a:pt x="1047970" y="241297"/>
                </a:lnTo>
                <a:lnTo>
                  <a:pt x="1051123" y="241297"/>
                </a:lnTo>
                <a:lnTo>
                  <a:pt x="1054276" y="242894"/>
                </a:lnTo>
                <a:lnTo>
                  <a:pt x="1056640" y="244491"/>
                </a:lnTo>
                <a:lnTo>
                  <a:pt x="1061370" y="247685"/>
                </a:lnTo>
                <a:lnTo>
                  <a:pt x="1066099" y="251678"/>
                </a:lnTo>
                <a:lnTo>
                  <a:pt x="1070828" y="258066"/>
                </a:lnTo>
                <a:lnTo>
                  <a:pt x="1073193" y="264454"/>
                </a:lnTo>
                <a:lnTo>
                  <a:pt x="1076345" y="270043"/>
                </a:lnTo>
                <a:lnTo>
                  <a:pt x="1076345" y="274834"/>
                </a:lnTo>
                <a:lnTo>
                  <a:pt x="1077922" y="279625"/>
                </a:lnTo>
                <a:lnTo>
                  <a:pt x="1077922" y="282021"/>
                </a:lnTo>
                <a:lnTo>
                  <a:pt x="1079498" y="283618"/>
                </a:lnTo>
                <a:lnTo>
                  <a:pt x="1025112" y="373050"/>
                </a:lnTo>
                <a:lnTo>
                  <a:pt x="1019595" y="373050"/>
                </a:lnTo>
                <a:lnTo>
                  <a:pt x="1014866" y="374647"/>
                </a:lnTo>
                <a:lnTo>
                  <a:pt x="1009348" y="374647"/>
                </a:lnTo>
                <a:lnTo>
                  <a:pt x="1006195" y="374647"/>
                </a:lnTo>
                <a:lnTo>
                  <a:pt x="1001466" y="374647"/>
                </a:lnTo>
                <a:lnTo>
                  <a:pt x="998313" y="373050"/>
                </a:lnTo>
                <a:lnTo>
                  <a:pt x="994372" y="373050"/>
                </a:lnTo>
                <a:lnTo>
                  <a:pt x="991220" y="373050"/>
                </a:lnTo>
                <a:lnTo>
                  <a:pt x="984914" y="370655"/>
                </a:lnTo>
                <a:lnTo>
                  <a:pt x="980185" y="367461"/>
                </a:lnTo>
                <a:lnTo>
                  <a:pt x="977820" y="364267"/>
                </a:lnTo>
                <a:lnTo>
                  <a:pt x="974667" y="359476"/>
                </a:lnTo>
                <a:lnTo>
                  <a:pt x="971514" y="355483"/>
                </a:lnTo>
                <a:lnTo>
                  <a:pt x="969938" y="350692"/>
                </a:lnTo>
                <a:lnTo>
                  <a:pt x="968362" y="347498"/>
                </a:lnTo>
                <a:lnTo>
                  <a:pt x="968362" y="342707"/>
                </a:lnTo>
                <a:lnTo>
                  <a:pt x="966785" y="338714"/>
                </a:lnTo>
                <a:lnTo>
                  <a:pt x="968362" y="335520"/>
                </a:lnTo>
                <a:lnTo>
                  <a:pt x="1018018" y="250081"/>
                </a:lnTo>
                <a:lnTo>
                  <a:pt x="1019595" y="249282"/>
                </a:lnTo>
                <a:lnTo>
                  <a:pt x="1022748" y="247685"/>
                </a:lnTo>
                <a:lnTo>
                  <a:pt x="1024324" y="246088"/>
                </a:lnTo>
                <a:lnTo>
                  <a:pt x="1026689" y="244491"/>
                </a:lnTo>
                <a:lnTo>
                  <a:pt x="1029841" y="242894"/>
                </a:lnTo>
                <a:lnTo>
                  <a:pt x="1032994" y="242894"/>
                </a:lnTo>
                <a:close/>
                <a:moveTo>
                  <a:pt x="483192" y="241297"/>
                </a:moveTo>
                <a:lnTo>
                  <a:pt x="487132" y="241297"/>
                </a:lnTo>
                <a:lnTo>
                  <a:pt x="490284" y="241297"/>
                </a:lnTo>
                <a:lnTo>
                  <a:pt x="493436" y="241297"/>
                </a:lnTo>
                <a:lnTo>
                  <a:pt x="498165" y="241297"/>
                </a:lnTo>
                <a:lnTo>
                  <a:pt x="501317" y="242894"/>
                </a:lnTo>
                <a:lnTo>
                  <a:pt x="506833" y="244491"/>
                </a:lnTo>
                <a:lnTo>
                  <a:pt x="511561" y="247685"/>
                </a:lnTo>
                <a:lnTo>
                  <a:pt x="514713" y="249282"/>
                </a:lnTo>
                <a:lnTo>
                  <a:pt x="517078" y="250081"/>
                </a:lnTo>
                <a:lnTo>
                  <a:pt x="565148" y="335520"/>
                </a:lnTo>
                <a:lnTo>
                  <a:pt x="565148" y="338714"/>
                </a:lnTo>
                <a:lnTo>
                  <a:pt x="565148" y="342707"/>
                </a:lnTo>
                <a:lnTo>
                  <a:pt x="563572" y="347498"/>
                </a:lnTo>
                <a:lnTo>
                  <a:pt x="562784" y="350692"/>
                </a:lnTo>
                <a:lnTo>
                  <a:pt x="561208" y="355483"/>
                </a:lnTo>
                <a:lnTo>
                  <a:pt x="559632" y="359476"/>
                </a:lnTo>
                <a:lnTo>
                  <a:pt x="554904" y="364267"/>
                </a:lnTo>
                <a:lnTo>
                  <a:pt x="551752" y="367461"/>
                </a:lnTo>
                <a:lnTo>
                  <a:pt x="546235" y="370655"/>
                </a:lnTo>
                <a:lnTo>
                  <a:pt x="541507" y="373050"/>
                </a:lnTo>
                <a:lnTo>
                  <a:pt x="538355" y="373050"/>
                </a:lnTo>
                <a:lnTo>
                  <a:pt x="533627" y="373050"/>
                </a:lnTo>
                <a:lnTo>
                  <a:pt x="529686" y="374647"/>
                </a:lnTo>
                <a:lnTo>
                  <a:pt x="526534" y="374647"/>
                </a:lnTo>
                <a:lnTo>
                  <a:pt x="521806" y="374647"/>
                </a:lnTo>
                <a:lnTo>
                  <a:pt x="517078" y="374647"/>
                </a:lnTo>
                <a:lnTo>
                  <a:pt x="513137" y="373050"/>
                </a:lnTo>
                <a:lnTo>
                  <a:pt x="506833" y="373050"/>
                </a:lnTo>
                <a:lnTo>
                  <a:pt x="455610" y="283618"/>
                </a:lnTo>
                <a:lnTo>
                  <a:pt x="455610" y="282021"/>
                </a:lnTo>
                <a:lnTo>
                  <a:pt x="455610" y="279625"/>
                </a:lnTo>
                <a:lnTo>
                  <a:pt x="455610" y="274834"/>
                </a:lnTo>
                <a:lnTo>
                  <a:pt x="457186" y="270043"/>
                </a:lnTo>
                <a:lnTo>
                  <a:pt x="458762" y="264454"/>
                </a:lnTo>
                <a:lnTo>
                  <a:pt x="461915" y="258066"/>
                </a:lnTo>
                <a:lnTo>
                  <a:pt x="466643" y="251678"/>
                </a:lnTo>
                <a:lnTo>
                  <a:pt x="472159" y="247685"/>
                </a:lnTo>
                <a:lnTo>
                  <a:pt x="475311" y="244491"/>
                </a:lnTo>
                <a:lnTo>
                  <a:pt x="480040" y="242894"/>
                </a:lnTo>
                <a:close/>
                <a:moveTo>
                  <a:pt x="749298" y="163510"/>
                </a:moveTo>
                <a:lnTo>
                  <a:pt x="754060" y="163510"/>
                </a:lnTo>
                <a:lnTo>
                  <a:pt x="758823" y="165089"/>
                </a:lnTo>
                <a:lnTo>
                  <a:pt x="761998" y="165089"/>
                </a:lnTo>
                <a:lnTo>
                  <a:pt x="764379" y="165089"/>
                </a:lnTo>
                <a:lnTo>
                  <a:pt x="769141" y="166668"/>
                </a:lnTo>
                <a:lnTo>
                  <a:pt x="772316" y="168247"/>
                </a:lnTo>
                <a:lnTo>
                  <a:pt x="777079" y="172983"/>
                </a:lnTo>
                <a:lnTo>
                  <a:pt x="782635" y="176930"/>
                </a:lnTo>
                <a:lnTo>
                  <a:pt x="785810" y="180088"/>
                </a:lnTo>
                <a:lnTo>
                  <a:pt x="788985" y="184824"/>
                </a:lnTo>
                <a:lnTo>
                  <a:pt x="792160" y="186403"/>
                </a:lnTo>
                <a:lnTo>
                  <a:pt x="792160" y="187982"/>
                </a:lnTo>
                <a:lnTo>
                  <a:pt x="792160" y="289817"/>
                </a:lnTo>
                <a:lnTo>
                  <a:pt x="785810" y="292974"/>
                </a:lnTo>
                <a:lnTo>
                  <a:pt x="782635" y="296132"/>
                </a:lnTo>
                <a:lnTo>
                  <a:pt x="778666" y="298500"/>
                </a:lnTo>
                <a:lnTo>
                  <a:pt x="775491" y="301658"/>
                </a:lnTo>
                <a:lnTo>
                  <a:pt x="770729" y="303237"/>
                </a:lnTo>
                <a:lnTo>
                  <a:pt x="767554" y="304815"/>
                </a:lnTo>
                <a:lnTo>
                  <a:pt x="764379" y="306394"/>
                </a:lnTo>
                <a:lnTo>
                  <a:pt x="761998" y="307973"/>
                </a:lnTo>
                <a:lnTo>
                  <a:pt x="754060" y="307973"/>
                </a:lnTo>
                <a:lnTo>
                  <a:pt x="749298" y="307973"/>
                </a:lnTo>
                <a:lnTo>
                  <a:pt x="743741" y="304815"/>
                </a:lnTo>
                <a:lnTo>
                  <a:pt x="740566" y="304815"/>
                </a:lnTo>
                <a:lnTo>
                  <a:pt x="734216" y="301658"/>
                </a:lnTo>
                <a:lnTo>
                  <a:pt x="731835" y="298500"/>
                </a:lnTo>
                <a:lnTo>
                  <a:pt x="728660" y="296132"/>
                </a:lnTo>
                <a:lnTo>
                  <a:pt x="727073" y="292974"/>
                </a:lnTo>
                <a:lnTo>
                  <a:pt x="722310" y="288238"/>
                </a:lnTo>
                <a:lnTo>
                  <a:pt x="722310" y="286659"/>
                </a:lnTo>
                <a:lnTo>
                  <a:pt x="722310" y="189561"/>
                </a:lnTo>
                <a:lnTo>
                  <a:pt x="722310" y="187982"/>
                </a:lnTo>
                <a:lnTo>
                  <a:pt x="723898" y="184824"/>
                </a:lnTo>
                <a:lnTo>
                  <a:pt x="727073" y="180088"/>
                </a:lnTo>
                <a:lnTo>
                  <a:pt x="731835" y="175351"/>
                </a:lnTo>
                <a:lnTo>
                  <a:pt x="737391" y="169825"/>
                </a:lnTo>
                <a:lnTo>
                  <a:pt x="743741" y="166668"/>
                </a:lnTo>
                <a:lnTo>
                  <a:pt x="746916" y="165089"/>
                </a:lnTo>
                <a:close/>
                <a:moveTo>
                  <a:pt x="759617" y="98006"/>
                </a:moveTo>
                <a:cubicBezTo>
                  <a:pt x="394219" y="98006"/>
                  <a:pt x="98006" y="394219"/>
                  <a:pt x="98006" y="759616"/>
                </a:cubicBezTo>
                <a:cubicBezTo>
                  <a:pt x="98006" y="1125013"/>
                  <a:pt x="394219" y="1421226"/>
                  <a:pt x="759617" y="1421226"/>
                </a:cubicBezTo>
                <a:cubicBezTo>
                  <a:pt x="1125015" y="1421226"/>
                  <a:pt x="1421228" y="1125013"/>
                  <a:pt x="1421228" y="759616"/>
                </a:cubicBezTo>
                <a:cubicBezTo>
                  <a:pt x="1421228" y="394219"/>
                  <a:pt x="1125015" y="98006"/>
                  <a:pt x="759617" y="98006"/>
                </a:cubicBezTo>
                <a:close/>
                <a:moveTo>
                  <a:pt x="759617" y="0"/>
                </a:moveTo>
                <a:cubicBezTo>
                  <a:pt x="1179142" y="0"/>
                  <a:pt x="1519234" y="340092"/>
                  <a:pt x="1519234" y="759616"/>
                </a:cubicBezTo>
                <a:cubicBezTo>
                  <a:pt x="1519234" y="1179140"/>
                  <a:pt x="1179142" y="1519232"/>
                  <a:pt x="759617" y="1519232"/>
                </a:cubicBezTo>
                <a:cubicBezTo>
                  <a:pt x="340092" y="1519232"/>
                  <a:pt x="0" y="1179140"/>
                  <a:pt x="0" y="759616"/>
                </a:cubicBezTo>
                <a:cubicBezTo>
                  <a:pt x="0" y="340092"/>
                  <a:pt x="340092" y="0"/>
                  <a:pt x="75961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solidFill>
                <a:schemeClr val="tx1"/>
              </a:solidFill>
            </a:endParaRPr>
          </a:p>
        </p:txBody>
      </p:sp>
      <p:grpSp>
        <p:nvGrpSpPr>
          <p:cNvPr id="17" name="Group 16"/>
          <p:cNvGrpSpPr/>
          <p:nvPr/>
        </p:nvGrpSpPr>
        <p:grpSpPr>
          <a:xfrm>
            <a:off x="7031445" y="2236494"/>
            <a:ext cx="4874972" cy="3082064"/>
            <a:chOff x="6603968" y="1763254"/>
            <a:chExt cx="4779818" cy="3021906"/>
          </a:xfrm>
        </p:grpSpPr>
        <p:sp>
          <p:nvSpPr>
            <p:cNvPr id="13" name="Rectangle 12"/>
            <p:cNvSpPr/>
            <p:nvPr/>
          </p:nvSpPr>
          <p:spPr bwMode="auto">
            <a:xfrm>
              <a:off x="6603968" y="1763254"/>
              <a:ext cx="4779818" cy="302190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40" name="Oval 39"/>
            <p:cNvSpPr/>
            <p:nvPr/>
          </p:nvSpPr>
          <p:spPr bwMode="auto">
            <a:xfrm>
              <a:off x="9001890" y="3844341"/>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cxnSp>
          <p:nvCxnSpPr>
            <p:cNvPr id="53" name="Straight Connector 52"/>
            <p:cNvCxnSpPr/>
            <p:nvPr/>
          </p:nvCxnSpPr>
          <p:spPr>
            <a:xfrm flipV="1">
              <a:off x="7517362" y="3720347"/>
              <a:ext cx="2963698" cy="1118"/>
            </a:xfrm>
            <a:prstGeom prst="line">
              <a:avLst/>
            </a:prstGeom>
            <a:noFill/>
            <a:ln w="15875" cap="flat" cmpd="sng" algn="ctr">
              <a:solidFill>
                <a:srgbClr val="505050"/>
              </a:solidFill>
              <a:prstDash val="dash"/>
              <a:headEnd type="none"/>
              <a:tailEnd type="none"/>
            </a:ln>
            <a:effectLst/>
          </p:spPr>
        </p:cxnSp>
        <p:sp>
          <p:nvSpPr>
            <p:cNvPr id="54" name="TextBox 53"/>
            <p:cNvSpPr txBox="1"/>
            <p:nvPr/>
          </p:nvSpPr>
          <p:spPr>
            <a:xfrm>
              <a:off x="7045335" y="4177830"/>
              <a:ext cx="1501803"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SQL Server </a:t>
              </a:r>
              <a:b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Analysis Services</a:t>
              </a:r>
            </a:p>
          </p:txBody>
        </p:sp>
        <p:grpSp>
          <p:nvGrpSpPr>
            <p:cNvPr id="55" name="Group 54"/>
            <p:cNvGrpSpPr/>
            <p:nvPr/>
          </p:nvGrpSpPr>
          <p:grpSpPr>
            <a:xfrm>
              <a:off x="9684621" y="4063967"/>
              <a:ext cx="688026" cy="408174"/>
              <a:chOff x="2927465" y="5236638"/>
              <a:chExt cx="1470768" cy="865618"/>
            </a:xfrm>
          </p:grpSpPr>
          <p:sp>
            <p:nvSpPr>
              <p:cNvPr id="93" name="Freeform 92"/>
              <p:cNvSpPr>
                <a:spLocks noEditPoints="1"/>
              </p:cNvSpPr>
              <p:nvPr/>
            </p:nvSpPr>
            <p:spPr bwMode="auto">
              <a:xfrm>
                <a:off x="2927465" y="5236638"/>
                <a:ext cx="360348" cy="865616"/>
              </a:xfrm>
              <a:custGeom>
                <a:avLst/>
                <a:gdLst>
                  <a:gd name="T0" fmla="*/ 0 w 184"/>
                  <a:gd name="T1" fmla="*/ 0 h 442"/>
                  <a:gd name="T2" fmla="*/ 0 w 184"/>
                  <a:gd name="T3" fmla="*/ 442 h 442"/>
                  <a:gd name="T4" fmla="*/ 184 w 184"/>
                  <a:gd name="T5" fmla="*/ 442 h 442"/>
                  <a:gd name="T6" fmla="*/ 184 w 184"/>
                  <a:gd name="T7" fmla="*/ 0 h 442"/>
                  <a:gd name="T8" fmla="*/ 0 w 184"/>
                  <a:gd name="T9" fmla="*/ 0 h 442"/>
                  <a:gd name="T10" fmla="*/ 85 w 184"/>
                  <a:gd name="T11" fmla="*/ 370 h 442"/>
                  <a:gd name="T12" fmla="*/ 19 w 184"/>
                  <a:gd name="T13" fmla="*/ 370 h 442"/>
                  <a:gd name="T14" fmla="*/ 19 w 184"/>
                  <a:gd name="T15" fmla="*/ 310 h 442"/>
                  <a:gd name="T16" fmla="*/ 85 w 184"/>
                  <a:gd name="T17" fmla="*/ 310 h 442"/>
                  <a:gd name="T18" fmla="*/ 85 w 184"/>
                  <a:gd name="T19" fmla="*/ 370 h 442"/>
                  <a:gd name="T20" fmla="*/ 85 w 184"/>
                  <a:gd name="T21" fmla="*/ 296 h 442"/>
                  <a:gd name="T22" fmla="*/ 19 w 184"/>
                  <a:gd name="T23" fmla="*/ 296 h 442"/>
                  <a:gd name="T24" fmla="*/ 19 w 184"/>
                  <a:gd name="T25" fmla="*/ 237 h 442"/>
                  <a:gd name="T26" fmla="*/ 85 w 184"/>
                  <a:gd name="T27" fmla="*/ 237 h 442"/>
                  <a:gd name="T28" fmla="*/ 85 w 184"/>
                  <a:gd name="T29" fmla="*/ 296 h 442"/>
                  <a:gd name="T30" fmla="*/ 85 w 184"/>
                  <a:gd name="T31" fmla="*/ 223 h 442"/>
                  <a:gd name="T32" fmla="*/ 19 w 184"/>
                  <a:gd name="T33" fmla="*/ 223 h 442"/>
                  <a:gd name="T34" fmla="*/ 19 w 184"/>
                  <a:gd name="T35" fmla="*/ 164 h 442"/>
                  <a:gd name="T36" fmla="*/ 85 w 184"/>
                  <a:gd name="T37" fmla="*/ 164 h 442"/>
                  <a:gd name="T38" fmla="*/ 85 w 184"/>
                  <a:gd name="T39" fmla="*/ 223 h 442"/>
                  <a:gd name="T40" fmla="*/ 85 w 184"/>
                  <a:gd name="T41" fmla="*/ 151 h 442"/>
                  <a:gd name="T42" fmla="*/ 19 w 184"/>
                  <a:gd name="T43" fmla="*/ 151 h 442"/>
                  <a:gd name="T44" fmla="*/ 19 w 184"/>
                  <a:gd name="T45" fmla="*/ 91 h 442"/>
                  <a:gd name="T46" fmla="*/ 85 w 184"/>
                  <a:gd name="T47" fmla="*/ 91 h 442"/>
                  <a:gd name="T48" fmla="*/ 85 w 184"/>
                  <a:gd name="T49" fmla="*/ 151 h 442"/>
                  <a:gd name="T50" fmla="*/ 85 w 184"/>
                  <a:gd name="T51" fmla="*/ 78 h 442"/>
                  <a:gd name="T52" fmla="*/ 19 w 184"/>
                  <a:gd name="T53" fmla="*/ 78 h 442"/>
                  <a:gd name="T54" fmla="*/ 19 w 184"/>
                  <a:gd name="T55" fmla="*/ 18 h 442"/>
                  <a:gd name="T56" fmla="*/ 85 w 184"/>
                  <a:gd name="T57" fmla="*/ 18 h 442"/>
                  <a:gd name="T58" fmla="*/ 85 w 184"/>
                  <a:gd name="T59" fmla="*/ 78 h 442"/>
                  <a:gd name="T60" fmla="*/ 164 w 184"/>
                  <a:gd name="T61" fmla="*/ 370 h 442"/>
                  <a:gd name="T62" fmla="*/ 99 w 184"/>
                  <a:gd name="T63" fmla="*/ 370 h 442"/>
                  <a:gd name="T64" fmla="*/ 99 w 184"/>
                  <a:gd name="T65" fmla="*/ 310 h 442"/>
                  <a:gd name="T66" fmla="*/ 164 w 184"/>
                  <a:gd name="T67" fmla="*/ 310 h 442"/>
                  <a:gd name="T68" fmla="*/ 164 w 184"/>
                  <a:gd name="T69" fmla="*/ 370 h 442"/>
                  <a:gd name="T70" fmla="*/ 164 w 184"/>
                  <a:gd name="T71" fmla="*/ 296 h 442"/>
                  <a:gd name="T72" fmla="*/ 99 w 184"/>
                  <a:gd name="T73" fmla="*/ 296 h 442"/>
                  <a:gd name="T74" fmla="*/ 99 w 184"/>
                  <a:gd name="T75" fmla="*/ 237 h 442"/>
                  <a:gd name="T76" fmla="*/ 164 w 184"/>
                  <a:gd name="T77" fmla="*/ 237 h 442"/>
                  <a:gd name="T78" fmla="*/ 164 w 184"/>
                  <a:gd name="T79" fmla="*/ 296 h 442"/>
                  <a:gd name="T80" fmla="*/ 164 w 184"/>
                  <a:gd name="T81" fmla="*/ 223 h 442"/>
                  <a:gd name="T82" fmla="*/ 99 w 184"/>
                  <a:gd name="T83" fmla="*/ 223 h 442"/>
                  <a:gd name="T84" fmla="*/ 99 w 184"/>
                  <a:gd name="T85" fmla="*/ 164 h 442"/>
                  <a:gd name="T86" fmla="*/ 164 w 184"/>
                  <a:gd name="T87" fmla="*/ 164 h 442"/>
                  <a:gd name="T88" fmla="*/ 164 w 184"/>
                  <a:gd name="T89" fmla="*/ 223 h 442"/>
                  <a:gd name="T90" fmla="*/ 164 w 184"/>
                  <a:gd name="T91" fmla="*/ 151 h 442"/>
                  <a:gd name="T92" fmla="*/ 99 w 184"/>
                  <a:gd name="T93" fmla="*/ 151 h 442"/>
                  <a:gd name="T94" fmla="*/ 99 w 184"/>
                  <a:gd name="T95" fmla="*/ 91 h 442"/>
                  <a:gd name="T96" fmla="*/ 164 w 184"/>
                  <a:gd name="T97" fmla="*/ 91 h 442"/>
                  <a:gd name="T98" fmla="*/ 164 w 184"/>
                  <a:gd name="T99" fmla="*/ 151 h 442"/>
                  <a:gd name="T100" fmla="*/ 164 w 184"/>
                  <a:gd name="T101" fmla="*/ 78 h 442"/>
                  <a:gd name="T102" fmla="*/ 99 w 184"/>
                  <a:gd name="T103" fmla="*/ 78 h 442"/>
                  <a:gd name="T104" fmla="*/ 99 w 184"/>
                  <a:gd name="T105" fmla="*/ 18 h 442"/>
                  <a:gd name="T106" fmla="*/ 164 w 184"/>
                  <a:gd name="T107" fmla="*/ 18 h 442"/>
                  <a:gd name="T108" fmla="*/ 164 w 184"/>
                  <a:gd name="T109" fmla="*/ 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442">
                    <a:moveTo>
                      <a:pt x="0" y="0"/>
                    </a:moveTo>
                    <a:lnTo>
                      <a:pt x="0" y="442"/>
                    </a:lnTo>
                    <a:lnTo>
                      <a:pt x="184" y="442"/>
                    </a:lnTo>
                    <a:lnTo>
                      <a:pt x="184" y="0"/>
                    </a:lnTo>
                    <a:lnTo>
                      <a:pt x="0" y="0"/>
                    </a:lnTo>
                    <a:close/>
                    <a:moveTo>
                      <a:pt x="85" y="370"/>
                    </a:moveTo>
                    <a:lnTo>
                      <a:pt x="19" y="370"/>
                    </a:lnTo>
                    <a:lnTo>
                      <a:pt x="19" y="310"/>
                    </a:lnTo>
                    <a:lnTo>
                      <a:pt x="85" y="310"/>
                    </a:lnTo>
                    <a:lnTo>
                      <a:pt x="85" y="370"/>
                    </a:lnTo>
                    <a:close/>
                    <a:moveTo>
                      <a:pt x="85" y="296"/>
                    </a:moveTo>
                    <a:lnTo>
                      <a:pt x="19" y="296"/>
                    </a:lnTo>
                    <a:lnTo>
                      <a:pt x="19" y="237"/>
                    </a:lnTo>
                    <a:lnTo>
                      <a:pt x="85" y="237"/>
                    </a:lnTo>
                    <a:lnTo>
                      <a:pt x="85" y="296"/>
                    </a:lnTo>
                    <a:close/>
                    <a:moveTo>
                      <a:pt x="85" y="223"/>
                    </a:moveTo>
                    <a:lnTo>
                      <a:pt x="19" y="223"/>
                    </a:lnTo>
                    <a:lnTo>
                      <a:pt x="19" y="164"/>
                    </a:lnTo>
                    <a:lnTo>
                      <a:pt x="85" y="164"/>
                    </a:lnTo>
                    <a:lnTo>
                      <a:pt x="85" y="223"/>
                    </a:lnTo>
                    <a:close/>
                    <a:moveTo>
                      <a:pt x="85" y="151"/>
                    </a:moveTo>
                    <a:lnTo>
                      <a:pt x="19" y="151"/>
                    </a:lnTo>
                    <a:lnTo>
                      <a:pt x="19" y="91"/>
                    </a:lnTo>
                    <a:lnTo>
                      <a:pt x="85" y="91"/>
                    </a:lnTo>
                    <a:lnTo>
                      <a:pt x="85" y="151"/>
                    </a:lnTo>
                    <a:close/>
                    <a:moveTo>
                      <a:pt x="85" y="78"/>
                    </a:moveTo>
                    <a:lnTo>
                      <a:pt x="19" y="78"/>
                    </a:lnTo>
                    <a:lnTo>
                      <a:pt x="19" y="18"/>
                    </a:lnTo>
                    <a:lnTo>
                      <a:pt x="85" y="18"/>
                    </a:lnTo>
                    <a:lnTo>
                      <a:pt x="85" y="78"/>
                    </a:lnTo>
                    <a:close/>
                    <a:moveTo>
                      <a:pt x="164" y="370"/>
                    </a:moveTo>
                    <a:lnTo>
                      <a:pt x="99" y="370"/>
                    </a:lnTo>
                    <a:lnTo>
                      <a:pt x="99" y="310"/>
                    </a:lnTo>
                    <a:lnTo>
                      <a:pt x="164" y="310"/>
                    </a:lnTo>
                    <a:lnTo>
                      <a:pt x="164" y="370"/>
                    </a:lnTo>
                    <a:close/>
                    <a:moveTo>
                      <a:pt x="164" y="296"/>
                    </a:moveTo>
                    <a:lnTo>
                      <a:pt x="99" y="296"/>
                    </a:lnTo>
                    <a:lnTo>
                      <a:pt x="99" y="237"/>
                    </a:lnTo>
                    <a:lnTo>
                      <a:pt x="164" y="237"/>
                    </a:lnTo>
                    <a:lnTo>
                      <a:pt x="164" y="296"/>
                    </a:lnTo>
                    <a:close/>
                    <a:moveTo>
                      <a:pt x="164" y="223"/>
                    </a:moveTo>
                    <a:lnTo>
                      <a:pt x="99" y="223"/>
                    </a:lnTo>
                    <a:lnTo>
                      <a:pt x="99" y="164"/>
                    </a:lnTo>
                    <a:lnTo>
                      <a:pt x="164" y="164"/>
                    </a:lnTo>
                    <a:lnTo>
                      <a:pt x="164" y="223"/>
                    </a:lnTo>
                    <a:close/>
                    <a:moveTo>
                      <a:pt x="164" y="151"/>
                    </a:moveTo>
                    <a:lnTo>
                      <a:pt x="99" y="151"/>
                    </a:lnTo>
                    <a:lnTo>
                      <a:pt x="99" y="91"/>
                    </a:lnTo>
                    <a:lnTo>
                      <a:pt x="164" y="91"/>
                    </a:lnTo>
                    <a:lnTo>
                      <a:pt x="164" y="151"/>
                    </a:lnTo>
                    <a:close/>
                    <a:moveTo>
                      <a:pt x="164" y="78"/>
                    </a:moveTo>
                    <a:lnTo>
                      <a:pt x="99" y="78"/>
                    </a:lnTo>
                    <a:lnTo>
                      <a:pt x="99" y="18"/>
                    </a:lnTo>
                    <a:lnTo>
                      <a:pt x="164" y="18"/>
                    </a:lnTo>
                    <a:lnTo>
                      <a:pt x="164" y="78"/>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94" name="Freeform 93"/>
              <p:cNvSpPr>
                <a:spLocks noEditPoints="1"/>
              </p:cNvSpPr>
              <p:nvPr/>
            </p:nvSpPr>
            <p:spPr bwMode="auto">
              <a:xfrm>
                <a:off x="3323066" y="5236638"/>
                <a:ext cx="321181" cy="865616"/>
              </a:xfrm>
              <a:custGeom>
                <a:avLst/>
                <a:gdLst>
                  <a:gd name="T0" fmla="*/ 148 w 164"/>
                  <a:gd name="T1" fmla="*/ 181 h 442"/>
                  <a:gd name="T2" fmla="*/ 148 w 164"/>
                  <a:gd name="T3" fmla="*/ 136 h 442"/>
                  <a:gd name="T4" fmla="*/ 123 w 164"/>
                  <a:gd name="T5" fmla="*/ 136 h 442"/>
                  <a:gd name="T6" fmla="*/ 123 w 164"/>
                  <a:gd name="T7" fmla="*/ 84 h 442"/>
                  <a:gd name="T8" fmla="*/ 101 w 164"/>
                  <a:gd name="T9" fmla="*/ 84 h 442"/>
                  <a:gd name="T10" fmla="*/ 101 w 164"/>
                  <a:gd name="T11" fmla="*/ 45 h 442"/>
                  <a:gd name="T12" fmla="*/ 87 w 164"/>
                  <a:gd name="T13" fmla="*/ 45 h 442"/>
                  <a:gd name="T14" fmla="*/ 87 w 164"/>
                  <a:gd name="T15" fmla="*/ 0 h 442"/>
                  <a:gd name="T16" fmla="*/ 77 w 164"/>
                  <a:gd name="T17" fmla="*/ 0 h 442"/>
                  <a:gd name="T18" fmla="*/ 77 w 164"/>
                  <a:gd name="T19" fmla="*/ 45 h 442"/>
                  <a:gd name="T20" fmla="*/ 63 w 164"/>
                  <a:gd name="T21" fmla="*/ 45 h 442"/>
                  <a:gd name="T22" fmla="*/ 63 w 164"/>
                  <a:gd name="T23" fmla="*/ 84 h 442"/>
                  <a:gd name="T24" fmla="*/ 41 w 164"/>
                  <a:gd name="T25" fmla="*/ 84 h 442"/>
                  <a:gd name="T26" fmla="*/ 41 w 164"/>
                  <a:gd name="T27" fmla="*/ 136 h 442"/>
                  <a:gd name="T28" fmla="*/ 16 w 164"/>
                  <a:gd name="T29" fmla="*/ 136 h 442"/>
                  <a:gd name="T30" fmla="*/ 16 w 164"/>
                  <a:gd name="T31" fmla="*/ 181 h 442"/>
                  <a:gd name="T32" fmla="*/ 0 w 164"/>
                  <a:gd name="T33" fmla="*/ 181 h 442"/>
                  <a:gd name="T34" fmla="*/ 0 w 164"/>
                  <a:gd name="T35" fmla="*/ 442 h 442"/>
                  <a:gd name="T36" fmla="*/ 164 w 164"/>
                  <a:gd name="T37" fmla="*/ 442 h 442"/>
                  <a:gd name="T38" fmla="*/ 164 w 164"/>
                  <a:gd name="T39" fmla="*/ 181 h 442"/>
                  <a:gd name="T40" fmla="*/ 148 w 164"/>
                  <a:gd name="T41" fmla="*/ 181 h 442"/>
                  <a:gd name="T42" fmla="*/ 16 w 164"/>
                  <a:gd name="T43" fmla="*/ 207 h 442"/>
                  <a:gd name="T44" fmla="*/ 82 w 164"/>
                  <a:gd name="T45" fmla="*/ 207 h 442"/>
                  <a:gd name="T46" fmla="*/ 82 w 164"/>
                  <a:gd name="T47" fmla="*/ 266 h 442"/>
                  <a:gd name="T48" fmla="*/ 16 w 164"/>
                  <a:gd name="T49" fmla="*/ 266 h 442"/>
                  <a:gd name="T50" fmla="*/ 16 w 164"/>
                  <a:gd name="T51" fmla="*/ 207 h 442"/>
                  <a:gd name="T52" fmla="*/ 82 w 164"/>
                  <a:gd name="T53" fmla="*/ 411 h 442"/>
                  <a:gd name="T54" fmla="*/ 16 w 164"/>
                  <a:gd name="T55" fmla="*/ 411 h 442"/>
                  <a:gd name="T56" fmla="*/ 16 w 164"/>
                  <a:gd name="T57" fmla="*/ 352 h 442"/>
                  <a:gd name="T58" fmla="*/ 82 w 164"/>
                  <a:gd name="T59" fmla="*/ 352 h 442"/>
                  <a:gd name="T60" fmla="*/ 82 w 164"/>
                  <a:gd name="T61" fmla="*/ 411 h 442"/>
                  <a:gd name="T62" fmla="*/ 148 w 164"/>
                  <a:gd name="T63" fmla="*/ 340 h 442"/>
                  <a:gd name="T64" fmla="*/ 82 w 164"/>
                  <a:gd name="T65" fmla="*/ 340 h 442"/>
                  <a:gd name="T66" fmla="*/ 82 w 164"/>
                  <a:gd name="T67" fmla="*/ 280 h 442"/>
                  <a:gd name="T68" fmla="*/ 148 w 164"/>
                  <a:gd name="T69" fmla="*/ 280 h 442"/>
                  <a:gd name="T70" fmla="*/ 148 w 164"/>
                  <a:gd name="T71" fmla="*/ 3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442">
                    <a:moveTo>
                      <a:pt x="148" y="181"/>
                    </a:moveTo>
                    <a:lnTo>
                      <a:pt x="148" y="136"/>
                    </a:lnTo>
                    <a:lnTo>
                      <a:pt x="123" y="136"/>
                    </a:lnTo>
                    <a:lnTo>
                      <a:pt x="123" y="84"/>
                    </a:lnTo>
                    <a:lnTo>
                      <a:pt x="101" y="84"/>
                    </a:lnTo>
                    <a:lnTo>
                      <a:pt x="101" y="45"/>
                    </a:lnTo>
                    <a:lnTo>
                      <a:pt x="87" y="45"/>
                    </a:lnTo>
                    <a:lnTo>
                      <a:pt x="87" y="0"/>
                    </a:lnTo>
                    <a:lnTo>
                      <a:pt x="77" y="0"/>
                    </a:lnTo>
                    <a:lnTo>
                      <a:pt x="77" y="45"/>
                    </a:lnTo>
                    <a:lnTo>
                      <a:pt x="63" y="45"/>
                    </a:lnTo>
                    <a:lnTo>
                      <a:pt x="63" y="84"/>
                    </a:lnTo>
                    <a:lnTo>
                      <a:pt x="41" y="84"/>
                    </a:lnTo>
                    <a:lnTo>
                      <a:pt x="41" y="136"/>
                    </a:lnTo>
                    <a:lnTo>
                      <a:pt x="16" y="136"/>
                    </a:lnTo>
                    <a:lnTo>
                      <a:pt x="16" y="181"/>
                    </a:lnTo>
                    <a:lnTo>
                      <a:pt x="0" y="181"/>
                    </a:lnTo>
                    <a:lnTo>
                      <a:pt x="0" y="442"/>
                    </a:lnTo>
                    <a:lnTo>
                      <a:pt x="164" y="442"/>
                    </a:lnTo>
                    <a:lnTo>
                      <a:pt x="164" y="181"/>
                    </a:lnTo>
                    <a:lnTo>
                      <a:pt x="148" y="181"/>
                    </a:lnTo>
                    <a:close/>
                    <a:moveTo>
                      <a:pt x="16" y="207"/>
                    </a:moveTo>
                    <a:lnTo>
                      <a:pt x="82" y="207"/>
                    </a:lnTo>
                    <a:lnTo>
                      <a:pt x="82" y="266"/>
                    </a:lnTo>
                    <a:lnTo>
                      <a:pt x="16" y="266"/>
                    </a:lnTo>
                    <a:lnTo>
                      <a:pt x="16" y="207"/>
                    </a:lnTo>
                    <a:close/>
                    <a:moveTo>
                      <a:pt x="82" y="411"/>
                    </a:moveTo>
                    <a:lnTo>
                      <a:pt x="16" y="411"/>
                    </a:lnTo>
                    <a:lnTo>
                      <a:pt x="16" y="352"/>
                    </a:lnTo>
                    <a:lnTo>
                      <a:pt x="82" y="352"/>
                    </a:lnTo>
                    <a:lnTo>
                      <a:pt x="82" y="411"/>
                    </a:lnTo>
                    <a:close/>
                    <a:moveTo>
                      <a:pt x="148" y="340"/>
                    </a:moveTo>
                    <a:lnTo>
                      <a:pt x="82" y="340"/>
                    </a:lnTo>
                    <a:lnTo>
                      <a:pt x="82" y="280"/>
                    </a:lnTo>
                    <a:lnTo>
                      <a:pt x="148" y="280"/>
                    </a:lnTo>
                    <a:lnTo>
                      <a:pt x="148" y="340"/>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95" name="Freeform 94"/>
              <p:cNvSpPr>
                <a:spLocks noEditPoints="1"/>
              </p:cNvSpPr>
              <p:nvPr/>
            </p:nvSpPr>
            <p:spPr bwMode="auto">
              <a:xfrm>
                <a:off x="4077052" y="5424647"/>
                <a:ext cx="321181" cy="677609"/>
              </a:xfrm>
              <a:custGeom>
                <a:avLst/>
                <a:gdLst>
                  <a:gd name="T0" fmla="*/ 148 w 164"/>
                  <a:gd name="T1" fmla="*/ 181 h 346"/>
                  <a:gd name="T2" fmla="*/ 148 w 164"/>
                  <a:gd name="T3" fmla="*/ 136 h 346"/>
                  <a:gd name="T4" fmla="*/ 123 w 164"/>
                  <a:gd name="T5" fmla="*/ 136 h 346"/>
                  <a:gd name="T6" fmla="*/ 123 w 164"/>
                  <a:gd name="T7" fmla="*/ 82 h 346"/>
                  <a:gd name="T8" fmla="*/ 101 w 164"/>
                  <a:gd name="T9" fmla="*/ 82 h 346"/>
                  <a:gd name="T10" fmla="*/ 101 w 164"/>
                  <a:gd name="T11" fmla="*/ 45 h 346"/>
                  <a:gd name="T12" fmla="*/ 87 w 164"/>
                  <a:gd name="T13" fmla="*/ 45 h 346"/>
                  <a:gd name="T14" fmla="*/ 87 w 164"/>
                  <a:gd name="T15" fmla="*/ 0 h 346"/>
                  <a:gd name="T16" fmla="*/ 77 w 164"/>
                  <a:gd name="T17" fmla="*/ 0 h 346"/>
                  <a:gd name="T18" fmla="*/ 77 w 164"/>
                  <a:gd name="T19" fmla="*/ 45 h 346"/>
                  <a:gd name="T20" fmla="*/ 63 w 164"/>
                  <a:gd name="T21" fmla="*/ 45 h 346"/>
                  <a:gd name="T22" fmla="*/ 63 w 164"/>
                  <a:gd name="T23" fmla="*/ 82 h 346"/>
                  <a:gd name="T24" fmla="*/ 42 w 164"/>
                  <a:gd name="T25" fmla="*/ 82 h 346"/>
                  <a:gd name="T26" fmla="*/ 42 w 164"/>
                  <a:gd name="T27" fmla="*/ 136 h 346"/>
                  <a:gd name="T28" fmla="*/ 16 w 164"/>
                  <a:gd name="T29" fmla="*/ 136 h 346"/>
                  <a:gd name="T30" fmla="*/ 16 w 164"/>
                  <a:gd name="T31" fmla="*/ 181 h 346"/>
                  <a:gd name="T32" fmla="*/ 0 w 164"/>
                  <a:gd name="T33" fmla="*/ 181 h 346"/>
                  <a:gd name="T34" fmla="*/ 0 w 164"/>
                  <a:gd name="T35" fmla="*/ 346 h 346"/>
                  <a:gd name="T36" fmla="*/ 164 w 164"/>
                  <a:gd name="T37" fmla="*/ 346 h 346"/>
                  <a:gd name="T38" fmla="*/ 164 w 164"/>
                  <a:gd name="T39" fmla="*/ 181 h 346"/>
                  <a:gd name="T40" fmla="*/ 148 w 164"/>
                  <a:gd name="T41" fmla="*/ 181 h 346"/>
                  <a:gd name="T42" fmla="*/ 35 w 164"/>
                  <a:gd name="T43" fmla="*/ 158 h 346"/>
                  <a:gd name="T44" fmla="*/ 82 w 164"/>
                  <a:gd name="T45" fmla="*/ 158 h 346"/>
                  <a:gd name="T46" fmla="*/ 82 w 164"/>
                  <a:gd name="T47" fmla="*/ 200 h 346"/>
                  <a:gd name="T48" fmla="*/ 35 w 164"/>
                  <a:gd name="T49" fmla="*/ 200 h 346"/>
                  <a:gd name="T50" fmla="*/ 35 w 164"/>
                  <a:gd name="T51" fmla="*/ 158 h 346"/>
                  <a:gd name="T52" fmla="*/ 82 w 164"/>
                  <a:gd name="T53" fmla="*/ 302 h 346"/>
                  <a:gd name="T54" fmla="*/ 35 w 164"/>
                  <a:gd name="T55" fmla="*/ 302 h 346"/>
                  <a:gd name="T56" fmla="*/ 35 w 164"/>
                  <a:gd name="T57" fmla="*/ 260 h 346"/>
                  <a:gd name="T58" fmla="*/ 82 w 164"/>
                  <a:gd name="T59" fmla="*/ 260 h 346"/>
                  <a:gd name="T60" fmla="*/ 82 w 164"/>
                  <a:gd name="T61" fmla="*/ 302 h 346"/>
                  <a:gd name="T62" fmla="*/ 129 w 164"/>
                  <a:gd name="T63" fmla="*/ 251 h 346"/>
                  <a:gd name="T64" fmla="*/ 82 w 164"/>
                  <a:gd name="T65" fmla="*/ 251 h 346"/>
                  <a:gd name="T66" fmla="*/ 82 w 164"/>
                  <a:gd name="T67" fmla="*/ 209 h 346"/>
                  <a:gd name="T68" fmla="*/ 129 w 164"/>
                  <a:gd name="T69" fmla="*/ 209 h 346"/>
                  <a:gd name="T70" fmla="*/ 129 w 164"/>
                  <a:gd name="T71" fmla="*/ 25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346">
                    <a:moveTo>
                      <a:pt x="148" y="181"/>
                    </a:moveTo>
                    <a:lnTo>
                      <a:pt x="148" y="136"/>
                    </a:lnTo>
                    <a:lnTo>
                      <a:pt x="123" y="136"/>
                    </a:lnTo>
                    <a:lnTo>
                      <a:pt x="123" y="82"/>
                    </a:lnTo>
                    <a:lnTo>
                      <a:pt x="101" y="82"/>
                    </a:lnTo>
                    <a:lnTo>
                      <a:pt x="101" y="45"/>
                    </a:lnTo>
                    <a:lnTo>
                      <a:pt x="87" y="45"/>
                    </a:lnTo>
                    <a:lnTo>
                      <a:pt x="87" y="0"/>
                    </a:lnTo>
                    <a:lnTo>
                      <a:pt x="77" y="0"/>
                    </a:lnTo>
                    <a:lnTo>
                      <a:pt x="77" y="45"/>
                    </a:lnTo>
                    <a:lnTo>
                      <a:pt x="63" y="45"/>
                    </a:lnTo>
                    <a:lnTo>
                      <a:pt x="63" y="82"/>
                    </a:lnTo>
                    <a:lnTo>
                      <a:pt x="42" y="82"/>
                    </a:lnTo>
                    <a:lnTo>
                      <a:pt x="42" y="136"/>
                    </a:lnTo>
                    <a:lnTo>
                      <a:pt x="16" y="136"/>
                    </a:lnTo>
                    <a:lnTo>
                      <a:pt x="16" y="181"/>
                    </a:lnTo>
                    <a:lnTo>
                      <a:pt x="0" y="181"/>
                    </a:lnTo>
                    <a:lnTo>
                      <a:pt x="0" y="346"/>
                    </a:lnTo>
                    <a:lnTo>
                      <a:pt x="164" y="346"/>
                    </a:lnTo>
                    <a:lnTo>
                      <a:pt x="164" y="181"/>
                    </a:lnTo>
                    <a:lnTo>
                      <a:pt x="148" y="181"/>
                    </a:lnTo>
                    <a:close/>
                    <a:moveTo>
                      <a:pt x="35" y="158"/>
                    </a:moveTo>
                    <a:lnTo>
                      <a:pt x="82" y="158"/>
                    </a:lnTo>
                    <a:lnTo>
                      <a:pt x="82" y="200"/>
                    </a:lnTo>
                    <a:lnTo>
                      <a:pt x="35" y="200"/>
                    </a:lnTo>
                    <a:lnTo>
                      <a:pt x="35" y="158"/>
                    </a:lnTo>
                    <a:close/>
                    <a:moveTo>
                      <a:pt x="82" y="302"/>
                    </a:moveTo>
                    <a:lnTo>
                      <a:pt x="35" y="302"/>
                    </a:lnTo>
                    <a:lnTo>
                      <a:pt x="35" y="260"/>
                    </a:lnTo>
                    <a:lnTo>
                      <a:pt x="82" y="260"/>
                    </a:lnTo>
                    <a:lnTo>
                      <a:pt x="82" y="302"/>
                    </a:lnTo>
                    <a:close/>
                    <a:moveTo>
                      <a:pt x="129" y="251"/>
                    </a:moveTo>
                    <a:lnTo>
                      <a:pt x="82" y="251"/>
                    </a:lnTo>
                    <a:lnTo>
                      <a:pt x="82" y="209"/>
                    </a:lnTo>
                    <a:lnTo>
                      <a:pt x="129" y="209"/>
                    </a:lnTo>
                    <a:lnTo>
                      <a:pt x="129" y="251"/>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96" name="Freeform 95"/>
              <p:cNvSpPr>
                <a:spLocks noEditPoints="1"/>
              </p:cNvSpPr>
              <p:nvPr/>
            </p:nvSpPr>
            <p:spPr bwMode="auto">
              <a:xfrm>
                <a:off x="3679497" y="5365893"/>
                <a:ext cx="362307" cy="736363"/>
              </a:xfrm>
              <a:custGeom>
                <a:avLst/>
                <a:gdLst>
                  <a:gd name="T0" fmla="*/ 0 w 185"/>
                  <a:gd name="T1" fmla="*/ 0 h 376"/>
                  <a:gd name="T2" fmla="*/ 0 w 185"/>
                  <a:gd name="T3" fmla="*/ 376 h 376"/>
                  <a:gd name="T4" fmla="*/ 185 w 185"/>
                  <a:gd name="T5" fmla="*/ 376 h 376"/>
                  <a:gd name="T6" fmla="*/ 185 w 185"/>
                  <a:gd name="T7" fmla="*/ 0 h 376"/>
                  <a:gd name="T8" fmla="*/ 0 w 185"/>
                  <a:gd name="T9" fmla="*/ 0 h 376"/>
                  <a:gd name="T10" fmla="*/ 86 w 185"/>
                  <a:gd name="T11" fmla="*/ 304 h 376"/>
                  <a:gd name="T12" fmla="*/ 20 w 185"/>
                  <a:gd name="T13" fmla="*/ 304 h 376"/>
                  <a:gd name="T14" fmla="*/ 20 w 185"/>
                  <a:gd name="T15" fmla="*/ 244 h 376"/>
                  <a:gd name="T16" fmla="*/ 86 w 185"/>
                  <a:gd name="T17" fmla="*/ 244 h 376"/>
                  <a:gd name="T18" fmla="*/ 86 w 185"/>
                  <a:gd name="T19" fmla="*/ 304 h 376"/>
                  <a:gd name="T20" fmla="*/ 86 w 185"/>
                  <a:gd name="T21" fmla="*/ 230 h 376"/>
                  <a:gd name="T22" fmla="*/ 20 w 185"/>
                  <a:gd name="T23" fmla="*/ 230 h 376"/>
                  <a:gd name="T24" fmla="*/ 20 w 185"/>
                  <a:gd name="T25" fmla="*/ 171 h 376"/>
                  <a:gd name="T26" fmla="*/ 86 w 185"/>
                  <a:gd name="T27" fmla="*/ 171 h 376"/>
                  <a:gd name="T28" fmla="*/ 86 w 185"/>
                  <a:gd name="T29" fmla="*/ 230 h 376"/>
                  <a:gd name="T30" fmla="*/ 86 w 185"/>
                  <a:gd name="T31" fmla="*/ 157 h 376"/>
                  <a:gd name="T32" fmla="*/ 20 w 185"/>
                  <a:gd name="T33" fmla="*/ 157 h 376"/>
                  <a:gd name="T34" fmla="*/ 20 w 185"/>
                  <a:gd name="T35" fmla="*/ 98 h 376"/>
                  <a:gd name="T36" fmla="*/ 86 w 185"/>
                  <a:gd name="T37" fmla="*/ 98 h 376"/>
                  <a:gd name="T38" fmla="*/ 86 w 185"/>
                  <a:gd name="T39" fmla="*/ 157 h 376"/>
                  <a:gd name="T40" fmla="*/ 86 w 185"/>
                  <a:gd name="T41" fmla="*/ 85 h 376"/>
                  <a:gd name="T42" fmla="*/ 20 w 185"/>
                  <a:gd name="T43" fmla="*/ 85 h 376"/>
                  <a:gd name="T44" fmla="*/ 20 w 185"/>
                  <a:gd name="T45" fmla="*/ 25 h 376"/>
                  <a:gd name="T46" fmla="*/ 86 w 185"/>
                  <a:gd name="T47" fmla="*/ 25 h 376"/>
                  <a:gd name="T48" fmla="*/ 86 w 185"/>
                  <a:gd name="T49" fmla="*/ 85 h 376"/>
                  <a:gd name="T50" fmla="*/ 166 w 185"/>
                  <a:gd name="T51" fmla="*/ 304 h 376"/>
                  <a:gd name="T52" fmla="*/ 99 w 185"/>
                  <a:gd name="T53" fmla="*/ 304 h 376"/>
                  <a:gd name="T54" fmla="*/ 99 w 185"/>
                  <a:gd name="T55" fmla="*/ 244 h 376"/>
                  <a:gd name="T56" fmla="*/ 166 w 185"/>
                  <a:gd name="T57" fmla="*/ 244 h 376"/>
                  <a:gd name="T58" fmla="*/ 166 w 185"/>
                  <a:gd name="T59" fmla="*/ 304 h 376"/>
                  <a:gd name="T60" fmla="*/ 166 w 185"/>
                  <a:gd name="T61" fmla="*/ 230 h 376"/>
                  <a:gd name="T62" fmla="*/ 99 w 185"/>
                  <a:gd name="T63" fmla="*/ 230 h 376"/>
                  <a:gd name="T64" fmla="*/ 99 w 185"/>
                  <a:gd name="T65" fmla="*/ 171 h 376"/>
                  <a:gd name="T66" fmla="*/ 166 w 185"/>
                  <a:gd name="T67" fmla="*/ 171 h 376"/>
                  <a:gd name="T68" fmla="*/ 166 w 185"/>
                  <a:gd name="T69" fmla="*/ 230 h 376"/>
                  <a:gd name="T70" fmla="*/ 166 w 185"/>
                  <a:gd name="T71" fmla="*/ 157 h 376"/>
                  <a:gd name="T72" fmla="*/ 99 w 185"/>
                  <a:gd name="T73" fmla="*/ 157 h 376"/>
                  <a:gd name="T74" fmla="*/ 99 w 185"/>
                  <a:gd name="T75" fmla="*/ 98 h 376"/>
                  <a:gd name="T76" fmla="*/ 166 w 185"/>
                  <a:gd name="T77" fmla="*/ 98 h 376"/>
                  <a:gd name="T78" fmla="*/ 166 w 185"/>
                  <a:gd name="T79" fmla="*/ 157 h 376"/>
                  <a:gd name="T80" fmla="*/ 166 w 185"/>
                  <a:gd name="T81" fmla="*/ 85 h 376"/>
                  <a:gd name="T82" fmla="*/ 99 w 185"/>
                  <a:gd name="T83" fmla="*/ 85 h 376"/>
                  <a:gd name="T84" fmla="*/ 99 w 185"/>
                  <a:gd name="T85" fmla="*/ 25 h 376"/>
                  <a:gd name="T86" fmla="*/ 166 w 185"/>
                  <a:gd name="T87" fmla="*/ 25 h 376"/>
                  <a:gd name="T88" fmla="*/ 166 w 185"/>
                  <a:gd name="T89" fmla="*/ 8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5" h="376">
                    <a:moveTo>
                      <a:pt x="0" y="0"/>
                    </a:moveTo>
                    <a:lnTo>
                      <a:pt x="0" y="376"/>
                    </a:lnTo>
                    <a:lnTo>
                      <a:pt x="185" y="376"/>
                    </a:lnTo>
                    <a:lnTo>
                      <a:pt x="185" y="0"/>
                    </a:lnTo>
                    <a:lnTo>
                      <a:pt x="0" y="0"/>
                    </a:lnTo>
                    <a:close/>
                    <a:moveTo>
                      <a:pt x="86" y="304"/>
                    </a:moveTo>
                    <a:lnTo>
                      <a:pt x="20" y="304"/>
                    </a:lnTo>
                    <a:lnTo>
                      <a:pt x="20" y="244"/>
                    </a:lnTo>
                    <a:lnTo>
                      <a:pt x="86" y="244"/>
                    </a:lnTo>
                    <a:lnTo>
                      <a:pt x="86" y="304"/>
                    </a:lnTo>
                    <a:close/>
                    <a:moveTo>
                      <a:pt x="86" y="230"/>
                    </a:moveTo>
                    <a:lnTo>
                      <a:pt x="20" y="230"/>
                    </a:lnTo>
                    <a:lnTo>
                      <a:pt x="20" y="171"/>
                    </a:lnTo>
                    <a:lnTo>
                      <a:pt x="86" y="171"/>
                    </a:lnTo>
                    <a:lnTo>
                      <a:pt x="86" y="230"/>
                    </a:lnTo>
                    <a:close/>
                    <a:moveTo>
                      <a:pt x="86" y="157"/>
                    </a:moveTo>
                    <a:lnTo>
                      <a:pt x="20" y="157"/>
                    </a:lnTo>
                    <a:lnTo>
                      <a:pt x="20" y="98"/>
                    </a:lnTo>
                    <a:lnTo>
                      <a:pt x="86" y="98"/>
                    </a:lnTo>
                    <a:lnTo>
                      <a:pt x="86" y="157"/>
                    </a:lnTo>
                    <a:close/>
                    <a:moveTo>
                      <a:pt x="86" y="85"/>
                    </a:moveTo>
                    <a:lnTo>
                      <a:pt x="20" y="85"/>
                    </a:lnTo>
                    <a:lnTo>
                      <a:pt x="20" y="25"/>
                    </a:lnTo>
                    <a:lnTo>
                      <a:pt x="86" y="25"/>
                    </a:lnTo>
                    <a:lnTo>
                      <a:pt x="86" y="85"/>
                    </a:lnTo>
                    <a:close/>
                    <a:moveTo>
                      <a:pt x="166" y="304"/>
                    </a:moveTo>
                    <a:lnTo>
                      <a:pt x="99" y="304"/>
                    </a:lnTo>
                    <a:lnTo>
                      <a:pt x="99" y="244"/>
                    </a:lnTo>
                    <a:lnTo>
                      <a:pt x="166" y="244"/>
                    </a:lnTo>
                    <a:lnTo>
                      <a:pt x="166" y="304"/>
                    </a:lnTo>
                    <a:close/>
                    <a:moveTo>
                      <a:pt x="166" y="230"/>
                    </a:moveTo>
                    <a:lnTo>
                      <a:pt x="99" y="230"/>
                    </a:lnTo>
                    <a:lnTo>
                      <a:pt x="99" y="171"/>
                    </a:lnTo>
                    <a:lnTo>
                      <a:pt x="166" y="171"/>
                    </a:lnTo>
                    <a:lnTo>
                      <a:pt x="166" y="230"/>
                    </a:lnTo>
                    <a:close/>
                    <a:moveTo>
                      <a:pt x="166" y="157"/>
                    </a:moveTo>
                    <a:lnTo>
                      <a:pt x="99" y="157"/>
                    </a:lnTo>
                    <a:lnTo>
                      <a:pt x="99" y="98"/>
                    </a:lnTo>
                    <a:lnTo>
                      <a:pt x="166" y="98"/>
                    </a:lnTo>
                    <a:lnTo>
                      <a:pt x="166" y="157"/>
                    </a:lnTo>
                    <a:close/>
                    <a:moveTo>
                      <a:pt x="166" y="85"/>
                    </a:moveTo>
                    <a:lnTo>
                      <a:pt x="99" y="85"/>
                    </a:lnTo>
                    <a:lnTo>
                      <a:pt x="99" y="25"/>
                    </a:lnTo>
                    <a:lnTo>
                      <a:pt x="166" y="25"/>
                    </a:lnTo>
                    <a:lnTo>
                      <a:pt x="166" y="85"/>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grpSp>
        <p:sp>
          <p:nvSpPr>
            <p:cNvPr id="56" name="Freeform 55"/>
            <p:cNvSpPr>
              <a:spLocks/>
            </p:cNvSpPr>
            <p:nvPr/>
          </p:nvSpPr>
          <p:spPr bwMode="auto">
            <a:xfrm>
              <a:off x="7412178" y="4620682"/>
              <a:ext cx="3209085" cy="51814"/>
            </a:xfrm>
            <a:custGeom>
              <a:avLst/>
              <a:gdLst>
                <a:gd name="T0" fmla="*/ 2028 w 2087"/>
                <a:gd name="T1" fmla="*/ 139 h 139"/>
                <a:gd name="T2" fmla="*/ 59 w 2087"/>
                <a:gd name="T3" fmla="*/ 139 h 139"/>
                <a:gd name="T4" fmla="*/ 26 w 2087"/>
                <a:gd name="T5" fmla="*/ 65 h 139"/>
                <a:gd name="T6" fmla="*/ 73 w 2087"/>
                <a:gd name="T7" fmla="*/ 14 h 139"/>
                <a:gd name="T8" fmla="*/ 106 w 2087"/>
                <a:gd name="T9" fmla="*/ 0 h 139"/>
                <a:gd name="T10" fmla="*/ 1981 w 2087"/>
                <a:gd name="T11" fmla="*/ 0 h 139"/>
                <a:gd name="T12" fmla="*/ 2014 w 2087"/>
                <a:gd name="T13" fmla="*/ 14 h 139"/>
                <a:gd name="T14" fmla="*/ 2061 w 2087"/>
                <a:gd name="T15" fmla="*/ 65 h 139"/>
                <a:gd name="T16" fmla="*/ 2028 w 2087"/>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7" h="139">
                  <a:moveTo>
                    <a:pt x="2028" y="139"/>
                  </a:moveTo>
                  <a:cubicBezTo>
                    <a:pt x="59" y="139"/>
                    <a:pt x="59" y="139"/>
                    <a:pt x="59" y="139"/>
                  </a:cubicBezTo>
                  <a:cubicBezTo>
                    <a:pt x="20" y="139"/>
                    <a:pt x="0" y="94"/>
                    <a:pt x="26" y="65"/>
                  </a:cubicBezTo>
                  <a:cubicBezTo>
                    <a:pt x="73" y="14"/>
                    <a:pt x="73" y="14"/>
                    <a:pt x="73" y="14"/>
                  </a:cubicBezTo>
                  <a:cubicBezTo>
                    <a:pt x="82" y="5"/>
                    <a:pt x="94" y="0"/>
                    <a:pt x="106" y="0"/>
                  </a:cubicBezTo>
                  <a:cubicBezTo>
                    <a:pt x="1981" y="0"/>
                    <a:pt x="1981" y="0"/>
                    <a:pt x="1981" y="0"/>
                  </a:cubicBezTo>
                  <a:cubicBezTo>
                    <a:pt x="1994" y="0"/>
                    <a:pt x="2006" y="5"/>
                    <a:pt x="2014" y="14"/>
                  </a:cubicBezTo>
                  <a:cubicBezTo>
                    <a:pt x="2061" y="65"/>
                    <a:pt x="2061" y="65"/>
                    <a:pt x="2061" y="65"/>
                  </a:cubicBezTo>
                  <a:cubicBezTo>
                    <a:pt x="2087" y="94"/>
                    <a:pt x="2067" y="139"/>
                    <a:pt x="2028" y="139"/>
                  </a:cubicBezTo>
                  <a:close/>
                </a:path>
              </a:pathLst>
            </a:custGeom>
            <a:solidFill>
              <a:srgbClr val="DDDCD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dirty="0">
                <a:solidFill>
                  <a:srgbClr val="000000"/>
                </a:solidFill>
              </a:endParaRPr>
            </a:p>
          </p:txBody>
        </p:sp>
        <p:sp>
          <p:nvSpPr>
            <p:cNvPr id="57" name="Freeform 56"/>
            <p:cNvSpPr>
              <a:spLocks noChangeAspect="1"/>
            </p:cNvSpPr>
            <p:nvPr/>
          </p:nvSpPr>
          <p:spPr bwMode="auto">
            <a:xfrm>
              <a:off x="8864126" y="2068232"/>
              <a:ext cx="1667080" cy="1032589"/>
            </a:xfrm>
            <a:custGeom>
              <a:avLst/>
              <a:gdLst>
                <a:gd name="T0" fmla="*/ 860 w 994"/>
                <a:gd name="T1" fmla="*/ 342 h 610"/>
                <a:gd name="T2" fmla="*/ 858 w 994"/>
                <a:gd name="T3" fmla="*/ 342 h 610"/>
                <a:gd name="T4" fmla="*/ 860 w 994"/>
                <a:gd name="T5" fmla="*/ 305 h 610"/>
                <a:gd name="T6" fmla="*/ 555 w 994"/>
                <a:gd name="T7" fmla="*/ 0 h 610"/>
                <a:gd name="T8" fmla="*/ 272 w 994"/>
                <a:gd name="T9" fmla="*/ 193 h 610"/>
                <a:gd name="T10" fmla="*/ 212 w 994"/>
                <a:gd name="T11" fmla="*/ 185 h 610"/>
                <a:gd name="T12" fmla="*/ 0 w 994"/>
                <a:gd name="T13" fmla="*/ 397 h 610"/>
                <a:gd name="T14" fmla="*/ 212 w 994"/>
                <a:gd name="T15" fmla="*/ 610 h 610"/>
                <a:gd name="T16" fmla="*/ 860 w 994"/>
                <a:gd name="T17" fmla="*/ 610 h 610"/>
                <a:gd name="T18" fmla="*/ 994 w 994"/>
                <a:gd name="T19" fmla="*/ 476 h 610"/>
                <a:gd name="T20" fmla="*/ 860 w 994"/>
                <a:gd name="T21" fmla="*/ 34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 h="610">
                  <a:moveTo>
                    <a:pt x="860" y="342"/>
                  </a:moveTo>
                  <a:cubicBezTo>
                    <a:pt x="859" y="342"/>
                    <a:pt x="858" y="342"/>
                    <a:pt x="858" y="342"/>
                  </a:cubicBezTo>
                  <a:cubicBezTo>
                    <a:pt x="859" y="330"/>
                    <a:pt x="860" y="318"/>
                    <a:pt x="860" y="305"/>
                  </a:cubicBezTo>
                  <a:cubicBezTo>
                    <a:pt x="860" y="137"/>
                    <a:pt x="723" y="0"/>
                    <a:pt x="555" y="0"/>
                  </a:cubicBezTo>
                  <a:cubicBezTo>
                    <a:pt x="426" y="0"/>
                    <a:pt x="316" y="80"/>
                    <a:pt x="272" y="193"/>
                  </a:cubicBezTo>
                  <a:cubicBezTo>
                    <a:pt x="253" y="188"/>
                    <a:pt x="233" y="185"/>
                    <a:pt x="212" y="185"/>
                  </a:cubicBezTo>
                  <a:cubicBezTo>
                    <a:pt x="95" y="185"/>
                    <a:pt x="0" y="280"/>
                    <a:pt x="0" y="397"/>
                  </a:cubicBezTo>
                  <a:cubicBezTo>
                    <a:pt x="0" y="515"/>
                    <a:pt x="95" y="610"/>
                    <a:pt x="212" y="610"/>
                  </a:cubicBezTo>
                  <a:cubicBezTo>
                    <a:pt x="860" y="610"/>
                    <a:pt x="860" y="610"/>
                    <a:pt x="860" y="610"/>
                  </a:cubicBezTo>
                  <a:cubicBezTo>
                    <a:pt x="934" y="610"/>
                    <a:pt x="994" y="550"/>
                    <a:pt x="994" y="476"/>
                  </a:cubicBezTo>
                  <a:cubicBezTo>
                    <a:pt x="994" y="402"/>
                    <a:pt x="934" y="342"/>
                    <a:pt x="860" y="342"/>
                  </a:cubicBezTo>
                  <a:close/>
                </a:path>
              </a:pathLst>
            </a:custGeom>
            <a:solidFill>
              <a:schemeClr val="accent3">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p>
              <a:pPr defTabSz="931326" fontAlgn="base">
                <a:spcBef>
                  <a:spcPct val="0"/>
                </a:spcBef>
                <a:spcAft>
                  <a:spcPct val="0"/>
                </a:spcAft>
              </a:pPr>
              <a:endParaRPr lang="en-US" sz="2400">
                <a:solidFill>
                  <a:srgbClr val="000000"/>
                </a:solidFill>
                <a:latin typeface="Segoe UI Semilight"/>
                <a:ea typeface="MS PGothic" charset="0"/>
                <a:cs typeface="MS PGothic" charset="0"/>
              </a:endParaRPr>
            </a:p>
          </p:txBody>
        </p:sp>
        <p:sp>
          <p:nvSpPr>
            <p:cNvPr id="58" name="Freeform 57"/>
            <p:cNvSpPr>
              <a:spLocks noChangeAspect="1"/>
            </p:cNvSpPr>
            <p:nvPr/>
          </p:nvSpPr>
          <p:spPr bwMode="auto">
            <a:xfrm>
              <a:off x="9027722" y="2503247"/>
              <a:ext cx="1605336" cy="732300"/>
            </a:xfrm>
            <a:custGeom>
              <a:avLst/>
              <a:gdLst>
                <a:gd name="T0" fmla="*/ 951 w 1004"/>
                <a:gd name="T1" fmla="*/ 296 h 454"/>
                <a:gd name="T2" fmla="*/ 809 w 1004"/>
                <a:gd name="T3" fmla="*/ 168 h 454"/>
                <a:gd name="T4" fmla="*/ 730 w 1004"/>
                <a:gd name="T5" fmla="*/ 191 h 454"/>
                <a:gd name="T6" fmla="*/ 506 w 1004"/>
                <a:gd name="T7" fmla="*/ 0 h 454"/>
                <a:gd name="T8" fmla="*/ 286 w 1004"/>
                <a:gd name="T9" fmla="*/ 169 h 454"/>
                <a:gd name="T10" fmla="*/ 266 w 1004"/>
                <a:gd name="T11" fmla="*/ 168 h 454"/>
                <a:gd name="T12" fmla="*/ 133 w 1004"/>
                <a:gd name="T13" fmla="*/ 256 h 454"/>
                <a:gd name="T14" fmla="*/ 102 w 1004"/>
                <a:gd name="T15" fmla="*/ 251 h 454"/>
                <a:gd name="T16" fmla="*/ 0 w 1004"/>
                <a:gd name="T17" fmla="*/ 353 h 454"/>
                <a:gd name="T18" fmla="*/ 102 w 1004"/>
                <a:gd name="T19" fmla="*/ 454 h 454"/>
                <a:gd name="T20" fmla="*/ 921 w 1004"/>
                <a:gd name="T21" fmla="*/ 454 h 454"/>
                <a:gd name="T22" fmla="*/ 1004 w 1004"/>
                <a:gd name="T23" fmla="*/ 372 h 454"/>
                <a:gd name="T24" fmla="*/ 951 w 1004"/>
                <a:gd name="T25" fmla="*/ 2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4" h="454">
                  <a:moveTo>
                    <a:pt x="951" y="296"/>
                  </a:moveTo>
                  <a:cubicBezTo>
                    <a:pt x="944" y="224"/>
                    <a:pt x="883" y="168"/>
                    <a:pt x="809" y="168"/>
                  </a:cubicBezTo>
                  <a:cubicBezTo>
                    <a:pt x="780" y="168"/>
                    <a:pt x="753" y="176"/>
                    <a:pt x="730" y="191"/>
                  </a:cubicBezTo>
                  <a:cubicBezTo>
                    <a:pt x="713" y="83"/>
                    <a:pt x="619" y="0"/>
                    <a:pt x="506" y="0"/>
                  </a:cubicBezTo>
                  <a:cubicBezTo>
                    <a:pt x="401" y="0"/>
                    <a:pt x="312" y="72"/>
                    <a:pt x="286" y="169"/>
                  </a:cubicBezTo>
                  <a:cubicBezTo>
                    <a:pt x="280" y="168"/>
                    <a:pt x="273" y="168"/>
                    <a:pt x="266" y="168"/>
                  </a:cubicBezTo>
                  <a:cubicBezTo>
                    <a:pt x="206" y="168"/>
                    <a:pt x="155" y="204"/>
                    <a:pt x="133" y="256"/>
                  </a:cubicBezTo>
                  <a:cubicBezTo>
                    <a:pt x="123" y="253"/>
                    <a:pt x="113" y="251"/>
                    <a:pt x="102" y="251"/>
                  </a:cubicBezTo>
                  <a:cubicBezTo>
                    <a:pt x="45" y="251"/>
                    <a:pt x="0" y="297"/>
                    <a:pt x="0" y="353"/>
                  </a:cubicBezTo>
                  <a:cubicBezTo>
                    <a:pt x="0" y="409"/>
                    <a:pt x="45" y="454"/>
                    <a:pt x="102" y="454"/>
                  </a:cubicBezTo>
                  <a:cubicBezTo>
                    <a:pt x="921" y="454"/>
                    <a:pt x="921" y="454"/>
                    <a:pt x="921" y="454"/>
                  </a:cubicBezTo>
                  <a:cubicBezTo>
                    <a:pt x="967" y="454"/>
                    <a:pt x="1004" y="417"/>
                    <a:pt x="1004" y="372"/>
                  </a:cubicBezTo>
                  <a:cubicBezTo>
                    <a:pt x="1004" y="337"/>
                    <a:pt x="982" y="308"/>
                    <a:pt x="951" y="296"/>
                  </a:cubicBezTo>
                  <a:close/>
                </a:path>
              </a:pathLst>
            </a:custGeom>
            <a:solidFill>
              <a:schemeClr val="accent3">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80" name="TextBox 79"/>
            <p:cNvSpPr txBox="1"/>
            <p:nvPr/>
          </p:nvSpPr>
          <p:spPr>
            <a:xfrm>
              <a:off x="6863174" y="2453315"/>
              <a:ext cx="1092410" cy="374183"/>
            </a:xfrm>
            <a:prstGeom prst="rect">
              <a:avLst/>
            </a:prstGeom>
            <a:noFill/>
          </p:spPr>
          <p:txBody>
            <a:bodyPr wrap="square" lIns="182750" tIns="146200" rIns="182750" bIns="146200" rtlCol="0">
              <a:noAutofit/>
            </a:bodyPr>
            <a:lstStyle/>
            <a:p>
              <a:pPr marL="342570" indent="-342570" defTabSz="930968" fontAlgn="base">
                <a:lnSpc>
                  <a:spcPct val="90000"/>
                </a:lnSpc>
                <a:spcBef>
                  <a:spcPct val="0"/>
                </a:spcBef>
                <a:spcAft>
                  <a:spcPts val="600"/>
                </a:spcAft>
                <a:buFont typeface="Wingdings 3" panose="05040102010807070707" pitchFamily="18" charset="2"/>
                <a:buChar char="Æ"/>
              </a:pPr>
              <a:endParaRPr lang="en-US" sz="2400" dirty="0" err="1">
                <a:gradFill>
                  <a:gsLst>
                    <a:gs pos="2917">
                      <a:srgbClr val="000000"/>
                    </a:gs>
                    <a:gs pos="30000">
                      <a:srgbClr val="000000"/>
                    </a:gs>
                  </a:gsLst>
                  <a:lin ang="5400000" scaled="0"/>
                </a:gradFill>
                <a:latin typeface="Segoe UI Semilight"/>
                <a:ea typeface="MS PGothic" charset="0"/>
              </a:endParaRPr>
            </a:p>
          </p:txBody>
        </p:sp>
        <p:sp>
          <p:nvSpPr>
            <p:cNvPr id="82" name="Freeform 23"/>
            <p:cNvSpPr>
              <a:spLocks noEditPoints="1"/>
            </p:cNvSpPr>
            <p:nvPr/>
          </p:nvSpPr>
          <p:spPr bwMode="black">
            <a:xfrm>
              <a:off x="7638885" y="3866068"/>
              <a:ext cx="314705" cy="31029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0070C0"/>
            </a:solidFill>
            <a:ln>
              <a:noFill/>
            </a:ln>
          </p:spPr>
          <p:txBody>
            <a:bodyPr vert="horz" wrap="square" lIns="82247" tIns="41123" rIns="82247" bIns="41123" numCol="1" anchor="t" anchorCtr="0" compatLnSpc="1">
              <a:prstTxWarp prst="textNoShape">
                <a:avLst/>
              </a:prstTxWarp>
            </a:bodyPr>
            <a:lstStyle/>
            <a:p>
              <a:pPr defTabSz="931847">
                <a:defRPr/>
              </a:pPr>
              <a:endParaRPr lang="en-US" sz="1598" kern="0" dirty="0">
                <a:ln>
                  <a:solidFill>
                    <a:srgbClr val="FFFFFF">
                      <a:alpha val="0"/>
                    </a:srgbClr>
                  </a:solidFill>
                </a:ln>
                <a:solidFill>
                  <a:srgbClr val="000000"/>
                </a:solidFill>
                <a:latin typeface="Segoe UI Semilight"/>
              </a:endParaRPr>
            </a:p>
          </p:txBody>
        </p:sp>
        <p:sp>
          <p:nvSpPr>
            <p:cNvPr id="85" name="Freeform 5"/>
            <p:cNvSpPr>
              <a:spLocks noEditPoints="1"/>
            </p:cNvSpPr>
            <p:nvPr/>
          </p:nvSpPr>
          <p:spPr bwMode="auto">
            <a:xfrm>
              <a:off x="9022335" y="3866067"/>
              <a:ext cx="280686" cy="302561"/>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89579" tIns="44787" rIns="89579" bIns="44787" numCol="1" anchor="t" anchorCtr="0" compatLnSpc="1">
              <a:prstTxWarp prst="textNoShape">
                <a:avLst/>
              </a:prstTxWarp>
            </a:bodyPr>
            <a:lstStyle/>
            <a:p>
              <a:pPr defTabSz="913490">
                <a:defRPr/>
              </a:pPr>
              <a:endParaRPr lang="en-US" sz="1762" kern="0">
                <a:solidFill>
                  <a:srgbClr val="505050"/>
                </a:solidFill>
                <a:latin typeface="Segoe UI Semilight"/>
              </a:endParaRPr>
            </a:p>
          </p:txBody>
        </p:sp>
        <p:sp>
          <p:nvSpPr>
            <p:cNvPr id="88" name="TextBox 87"/>
            <p:cNvSpPr txBox="1"/>
            <p:nvPr/>
          </p:nvSpPr>
          <p:spPr>
            <a:xfrm>
              <a:off x="9805188" y="3470767"/>
              <a:ext cx="824192" cy="91989"/>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Cloud</a:t>
              </a:r>
            </a:p>
          </p:txBody>
        </p:sp>
        <p:sp>
          <p:nvSpPr>
            <p:cNvPr id="89" name="TextBox 88"/>
            <p:cNvSpPr txBox="1"/>
            <p:nvPr/>
          </p:nvSpPr>
          <p:spPr>
            <a:xfrm>
              <a:off x="9677956" y="3811687"/>
              <a:ext cx="1246195" cy="188351"/>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On-premises</a:t>
              </a:r>
            </a:p>
          </p:txBody>
        </p:sp>
        <p:sp>
          <p:nvSpPr>
            <p:cNvPr id="90" name="TextBox 89"/>
            <p:cNvSpPr txBox="1"/>
            <p:nvPr/>
          </p:nvSpPr>
          <p:spPr>
            <a:xfrm>
              <a:off x="8673557" y="4181227"/>
              <a:ext cx="993535"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a:t>
              </a:r>
            </a:p>
          </p:txBody>
        </p:sp>
        <p:sp>
          <p:nvSpPr>
            <p:cNvPr id="91" name="Oval 90"/>
            <p:cNvSpPr/>
            <p:nvPr/>
          </p:nvSpPr>
          <p:spPr bwMode="auto">
            <a:xfrm>
              <a:off x="7702797" y="3635091"/>
              <a:ext cx="171851"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92" name="Freeform 5"/>
            <p:cNvSpPr>
              <a:spLocks noEditPoints="1"/>
            </p:cNvSpPr>
            <p:nvPr/>
          </p:nvSpPr>
          <p:spPr bwMode="auto">
            <a:xfrm>
              <a:off x="7705565" y="3635091"/>
              <a:ext cx="181345" cy="182864"/>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sp>
          <p:nvSpPr>
            <p:cNvPr id="65" name="Freeform 5"/>
            <p:cNvSpPr>
              <a:spLocks noEditPoints="1"/>
            </p:cNvSpPr>
            <p:nvPr/>
          </p:nvSpPr>
          <p:spPr bwMode="auto">
            <a:xfrm>
              <a:off x="8482363" y="3866067"/>
              <a:ext cx="280686" cy="302561"/>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89579" tIns="44787" rIns="89579" bIns="44787" numCol="1" anchor="t" anchorCtr="0" compatLnSpc="1">
              <a:prstTxWarp prst="textNoShape">
                <a:avLst/>
              </a:prstTxWarp>
            </a:bodyPr>
            <a:lstStyle/>
            <a:p>
              <a:pPr defTabSz="913490">
                <a:defRPr/>
              </a:pPr>
              <a:endParaRPr lang="en-US" sz="1762" kern="0">
                <a:solidFill>
                  <a:srgbClr val="505050"/>
                </a:solidFill>
                <a:latin typeface="Segoe UI Semilight"/>
              </a:endParaRPr>
            </a:p>
          </p:txBody>
        </p:sp>
        <p:sp>
          <p:nvSpPr>
            <p:cNvPr id="67" name="TextBox 66"/>
            <p:cNvSpPr txBox="1"/>
            <p:nvPr/>
          </p:nvSpPr>
          <p:spPr>
            <a:xfrm>
              <a:off x="8141289" y="4181227"/>
              <a:ext cx="993535"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a:t>
              </a:r>
            </a:p>
          </p:txBody>
        </p:sp>
        <p:grpSp>
          <p:nvGrpSpPr>
            <p:cNvPr id="8" name="Group 7"/>
            <p:cNvGrpSpPr/>
            <p:nvPr/>
          </p:nvGrpSpPr>
          <p:grpSpPr>
            <a:xfrm>
              <a:off x="7604709" y="2559127"/>
              <a:ext cx="1615449" cy="931361"/>
              <a:chOff x="5862361" y="5671625"/>
              <a:chExt cx="2679442" cy="1544789"/>
            </a:xfrm>
          </p:grpSpPr>
          <p:grpSp>
            <p:nvGrpSpPr>
              <p:cNvPr id="4" name="Group 3"/>
              <p:cNvGrpSpPr/>
              <p:nvPr/>
            </p:nvGrpSpPr>
            <p:grpSpPr>
              <a:xfrm>
                <a:off x="5862361" y="5671625"/>
                <a:ext cx="2679442" cy="1544789"/>
                <a:chOff x="5862361" y="5671625"/>
                <a:chExt cx="2679442" cy="1544789"/>
              </a:xfrm>
            </p:grpSpPr>
            <p:sp>
              <p:nvSpPr>
                <p:cNvPr id="61" name="Freeform 51"/>
                <p:cNvSpPr>
                  <a:spLocks/>
                </p:cNvSpPr>
                <p:nvPr/>
              </p:nvSpPr>
              <p:spPr bwMode="auto">
                <a:xfrm>
                  <a:off x="5862361" y="7109671"/>
                  <a:ext cx="2679442" cy="106743"/>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62" name="Rectangle 61"/>
                <p:cNvSpPr/>
                <p:nvPr/>
              </p:nvSpPr>
              <p:spPr bwMode="auto">
                <a:xfrm>
                  <a:off x="6109684" y="5671625"/>
                  <a:ext cx="2225129" cy="1441030"/>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grpSp>
          <p:pic>
            <p:nvPicPr>
              <p:cNvPr id="79" name="Picture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7618" y="5783114"/>
                <a:ext cx="1949259" cy="1241455"/>
              </a:xfrm>
              <a:prstGeom prst="rect">
                <a:avLst/>
              </a:prstGeom>
              <a:effectLst>
                <a:innerShdw blurRad="38100">
                  <a:prstClr val="black"/>
                </a:innerShdw>
              </a:effectLst>
            </p:spPr>
          </p:pic>
        </p:grpSp>
        <p:grpSp>
          <p:nvGrpSpPr>
            <p:cNvPr id="11" name="Group 10"/>
            <p:cNvGrpSpPr/>
            <p:nvPr/>
          </p:nvGrpSpPr>
          <p:grpSpPr>
            <a:xfrm>
              <a:off x="9067414" y="3635091"/>
              <a:ext cx="183503" cy="187860"/>
              <a:chOff x="9067414" y="3842669"/>
              <a:chExt cx="183503" cy="187860"/>
            </a:xfrm>
          </p:grpSpPr>
          <p:sp>
            <p:nvSpPr>
              <p:cNvPr id="42" name="Oval 41"/>
              <p:cNvSpPr/>
              <p:nvPr/>
            </p:nvSpPr>
            <p:spPr bwMode="auto">
              <a:xfrm>
                <a:off x="9079067" y="3842669"/>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49" name="Freeform 5"/>
              <p:cNvSpPr>
                <a:spLocks noEditPoints="1"/>
              </p:cNvSpPr>
              <p:nvPr/>
            </p:nvSpPr>
            <p:spPr bwMode="auto">
              <a:xfrm>
                <a:off x="9067414" y="3847664"/>
                <a:ext cx="181345" cy="182865"/>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grpSp>
        <p:grpSp>
          <p:nvGrpSpPr>
            <p:cNvPr id="10" name="Group 9"/>
            <p:cNvGrpSpPr/>
            <p:nvPr/>
          </p:nvGrpSpPr>
          <p:grpSpPr>
            <a:xfrm>
              <a:off x="8527442" y="3635091"/>
              <a:ext cx="181345" cy="187860"/>
              <a:chOff x="8527442" y="3842669"/>
              <a:chExt cx="181345" cy="187860"/>
            </a:xfrm>
          </p:grpSpPr>
          <p:sp>
            <p:nvSpPr>
              <p:cNvPr id="68" name="Oval 67"/>
              <p:cNvSpPr/>
              <p:nvPr/>
            </p:nvSpPr>
            <p:spPr bwMode="auto">
              <a:xfrm>
                <a:off x="8531448" y="3842669"/>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66" name="Freeform 5"/>
              <p:cNvSpPr>
                <a:spLocks noEditPoints="1"/>
              </p:cNvSpPr>
              <p:nvPr/>
            </p:nvSpPr>
            <p:spPr bwMode="auto">
              <a:xfrm>
                <a:off x="8527442" y="3847664"/>
                <a:ext cx="181345" cy="182865"/>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grpSp>
        <p:sp>
          <p:nvSpPr>
            <p:cNvPr id="34" name="TextBox 33"/>
            <p:cNvSpPr txBox="1"/>
            <p:nvPr/>
          </p:nvSpPr>
          <p:spPr>
            <a:xfrm>
              <a:off x="7604709" y="2048056"/>
              <a:ext cx="1645397" cy="428342"/>
            </a:xfrm>
            <a:prstGeom prst="rect">
              <a:avLst/>
            </a:prstGeom>
            <a:noFill/>
          </p:spPr>
          <p:txBody>
            <a:bodyPr wrap="square" lIns="182802" tIns="146241" rIns="182802" bIns="146241" rtlCol="0" anchor="ctr">
              <a:noAutofit/>
            </a:bodyPr>
            <a:lstStyle/>
            <a:p>
              <a:pPr algn="ct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Live Power BI Dashboards and Reports</a:t>
              </a:r>
            </a:p>
          </p:txBody>
        </p:sp>
        <p:sp>
          <p:nvSpPr>
            <p:cNvPr id="103" name="Freeform 5"/>
            <p:cNvSpPr>
              <a:spLocks noChangeAspect="1" noEditPoints="1"/>
            </p:cNvSpPr>
            <p:nvPr/>
          </p:nvSpPr>
          <p:spPr bwMode="auto">
            <a:xfrm rot="16200000">
              <a:off x="9277345" y="2900593"/>
              <a:ext cx="274281" cy="270777"/>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sp>
          <p:nvSpPr>
            <p:cNvPr id="105" name="TextBox 104"/>
            <p:cNvSpPr txBox="1"/>
            <p:nvPr/>
          </p:nvSpPr>
          <p:spPr>
            <a:xfrm>
              <a:off x="9311268" y="2587078"/>
              <a:ext cx="1330182" cy="84163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SaaS, Azure, SharePoint,</a:t>
              </a:r>
              <a:b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Web, OneDrive</a:t>
              </a:r>
              <a:endParaRPr lang="en-US" sz="1122" dirty="0">
                <a:solidFill>
                  <a:srgbClr val="EAEAEA">
                    <a:lumMod val="25000"/>
                  </a:srgbClr>
                </a:solidFill>
                <a:latin typeface="Segoe UI Semibold" panose="020B0702040204020203" pitchFamily="34" charset="0"/>
                <a:ea typeface="MS PGothic" charset="0"/>
                <a:cs typeface="Segoe UI Semibold" panose="020B0702040204020203" pitchFamily="34" charset="0"/>
              </a:endParaRPr>
            </a:p>
          </p:txBody>
        </p:sp>
      </p:grpSp>
    </p:spTree>
    <p:extLst>
      <p:ext uri="{BB962C8B-B14F-4D97-AF65-F5344CB8AC3E}">
        <p14:creationId xmlns:p14="http://schemas.microsoft.com/office/powerpoint/2010/main" val="2729281819"/>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Keep your data up-to-date</a:t>
            </a:r>
            <a:endParaRPr lang="en-US" dirty="0"/>
          </a:p>
        </p:txBody>
      </p:sp>
      <p:sp>
        <p:nvSpPr>
          <p:cNvPr id="122" name="Rectangle 121"/>
          <p:cNvSpPr/>
          <p:nvPr/>
        </p:nvSpPr>
        <p:spPr>
          <a:xfrm>
            <a:off x="1090146" y="2244874"/>
            <a:ext cx="5285811" cy="1695145"/>
          </a:xfrm>
          <a:prstGeom prst="rect">
            <a:avLst/>
          </a:prstGeom>
        </p:spPr>
        <p:txBody>
          <a:bodyPr wrap="square">
            <a:spAutoFit/>
          </a:bodyPr>
          <a:lstStyle/>
          <a:p>
            <a:pPr defTabSz="932384" fontAlgn="base">
              <a:spcBef>
                <a:spcPts val="2040"/>
              </a:spcBef>
              <a:spcAft>
                <a:spcPct val="0"/>
              </a:spcAft>
              <a:buSzPct val="90000"/>
            </a:pPr>
            <a:r>
              <a:rPr lang="en-US" sz="2040" dirty="0">
                <a:ln w="3175">
                  <a:noFill/>
                </a:ln>
              </a:rPr>
              <a:t>Access and refresh the data via</a:t>
            </a:r>
          </a:p>
          <a:p>
            <a:pPr marL="296294" lvl="2" indent="-178100" defTabSz="932418" fontAlgn="base">
              <a:buSzPct val="90000"/>
              <a:buFont typeface="Arial" panose="020B0604020202020204" pitchFamily="34" charset="0"/>
              <a:buChar char="•"/>
            </a:pPr>
            <a:r>
              <a:rPr lang="en-US" sz="1632" dirty="0">
                <a:cs typeface="Times New Roman" panose="02020603050405020304" pitchFamily="18" charset="0"/>
              </a:rPr>
              <a:t>Direct Query to cloud and on-premises</a:t>
            </a:r>
            <a:br>
              <a:rPr lang="en-US" sz="1632" dirty="0">
                <a:cs typeface="Times New Roman" panose="02020603050405020304" pitchFamily="18" charset="0"/>
              </a:rPr>
            </a:br>
            <a:r>
              <a:rPr lang="en-US" sz="1632" dirty="0">
                <a:cs typeface="Times New Roman" panose="02020603050405020304" pitchFamily="18" charset="0"/>
              </a:rPr>
              <a:t>data sources</a:t>
            </a:r>
          </a:p>
          <a:p>
            <a:pPr marL="296294" lvl="2" indent="-178100" defTabSz="932418" fontAlgn="base">
              <a:buSzPct val="90000"/>
              <a:buFont typeface="Arial" panose="020B0604020202020204" pitchFamily="34" charset="0"/>
              <a:buChar char="•"/>
            </a:pPr>
            <a:r>
              <a:rPr lang="en-US" sz="1632" dirty="0">
                <a:cs typeface="Times New Roman" panose="02020603050405020304" pitchFamily="18" charset="0"/>
              </a:rPr>
              <a:t>Live connectivity to Analysis Services</a:t>
            </a:r>
          </a:p>
          <a:p>
            <a:pPr marL="296294" lvl="2" indent="-178100" defTabSz="932418" fontAlgn="base">
              <a:buSzPct val="90000"/>
              <a:buFont typeface="Arial" panose="020B0604020202020204" pitchFamily="34" charset="0"/>
              <a:buChar char="•"/>
            </a:pPr>
            <a:r>
              <a:rPr lang="en-US" sz="1632" dirty="0">
                <a:cs typeface="Times New Roman" panose="02020603050405020304" pitchFamily="18" charset="0"/>
              </a:rPr>
              <a:t>Import, with scheduled refresh</a:t>
            </a:r>
          </a:p>
          <a:p>
            <a:pPr marL="296294" lvl="2" indent="-178100" defTabSz="932418" fontAlgn="base">
              <a:buSzPct val="90000"/>
              <a:buFont typeface="Arial" panose="020B0604020202020204" pitchFamily="34" charset="0"/>
              <a:buChar char="•"/>
            </a:pPr>
            <a:r>
              <a:rPr lang="en-US" sz="1632" dirty="0">
                <a:cs typeface="Times New Roman" panose="02020603050405020304" pitchFamily="18" charset="0"/>
              </a:rPr>
              <a:t>REST APIs to stream data</a:t>
            </a:r>
          </a:p>
        </p:txBody>
      </p:sp>
      <p:sp>
        <p:nvSpPr>
          <p:cNvPr id="123" name="Rectangle 122"/>
          <p:cNvSpPr/>
          <p:nvPr/>
        </p:nvSpPr>
        <p:spPr>
          <a:xfrm>
            <a:off x="1090146" y="4471849"/>
            <a:ext cx="5285811" cy="926670"/>
          </a:xfrm>
          <a:prstGeom prst="rect">
            <a:avLst/>
          </a:prstGeom>
        </p:spPr>
        <p:txBody>
          <a:bodyPr wrap="square">
            <a:spAutoFit/>
          </a:bodyPr>
          <a:lstStyle/>
          <a:p>
            <a:pPr defTabSz="932384" fontAlgn="base">
              <a:spcBef>
                <a:spcPts val="2040"/>
              </a:spcBef>
              <a:spcAft>
                <a:spcPct val="0"/>
              </a:spcAft>
              <a:buSzPct val="90000"/>
            </a:pPr>
            <a:r>
              <a:rPr lang="en-US" sz="2040" dirty="0">
                <a:ln w="3175">
                  <a:noFill/>
                </a:ln>
              </a:rPr>
              <a:t>Refresh </a:t>
            </a:r>
            <a:r>
              <a:rPr lang="en-US" sz="2040" dirty="0" err="1">
                <a:ln w="3175">
                  <a:noFill/>
                </a:ln>
              </a:rPr>
              <a:t>on-premise</a:t>
            </a:r>
            <a:r>
              <a:rPr lang="en-US" sz="2040" dirty="0">
                <a:ln w="3175">
                  <a:noFill/>
                </a:ln>
              </a:rPr>
              <a:t> data with</a:t>
            </a:r>
          </a:p>
          <a:p>
            <a:pPr marL="296294" lvl="2" indent="-178100" defTabSz="932418" fontAlgn="base">
              <a:buSzPct val="90000"/>
              <a:buFont typeface="Arial" panose="020B0604020202020204" pitchFamily="34" charset="0"/>
              <a:buChar char="•"/>
            </a:pPr>
            <a:r>
              <a:rPr lang="en-US" sz="1632" dirty="0">
                <a:cs typeface="Times New Roman" panose="02020603050405020304" pitchFamily="18" charset="0"/>
              </a:rPr>
              <a:t>Power BI Personal Gateway </a:t>
            </a:r>
          </a:p>
          <a:p>
            <a:pPr marL="296294" lvl="2" indent="-178100" defTabSz="932418" fontAlgn="base">
              <a:buSzPct val="90000"/>
              <a:buFont typeface="Arial" panose="020B0604020202020204" pitchFamily="34" charset="0"/>
              <a:buChar char="•"/>
            </a:pPr>
            <a:r>
              <a:rPr lang="en-US" sz="1632" dirty="0">
                <a:cs typeface="Times New Roman" panose="02020603050405020304" pitchFamily="18" charset="0"/>
              </a:rPr>
              <a:t>On-Premises Data Gateway</a:t>
            </a:r>
          </a:p>
        </p:txBody>
      </p:sp>
      <p:cxnSp>
        <p:nvCxnSpPr>
          <p:cNvPr id="125" name="Straight Connector 124"/>
          <p:cNvCxnSpPr>
            <a:cxnSpLocks/>
          </p:cNvCxnSpPr>
          <p:nvPr/>
        </p:nvCxnSpPr>
        <p:spPr>
          <a:xfrm>
            <a:off x="492978" y="4182376"/>
            <a:ext cx="6061922"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2" name="Group 131"/>
          <p:cNvGrpSpPr/>
          <p:nvPr/>
        </p:nvGrpSpPr>
        <p:grpSpPr>
          <a:xfrm>
            <a:off x="495322" y="4617535"/>
            <a:ext cx="543770" cy="618950"/>
            <a:chOff x="2981668" y="2145564"/>
            <a:chExt cx="3235820" cy="3683194"/>
          </a:xfrm>
          <a:solidFill>
            <a:schemeClr val="tx2"/>
          </a:solidFill>
        </p:grpSpPr>
        <p:sp>
          <p:nvSpPr>
            <p:cNvPr id="133" name="Round Diagonal Corner Rectangle 53"/>
            <p:cNvSpPr/>
            <p:nvPr/>
          </p:nvSpPr>
          <p:spPr bwMode="auto">
            <a:xfrm>
              <a:off x="2981668" y="2145564"/>
              <a:ext cx="3235820" cy="3683194"/>
            </a:xfrm>
            <a:custGeom>
              <a:avLst/>
              <a:gdLst/>
              <a:ahLst/>
              <a:cxnLst/>
              <a:rect l="l" t="t" r="r" b="b"/>
              <a:pathLst>
                <a:path w="3235820" h="3683194">
                  <a:moveTo>
                    <a:pt x="595560" y="650095"/>
                  </a:moveTo>
                  <a:lnTo>
                    <a:pt x="1886300" y="650095"/>
                  </a:lnTo>
                  <a:lnTo>
                    <a:pt x="1886300" y="1018395"/>
                  </a:lnTo>
                  <a:lnTo>
                    <a:pt x="595560" y="1018395"/>
                  </a:lnTo>
                  <a:close/>
                  <a:moveTo>
                    <a:pt x="2054321" y="226077"/>
                  </a:moveTo>
                  <a:lnTo>
                    <a:pt x="520579" y="233218"/>
                  </a:lnTo>
                  <a:cubicBezTo>
                    <a:pt x="362905" y="233218"/>
                    <a:pt x="242283" y="270202"/>
                    <a:pt x="235081" y="524949"/>
                  </a:cubicBezTo>
                  <a:lnTo>
                    <a:pt x="235081" y="3449976"/>
                  </a:lnTo>
                  <a:lnTo>
                    <a:pt x="2715242" y="3449976"/>
                  </a:lnTo>
                  <a:cubicBezTo>
                    <a:pt x="2937738" y="3478785"/>
                    <a:pt x="3000739" y="3319364"/>
                    <a:pt x="3000739" y="3158245"/>
                  </a:cubicBezTo>
                  <a:lnTo>
                    <a:pt x="3000739" y="1068756"/>
                  </a:lnTo>
                  <a:lnTo>
                    <a:pt x="2242421" y="1068756"/>
                  </a:lnTo>
                  <a:cubicBezTo>
                    <a:pt x="2138537" y="1068756"/>
                    <a:pt x="2054321" y="984540"/>
                    <a:pt x="2054321" y="880655"/>
                  </a:cubicBezTo>
                  <a:close/>
                  <a:moveTo>
                    <a:pt x="334033" y="0"/>
                  </a:moveTo>
                  <a:lnTo>
                    <a:pt x="2218267" y="0"/>
                  </a:lnTo>
                  <a:lnTo>
                    <a:pt x="3235820" y="939280"/>
                  </a:lnTo>
                  <a:lnTo>
                    <a:pt x="3235820" y="3349162"/>
                  </a:lnTo>
                  <a:cubicBezTo>
                    <a:pt x="3235820" y="3533642"/>
                    <a:pt x="3086268" y="3683194"/>
                    <a:pt x="2901788" y="3683194"/>
                  </a:cubicBezTo>
                  <a:lnTo>
                    <a:pt x="0" y="3683194"/>
                  </a:lnTo>
                  <a:lnTo>
                    <a:pt x="0" y="334033"/>
                  </a:lnTo>
                  <a:cubicBezTo>
                    <a:pt x="0" y="149553"/>
                    <a:pt x="149553" y="0"/>
                    <a:pt x="3340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3260" tIns="46630" rIns="46630" bIns="93260"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1836" spc="-51"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34" name="Wave 8"/>
            <p:cNvSpPr/>
            <p:nvPr/>
          </p:nvSpPr>
          <p:spPr>
            <a:xfrm>
              <a:off x="3548857" y="3485674"/>
              <a:ext cx="1885947"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35" name="Wave 8"/>
            <p:cNvSpPr/>
            <p:nvPr/>
          </p:nvSpPr>
          <p:spPr>
            <a:xfrm>
              <a:off x="3548857" y="3873080"/>
              <a:ext cx="1885947"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36" name="Wave 8"/>
            <p:cNvSpPr/>
            <p:nvPr/>
          </p:nvSpPr>
          <p:spPr>
            <a:xfrm>
              <a:off x="3548857" y="4260486"/>
              <a:ext cx="1885947"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37" name="Wave 8"/>
            <p:cNvSpPr/>
            <p:nvPr/>
          </p:nvSpPr>
          <p:spPr>
            <a:xfrm>
              <a:off x="3548857" y="4647892"/>
              <a:ext cx="1885947"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38" name="Wave 8"/>
            <p:cNvSpPr/>
            <p:nvPr/>
          </p:nvSpPr>
          <p:spPr>
            <a:xfrm>
              <a:off x="3548857" y="5035298"/>
              <a:ext cx="1885947" cy="117211"/>
            </a:xfrm>
            <a:custGeom>
              <a:avLst/>
              <a:gdLst>
                <a:gd name="connsiteX0" fmla="*/ 339725 w 5497620"/>
                <a:gd name="connsiteY0" fmla="*/ 1022 h 327083"/>
                <a:gd name="connsiteX1" fmla="*/ 1358900 w 5497620"/>
                <a:gd name="connsiteY1" fmla="*/ 39717 h 327083"/>
                <a:gd name="connsiteX2" fmla="*/ 1698625 w 5497620"/>
                <a:gd name="connsiteY2" fmla="*/ 1022 h 327083"/>
                <a:gd name="connsiteX3" fmla="*/ 2717800 w 5497620"/>
                <a:gd name="connsiteY3" fmla="*/ 39717 h 327083"/>
                <a:gd name="connsiteX4" fmla="*/ 3057525 w 5497620"/>
                <a:gd name="connsiteY4" fmla="*/ 1022 h 327083"/>
                <a:gd name="connsiteX5" fmla="*/ 4076700 w 5497620"/>
                <a:gd name="connsiteY5" fmla="*/ 39717 h 327083"/>
                <a:gd name="connsiteX6" fmla="*/ 5435600 w 5497620"/>
                <a:gd name="connsiteY6" fmla="*/ 39717 h 327083"/>
                <a:gd name="connsiteX7" fmla="*/ 5435600 w 5497620"/>
                <a:gd name="connsiteY7" fmla="*/ 287367 h 327083"/>
                <a:gd name="connsiteX8" fmla="*/ 4076700 w 5497620"/>
                <a:gd name="connsiteY8" fmla="*/ 287367 h 327083"/>
                <a:gd name="connsiteX9" fmla="*/ 2717800 w 5497620"/>
                <a:gd name="connsiteY9" fmla="*/ 287367 h 327083"/>
                <a:gd name="connsiteX10" fmla="*/ 1358900 w 5497620"/>
                <a:gd name="connsiteY10" fmla="*/ 287367 h 327083"/>
                <a:gd name="connsiteX11" fmla="*/ 0 w 5497620"/>
                <a:gd name="connsiteY11" fmla="*/ 287367 h 327083"/>
                <a:gd name="connsiteX12" fmla="*/ 0 w 5497620"/>
                <a:gd name="connsiteY12" fmla="*/ 39717 h 327083"/>
                <a:gd name="connsiteX13" fmla="*/ 339725 w 5497620"/>
                <a:gd name="connsiteY13" fmla="*/ 1022 h 327083"/>
                <a:gd name="connsiteX0" fmla="*/ 339725 w 5521465"/>
                <a:gd name="connsiteY0" fmla="*/ 1022 h 327083"/>
                <a:gd name="connsiteX1" fmla="*/ 1358900 w 5521465"/>
                <a:gd name="connsiteY1" fmla="*/ 39717 h 327083"/>
                <a:gd name="connsiteX2" fmla="*/ 1698625 w 5521465"/>
                <a:gd name="connsiteY2" fmla="*/ 1022 h 327083"/>
                <a:gd name="connsiteX3" fmla="*/ 2717800 w 5521465"/>
                <a:gd name="connsiteY3" fmla="*/ 39717 h 327083"/>
                <a:gd name="connsiteX4" fmla="*/ 3057525 w 5521465"/>
                <a:gd name="connsiteY4" fmla="*/ 1022 h 327083"/>
                <a:gd name="connsiteX5" fmla="*/ 4076700 w 5521465"/>
                <a:gd name="connsiteY5" fmla="*/ 39717 h 327083"/>
                <a:gd name="connsiteX6" fmla="*/ 5435600 w 5521465"/>
                <a:gd name="connsiteY6" fmla="*/ 39717 h 327083"/>
                <a:gd name="connsiteX7" fmla="*/ 5435600 w 5521465"/>
                <a:gd name="connsiteY7" fmla="*/ 287367 h 327083"/>
                <a:gd name="connsiteX8" fmla="*/ 4076700 w 5521465"/>
                <a:gd name="connsiteY8" fmla="*/ 287367 h 327083"/>
                <a:gd name="connsiteX9" fmla="*/ 2717800 w 5521465"/>
                <a:gd name="connsiteY9" fmla="*/ 287367 h 327083"/>
                <a:gd name="connsiteX10" fmla="*/ 1358900 w 5521465"/>
                <a:gd name="connsiteY10" fmla="*/ 287367 h 327083"/>
                <a:gd name="connsiteX11" fmla="*/ 0 w 5521465"/>
                <a:gd name="connsiteY11" fmla="*/ 287367 h 327083"/>
                <a:gd name="connsiteX12" fmla="*/ 0 w 5521465"/>
                <a:gd name="connsiteY12" fmla="*/ 39717 h 327083"/>
                <a:gd name="connsiteX13" fmla="*/ 339725 w 5521465"/>
                <a:gd name="connsiteY13" fmla="*/ 1022 h 327083"/>
                <a:gd name="connsiteX0" fmla="*/ 339725 w 5526976"/>
                <a:gd name="connsiteY0" fmla="*/ 1022 h 327083"/>
                <a:gd name="connsiteX1" fmla="*/ 1358900 w 5526976"/>
                <a:gd name="connsiteY1" fmla="*/ 39717 h 327083"/>
                <a:gd name="connsiteX2" fmla="*/ 1698625 w 5526976"/>
                <a:gd name="connsiteY2" fmla="*/ 1022 h 327083"/>
                <a:gd name="connsiteX3" fmla="*/ 2717800 w 5526976"/>
                <a:gd name="connsiteY3" fmla="*/ 39717 h 327083"/>
                <a:gd name="connsiteX4" fmla="*/ 3057525 w 5526976"/>
                <a:gd name="connsiteY4" fmla="*/ 1022 h 327083"/>
                <a:gd name="connsiteX5" fmla="*/ 4076700 w 5526976"/>
                <a:gd name="connsiteY5" fmla="*/ 39717 h 327083"/>
                <a:gd name="connsiteX6" fmla="*/ 5435600 w 5526976"/>
                <a:gd name="connsiteY6" fmla="*/ 39717 h 327083"/>
                <a:gd name="connsiteX7" fmla="*/ 5435600 w 5526976"/>
                <a:gd name="connsiteY7" fmla="*/ 287367 h 327083"/>
                <a:gd name="connsiteX8" fmla="*/ 4076700 w 5526976"/>
                <a:gd name="connsiteY8" fmla="*/ 287367 h 327083"/>
                <a:gd name="connsiteX9" fmla="*/ 2717800 w 5526976"/>
                <a:gd name="connsiteY9" fmla="*/ 287367 h 327083"/>
                <a:gd name="connsiteX10" fmla="*/ 1358900 w 5526976"/>
                <a:gd name="connsiteY10" fmla="*/ 287367 h 327083"/>
                <a:gd name="connsiteX11" fmla="*/ 0 w 5526976"/>
                <a:gd name="connsiteY11" fmla="*/ 287367 h 327083"/>
                <a:gd name="connsiteX12" fmla="*/ 0 w 5526976"/>
                <a:gd name="connsiteY12" fmla="*/ 39717 h 327083"/>
                <a:gd name="connsiteX13" fmla="*/ 339725 w 5526976"/>
                <a:gd name="connsiteY13" fmla="*/ 1022 h 327083"/>
                <a:gd name="connsiteX0" fmla="*/ 339725 w 5533551"/>
                <a:gd name="connsiteY0" fmla="*/ 1022 h 327083"/>
                <a:gd name="connsiteX1" fmla="*/ 1358900 w 5533551"/>
                <a:gd name="connsiteY1" fmla="*/ 39717 h 327083"/>
                <a:gd name="connsiteX2" fmla="*/ 1698625 w 5533551"/>
                <a:gd name="connsiteY2" fmla="*/ 1022 h 327083"/>
                <a:gd name="connsiteX3" fmla="*/ 2717800 w 5533551"/>
                <a:gd name="connsiteY3" fmla="*/ 39717 h 327083"/>
                <a:gd name="connsiteX4" fmla="*/ 3057525 w 5533551"/>
                <a:gd name="connsiteY4" fmla="*/ 1022 h 327083"/>
                <a:gd name="connsiteX5" fmla="*/ 4076700 w 5533551"/>
                <a:gd name="connsiteY5" fmla="*/ 39717 h 327083"/>
                <a:gd name="connsiteX6" fmla="*/ 5435600 w 5533551"/>
                <a:gd name="connsiteY6" fmla="*/ 39717 h 327083"/>
                <a:gd name="connsiteX7" fmla="*/ 5435600 w 5533551"/>
                <a:gd name="connsiteY7" fmla="*/ 287367 h 327083"/>
                <a:gd name="connsiteX8" fmla="*/ 4076700 w 5533551"/>
                <a:gd name="connsiteY8" fmla="*/ 287367 h 327083"/>
                <a:gd name="connsiteX9" fmla="*/ 2717800 w 5533551"/>
                <a:gd name="connsiteY9" fmla="*/ 287367 h 327083"/>
                <a:gd name="connsiteX10" fmla="*/ 1358900 w 5533551"/>
                <a:gd name="connsiteY10" fmla="*/ 287367 h 327083"/>
                <a:gd name="connsiteX11" fmla="*/ 0 w 5533551"/>
                <a:gd name="connsiteY11" fmla="*/ 287367 h 327083"/>
                <a:gd name="connsiteX12" fmla="*/ 0 w 5533551"/>
                <a:gd name="connsiteY12" fmla="*/ 39717 h 327083"/>
                <a:gd name="connsiteX13" fmla="*/ 339725 w 5533551"/>
                <a:gd name="connsiteY13" fmla="*/ 1022 h 32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3551" h="327083">
                  <a:moveTo>
                    <a:pt x="339725" y="1022"/>
                  </a:moveTo>
                  <a:cubicBezTo>
                    <a:pt x="679450" y="13920"/>
                    <a:pt x="1019175" y="142904"/>
                    <a:pt x="1358900" y="39717"/>
                  </a:cubicBezTo>
                  <a:cubicBezTo>
                    <a:pt x="1472142" y="5321"/>
                    <a:pt x="1585383" y="-3278"/>
                    <a:pt x="1698625" y="1022"/>
                  </a:cubicBezTo>
                  <a:cubicBezTo>
                    <a:pt x="2038350" y="13920"/>
                    <a:pt x="2378075" y="142904"/>
                    <a:pt x="2717800" y="39717"/>
                  </a:cubicBezTo>
                  <a:cubicBezTo>
                    <a:pt x="2831042" y="5321"/>
                    <a:pt x="2944283" y="-3278"/>
                    <a:pt x="3057525" y="1022"/>
                  </a:cubicBezTo>
                  <a:cubicBezTo>
                    <a:pt x="3397250" y="13920"/>
                    <a:pt x="3736975" y="142904"/>
                    <a:pt x="4076700" y="39717"/>
                  </a:cubicBezTo>
                  <a:cubicBezTo>
                    <a:pt x="4529667" y="-97866"/>
                    <a:pt x="4982633" y="177300"/>
                    <a:pt x="5435600" y="39717"/>
                  </a:cubicBezTo>
                  <a:cubicBezTo>
                    <a:pt x="5588433" y="89046"/>
                    <a:pt x="5541917" y="297846"/>
                    <a:pt x="5435600" y="287367"/>
                  </a:cubicBezTo>
                  <a:cubicBezTo>
                    <a:pt x="4982633" y="424950"/>
                    <a:pt x="4529667" y="149784"/>
                    <a:pt x="4076700" y="287367"/>
                  </a:cubicBezTo>
                  <a:cubicBezTo>
                    <a:pt x="3623733" y="424950"/>
                    <a:pt x="3170767" y="149784"/>
                    <a:pt x="2717800" y="287367"/>
                  </a:cubicBezTo>
                  <a:cubicBezTo>
                    <a:pt x="2264833" y="424950"/>
                    <a:pt x="1811867" y="149784"/>
                    <a:pt x="1358900" y="287367"/>
                  </a:cubicBezTo>
                  <a:cubicBezTo>
                    <a:pt x="905933" y="424950"/>
                    <a:pt x="452967" y="149784"/>
                    <a:pt x="0" y="287367"/>
                  </a:cubicBezTo>
                  <a:lnTo>
                    <a:pt x="0" y="39717"/>
                  </a:lnTo>
                  <a:cubicBezTo>
                    <a:pt x="113242" y="5321"/>
                    <a:pt x="226483" y="-3278"/>
                    <a:pt x="339725" y="10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grpSp>
      <p:grpSp>
        <p:nvGrpSpPr>
          <p:cNvPr id="139" name="Group 138"/>
          <p:cNvGrpSpPr/>
          <p:nvPr/>
        </p:nvGrpSpPr>
        <p:grpSpPr>
          <a:xfrm>
            <a:off x="449290" y="2706630"/>
            <a:ext cx="653447" cy="740178"/>
            <a:chOff x="3285205" y="2091489"/>
            <a:chExt cx="429991" cy="487064"/>
          </a:xfrm>
          <a:solidFill>
            <a:schemeClr val="tx2"/>
          </a:solidFill>
        </p:grpSpPr>
        <p:sp>
          <p:nvSpPr>
            <p:cNvPr id="140" name="Freeform 123"/>
            <p:cNvSpPr/>
            <p:nvPr/>
          </p:nvSpPr>
          <p:spPr>
            <a:xfrm>
              <a:off x="3285205" y="2091489"/>
              <a:ext cx="334295" cy="487064"/>
            </a:xfrm>
            <a:custGeom>
              <a:avLst/>
              <a:gdLst/>
              <a:ahLst/>
              <a:cxnLst/>
              <a:rect l="l" t="t" r="r" b="b"/>
              <a:pathLst>
                <a:path w="334295" h="487064">
                  <a:moveTo>
                    <a:pt x="15277" y="293856"/>
                  </a:moveTo>
                  <a:lnTo>
                    <a:pt x="15277" y="446625"/>
                  </a:lnTo>
                  <a:lnTo>
                    <a:pt x="200397" y="472686"/>
                  </a:lnTo>
                  <a:lnTo>
                    <a:pt x="200397" y="301944"/>
                  </a:lnTo>
                  <a:close/>
                  <a:moveTo>
                    <a:pt x="15277" y="251171"/>
                  </a:moveTo>
                  <a:lnTo>
                    <a:pt x="15277" y="280826"/>
                  </a:lnTo>
                  <a:lnTo>
                    <a:pt x="201296" y="288015"/>
                  </a:lnTo>
                  <a:lnTo>
                    <a:pt x="201296" y="253417"/>
                  </a:lnTo>
                  <a:close/>
                  <a:moveTo>
                    <a:pt x="201296" y="206238"/>
                  </a:moveTo>
                  <a:lnTo>
                    <a:pt x="15726" y="208036"/>
                  </a:lnTo>
                  <a:lnTo>
                    <a:pt x="15726" y="237691"/>
                  </a:lnTo>
                  <a:lnTo>
                    <a:pt x="201296" y="240836"/>
                  </a:lnTo>
                  <a:close/>
                  <a:moveTo>
                    <a:pt x="202195" y="158161"/>
                  </a:moveTo>
                  <a:lnTo>
                    <a:pt x="15726" y="165350"/>
                  </a:lnTo>
                  <a:lnTo>
                    <a:pt x="15726" y="195455"/>
                  </a:lnTo>
                  <a:lnTo>
                    <a:pt x="202195" y="192759"/>
                  </a:lnTo>
                  <a:close/>
                  <a:moveTo>
                    <a:pt x="202644" y="110084"/>
                  </a:moveTo>
                  <a:lnTo>
                    <a:pt x="16625" y="122215"/>
                  </a:lnTo>
                  <a:lnTo>
                    <a:pt x="16625" y="153219"/>
                  </a:lnTo>
                  <a:lnTo>
                    <a:pt x="202644" y="144681"/>
                  </a:lnTo>
                  <a:close/>
                  <a:moveTo>
                    <a:pt x="202644" y="62905"/>
                  </a:moveTo>
                  <a:lnTo>
                    <a:pt x="17074" y="79530"/>
                  </a:lnTo>
                  <a:lnTo>
                    <a:pt x="17074" y="110982"/>
                  </a:lnTo>
                  <a:lnTo>
                    <a:pt x="202644" y="97952"/>
                  </a:lnTo>
                  <a:close/>
                  <a:moveTo>
                    <a:pt x="203093" y="15277"/>
                  </a:moveTo>
                  <a:lnTo>
                    <a:pt x="17524" y="37294"/>
                  </a:lnTo>
                  <a:lnTo>
                    <a:pt x="17524" y="67398"/>
                  </a:lnTo>
                  <a:lnTo>
                    <a:pt x="203093" y="49425"/>
                  </a:lnTo>
                  <a:close/>
                  <a:moveTo>
                    <a:pt x="221965" y="0"/>
                  </a:moveTo>
                  <a:lnTo>
                    <a:pt x="334295" y="35946"/>
                  </a:lnTo>
                  <a:lnTo>
                    <a:pt x="331226" y="316498"/>
                  </a:lnTo>
                  <a:lnTo>
                    <a:pt x="321837" y="324009"/>
                  </a:lnTo>
                  <a:lnTo>
                    <a:pt x="253336" y="325499"/>
                  </a:lnTo>
                  <a:lnTo>
                    <a:pt x="253336" y="462810"/>
                  </a:lnTo>
                  <a:lnTo>
                    <a:pt x="284124" y="462810"/>
                  </a:lnTo>
                  <a:lnTo>
                    <a:pt x="215674" y="487064"/>
                  </a:lnTo>
                  <a:lnTo>
                    <a:pt x="0" y="454713"/>
                  </a:lnTo>
                  <a:lnTo>
                    <a:pt x="0" y="27858"/>
                  </a:lnTo>
                  <a:close/>
                </a:path>
              </a:pathLst>
            </a:custGeom>
            <a:grpFill/>
            <a:ln w="9525" cap="flat" cmpd="sng" algn="ctr">
              <a:noFill/>
              <a:prstDash val="solid"/>
            </a:ln>
            <a:effectLst/>
          </p:spPr>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32290" fontAlgn="base">
                <a:spcBef>
                  <a:spcPct val="0"/>
                </a:spcBef>
                <a:spcAft>
                  <a:spcPct val="0"/>
                </a:spcAft>
                <a:defRPr/>
              </a:pPr>
              <a:endParaRPr lang="en-US" sz="2244" kern="0" dirty="0">
                <a:gradFill>
                  <a:gsLst>
                    <a:gs pos="0">
                      <a:srgbClr val="FFFFFF"/>
                    </a:gs>
                    <a:gs pos="100000">
                      <a:srgbClr val="FFFFFF"/>
                    </a:gs>
                  </a:gsLst>
                  <a:lin ang="5400000" scaled="0"/>
                </a:gradFill>
                <a:latin typeface="Segoe UI"/>
              </a:endParaRPr>
            </a:p>
          </p:txBody>
        </p:sp>
        <p:sp>
          <p:nvSpPr>
            <p:cNvPr id="141" name="Freeform 79"/>
            <p:cNvSpPr>
              <a:spLocks noEditPoints="1"/>
            </p:cNvSpPr>
            <p:nvPr/>
          </p:nvSpPr>
          <p:spPr bwMode="auto">
            <a:xfrm rot="16200000">
              <a:off x="3565471" y="2396265"/>
              <a:ext cx="133610" cy="165840"/>
            </a:xfrm>
            <a:custGeom>
              <a:avLst/>
              <a:gdLst>
                <a:gd name="T0" fmla="*/ 277 w 277"/>
                <a:gd name="T1" fmla="*/ 171 h 344"/>
                <a:gd name="T2" fmla="*/ 277 w 277"/>
                <a:gd name="T3" fmla="*/ 251 h 344"/>
                <a:gd name="T4" fmla="*/ 274 w 277"/>
                <a:gd name="T5" fmla="*/ 258 h 344"/>
                <a:gd name="T6" fmla="*/ 251 w 277"/>
                <a:gd name="T7" fmla="*/ 280 h 344"/>
                <a:gd name="T8" fmla="*/ 251 w 277"/>
                <a:gd name="T9" fmla="*/ 295 h 344"/>
                <a:gd name="T10" fmla="*/ 248 w 277"/>
                <a:gd name="T11" fmla="*/ 302 h 344"/>
                <a:gd name="T12" fmla="*/ 241 w 277"/>
                <a:gd name="T13" fmla="*/ 305 h 344"/>
                <a:gd name="T14" fmla="*/ 10 w 277"/>
                <a:gd name="T15" fmla="*/ 305 h 344"/>
                <a:gd name="T16" fmla="*/ 3 w 277"/>
                <a:gd name="T17" fmla="*/ 302 h 344"/>
                <a:gd name="T18" fmla="*/ 0 w 277"/>
                <a:gd name="T19" fmla="*/ 295 h 344"/>
                <a:gd name="T20" fmla="*/ 0 w 277"/>
                <a:gd name="T21" fmla="*/ 9 h 344"/>
                <a:gd name="T22" fmla="*/ 3 w 277"/>
                <a:gd name="T23" fmla="*/ 2 h 344"/>
                <a:gd name="T24" fmla="*/ 10 w 277"/>
                <a:gd name="T25" fmla="*/ 0 h 344"/>
                <a:gd name="T26" fmla="*/ 241 w 277"/>
                <a:gd name="T27" fmla="*/ 0 h 344"/>
                <a:gd name="T28" fmla="*/ 248 w 277"/>
                <a:gd name="T29" fmla="*/ 2 h 344"/>
                <a:gd name="T30" fmla="*/ 251 w 277"/>
                <a:gd name="T31" fmla="*/ 9 h 344"/>
                <a:gd name="T32" fmla="*/ 251 w 277"/>
                <a:gd name="T33" fmla="*/ 143 h 344"/>
                <a:gd name="T34" fmla="*/ 274 w 277"/>
                <a:gd name="T35" fmla="*/ 164 h 344"/>
                <a:gd name="T36" fmla="*/ 277 w 277"/>
                <a:gd name="T37" fmla="*/ 171 h 344"/>
                <a:gd name="T38" fmla="*/ 3 w 277"/>
                <a:gd name="T39" fmla="*/ 2 h 344"/>
                <a:gd name="T40" fmla="*/ 0 w 277"/>
                <a:gd name="T41" fmla="*/ 9 h 344"/>
                <a:gd name="T42" fmla="*/ 0 w 277"/>
                <a:gd name="T43" fmla="*/ 295 h 344"/>
                <a:gd name="T44" fmla="*/ 3 w 277"/>
                <a:gd name="T45" fmla="*/ 302 h 344"/>
                <a:gd name="T46" fmla="*/ 10 w 277"/>
                <a:gd name="T47" fmla="*/ 305 h 344"/>
                <a:gd name="T48" fmla="*/ 199 w 277"/>
                <a:gd name="T49" fmla="*/ 305 h 344"/>
                <a:gd name="T50" fmla="*/ 199 w 277"/>
                <a:gd name="T51" fmla="*/ 191 h 344"/>
                <a:gd name="T52" fmla="*/ 216 w 277"/>
                <a:gd name="T53" fmla="*/ 171 h 344"/>
                <a:gd name="T54" fmla="*/ 222 w 277"/>
                <a:gd name="T55" fmla="*/ 155 h 344"/>
                <a:gd name="T56" fmla="*/ 222 w 277"/>
                <a:gd name="T57" fmla="*/ 56 h 344"/>
                <a:gd name="T58" fmla="*/ 202 w 277"/>
                <a:gd name="T59" fmla="*/ 32 h 344"/>
                <a:gd name="T60" fmla="*/ 31 w 277"/>
                <a:gd name="T61" fmla="*/ 0 h 344"/>
                <a:gd name="T62" fmla="*/ 10 w 277"/>
                <a:gd name="T63" fmla="*/ 0 h 344"/>
                <a:gd name="T64" fmla="*/ 3 w 277"/>
                <a:gd name="T65" fmla="*/ 2 h 344"/>
                <a:gd name="T66" fmla="*/ 200 w 277"/>
                <a:gd name="T67" fmla="*/ 47 h 344"/>
                <a:gd name="T68" fmla="*/ 11 w 277"/>
                <a:gd name="T69" fmla="*/ 11 h 344"/>
                <a:gd name="T70" fmla="*/ 4 w 277"/>
                <a:gd name="T71" fmla="*/ 13 h 344"/>
                <a:gd name="T72" fmla="*/ 0 w 277"/>
                <a:gd name="T73" fmla="*/ 20 h 344"/>
                <a:gd name="T74" fmla="*/ 0 w 277"/>
                <a:gd name="T75" fmla="*/ 302 h 344"/>
                <a:gd name="T76" fmla="*/ 8 w 277"/>
                <a:gd name="T77" fmla="*/ 311 h 344"/>
                <a:gd name="T78" fmla="*/ 173 w 277"/>
                <a:gd name="T79" fmla="*/ 343 h 344"/>
                <a:gd name="T80" fmla="*/ 181 w 277"/>
                <a:gd name="T81" fmla="*/ 341 h 344"/>
                <a:gd name="T82" fmla="*/ 184 w 277"/>
                <a:gd name="T83" fmla="*/ 334 h 344"/>
                <a:gd name="T84" fmla="*/ 184 w 277"/>
                <a:gd name="T85" fmla="*/ 185 h 344"/>
                <a:gd name="T86" fmla="*/ 205 w 277"/>
                <a:gd name="T87" fmla="*/ 161 h 344"/>
                <a:gd name="T88" fmla="*/ 207 w 277"/>
                <a:gd name="T89" fmla="*/ 155 h 344"/>
                <a:gd name="T90" fmla="*/ 207 w 277"/>
                <a:gd name="T91" fmla="*/ 56 h 344"/>
                <a:gd name="T92" fmla="*/ 200 w 277"/>
                <a:gd name="T93" fmla="*/ 4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7" h="344">
                  <a:moveTo>
                    <a:pt x="277" y="171"/>
                  </a:moveTo>
                  <a:cubicBezTo>
                    <a:pt x="277" y="251"/>
                    <a:pt x="277" y="251"/>
                    <a:pt x="277" y="251"/>
                  </a:cubicBezTo>
                  <a:cubicBezTo>
                    <a:pt x="277" y="254"/>
                    <a:pt x="276" y="256"/>
                    <a:pt x="274" y="258"/>
                  </a:cubicBezTo>
                  <a:cubicBezTo>
                    <a:pt x="251" y="280"/>
                    <a:pt x="251" y="280"/>
                    <a:pt x="251" y="280"/>
                  </a:cubicBezTo>
                  <a:cubicBezTo>
                    <a:pt x="251" y="295"/>
                    <a:pt x="251" y="295"/>
                    <a:pt x="251" y="295"/>
                  </a:cubicBezTo>
                  <a:cubicBezTo>
                    <a:pt x="251" y="298"/>
                    <a:pt x="250" y="300"/>
                    <a:pt x="248" y="302"/>
                  </a:cubicBezTo>
                  <a:cubicBezTo>
                    <a:pt x="246" y="304"/>
                    <a:pt x="244" y="305"/>
                    <a:pt x="241" y="305"/>
                  </a:cubicBezTo>
                  <a:cubicBezTo>
                    <a:pt x="10" y="305"/>
                    <a:pt x="10" y="305"/>
                    <a:pt x="10" y="305"/>
                  </a:cubicBezTo>
                  <a:cubicBezTo>
                    <a:pt x="7" y="305"/>
                    <a:pt x="5" y="304"/>
                    <a:pt x="3" y="302"/>
                  </a:cubicBezTo>
                  <a:cubicBezTo>
                    <a:pt x="1" y="300"/>
                    <a:pt x="0" y="298"/>
                    <a:pt x="0" y="295"/>
                  </a:cubicBezTo>
                  <a:cubicBezTo>
                    <a:pt x="0" y="9"/>
                    <a:pt x="0" y="9"/>
                    <a:pt x="0" y="9"/>
                  </a:cubicBezTo>
                  <a:cubicBezTo>
                    <a:pt x="0" y="6"/>
                    <a:pt x="1" y="4"/>
                    <a:pt x="3" y="2"/>
                  </a:cubicBezTo>
                  <a:cubicBezTo>
                    <a:pt x="5" y="1"/>
                    <a:pt x="7" y="0"/>
                    <a:pt x="10" y="0"/>
                  </a:cubicBezTo>
                  <a:cubicBezTo>
                    <a:pt x="241" y="0"/>
                    <a:pt x="241" y="0"/>
                    <a:pt x="241" y="0"/>
                  </a:cubicBezTo>
                  <a:cubicBezTo>
                    <a:pt x="244" y="0"/>
                    <a:pt x="246" y="1"/>
                    <a:pt x="248" y="2"/>
                  </a:cubicBezTo>
                  <a:cubicBezTo>
                    <a:pt x="250" y="4"/>
                    <a:pt x="251" y="6"/>
                    <a:pt x="251" y="9"/>
                  </a:cubicBezTo>
                  <a:cubicBezTo>
                    <a:pt x="251" y="143"/>
                    <a:pt x="251" y="143"/>
                    <a:pt x="251" y="143"/>
                  </a:cubicBezTo>
                  <a:cubicBezTo>
                    <a:pt x="274" y="164"/>
                    <a:pt x="274" y="164"/>
                    <a:pt x="274" y="164"/>
                  </a:cubicBezTo>
                  <a:cubicBezTo>
                    <a:pt x="276" y="166"/>
                    <a:pt x="277" y="169"/>
                    <a:pt x="277" y="171"/>
                  </a:cubicBezTo>
                  <a:close/>
                  <a:moveTo>
                    <a:pt x="3" y="2"/>
                  </a:moveTo>
                  <a:cubicBezTo>
                    <a:pt x="1" y="4"/>
                    <a:pt x="0" y="6"/>
                    <a:pt x="0" y="9"/>
                  </a:cubicBezTo>
                  <a:cubicBezTo>
                    <a:pt x="0" y="295"/>
                    <a:pt x="0" y="295"/>
                    <a:pt x="0" y="295"/>
                  </a:cubicBezTo>
                  <a:cubicBezTo>
                    <a:pt x="0" y="298"/>
                    <a:pt x="1" y="300"/>
                    <a:pt x="3" y="302"/>
                  </a:cubicBezTo>
                  <a:cubicBezTo>
                    <a:pt x="5" y="304"/>
                    <a:pt x="7" y="305"/>
                    <a:pt x="10" y="305"/>
                  </a:cubicBezTo>
                  <a:cubicBezTo>
                    <a:pt x="199" y="305"/>
                    <a:pt x="199" y="305"/>
                    <a:pt x="199" y="305"/>
                  </a:cubicBezTo>
                  <a:cubicBezTo>
                    <a:pt x="199" y="191"/>
                    <a:pt x="199" y="191"/>
                    <a:pt x="199" y="191"/>
                  </a:cubicBezTo>
                  <a:cubicBezTo>
                    <a:pt x="204" y="185"/>
                    <a:pt x="216" y="171"/>
                    <a:pt x="216" y="171"/>
                  </a:cubicBezTo>
                  <a:cubicBezTo>
                    <a:pt x="220" y="166"/>
                    <a:pt x="222" y="161"/>
                    <a:pt x="222" y="155"/>
                  </a:cubicBezTo>
                  <a:cubicBezTo>
                    <a:pt x="222" y="56"/>
                    <a:pt x="222" y="56"/>
                    <a:pt x="222" y="56"/>
                  </a:cubicBezTo>
                  <a:cubicBezTo>
                    <a:pt x="222" y="44"/>
                    <a:pt x="214" y="35"/>
                    <a:pt x="202" y="32"/>
                  </a:cubicBezTo>
                  <a:cubicBezTo>
                    <a:pt x="31" y="0"/>
                    <a:pt x="31" y="0"/>
                    <a:pt x="31" y="0"/>
                  </a:cubicBezTo>
                  <a:cubicBezTo>
                    <a:pt x="10" y="0"/>
                    <a:pt x="10" y="0"/>
                    <a:pt x="10" y="0"/>
                  </a:cubicBezTo>
                  <a:cubicBezTo>
                    <a:pt x="7" y="0"/>
                    <a:pt x="5" y="1"/>
                    <a:pt x="3" y="2"/>
                  </a:cubicBezTo>
                  <a:close/>
                  <a:moveTo>
                    <a:pt x="200" y="47"/>
                  </a:moveTo>
                  <a:cubicBezTo>
                    <a:pt x="11" y="11"/>
                    <a:pt x="11" y="11"/>
                    <a:pt x="11" y="11"/>
                  </a:cubicBezTo>
                  <a:cubicBezTo>
                    <a:pt x="9" y="10"/>
                    <a:pt x="6" y="11"/>
                    <a:pt x="4" y="13"/>
                  </a:cubicBezTo>
                  <a:cubicBezTo>
                    <a:pt x="2" y="14"/>
                    <a:pt x="0" y="17"/>
                    <a:pt x="0" y="20"/>
                  </a:cubicBezTo>
                  <a:cubicBezTo>
                    <a:pt x="0" y="302"/>
                    <a:pt x="0" y="302"/>
                    <a:pt x="0" y="302"/>
                  </a:cubicBezTo>
                  <a:cubicBezTo>
                    <a:pt x="0" y="307"/>
                    <a:pt x="4" y="311"/>
                    <a:pt x="8" y="311"/>
                  </a:cubicBezTo>
                  <a:cubicBezTo>
                    <a:pt x="173" y="343"/>
                    <a:pt x="173" y="343"/>
                    <a:pt x="173" y="343"/>
                  </a:cubicBezTo>
                  <a:cubicBezTo>
                    <a:pt x="176" y="344"/>
                    <a:pt x="179" y="343"/>
                    <a:pt x="181" y="341"/>
                  </a:cubicBezTo>
                  <a:cubicBezTo>
                    <a:pt x="183" y="339"/>
                    <a:pt x="184" y="337"/>
                    <a:pt x="184" y="334"/>
                  </a:cubicBezTo>
                  <a:cubicBezTo>
                    <a:pt x="184" y="185"/>
                    <a:pt x="184" y="185"/>
                    <a:pt x="184" y="185"/>
                  </a:cubicBezTo>
                  <a:cubicBezTo>
                    <a:pt x="205" y="161"/>
                    <a:pt x="205" y="161"/>
                    <a:pt x="205" y="161"/>
                  </a:cubicBezTo>
                  <a:cubicBezTo>
                    <a:pt x="206" y="159"/>
                    <a:pt x="207" y="157"/>
                    <a:pt x="207" y="155"/>
                  </a:cubicBezTo>
                  <a:cubicBezTo>
                    <a:pt x="207" y="56"/>
                    <a:pt x="207" y="56"/>
                    <a:pt x="207" y="56"/>
                  </a:cubicBezTo>
                  <a:cubicBezTo>
                    <a:pt x="207" y="51"/>
                    <a:pt x="204" y="48"/>
                    <a:pt x="200" y="47"/>
                  </a:cubicBezTo>
                  <a:close/>
                </a:path>
              </a:pathLst>
            </a:custGeom>
            <a:grpFill/>
            <a:ln>
              <a:noFill/>
            </a:ln>
            <a:extLst/>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32597">
                <a:defRPr/>
              </a:pPr>
              <a:endParaRPr lang="en-US" sz="1836" kern="0">
                <a:solidFill>
                  <a:sysClr val="windowText" lastClr="000000"/>
                </a:solidFill>
              </a:endParaRPr>
            </a:p>
          </p:txBody>
        </p:sp>
      </p:grpSp>
      <p:grpSp>
        <p:nvGrpSpPr>
          <p:cNvPr id="53" name="Group 52"/>
          <p:cNvGrpSpPr/>
          <p:nvPr/>
        </p:nvGrpSpPr>
        <p:grpSpPr>
          <a:xfrm>
            <a:off x="7031445" y="2236494"/>
            <a:ext cx="4874972" cy="3082064"/>
            <a:chOff x="6603968" y="1763254"/>
            <a:chExt cx="4779818" cy="3021906"/>
          </a:xfrm>
        </p:grpSpPr>
        <p:sp>
          <p:nvSpPr>
            <p:cNvPr id="79" name="Rectangle 78"/>
            <p:cNvSpPr/>
            <p:nvPr/>
          </p:nvSpPr>
          <p:spPr bwMode="auto">
            <a:xfrm>
              <a:off x="6603968" y="1763254"/>
              <a:ext cx="4779818" cy="302190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80" name="Oval 79"/>
            <p:cNvSpPr/>
            <p:nvPr/>
          </p:nvSpPr>
          <p:spPr bwMode="auto">
            <a:xfrm>
              <a:off x="9001890" y="3844341"/>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cxnSp>
          <p:nvCxnSpPr>
            <p:cNvPr id="82" name="Straight Connector 81"/>
            <p:cNvCxnSpPr/>
            <p:nvPr/>
          </p:nvCxnSpPr>
          <p:spPr>
            <a:xfrm flipV="1">
              <a:off x="7517362" y="3720347"/>
              <a:ext cx="2963698" cy="1118"/>
            </a:xfrm>
            <a:prstGeom prst="line">
              <a:avLst/>
            </a:prstGeom>
            <a:noFill/>
            <a:ln w="15875" cap="flat" cmpd="sng" algn="ctr">
              <a:solidFill>
                <a:srgbClr val="505050"/>
              </a:solidFill>
              <a:prstDash val="dash"/>
              <a:headEnd type="none"/>
              <a:tailEnd type="none"/>
            </a:ln>
            <a:effectLst/>
          </p:spPr>
        </p:cxnSp>
        <p:sp>
          <p:nvSpPr>
            <p:cNvPr id="85" name="TextBox 84"/>
            <p:cNvSpPr txBox="1"/>
            <p:nvPr/>
          </p:nvSpPr>
          <p:spPr>
            <a:xfrm>
              <a:off x="7045335" y="4177830"/>
              <a:ext cx="1501803"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SQL Server </a:t>
              </a:r>
              <a:b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Analysis Services</a:t>
              </a:r>
            </a:p>
          </p:txBody>
        </p:sp>
        <p:grpSp>
          <p:nvGrpSpPr>
            <p:cNvPr id="88" name="Group 87"/>
            <p:cNvGrpSpPr/>
            <p:nvPr/>
          </p:nvGrpSpPr>
          <p:grpSpPr>
            <a:xfrm>
              <a:off x="9684621" y="4063967"/>
              <a:ext cx="688026" cy="408174"/>
              <a:chOff x="2927465" y="5236638"/>
              <a:chExt cx="1470768" cy="865618"/>
            </a:xfrm>
          </p:grpSpPr>
          <p:sp>
            <p:nvSpPr>
              <p:cNvPr id="119" name="Freeform 92"/>
              <p:cNvSpPr>
                <a:spLocks noEditPoints="1"/>
              </p:cNvSpPr>
              <p:nvPr/>
            </p:nvSpPr>
            <p:spPr bwMode="auto">
              <a:xfrm>
                <a:off x="2927465" y="5236638"/>
                <a:ext cx="360348" cy="865616"/>
              </a:xfrm>
              <a:custGeom>
                <a:avLst/>
                <a:gdLst>
                  <a:gd name="T0" fmla="*/ 0 w 184"/>
                  <a:gd name="T1" fmla="*/ 0 h 442"/>
                  <a:gd name="T2" fmla="*/ 0 w 184"/>
                  <a:gd name="T3" fmla="*/ 442 h 442"/>
                  <a:gd name="T4" fmla="*/ 184 w 184"/>
                  <a:gd name="T5" fmla="*/ 442 h 442"/>
                  <a:gd name="T6" fmla="*/ 184 w 184"/>
                  <a:gd name="T7" fmla="*/ 0 h 442"/>
                  <a:gd name="T8" fmla="*/ 0 w 184"/>
                  <a:gd name="T9" fmla="*/ 0 h 442"/>
                  <a:gd name="T10" fmla="*/ 85 w 184"/>
                  <a:gd name="T11" fmla="*/ 370 h 442"/>
                  <a:gd name="T12" fmla="*/ 19 w 184"/>
                  <a:gd name="T13" fmla="*/ 370 h 442"/>
                  <a:gd name="T14" fmla="*/ 19 w 184"/>
                  <a:gd name="T15" fmla="*/ 310 h 442"/>
                  <a:gd name="T16" fmla="*/ 85 w 184"/>
                  <a:gd name="T17" fmla="*/ 310 h 442"/>
                  <a:gd name="T18" fmla="*/ 85 w 184"/>
                  <a:gd name="T19" fmla="*/ 370 h 442"/>
                  <a:gd name="T20" fmla="*/ 85 w 184"/>
                  <a:gd name="T21" fmla="*/ 296 h 442"/>
                  <a:gd name="T22" fmla="*/ 19 w 184"/>
                  <a:gd name="T23" fmla="*/ 296 h 442"/>
                  <a:gd name="T24" fmla="*/ 19 w 184"/>
                  <a:gd name="T25" fmla="*/ 237 h 442"/>
                  <a:gd name="T26" fmla="*/ 85 w 184"/>
                  <a:gd name="T27" fmla="*/ 237 h 442"/>
                  <a:gd name="T28" fmla="*/ 85 w 184"/>
                  <a:gd name="T29" fmla="*/ 296 h 442"/>
                  <a:gd name="T30" fmla="*/ 85 w 184"/>
                  <a:gd name="T31" fmla="*/ 223 h 442"/>
                  <a:gd name="T32" fmla="*/ 19 w 184"/>
                  <a:gd name="T33" fmla="*/ 223 h 442"/>
                  <a:gd name="T34" fmla="*/ 19 w 184"/>
                  <a:gd name="T35" fmla="*/ 164 h 442"/>
                  <a:gd name="T36" fmla="*/ 85 w 184"/>
                  <a:gd name="T37" fmla="*/ 164 h 442"/>
                  <a:gd name="T38" fmla="*/ 85 w 184"/>
                  <a:gd name="T39" fmla="*/ 223 h 442"/>
                  <a:gd name="T40" fmla="*/ 85 w 184"/>
                  <a:gd name="T41" fmla="*/ 151 h 442"/>
                  <a:gd name="T42" fmla="*/ 19 w 184"/>
                  <a:gd name="T43" fmla="*/ 151 h 442"/>
                  <a:gd name="T44" fmla="*/ 19 w 184"/>
                  <a:gd name="T45" fmla="*/ 91 h 442"/>
                  <a:gd name="T46" fmla="*/ 85 w 184"/>
                  <a:gd name="T47" fmla="*/ 91 h 442"/>
                  <a:gd name="T48" fmla="*/ 85 w 184"/>
                  <a:gd name="T49" fmla="*/ 151 h 442"/>
                  <a:gd name="T50" fmla="*/ 85 w 184"/>
                  <a:gd name="T51" fmla="*/ 78 h 442"/>
                  <a:gd name="T52" fmla="*/ 19 w 184"/>
                  <a:gd name="T53" fmla="*/ 78 h 442"/>
                  <a:gd name="T54" fmla="*/ 19 w 184"/>
                  <a:gd name="T55" fmla="*/ 18 h 442"/>
                  <a:gd name="T56" fmla="*/ 85 w 184"/>
                  <a:gd name="T57" fmla="*/ 18 h 442"/>
                  <a:gd name="T58" fmla="*/ 85 w 184"/>
                  <a:gd name="T59" fmla="*/ 78 h 442"/>
                  <a:gd name="T60" fmla="*/ 164 w 184"/>
                  <a:gd name="T61" fmla="*/ 370 h 442"/>
                  <a:gd name="T62" fmla="*/ 99 w 184"/>
                  <a:gd name="T63" fmla="*/ 370 h 442"/>
                  <a:gd name="T64" fmla="*/ 99 w 184"/>
                  <a:gd name="T65" fmla="*/ 310 h 442"/>
                  <a:gd name="T66" fmla="*/ 164 w 184"/>
                  <a:gd name="T67" fmla="*/ 310 h 442"/>
                  <a:gd name="T68" fmla="*/ 164 w 184"/>
                  <a:gd name="T69" fmla="*/ 370 h 442"/>
                  <a:gd name="T70" fmla="*/ 164 w 184"/>
                  <a:gd name="T71" fmla="*/ 296 h 442"/>
                  <a:gd name="T72" fmla="*/ 99 w 184"/>
                  <a:gd name="T73" fmla="*/ 296 h 442"/>
                  <a:gd name="T74" fmla="*/ 99 w 184"/>
                  <a:gd name="T75" fmla="*/ 237 h 442"/>
                  <a:gd name="T76" fmla="*/ 164 w 184"/>
                  <a:gd name="T77" fmla="*/ 237 h 442"/>
                  <a:gd name="T78" fmla="*/ 164 w 184"/>
                  <a:gd name="T79" fmla="*/ 296 h 442"/>
                  <a:gd name="T80" fmla="*/ 164 w 184"/>
                  <a:gd name="T81" fmla="*/ 223 h 442"/>
                  <a:gd name="T82" fmla="*/ 99 w 184"/>
                  <a:gd name="T83" fmla="*/ 223 h 442"/>
                  <a:gd name="T84" fmla="*/ 99 w 184"/>
                  <a:gd name="T85" fmla="*/ 164 h 442"/>
                  <a:gd name="T86" fmla="*/ 164 w 184"/>
                  <a:gd name="T87" fmla="*/ 164 h 442"/>
                  <a:gd name="T88" fmla="*/ 164 w 184"/>
                  <a:gd name="T89" fmla="*/ 223 h 442"/>
                  <a:gd name="T90" fmla="*/ 164 w 184"/>
                  <a:gd name="T91" fmla="*/ 151 h 442"/>
                  <a:gd name="T92" fmla="*/ 99 w 184"/>
                  <a:gd name="T93" fmla="*/ 151 h 442"/>
                  <a:gd name="T94" fmla="*/ 99 w 184"/>
                  <a:gd name="T95" fmla="*/ 91 h 442"/>
                  <a:gd name="T96" fmla="*/ 164 w 184"/>
                  <a:gd name="T97" fmla="*/ 91 h 442"/>
                  <a:gd name="T98" fmla="*/ 164 w 184"/>
                  <a:gd name="T99" fmla="*/ 151 h 442"/>
                  <a:gd name="T100" fmla="*/ 164 w 184"/>
                  <a:gd name="T101" fmla="*/ 78 h 442"/>
                  <a:gd name="T102" fmla="*/ 99 w 184"/>
                  <a:gd name="T103" fmla="*/ 78 h 442"/>
                  <a:gd name="T104" fmla="*/ 99 w 184"/>
                  <a:gd name="T105" fmla="*/ 18 h 442"/>
                  <a:gd name="T106" fmla="*/ 164 w 184"/>
                  <a:gd name="T107" fmla="*/ 18 h 442"/>
                  <a:gd name="T108" fmla="*/ 164 w 184"/>
                  <a:gd name="T109" fmla="*/ 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442">
                    <a:moveTo>
                      <a:pt x="0" y="0"/>
                    </a:moveTo>
                    <a:lnTo>
                      <a:pt x="0" y="442"/>
                    </a:lnTo>
                    <a:lnTo>
                      <a:pt x="184" y="442"/>
                    </a:lnTo>
                    <a:lnTo>
                      <a:pt x="184" y="0"/>
                    </a:lnTo>
                    <a:lnTo>
                      <a:pt x="0" y="0"/>
                    </a:lnTo>
                    <a:close/>
                    <a:moveTo>
                      <a:pt x="85" y="370"/>
                    </a:moveTo>
                    <a:lnTo>
                      <a:pt x="19" y="370"/>
                    </a:lnTo>
                    <a:lnTo>
                      <a:pt x="19" y="310"/>
                    </a:lnTo>
                    <a:lnTo>
                      <a:pt x="85" y="310"/>
                    </a:lnTo>
                    <a:lnTo>
                      <a:pt x="85" y="370"/>
                    </a:lnTo>
                    <a:close/>
                    <a:moveTo>
                      <a:pt x="85" y="296"/>
                    </a:moveTo>
                    <a:lnTo>
                      <a:pt x="19" y="296"/>
                    </a:lnTo>
                    <a:lnTo>
                      <a:pt x="19" y="237"/>
                    </a:lnTo>
                    <a:lnTo>
                      <a:pt x="85" y="237"/>
                    </a:lnTo>
                    <a:lnTo>
                      <a:pt x="85" y="296"/>
                    </a:lnTo>
                    <a:close/>
                    <a:moveTo>
                      <a:pt x="85" y="223"/>
                    </a:moveTo>
                    <a:lnTo>
                      <a:pt x="19" y="223"/>
                    </a:lnTo>
                    <a:lnTo>
                      <a:pt x="19" y="164"/>
                    </a:lnTo>
                    <a:lnTo>
                      <a:pt x="85" y="164"/>
                    </a:lnTo>
                    <a:lnTo>
                      <a:pt x="85" y="223"/>
                    </a:lnTo>
                    <a:close/>
                    <a:moveTo>
                      <a:pt x="85" y="151"/>
                    </a:moveTo>
                    <a:lnTo>
                      <a:pt x="19" y="151"/>
                    </a:lnTo>
                    <a:lnTo>
                      <a:pt x="19" y="91"/>
                    </a:lnTo>
                    <a:lnTo>
                      <a:pt x="85" y="91"/>
                    </a:lnTo>
                    <a:lnTo>
                      <a:pt x="85" y="151"/>
                    </a:lnTo>
                    <a:close/>
                    <a:moveTo>
                      <a:pt x="85" y="78"/>
                    </a:moveTo>
                    <a:lnTo>
                      <a:pt x="19" y="78"/>
                    </a:lnTo>
                    <a:lnTo>
                      <a:pt x="19" y="18"/>
                    </a:lnTo>
                    <a:lnTo>
                      <a:pt x="85" y="18"/>
                    </a:lnTo>
                    <a:lnTo>
                      <a:pt x="85" y="78"/>
                    </a:lnTo>
                    <a:close/>
                    <a:moveTo>
                      <a:pt x="164" y="370"/>
                    </a:moveTo>
                    <a:lnTo>
                      <a:pt x="99" y="370"/>
                    </a:lnTo>
                    <a:lnTo>
                      <a:pt x="99" y="310"/>
                    </a:lnTo>
                    <a:lnTo>
                      <a:pt x="164" y="310"/>
                    </a:lnTo>
                    <a:lnTo>
                      <a:pt x="164" y="370"/>
                    </a:lnTo>
                    <a:close/>
                    <a:moveTo>
                      <a:pt x="164" y="296"/>
                    </a:moveTo>
                    <a:lnTo>
                      <a:pt x="99" y="296"/>
                    </a:lnTo>
                    <a:lnTo>
                      <a:pt x="99" y="237"/>
                    </a:lnTo>
                    <a:lnTo>
                      <a:pt x="164" y="237"/>
                    </a:lnTo>
                    <a:lnTo>
                      <a:pt x="164" y="296"/>
                    </a:lnTo>
                    <a:close/>
                    <a:moveTo>
                      <a:pt x="164" y="223"/>
                    </a:moveTo>
                    <a:lnTo>
                      <a:pt x="99" y="223"/>
                    </a:lnTo>
                    <a:lnTo>
                      <a:pt x="99" y="164"/>
                    </a:lnTo>
                    <a:lnTo>
                      <a:pt x="164" y="164"/>
                    </a:lnTo>
                    <a:lnTo>
                      <a:pt x="164" y="223"/>
                    </a:lnTo>
                    <a:close/>
                    <a:moveTo>
                      <a:pt x="164" y="151"/>
                    </a:moveTo>
                    <a:lnTo>
                      <a:pt x="99" y="151"/>
                    </a:lnTo>
                    <a:lnTo>
                      <a:pt x="99" y="91"/>
                    </a:lnTo>
                    <a:lnTo>
                      <a:pt x="164" y="91"/>
                    </a:lnTo>
                    <a:lnTo>
                      <a:pt x="164" y="151"/>
                    </a:lnTo>
                    <a:close/>
                    <a:moveTo>
                      <a:pt x="164" y="78"/>
                    </a:moveTo>
                    <a:lnTo>
                      <a:pt x="99" y="78"/>
                    </a:lnTo>
                    <a:lnTo>
                      <a:pt x="99" y="18"/>
                    </a:lnTo>
                    <a:lnTo>
                      <a:pt x="164" y="18"/>
                    </a:lnTo>
                    <a:lnTo>
                      <a:pt x="164" y="78"/>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120" name="Freeform 93"/>
              <p:cNvSpPr>
                <a:spLocks noEditPoints="1"/>
              </p:cNvSpPr>
              <p:nvPr/>
            </p:nvSpPr>
            <p:spPr bwMode="auto">
              <a:xfrm>
                <a:off x="3323066" y="5236638"/>
                <a:ext cx="321181" cy="865616"/>
              </a:xfrm>
              <a:custGeom>
                <a:avLst/>
                <a:gdLst>
                  <a:gd name="T0" fmla="*/ 148 w 164"/>
                  <a:gd name="T1" fmla="*/ 181 h 442"/>
                  <a:gd name="T2" fmla="*/ 148 w 164"/>
                  <a:gd name="T3" fmla="*/ 136 h 442"/>
                  <a:gd name="T4" fmla="*/ 123 w 164"/>
                  <a:gd name="T5" fmla="*/ 136 h 442"/>
                  <a:gd name="T6" fmla="*/ 123 w 164"/>
                  <a:gd name="T7" fmla="*/ 84 h 442"/>
                  <a:gd name="T8" fmla="*/ 101 w 164"/>
                  <a:gd name="T9" fmla="*/ 84 h 442"/>
                  <a:gd name="T10" fmla="*/ 101 w 164"/>
                  <a:gd name="T11" fmla="*/ 45 h 442"/>
                  <a:gd name="T12" fmla="*/ 87 w 164"/>
                  <a:gd name="T13" fmla="*/ 45 h 442"/>
                  <a:gd name="T14" fmla="*/ 87 w 164"/>
                  <a:gd name="T15" fmla="*/ 0 h 442"/>
                  <a:gd name="T16" fmla="*/ 77 w 164"/>
                  <a:gd name="T17" fmla="*/ 0 h 442"/>
                  <a:gd name="T18" fmla="*/ 77 w 164"/>
                  <a:gd name="T19" fmla="*/ 45 h 442"/>
                  <a:gd name="T20" fmla="*/ 63 w 164"/>
                  <a:gd name="T21" fmla="*/ 45 h 442"/>
                  <a:gd name="T22" fmla="*/ 63 w 164"/>
                  <a:gd name="T23" fmla="*/ 84 h 442"/>
                  <a:gd name="T24" fmla="*/ 41 w 164"/>
                  <a:gd name="T25" fmla="*/ 84 h 442"/>
                  <a:gd name="T26" fmla="*/ 41 w 164"/>
                  <a:gd name="T27" fmla="*/ 136 h 442"/>
                  <a:gd name="T28" fmla="*/ 16 w 164"/>
                  <a:gd name="T29" fmla="*/ 136 h 442"/>
                  <a:gd name="T30" fmla="*/ 16 w 164"/>
                  <a:gd name="T31" fmla="*/ 181 h 442"/>
                  <a:gd name="T32" fmla="*/ 0 w 164"/>
                  <a:gd name="T33" fmla="*/ 181 h 442"/>
                  <a:gd name="T34" fmla="*/ 0 w 164"/>
                  <a:gd name="T35" fmla="*/ 442 h 442"/>
                  <a:gd name="T36" fmla="*/ 164 w 164"/>
                  <a:gd name="T37" fmla="*/ 442 h 442"/>
                  <a:gd name="T38" fmla="*/ 164 w 164"/>
                  <a:gd name="T39" fmla="*/ 181 h 442"/>
                  <a:gd name="T40" fmla="*/ 148 w 164"/>
                  <a:gd name="T41" fmla="*/ 181 h 442"/>
                  <a:gd name="T42" fmla="*/ 16 w 164"/>
                  <a:gd name="T43" fmla="*/ 207 h 442"/>
                  <a:gd name="T44" fmla="*/ 82 w 164"/>
                  <a:gd name="T45" fmla="*/ 207 h 442"/>
                  <a:gd name="T46" fmla="*/ 82 w 164"/>
                  <a:gd name="T47" fmla="*/ 266 h 442"/>
                  <a:gd name="T48" fmla="*/ 16 w 164"/>
                  <a:gd name="T49" fmla="*/ 266 h 442"/>
                  <a:gd name="T50" fmla="*/ 16 w 164"/>
                  <a:gd name="T51" fmla="*/ 207 h 442"/>
                  <a:gd name="T52" fmla="*/ 82 w 164"/>
                  <a:gd name="T53" fmla="*/ 411 h 442"/>
                  <a:gd name="T54" fmla="*/ 16 w 164"/>
                  <a:gd name="T55" fmla="*/ 411 h 442"/>
                  <a:gd name="T56" fmla="*/ 16 w 164"/>
                  <a:gd name="T57" fmla="*/ 352 h 442"/>
                  <a:gd name="T58" fmla="*/ 82 w 164"/>
                  <a:gd name="T59" fmla="*/ 352 h 442"/>
                  <a:gd name="T60" fmla="*/ 82 w 164"/>
                  <a:gd name="T61" fmla="*/ 411 h 442"/>
                  <a:gd name="T62" fmla="*/ 148 w 164"/>
                  <a:gd name="T63" fmla="*/ 340 h 442"/>
                  <a:gd name="T64" fmla="*/ 82 w 164"/>
                  <a:gd name="T65" fmla="*/ 340 h 442"/>
                  <a:gd name="T66" fmla="*/ 82 w 164"/>
                  <a:gd name="T67" fmla="*/ 280 h 442"/>
                  <a:gd name="T68" fmla="*/ 148 w 164"/>
                  <a:gd name="T69" fmla="*/ 280 h 442"/>
                  <a:gd name="T70" fmla="*/ 148 w 164"/>
                  <a:gd name="T71" fmla="*/ 3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442">
                    <a:moveTo>
                      <a:pt x="148" y="181"/>
                    </a:moveTo>
                    <a:lnTo>
                      <a:pt x="148" y="136"/>
                    </a:lnTo>
                    <a:lnTo>
                      <a:pt x="123" y="136"/>
                    </a:lnTo>
                    <a:lnTo>
                      <a:pt x="123" y="84"/>
                    </a:lnTo>
                    <a:lnTo>
                      <a:pt x="101" y="84"/>
                    </a:lnTo>
                    <a:lnTo>
                      <a:pt x="101" y="45"/>
                    </a:lnTo>
                    <a:lnTo>
                      <a:pt x="87" y="45"/>
                    </a:lnTo>
                    <a:lnTo>
                      <a:pt x="87" y="0"/>
                    </a:lnTo>
                    <a:lnTo>
                      <a:pt x="77" y="0"/>
                    </a:lnTo>
                    <a:lnTo>
                      <a:pt x="77" y="45"/>
                    </a:lnTo>
                    <a:lnTo>
                      <a:pt x="63" y="45"/>
                    </a:lnTo>
                    <a:lnTo>
                      <a:pt x="63" y="84"/>
                    </a:lnTo>
                    <a:lnTo>
                      <a:pt x="41" y="84"/>
                    </a:lnTo>
                    <a:lnTo>
                      <a:pt x="41" y="136"/>
                    </a:lnTo>
                    <a:lnTo>
                      <a:pt x="16" y="136"/>
                    </a:lnTo>
                    <a:lnTo>
                      <a:pt x="16" y="181"/>
                    </a:lnTo>
                    <a:lnTo>
                      <a:pt x="0" y="181"/>
                    </a:lnTo>
                    <a:lnTo>
                      <a:pt x="0" y="442"/>
                    </a:lnTo>
                    <a:lnTo>
                      <a:pt x="164" y="442"/>
                    </a:lnTo>
                    <a:lnTo>
                      <a:pt x="164" y="181"/>
                    </a:lnTo>
                    <a:lnTo>
                      <a:pt x="148" y="181"/>
                    </a:lnTo>
                    <a:close/>
                    <a:moveTo>
                      <a:pt x="16" y="207"/>
                    </a:moveTo>
                    <a:lnTo>
                      <a:pt x="82" y="207"/>
                    </a:lnTo>
                    <a:lnTo>
                      <a:pt x="82" y="266"/>
                    </a:lnTo>
                    <a:lnTo>
                      <a:pt x="16" y="266"/>
                    </a:lnTo>
                    <a:lnTo>
                      <a:pt x="16" y="207"/>
                    </a:lnTo>
                    <a:close/>
                    <a:moveTo>
                      <a:pt x="82" y="411"/>
                    </a:moveTo>
                    <a:lnTo>
                      <a:pt x="16" y="411"/>
                    </a:lnTo>
                    <a:lnTo>
                      <a:pt x="16" y="352"/>
                    </a:lnTo>
                    <a:lnTo>
                      <a:pt x="82" y="352"/>
                    </a:lnTo>
                    <a:lnTo>
                      <a:pt x="82" y="411"/>
                    </a:lnTo>
                    <a:close/>
                    <a:moveTo>
                      <a:pt x="148" y="340"/>
                    </a:moveTo>
                    <a:lnTo>
                      <a:pt x="82" y="340"/>
                    </a:lnTo>
                    <a:lnTo>
                      <a:pt x="82" y="280"/>
                    </a:lnTo>
                    <a:lnTo>
                      <a:pt x="148" y="280"/>
                    </a:lnTo>
                    <a:lnTo>
                      <a:pt x="148" y="340"/>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121" name="Freeform 94"/>
              <p:cNvSpPr>
                <a:spLocks noEditPoints="1"/>
              </p:cNvSpPr>
              <p:nvPr/>
            </p:nvSpPr>
            <p:spPr bwMode="auto">
              <a:xfrm>
                <a:off x="4077052" y="5424647"/>
                <a:ext cx="321181" cy="677609"/>
              </a:xfrm>
              <a:custGeom>
                <a:avLst/>
                <a:gdLst>
                  <a:gd name="T0" fmla="*/ 148 w 164"/>
                  <a:gd name="T1" fmla="*/ 181 h 346"/>
                  <a:gd name="T2" fmla="*/ 148 w 164"/>
                  <a:gd name="T3" fmla="*/ 136 h 346"/>
                  <a:gd name="T4" fmla="*/ 123 w 164"/>
                  <a:gd name="T5" fmla="*/ 136 h 346"/>
                  <a:gd name="T6" fmla="*/ 123 w 164"/>
                  <a:gd name="T7" fmla="*/ 82 h 346"/>
                  <a:gd name="T8" fmla="*/ 101 w 164"/>
                  <a:gd name="T9" fmla="*/ 82 h 346"/>
                  <a:gd name="T10" fmla="*/ 101 w 164"/>
                  <a:gd name="T11" fmla="*/ 45 h 346"/>
                  <a:gd name="T12" fmla="*/ 87 w 164"/>
                  <a:gd name="T13" fmla="*/ 45 h 346"/>
                  <a:gd name="T14" fmla="*/ 87 w 164"/>
                  <a:gd name="T15" fmla="*/ 0 h 346"/>
                  <a:gd name="T16" fmla="*/ 77 w 164"/>
                  <a:gd name="T17" fmla="*/ 0 h 346"/>
                  <a:gd name="T18" fmla="*/ 77 w 164"/>
                  <a:gd name="T19" fmla="*/ 45 h 346"/>
                  <a:gd name="T20" fmla="*/ 63 w 164"/>
                  <a:gd name="T21" fmla="*/ 45 h 346"/>
                  <a:gd name="T22" fmla="*/ 63 w 164"/>
                  <a:gd name="T23" fmla="*/ 82 h 346"/>
                  <a:gd name="T24" fmla="*/ 42 w 164"/>
                  <a:gd name="T25" fmla="*/ 82 h 346"/>
                  <a:gd name="T26" fmla="*/ 42 w 164"/>
                  <a:gd name="T27" fmla="*/ 136 h 346"/>
                  <a:gd name="T28" fmla="*/ 16 w 164"/>
                  <a:gd name="T29" fmla="*/ 136 h 346"/>
                  <a:gd name="T30" fmla="*/ 16 w 164"/>
                  <a:gd name="T31" fmla="*/ 181 h 346"/>
                  <a:gd name="T32" fmla="*/ 0 w 164"/>
                  <a:gd name="T33" fmla="*/ 181 h 346"/>
                  <a:gd name="T34" fmla="*/ 0 w 164"/>
                  <a:gd name="T35" fmla="*/ 346 h 346"/>
                  <a:gd name="T36" fmla="*/ 164 w 164"/>
                  <a:gd name="T37" fmla="*/ 346 h 346"/>
                  <a:gd name="T38" fmla="*/ 164 w 164"/>
                  <a:gd name="T39" fmla="*/ 181 h 346"/>
                  <a:gd name="T40" fmla="*/ 148 w 164"/>
                  <a:gd name="T41" fmla="*/ 181 h 346"/>
                  <a:gd name="T42" fmla="*/ 35 w 164"/>
                  <a:gd name="T43" fmla="*/ 158 h 346"/>
                  <a:gd name="T44" fmla="*/ 82 w 164"/>
                  <a:gd name="T45" fmla="*/ 158 h 346"/>
                  <a:gd name="T46" fmla="*/ 82 w 164"/>
                  <a:gd name="T47" fmla="*/ 200 h 346"/>
                  <a:gd name="T48" fmla="*/ 35 w 164"/>
                  <a:gd name="T49" fmla="*/ 200 h 346"/>
                  <a:gd name="T50" fmla="*/ 35 w 164"/>
                  <a:gd name="T51" fmla="*/ 158 h 346"/>
                  <a:gd name="T52" fmla="*/ 82 w 164"/>
                  <a:gd name="T53" fmla="*/ 302 h 346"/>
                  <a:gd name="T54" fmla="*/ 35 w 164"/>
                  <a:gd name="T55" fmla="*/ 302 h 346"/>
                  <a:gd name="T56" fmla="*/ 35 w 164"/>
                  <a:gd name="T57" fmla="*/ 260 h 346"/>
                  <a:gd name="T58" fmla="*/ 82 w 164"/>
                  <a:gd name="T59" fmla="*/ 260 h 346"/>
                  <a:gd name="T60" fmla="*/ 82 w 164"/>
                  <a:gd name="T61" fmla="*/ 302 h 346"/>
                  <a:gd name="T62" fmla="*/ 129 w 164"/>
                  <a:gd name="T63" fmla="*/ 251 h 346"/>
                  <a:gd name="T64" fmla="*/ 82 w 164"/>
                  <a:gd name="T65" fmla="*/ 251 h 346"/>
                  <a:gd name="T66" fmla="*/ 82 w 164"/>
                  <a:gd name="T67" fmla="*/ 209 h 346"/>
                  <a:gd name="T68" fmla="*/ 129 w 164"/>
                  <a:gd name="T69" fmla="*/ 209 h 346"/>
                  <a:gd name="T70" fmla="*/ 129 w 164"/>
                  <a:gd name="T71" fmla="*/ 25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346">
                    <a:moveTo>
                      <a:pt x="148" y="181"/>
                    </a:moveTo>
                    <a:lnTo>
                      <a:pt x="148" y="136"/>
                    </a:lnTo>
                    <a:lnTo>
                      <a:pt x="123" y="136"/>
                    </a:lnTo>
                    <a:lnTo>
                      <a:pt x="123" y="82"/>
                    </a:lnTo>
                    <a:lnTo>
                      <a:pt x="101" y="82"/>
                    </a:lnTo>
                    <a:lnTo>
                      <a:pt x="101" y="45"/>
                    </a:lnTo>
                    <a:lnTo>
                      <a:pt x="87" y="45"/>
                    </a:lnTo>
                    <a:lnTo>
                      <a:pt x="87" y="0"/>
                    </a:lnTo>
                    <a:lnTo>
                      <a:pt x="77" y="0"/>
                    </a:lnTo>
                    <a:lnTo>
                      <a:pt x="77" y="45"/>
                    </a:lnTo>
                    <a:lnTo>
                      <a:pt x="63" y="45"/>
                    </a:lnTo>
                    <a:lnTo>
                      <a:pt x="63" y="82"/>
                    </a:lnTo>
                    <a:lnTo>
                      <a:pt x="42" y="82"/>
                    </a:lnTo>
                    <a:lnTo>
                      <a:pt x="42" y="136"/>
                    </a:lnTo>
                    <a:lnTo>
                      <a:pt x="16" y="136"/>
                    </a:lnTo>
                    <a:lnTo>
                      <a:pt x="16" y="181"/>
                    </a:lnTo>
                    <a:lnTo>
                      <a:pt x="0" y="181"/>
                    </a:lnTo>
                    <a:lnTo>
                      <a:pt x="0" y="346"/>
                    </a:lnTo>
                    <a:lnTo>
                      <a:pt x="164" y="346"/>
                    </a:lnTo>
                    <a:lnTo>
                      <a:pt x="164" y="181"/>
                    </a:lnTo>
                    <a:lnTo>
                      <a:pt x="148" y="181"/>
                    </a:lnTo>
                    <a:close/>
                    <a:moveTo>
                      <a:pt x="35" y="158"/>
                    </a:moveTo>
                    <a:lnTo>
                      <a:pt x="82" y="158"/>
                    </a:lnTo>
                    <a:lnTo>
                      <a:pt x="82" y="200"/>
                    </a:lnTo>
                    <a:lnTo>
                      <a:pt x="35" y="200"/>
                    </a:lnTo>
                    <a:lnTo>
                      <a:pt x="35" y="158"/>
                    </a:lnTo>
                    <a:close/>
                    <a:moveTo>
                      <a:pt x="82" y="302"/>
                    </a:moveTo>
                    <a:lnTo>
                      <a:pt x="35" y="302"/>
                    </a:lnTo>
                    <a:lnTo>
                      <a:pt x="35" y="260"/>
                    </a:lnTo>
                    <a:lnTo>
                      <a:pt x="82" y="260"/>
                    </a:lnTo>
                    <a:lnTo>
                      <a:pt x="82" y="302"/>
                    </a:lnTo>
                    <a:close/>
                    <a:moveTo>
                      <a:pt x="129" y="251"/>
                    </a:moveTo>
                    <a:lnTo>
                      <a:pt x="82" y="251"/>
                    </a:lnTo>
                    <a:lnTo>
                      <a:pt x="82" y="209"/>
                    </a:lnTo>
                    <a:lnTo>
                      <a:pt x="129" y="209"/>
                    </a:lnTo>
                    <a:lnTo>
                      <a:pt x="129" y="251"/>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124" name="Freeform 95"/>
              <p:cNvSpPr>
                <a:spLocks noEditPoints="1"/>
              </p:cNvSpPr>
              <p:nvPr/>
            </p:nvSpPr>
            <p:spPr bwMode="auto">
              <a:xfrm>
                <a:off x="3679497" y="5365893"/>
                <a:ext cx="362307" cy="736363"/>
              </a:xfrm>
              <a:custGeom>
                <a:avLst/>
                <a:gdLst>
                  <a:gd name="T0" fmla="*/ 0 w 185"/>
                  <a:gd name="T1" fmla="*/ 0 h 376"/>
                  <a:gd name="T2" fmla="*/ 0 w 185"/>
                  <a:gd name="T3" fmla="*/ 376 h 376"/>
                  <a:gd name="T4" fmla="*/ 185 w 185"/>
                  <a:gd name="T5" fmla="*/ 376 h 376"/>
                  <a:gd name="T6" fmla="*/ 185 w 185"/>
                  <a:gd name="T7" fmla="*/ 0 h 376"/>
                  <a:gd name="T8" fmla="*/ 0 w 185"/>
                  <a:gd name="T9" fmla="*/ 0 h 376"/>
                  <a:gd name="T10" fmla="*/ 86 w 185"/>
                  <a:gd name="T11" fmla="*/ 304 h 376"/>
                  <a:gd name="T12" fmla="*/ 20 w 185"/>
                  <a:gd name="T13" fmla="*/ 304 h 376"/>
                  <a:gd name="T14" fmla="*/ 20 w 185"/>
                  <a:gd name="T15" fmla="*/ 244 h 376"/>
                  <a:gd name="T16" fmla="*/ 86 w 185"/>
                  <a:gd name="T17" fmla="*/ 244 h 376"/>
                  <a:gd name="T18" fmla="*/ 86 w 185"/>
                  <a:gd name="T19" fmla="*/ 304 h 376"/>
                  <a:gd name="T20" fmla="*/ 86 w 185"/>
                  <a:gd name="T21" fmla="*/ 230 h 376"/>
                  <a:gd name="T22" fmla="*/ 20 w 185"/>
                  <a:gd name="T23" fmla="*/ 230 h 376"/>
                  <a:gd name="T24" fmla="*/ 20 w 185"/>
                  <a:gd name="T25" fmla="*/ 171 h 376"/>
                  <a:gd name="T26" fmla="*/ 86 w 185"/>
                  <a:gd name="T27" fmla="*/ 171 h 376"/>
                  <a:gd name="T28" fmla="*/ 86 w 185"/>
                  <a:gd name="T29" fmla="*/ 230 h 376"/>
                  <a:gd name="T30" fmla="*/ 86 w 185"/>
                  <a:gd name="T31" fmla="*/ 157 h 376"/>
                  <a:gd name="T32" fmla="*/ 20 w 185"/>
                  <a:gd name="T33" fmla="*/ 157 h 376"/>
                  <a:gd name="T34" fmla="*/ 20 w 185"/>
                  <a:gd name="T35" fmla="*/ 98 h 376"/>
                  <a:gd name="T36" fmla="*/ 86 w 185"/>
                  <a:gd name="T37" fmla="*/ 98 h 376"/>
                  <a:gd name="T38" fmla="*/ 86 w 185"/>
                  <a:gd name="T39" fmla="*/ 157 h 376"/>
                  <a:gd name="T40" fmla="*/ 86 w 185"/>
                  <a:gd name="T41" fmla="*/ 85 h 376"/>
                  <a:gd name="T42" fmla="*/ 20 w 185"/>
                  <a:gd name="T43" fmla="*/ 85 h 376"/>
                  <a:gd name="T44" fmla="*/ 20 w 185"/>
                  <a:gd name="T45" fmla="*/ 25 h 376"/>
                  <a:gd name="T46" fmla="*/ 86 w 185"/>
                  <a:gd name="T47" fmla="*/ 25 h 376"/>
                  <a:gd name="T48" fmla="*/ 86 w 185"/>
                  <a:gd name="T49" fmla="*/ 85 h 376"/>
                  <a:gd name="T50" fmla="*/ 166 w 185"/>
                  <a:gd name="T51" fmla="*/ 304 h 376"/>
                  <a:gd name="T52" fmla="*/ 99 w 185"/>
                  <a:gd name="T53" fmla="*/ 304 h 376"/>
                  <a:gd name="T54" fmla="*/ 99 w 185"/>
                  <a:gd name="T55" fmla="*/ 244 h 376"/>
                  <a:gd name="T56" fmla="*/ 166 w 185"/>
                  <a:gd name="T57" fmla="*/ 244 h 376"/>
                  <a:gd name="T58" fmla="*/ 166 w 185"/>
                  <a:gd name="T59" fmla="*/ 304 h 376"/>
                  <a:gd name="T60" fmla="*/ 166 w 185"/>
                  <a:gd name="T61" fmla="*/ 230 h 376"/>
                  <a:gd name="T62" fmla="*/ 99 w 185"/>
                  <a:gd name="T63" fmla="*/ 230 h 376"/>
                  <a:gd name="T64" fmla="*/ 99 w 185"/>
                  <a:gd name="T65" fmla="*/ 171 h 376"/>
                  <a:gd name="T66" fmla="*/ 166 w 185"/>
                  <a:gd name="T67" fmla="*/ 171 h 376"/>
                  <a:gd name="T68" fmla="*/ 166 w 185"/>
                  <a:gd name="T69" fmla="*/ 230 h 376"/>
                  <a:gd name="T70" fmla="*/ 166 w 185"/>
                  <a:gd name="T71" fmla="*/ 157 h 376"/>
                  <a:gd name="T72" fmla="*/ 99 w 185"/>
                  <a:gd name="T73" fmla="*/ 157 h 376"/>
                  <a:gd name="T74" fmla="*/ 99 w 185"/>
                  <a:gd name="T75" fmla="*/ 98 h 376"/>
                  <a:gd name="T76" fmla="*/ 166 w 185"/>
                  <a:gd name="T77" fmla="*/ 98 h 376"/>
                  <a:gd name="T78" fmla="*/ 166 w 185"/>
                  <a:gd name="T79" fmla="*/ 157 h 376"/>
                  <a:gd name="T80" fmla="*/ 166 w 185"/>
                  <a:gd name="T81" fmla="*/ 85 h 376"/>
                  <a:gd name="T82" fmla="*/ 99 w 185"/>
                  <a:gd name="T83" fmla="*/ 85 h 376"/>
                  <a:gd name="T84" fmla="*/ 99 w 185"/>
                  <a:gd name="T85" fmla="*/ 25 h 376"/>
                  <a:gd name="T86" fmla="*/ 166 w 185"/>
                  <a:gd name="T87" fmla="*/ 25 h 376"/>
                  <a:gd name="T88" fmla="*/ 166 w 185"/>
                  <a:gd name="T89" fmla="*/ 8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5" h="376">
                    <a:moveTo>
                      <a:pt x="0" y="0"/>
                    </a:moveTo>
                    <a:lnTo>
                      <a:pt x="0" y="376"/>
                    </a:lnTo>
                    <a:lnTo>
                      <a:pt x="185" y="376"/>
                    </a:lnTo>
                    <a:lnTo>
                      <a:pt x="185" y="0"/>
                    </a:lnTo>
                    <a:lnTo>
                      <a:pt x="0" y="0"/>
                    </a:lnTo>
                    <a:close/>
                    <a:moveTo>
                      <a:pt x="86" y="304"/>
                    </a:moveTo>
                    <a:lnTo>
                      <a:pt x="20" y="304"/>
                    </a:lnTo>
                    <a:lnTo>
                      <a:pt x="20" y="244"/>
                    </a:lnTo>
                    <a:lnTo>
                      <a:pt x="86" y="244"/>
                    </a:lnTo>
                    <a:lnTo>
                      <a:pt x="86" y="304"/>
                    </a:lnTo>
                    <a:close/>
                    <a:moveTo>
                      <a:pt x="86" y="230"/>
                    </a:moveTo>
                    <a:lnTo>
                      <a:pt x="20" y="230"/>
                    </a:lnTo>
                    <a:lnTo>
                      <a:pt x="20" y="171"/>
                    </a:lnTo>
                    <a:lnTo>
                      <a:pt x="86" y="171"/>
                    </a:lnTo>
                    <a:lnTo>
                      <a:pt x="86" y="230"/>
                    </a:lnTo>
                    <a:close/>
                    <a:moveTo>
                      <a:pt x="86" y="157"/>
                    </a:moveTo>
                    <a:lnTo>
                      <a:pt x="20" y="157"/>
                    </a:lnTo>
                    <a:lnTo>
                      <a:pt x="20" y="98"/>
                    </a:lnTo>
                    <a:lnTo>
                      <a:pt x="86" y="98"/>
                    </a:lnTo>
                    <a:lnTo>
                      <a:pt x="86" y="157"/>
                    </a:lnTo>
                    <a:close/>
                    <a:moveTo>
                      <a:pt x="86" y="85"/>
                    </a:moveTo>
                    <a:lnTo>
                      <a:pt x="20" y="85"/>
                    </a:lnTo>
                    <a:lnTo>
                      <a:pt x="20" y="25"/>
                    </a:lnTo>
                    <a:lnTo>
                      <a:pt x="86" y="25"/>
                    </a:lnTo>
                    <a:lnTo>
                      <a:pt x="86" y="85"/>
                    </a:lnTo>
                    <a:close/>
                    <a:moveTo>
                      <a:pt x="166" y="304"/>
                    </a:moveTo>
                    <a:lnTo>
                      <a:pt x="99" y="304"/>
                    </a:lnTo>
                    <a:lnTo>
                      <a:pt x="99" y="244"/>
                    </a:lnTo>
                    <a:lnTo>
                      <a:pt x="166" y="244"/>
                    </a:lnTo>
                    <a:lnTo>
                      <a:pt x="166" y="304"/>
                    </a:lnTo>
                    <a:close/>
                    <a:moveTo>
                      <a:pt x="166" y="230"/>
                    </a:moveTo>
                    <a:lnTo>
                      <a:pt x="99" y="230"/>
                    </a:lnTo>
                    <a:lnTo>
                      <a:pt x="99" y="171"/>
                    </a:lnTo>
                    <a:lnTo>
                      <a:pt x="166" y="171"/>
                    </a:lnTo>
                    <a:lnTo>
                      <a:pt x="166" y="230"/>
                    </a:lnTo>
                    <a:close/>
                    <a:moveTo>
                      <a:pt x="166" y="157"/>
                    </a:moveTo>
                    <a:lnTo>
                      <a:pt x="99" y="157"/>
                    </a:lnTo>
                    <a:lnTo>
                      <a:pt x="99" y="98"/>
                    </a:lnTo>
                    <a:lnTo>
                      <a:pt x="166" y="98"/>
                    </a:lnTo>
                    <a:lnTo>
                      <a:pt x="166" y="157"/>
                    </a:lnTo>
                    <a:close/>
                    <a:moveTo>
                      <a:pt x="166" y="85"/>
                    </a:moveTo>
                    <a:lnTo>
                      <a:pt x="99" y="85"/>
                    </a:lnTo>
                    <a:lnTo>
                      <a:pt x="99" y="25"/>
                    </a:lnTo>
                    <a:lnTo>
                      <a:pt x="166" y="25"/>
                    </a:lnTo>
                    <a:lnTo>
                      <a:pt x="166" y="85"/>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grpSp>
        <p:sp>
          <p:nvSpPr>
            <p:cNvPr id="89" name="Freeform 55"/>
            <p:cNvSpPr>
              <a:spLocks/>
            </p:cNvSpPr>
            <p:nvPr/>
          </p:nvSpPr>
          <p:spPr bwMode="auto">
            <a:xfrm>
              <a:off x="7412178" y="4620682"/>
              <a:ext cx="3209085" cy="51814"/>
            </a:xfrm>
            <a:custGeom>
              <a:avLst/>
              <a:gdLst>
                <a:gd name="T0" fmla="*/ 2028 w 2087"/>
                <a:gd name="T1" fmla="*/ 139 h 139"/>
                <a:gd name="T2" fmla="*/ 59 w 2087"/>
                <a:gd name="T3" fmla="*/ 139 h 139"/>
                <a:gd name="T4" fmla="*/ 26 w 2087"/>
                <a:gd name="T5" fmla="*/ 65 h 139"/>
                <a:gd name="T6" fmla="*/ 73 w 2087"/>
                <a:gd name="T7" fmla="*/ 14 h 139"/>
                <a:gd name="T8" fmla="*/ 106 w 2087"/>
                <a:gd name="T9" fmla="*/ 0 h 139"/>
                <a:gd name="T10" fmla="*/ 1981 w 2087"/>
                <a:gd name="T11" fmla="*/ 0 h 139"/>
                <a:gd name="T12" fmla="*/ 2014 w 2087"/>
                <a:gd name="T13" fmla="*/ 14 h 139"/>
                <a:gd name="T14" fmla="*/ 2061 w 2087"/>
                <a:gd name="T15" fmla="*/ 65 h 139"/>
                <a:gd name="T16" fmla="*/ 2028 w 2087"/>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7" h="139">
                  <a:moveTo>
                    <a:pt x="2028" y="139"/>
                  </a:moveTo>
                  <a:cubicBezTo>
                    <a:pt x="59" y="139"/>
                    <a:pt x="59" y="139"/>
                    <a:pt x="59" y="139"/>
                  </a:cubicBezTo>
                  <a:cubicBezTo>
                    <a:pt x="20" y="139"/>
                    <a:pt x="0" y="94"/>
                    <a:pt x="26" y="65"/>
                  </a:cubicBezTo>
                  <a:cubicBezTo>
                    <a:pt x="73" y="14"/>
                    <a:pt x="73" y="14"/>
                    <a:pt x="73" y="14"/>
                  </a:cubicBezTo>
                  <a:cubicBezTo>
                    <a:pt x="82" y="5"/>
                    <a:pt x="94" y="0"/>
                    <a:pt x="106" y="0"/>
                  </a:cubicBezTo>
                  <a:cubicBezTo>
                    <a:pt x="1981" y="0"/>
                    <a:pt x="1981" y="0"/>
                    <a:pt x="1981" y="0"/>
                  </a:cubicBezTo>
                  <a:cubicBezTo>
                    <a:pt x="1994" y="0"/>
                    <a:pt x="2006" y="5"/>
                    <a:pt x="2014" y="14"/>
                  </a:cubicBezTo>
                  <a:cubicBezTo>
                    <a:pt x="2061" y="65"/>
                    <a:pt x="2061" y="65"/>
                    <a:pt x="2061" y="65"/>
                  </a:cubicBezTo>
                  <a:cubicBezTo>
                    <a:pt x="2087" y="94"/>
                    <a:pt x="2067" y="139"/>
                    <a:pt x="2028" y="139"/>
                  </a:cubicBezTo>
                  <a:close/>
                </a:path>
              </a:pathLst>
            </a:custGeom>
            <a:solidFill>
              <a:srgbClr val="DDDCD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dirty="0">
                <a:solidFill>
                  <a:srgbClr val="000000"/>
                </a:solidFill>
              </a:endParaRPr>
            </a:p>
          </p:txBody>
        </p:sp>
        <p:sp>
          <p:nvSpPr>
            <p:cNvPr id="90" name="Freeform 56"/>
            <p:cNvSpPr>
              <a:spLocks noChangeAspect="1"/>
            </p:cNvSpPr>
            <p:nvPr/>
          </p:nvSpPr>
          <p:spPr bwMode="auto">
            <a:xfrm>
              <a:off x="8864126" y="2068232"/>
              <a:ext cx="1667080" cy="1032589"/>
            </a:xfrm>
            <a:custGeom>
              <a:avLst/>
              <a:gdLst>
                <a:gd name="T0" fmla="*/ 860 w 994"/>
                <a:gd name="T1" fmla="*/ 342 h 610"/>
                <a:gd name="T2" fmla="*/ 858 w 994"/>
                <a:gd name="T3" fmla="*/ 342 h 610"/>
                <a:gd name="T4" fmla="*/ 860 w 994"/>
                <a:gd name="T5" fmla="*/ 305 h 610"/>
                <a:gd name="T6" fmla="*/ 555 w 994"/>
                <a:gd name="T7" fmla="*/ 0 h 610"/>
                <a:gd name="T8" fmla="*/ 272 w 994"/>
                <a:gd name="T9" fmla="*/ 193 h 610"/>
                <a:gd name="T10" fmla="*/ 212 w 994"/>
                <a:gd name="T11" fmla="*/ 185 h 610"/>
                <a:gd name="T12" fmla="*/ 0 w 994"/>
                <a:gd name="T13" fmla="*/ 397 h 610"/>
                <a:gd name="T14" fmla="*/ 212 w 994"/>
                <a:gd name="T15" fmla="*/ 610 h 610"/>
                <a:gd name="T16" fmla="*/ 860 w 994"/>
                <a:gd name="T17" fmla="*/ 610 h 610"/>
                <a:gd name="T18" fmla="*/ 994 w 994"/>
                <a:gd name="T19" fmla="*/ 476 h 610"/>
                <a:gd name="T20" fmla="*/ 860 w 994"/>
                <a:gd name="T21" fmla="*/ 34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 h="610">
                  <a:moveTo>
                    <a:pt x="860" y="342"/>
                  </a:moveTo>
                  <a:cubicBezTo>
                    <a:pt x="859" y="342"/>
                    <a:pt x="858" y="342"/>
                    <a:pt x="858" y="342"/>
                  </a:cubicBezTo>
                  <a:cubicBezTo>
                    <a:pt x="859" y="330"/>
                    <a:pt x="860" y="318"/>
                    <a:pt x="860" y="305"/>
                  </a:cubicBezTo>
                  <a:cubicBezTo>
                    <a:pt x="860" y="137"/>
                    <a:pt x="723" y="0"/>
                    <a:pt x="555" y="0"/>
                  </a:cubicBezTo>
                  <a:cubicBezTo>
                    <a:pt x="426" y="0"/>
                    <a:pt x="316" y="80"/>
                    <a:pt x="272" y="193"/>
                  </a:cubicBezTo>
                  <a:cubicBezTo>
                    <a:pt x="253" y="188"/>
                    <a:pt x="233" y="185"/>
                    <a:pt x="212" y="185"/>
                  </a:cubicBezTo>
                  <a:cubicBezTo>
                    <a:pt x="95" y="185"/>
                    <a:pt x="0" y="280"/>
                    <a:pt x="0" y="397"/>
                  </a:cubicBezTo>
                  <a:cubicBezTo>
                    <a:pt x="0" y="515"/>
                    <a:pt x="95" y="610"/>
                    <a:pt x="212" y="610"/>
                  </a:cubicBezTo>
                  <a:cubicBezTo>
                    <a:pt x="860" y="610"/>
                    <a:pt x="860" y="610"/>
                    <a:pt x="860" y="610"/>
                  </a:cubicBezTo>
                  <a:cubicBezTo>
                    <a:pt x="934" y="610"/>
                    <a:pt x="994" y="550"/>
                    <a:pt x="994" y="476"/>
                  </a:cubicBezTo>
                  <a:cubicBezTo>
                    <a:pt x="994" y="402"/>
                    <a:pt x="934" y="342"/>
                    <a:pt x="860" y="342"/>
                  </a:cubicBezTo>
                  <a:close/>
                </a:path>
              </a:pathLst>
            </a:custGeom>
            <a:solidFill>
              <a:schemeClr val="accent3">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p>
              <a:pPr defTabSz="931326" fontAlgn="base">
                <a:spcBef>
                  <a:spcPct val="0"/>
                </a:spcBef>
                <a:spcAft>
                  <a:spcPct val="0"/>
                </a:spcAft>
              </a:pPr>
              <a:endParaRPr lang="en-US" sz="2400">
                <a:solidFill>
                  <a:srgbClr val="000000"/>
                </a:solidFill>
                <a:latin typeface="Segoe UI Semilight"/>
                <a:ea typeface="MS PGothic" charset="0"/>
                <a:cs typeface="MS PGothic" charset="0"/>
              </a:endParaRPr>
            </a:p>
          </p:txBody>
        </p:sp>
        <p:sp>
          <p:nvSpPr>
            <p:cNvPr id="91" name="Freeform 57"/>
            <p:cNvSpPr>
              <a:spLocks noChangeAspect="1"/>
            </p:cNvSpPr>
            <p:nvPr/>
          </p:nvSpPr>
          <p:spPr bwMode="auto">
            <a:xfrm>
              <a:off x="9027722" y="2503247"/>
              <a:ext cx="1605336" cy="732300"/>
            </a:xfrm>
            <a:custGeom>
              <a:avLst/>
              <a:gdLst>
                <a:gd name="T0" fmla="*/ 951 w 1004"/>
                <a:gd name="T1" fmla="*/ 296 h 454"/>
                <a:gd name="T2" fmla="*/ 809 w 1004"/>
                <a:gd name="T3" fmla="*/ 168 h 454"/>
                <a:gd name="T4" fmla="*/ 730 w 1004"/>
                <a:gd name="T5" fmla="*/ 191 h 454"/>
                <a:gd name="T6" fmla="*/ 506 w 1004"/>
                <a:gd name="T7" fmla="*/ 0 h 454"/>
                <a:gd name="T8" fmla="*/ 286 w 1004"/>
                <a:gd name="T9" fmla="*/ 169 h 454"/>
                <a:gd name="T10" fmla="*/ 266 w 1004"/>
                <a:gd name="T11" fmla="*/ 168 h 454"/>
                <a:gd name="T12" fmla="*/ 133 w 1004"/>
                <a:gd name="T13" fmla="*/ 256 h 454"/>
                <a:gd name="T14" fmla="*/ 102 w 1004"/>
                <a:gd name="T15" fmla="*/ 251 h 454"/>
                <a:gd name="T16" fmla="*/ 0 w 1004"/>
                <a:gd name="T17" fmla="*/ 353 h 454"/>
                <a:gd name="T18" fmla="*/ 102 w 1004"/>
                <a:gd name="T19" fmla="*/ 454 h 454"/>
                <a:gd name="T20" fmla="*/ 921 w 1004"/>
                <a:gd name="T21" fmla="*/ 454 h 454"/>
                <a:gd name="T22" fmla="*/ 1004 w 1004"/>
                <a:gd name="T23" fmla="*/ 372 h 454"/>
                <a:gd name="T24" fmla="*/ 951 w 1004"/>
                <a:gd name="T25" fmla="*/ 2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4" h="454">
                  <a:moveTo>
                    <a:pt x="951" y="296"/>
                  </a:moveTo>
                  <a:cubicBezTo>
                    <a:pt x="944" y="224"/>
                    <a:pt x="883" y="168"/>
                    <a:pt x="809" y="168"/>
                  </a:cubicBezTo>
                  <a:cubicBezTo>
                    <a:pt x="780" y="168"/>
                    <a:pt x="753" y="176"/>
                    <a:pt x="730" y="191"/>
                  </a:cubicBezTo>
                  <a:cubicBezTo>
                    <a:pt x="713" y="83"/>
                    <a:pt x="619" y="0"/>
                    <a:pt x="506" y="0"/>
                  </a:cubicBezTo>
                  <a:cubicBezTo>
                    <a:pt x="401" y="0"/>
                    <a:pt x="312" y="72"/>
                    <a:pt x="286" y="169"/>
                  </a:cubicBezTo>
                  <a:cubicBezTo>
                    <a:pt x="280" y="168"/>
                    <a:pt x="273" y="168"/>
                    <a:pt x="266" y="168"/>
                  </a:cubicBezTo>
                  <a:cubicBezTo>
                    <a:pt x="206" y="168"/>
                    <a:pt x="155" y="204"/>
                    <a:pt x="133" y="256"/>
                  </a:cubicBezTo>
                  <a:cubicBezTo>
                    <a:pt x="123" y="253"/>
                    <a:pt x="113" y="251"/>
                    <a:pt x="102" y="251"/>
                  </a:cubicBezTo>
                  <a:cubicBezTo>
                    <a:pt x="45" y="251"/>
                    <a:pt x="0" y="297"/>
                    <a:pt x="0" y="353"/>
                  </a:cubicBezTo>
                  <a:cubicBezTo>
                    <a:pt x="0" y="409"/>
                    <a:pt x="45" y="454"/>
                    <a:pt x="102" y="454"/>
                  </a:cubicBezTo>
                  <a:cubicBezTo>
                    <a:pt x="921" y="454"/>
                    <a:pt x="921" y="454"/>
                    <a:pt x="921" y="454"/>
                  </a:cubicBezTo>
                  <a:cubicBezTo>
                    <a:pt x="967" y="454"/>
                    <a:pt x="1004" y="417"/>
                    <a:pt x="1004" y="372"/>
                  </a:cubicBezTo>
                  <a:cubicBezTo>
                    <a:pt x="1004" y="337"/>
                    <a:pt x="982" y="308"/>
                    <a:pt x="951" y="296"/>
                  </a:cubicBezTo>
                  <a:close/>
                </a:path>
              </a:pathLst>
            </a:custGeom>
            <a:solidFill>
              <a:schemeClr val="accent3">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92" name="TextBox 91"/>
            <p:cNvSpPr txBox="1"/>
            <p:nvPr/>
          </p:nvSpPr>
          <p:spPr>
            <a:xfrm>
              <a:off x="6863174" y="2453315"/>
              <a:ext cx="1092410" cy="374183"/>
            </a:xfrm>
            <a:prstGeom prst="rect">
              <a:avLst/>
            </a:prstGeom>
            <a:noFill/>
          </p:spPr>
          <p:txBody>
            <a:bodyPr wrap="square" lIns="182750" tIns="146200" rIns="182750" bIns="146200" rtlCol="0">
              <a:noAutofit/>
            </a:bodyPr>
            <a:lstStyle/>
            <a:p>
              <a:pPr marL="342570" indent="-342570" defTabSz="930968" fontAlgn="base">
                <a:lnSpc>
                  <a:spcPct val="90000"/>
                </a:lnSpc>
                <a:spcBef>
                  <a:spcPct val="0"/>
                </a:spcBef>
                <a:spcAft>
                  <a:spcPts val="600"/>
                </a:spcAft>
                <a:buFont typeface="Wingdings 3" panose="05040102010807070707" pitchFamily="18" charset="2"/>
                <a:buChar char="Æ"/>
              </a:pPr>
              <a:endParaRPr lang="en-US" sz="2400" dirty="0" err="1">
                <a:gradFill>
                  <a:gsLst>
                    <a:gs pos="2917">
                      <a:srgbClr val="000000"/>
                    </a:gs>
                    <a:gs pos="30000">
                      <a:srgbClr val="000000"/>
                    </a:gs>
                  </a:gsLst>
                  <a:lin ang="5400000" scaled="0"/>
                </a:gradFill>
                <a:latin typeface="Segoe UI Semilight"/>
                <a:ea typeface="MS PGothic" charset="0"/>
              </a:endParaRPr>
            </a:p>
          </p:txBody>
        </p:sp>
        <p:sp>
          <p:nvSpPr>
            <p:cNvPr id="93" name="Freeform 23"/>
            <p:cNvSpPr>
              <a:spLocks noEditPoints="1"/>
            </p:cNvSpPr>
            <p:nvPr/>
          </p:nvSpPr>
          <p:spPr bwMode="black">
            <a:xfrm>
              <a:off x="7638885" y="3866068"/>
              <a:ext cx="314705" cy="31029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0070C0"/>
            </a:solidFill>
            <a:ln>
              <a:noFill/>
            </a:ln>
          </p:spPr>
          <p:txBody>
            <a:bodyPr vert="horz" wrap="square" lIns="82247" tIns="41123" rIns="82247" bIns="41123" numCol="1" anchor="t" anchorCtr="0" compatLnSpc="1">
              <a:prstTxWarp prst="textNoShape">
                <a:avLst/>
              </a:prstTxWarp>
            </a:bodyPr>
            <a:lstStyle/>
            <a:p>
              <a:pPr defTabSz="931847">
                <a:defRPr/>
              </a:pPr>
              <a:endParaRPr lang="en-US" sz="1598" kern="0" dirty="0">
                <a:ln>
                  <a:solidFill>
                    <a:srgbClr val="FFFFFF">
                      <a:alpha val="0"/>
                    </a:srgbClr>
                  </a:solidFill>
                </a:ln>
                <a:solidFill>
                  <a:srgbClr val="000000"/>
                </a:solidFill>
                <a:latin typeface="Segoe UI Semilight"/>
              </a:endParaRPr>
            </a:p>
          </p:txBody>
        </p:sp>
        <p:sp>
          <p:nvSpPr>
            <p:cNvPr id="94" name="Freeform 5"/>
            <p:cNvSpPr>
              <a:spLocks noEditPoints="1"/>
            </p:cNvSpPr>
            <p:nvPr/>
          </p:nvSpPr>
          <p:spPr bwMode="auto">
            <a:xfrm>
              <a:off x="9022335" y="3866067"/>
              <a:ext cx="280686" cy="302561"/>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89579" tIns="44787" rIns="89579" bIns="44787" numCol="1" anchor="t" anchorCtr="0" compatLnSpc="1">
              <a:prstTxWarp prst="textNoShape">
                <a:avLst/>
              </a:prstTxWarp>
            </a:bodyPr>
            <a:lstStyle/>
            <a:p>
              <a:pPr defTabSz="913490">
                <a:defRPr/>
              </a:pPr>
              <a:endParaRPr lang="en-US" sz="1762" kern="0">
                <a:solidFill>
                  <a:srgbClr val="505050"/>
                </a:solidFill>
                <a:latin typeface="Segoe UI Semilight"/>
              </a:endParaRPr>
            </a:p>
          </p:txBody>
        </p:sp>
        <p:sp>
          <p:nvSpPr>
            <p:cNvPr id="95" name="TextBox 94"/>
            <p:cNvSpPr txBox="1"/>
            <p:nvPr/>
          </p:nvSpPr>
          <p:spPr>
            <a:xfrm>
              <a:off x="9805188" y="3470767"/>
              <a:ext cx="824192" cy="91989"/>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Cloud</a:t>
              </a:r>
            </a:p>
          </p:txBody>
        </p:sp>
        <p:sp>
          <p:nvSpPr>
            <p:cNvPr id="96" name="TextBox 95"/>
            <p:cNvSpPr txBox="1"/>
            <p:nvPr/>
          </p:nvSpPr>
          <p:spPr>
            <a:xfrm>
              <a:off x="9677956" y="3811687"/>
              <a:ext cx="1246195" cy="188351"/>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On-premises</a:t>
              </a:r>
            </a:p>
          </p:txBody>
        </p:sp>
        <p:sp>
          <p:nvSpPr>
            <p:cNvPr id="100" name="TextBox 99"/>
            <p:cNvSpPr txBox="1"/>
            <p:nvPr/>
          </p:nvSpPr>
          <p:spPr>
            <a:xfrm>
              <a:off x="8673557" y="4181227"/>
              <a:ext cx="993535"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a:t>
              </a:r>
            </a:p>
          </p:txBody>
        </p:sp>
        <p:sp>
          <p:nvSpPr>
            <p:cNvPr id="101" name="Oval 100"/>
            <p:cNvSpPr/>
            <p:nvPr/>
          </p:nvSpPr>
          <p:spPr bwMode="auto">
            <a:xfrm>
              <a:off x="7702797" y="3635091"/>
              <a:ext cx="171851"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102" name="Freeform 5"/>
            <p:cNvSpPr>
              <a:spLocks noEditPoints="1"/>
            </p:cNvSpPr>
            <p:nvPr/>
          </p:nvSpPr>
          <p:spPr bwMode="auto">
            <a:xfrm>
              <a:off x="7705565" y="3635091"/>
              <a:ext cx="181345" cy="182864"/>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sp>
          <p:nvSpPr>
            <p:cNvPr id="103" name="Freeform 5"/>
            <p:cNvSpPr>
              <a:spLocks noEditPoints="1"/>
            </p:cNvSpPr>
            <p:nvPr/>
          </p:nvSpPr>
          <p:spPr bwMode="auto">
            <a:xfrm>
              <a:off x="8482363" y="3866067"/>
              <a:ext cx="280686" cy="302561"/>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89579" tIns="44787" rIns="89579" bIns="44787" numCol="1" anchor="t" anchorCtr="0" compatLnSpc="1">
              <a:prstTxWarp prst="textNoShape">
                <a:avLst/>
              </a:prstTxWarp>
            </a:bodyPr>
            <a:lstStyle/>
            <a:p>
              <a:pPr defTabSz="913490">
                <a:defRPr/>
              </a:pPr>
              <a:endParaRPr lang="en-US" sz="1762" kern="0">
                <a:solidFill>
                  <a:srgbClr val="505050"/>
                </a:solidFill>
                <a:latin typeface="Segoe UI Semilight"/>
              </a:endParaRPr>
            </a:p>
          </p:txBody>
        </p:sp>
        <p:sp>
          <p:nvSpPr>
            <p:cNvPr id="104" name="TextBox 103"/>
            <p:cNvSpPr txBox="1"/>
            <p:nvPr/>
          </p:nvSpPr>
          <p:spPr>
            <a:xfrm>
              <a:off x="8141289" y="4181227"/>
              <a:ext cx="993535"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a:t>
              </a:r>
            </a:p>
          </p:txBody>
        </p:sp>
        <p:grpSp>
          <p:nvGrpSpPr>
            <p:cNvPr id="105" name="Group 104"/>
            <p:cNvGrpSpPr/>
            <p:nvPr/>
          </p:nvGrpSpPr>
          <p:grpSpPr>
            <a:xfrm>
              <a:off x="7604709" y="2559127"/>
              <a:ext cx="1615449" cy="931361"/>
              <a:chOff x="5862361" y="5671625"/>
              <a:chExt cx="2679442" cy="1544789"/>
            </a:xfrm>
          </p:grpSpPr>
          <p:grpSp>
            <p:nvGrpSpPr>
              <p:cNvPr id="115" name="Group 114"/>
              <p:cNvGrpSpPr/>
              <p:nvPr/>
            </p:nvGrpSpPr>
            <p:grpSpPr>
              <a:xfrm>
                <a:off x="5862361" y="5671625"/>
                <a:ext cx="2679442" cy="1544789"/>
                <a:chOff x="5862361" y="5671625"/>
                <a:chExt cx="2679442" cy="1544789"/>
              </a:xfrm>
            </p:grpSpPr>
            <p:sp>
              <p:nvSpPr>
                <p:cNvPr id="117" name="Freeform 51"/>
                <p:cNvSpPr>
                  <a:spLocks/>
                </p:cNvSpPr>
                <p:nvPr/>
              </p:nvSpPr>
              <p:spPr bwMode="auto">
                <a:xfrm>
                  <a:off x="5862361" y="7109671"/>
                  <a:ext cx="2679442" cy="106743"/>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8" name="Rectangle 117"/>
                <p:cNvSpPr/>
                <p:nvPr/>
              </p:nvSpPr>
              <p:spPr bwMode="auto">
                <a:xfrm>
                  <a:off x="6109684" y="5671625"/>
                  <a:ext cx="2225129" cy="1441030"/>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grpSp>
          <p:pic>
            <p:nvPicPr>
              <p:cNvPr id="116" name="Picture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7618" y="5783114"/>
                <a:ext cx="1949259" cy="1241455"/>
              </a:xfrm>
              <a:prstGeom prst="rect">
                <a:avLst/>
              </a:prstGeom>
              <a:effectLst>
                <a:innerShdw blurRad="38100">
                  <a:prstClr val="black"/>
                </a:innerShdw>
              </a:effectLst>
            </p:spPr>
          </p:pic>
        </p:grpSp>
        <p:grpSp>
          <p:nvGrpSpPr>
            <p:cNvPr id="106" name="Group 105"/>
            <p:cNvGrpSpPr/>
            <p:nvPr/>
          </p:nvGrpSpPr>
          <p:grpSpPr>
            <a:xfrm>
              <a:off x="9067414" y="3635091"/>
              <a:ext cx="183503" cy="187860"/>
              <a:chOff x="9067414" y="3842669"/>
              <a:chExt cx="183503" cy="187860"/>
            </a:xfrm>
          </p:grpSpPr>
          <p:sp>
            <p:nvSpPr>
              <p:cNvPr id="113" name="Oval 112"/>
              <p:cNvSpPr/>
              <p:nvPr/>
            </p:nvSpPr>
            <p:spPr bwMode="auto">
              <a:xfrm>
                <a:off x="9079067" y="3842669"/>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114" name="Freeform 5"/>
              <p:cNvSpPr>
                <a:spLocks noEditPoints="1"/>
              </p:cNvSpPr>
              <p:nvPr/>
            </p:nvSpPr>
            <p:spPr bwMode="auto">
              <a:xfrm>
                <a:off x="9067414" y="3847664"/>
                <a:ext cx="181345" cy="182865"/>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grpSp>
        <p:grpSp>
          <p:nvGrpSpPr>
            <p:cNvPr id="107" name="Group 106"/>
            <p:cNvGrpSpPr/>
            <p:nvPr/>
          </p:nvGrpSpPr>
          <p:grpSpPr>
            <a:xfrm>
              <a:off x="8527442" y="3635091"/>
              <a:ext cx="181345" cy="187860"/>
              <a:chOff x="8527442" y="3842669"/>
              <a:chExt cx="181345" cy="187860"/>
            </a:xfrm>
          </p:grpSpPr>
          <p:sp>
            <p:nvSpPr>
              <p:cNvPr id="111" name="Oval 110"/>
              <p:cNvSpPr/>
              <p:nvPr/>
            </p:nvSpPr>
            <p:spPr bwMode="auto">
              <a:xfrm>
                <a:off x="8531448" y="3842669"/>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112" name="Freeform 5"/>
              <p:cNvSpPr>
                <a:spLocks noEditPoints="1"/>
              </p:cNvSpPr>
              <p:nvPr/>
            </p:nvSpPr>
            <p:spPr bwMode="auto">
              <a:xfrm>
                <a:off x="8527442" y="3847664"/>
                <a:ext cx="181345" cy="182865"/>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grpSp>
        <p:sp>
          <p:nvSpPr>
            <p:cNvPr id="108" name="TextBox 107"/>
            <p:cNvSpPr txBox="1"/>
            <p:nvPr/>
          </p:nvSpPr>
          <p:spPr>
            <a:xfrm>
              <a:off x="7604709" y="2048056"/>
              <a:ext cx="1645397" cy="428342"/>
            </a:xfrm>
            <a:prstGeom prst="rect">
              <a:avLst/>
            </a:prstGeom>
            <a:noFill/>
          </p:spPr>
          <p:txBody>
            <a:bodyPr wrap="square" lIns="182802" tIns="146241" rIns="182802" bIns="146241" rtlCol="0" anchor="ctr">
              <a:noAutofit/>
            </a:bodyPr>
            <a:lstStyle/>
            <a:p>
              <a:pPr algn="ct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Live Power BI Dashboards and Reports</a:t>
              </a:r>
            </a:p>
          </p:txBody>
        </p:sp>
        <p:sp>
          <p:nvSpPr>
            <p:cNvPr id="109" name="Freeform 5"/>
            <p:cNvSpPr>
              <a:spLocks noChangeAspect="1" noEditPoints="1"/>
            </p:cNvSpPr>
            <p:nvPr/>
          </p:nvSpPr>
          <p:spPr bwMode="auto">
            <a:xfrm rot="16200000">
              <a:off x="9277345" y="2900593"/>
              <a:ext cx="274281" cy="270777"/>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sp>
          <p:nvSpPr>
            <p:cNvPr id="110" name="TextBox 109"/>
            <p:cNvSpPr txBox="1"/>
            <p:nvPr/>
          </p:nvSpPr>
          <p:spPr>
            <a:xfrm>
              <a:off x="9311268" y="2587078"/>
              <a:ext cx="1330182" cy="84163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SaaS, Azure, SharePoint,</a:t>
              </a:r>
              <a:b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Web, OneDrive</a:t>
              </a:r>
              <a:endParaRPr lang="en-US" sz="1122" dirty="0">
                <a:solidFill>
                  <a:srgbClr val="EAEAEA">
                    <a:lumMod val="25000"/>
                  </a:srgbClr>
                </a:solidFill>
                <a:latin typeface="Segoe UI Semibold" panose="020B0702040204020203" pitchFamily="34" charset="0"/>
                <a:ea typeface="MS PGothic" charset="0"/>
                <a:cs typeface="Segoe UI Semibold" panose="020B0702040204020203" pitchFamily="34" charset="0"/>
              </a:endParaRPr>
            </a:p>
          </p:txBody>
        </p:sp>
      </p:grpSp>
    </p:spTree>
    <p:extLst>
      <p:ext uri="{BB962C8B-B14F-4D97-AF65-F5344CB8AC3E}">
        <p14:creationId xmlns:p14="http://schemas.microsoft.com/office/powerpoint/2010/main" val="2640575417"/>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IT: Centralized data access with </a:t>
            </a:r>
            <a:br>
              <a:rPr lang="en-US" dirty="0"/>
            </a:br>
            <a:r>
              <a:rPr lang="en-US" dirty="0"/>
              <a:t>On-Premises Data Gateway</a:t>
            </a:r>
          </a:p>
        </p:txBody>
      </p:sp>
      <p:sp>
        <p:nvSpPr>
          <p:cNvPr id="100" name="Rectangle 99"/>
          <p:cNvSpPr/>
          <p:nvPr/>
        </p:nvSpPr>
        <p:spPr>
          <a:xfrm>
            <a:off x="1110841" y="2052172"/>
            <a:ext cx="5409099" cy="65282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rPr>
              <a:t>IT can centrally manage access control to data sources </a:t>
            </a:r>
          </a:p>
        </p:txBody>
      </p:sp>
      <p:sp>
        <p:nvSpPr>
          <p:cNvPr id="101" name="Rectangle 100"/>
          <p:cNvSpPr/>
          <p:nvPr/>
        </p:nvSpPr>
        <p:spPr>
          <a:xfrm>
            <a:off x="1110841" y="3048558"/>
            <a:ext cx="5409099" cy="65282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ts val="306"/>
              </a:spcAft>
            </a:pPr>
            <a:r>
              <a:rPr lang="en-US" sz="1836" dirty="0">
                <a:solidFill>
                  <a:schemeClr val="tx1"/>
                </a:solidFill>
              </a:rPr>
              <a:t>BI governance: IT can monitor and audit usage</a:t>
            </a:r>
          </a:p>
        </p:txBody>
      </p:sp>
      <p:sp>
        <p:nvSpPr>
          <p:cNvPr id="102" name="Rectangle 101"/>
          <p:cNvSpPr/>
          <p:nvPr/>
        </p:nvSpPr>
        <p:spPr>
          <a:xfrm>
            <a:off x="1110841" y="4044944"/>
            <a:ext cx="5409099" cy="65282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rPr>
              <a:t>Supports live, interactive query to on –premises data sources (e.g. SQL Server)</a:t>
            </a:r>
            <a:br>
              <a:rPr lang="en-US" sz="1836" dirty="0">
                <a:solidFill>
                  <a:schemeClr val="tx1"/>
                </a:solidFill>
              </a:rPr>
            </a:br>
            <a:r>
              <a:rPr lang="en-US" sz="1836" dirty="0">
                <a:solidFill>
                  <a:schemeClr val="tx1"/>
                </a:solidFill>
              </a:rPr>
              <a:t>and scheduled refresh</a:t>
            </a:r>
          </a:p>
        </p:txBody>
      </p:sp>
      <p:sp>
        <p:nvSpPr>
          <p:cNvPr id="103" name="Rectangle 102"/>
          <p:cNvSpPr/>
          <p:nvPr/>
        </p:nvSpPr>
        <p:spPr>
          <a:xfrm>
            <a:off x="1110841" y="5041331"/>
            <a:ext cx="5409099" cy="65282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rPr>
              <a:t>One gateway for multiple cloud services and experiences</a:t>
            </a:r>
          </a:p>
        </p:txBody>
      </p:sp>
      <p:sp>
        <p:nvSpPr>
          <p:cNvPr id="104" name="Rectangle 103"/>
          <p:cNvSpPr/>
          <p:nvPr/>
        </p:nvSpPr>
        <p:spPr>
          <a:xfrm>
            <a:off x="1110841" y="6037717"/>
            <a:ext cx="5409099" cy="652822"/>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521" tIns="46630" rIns="93260" bIns="46630" numCol="1" spcCol="1270" anchor="ctr" anchorCtr="0">
            <a:noAutofit/>
          </a:bodyPr>
          <a:lstStyle/>
          <a:p>
            <a:pPr defTabSz="816022">
              <a:spcBef>
                <a:spcPct val="0"/>
              </a:spcBef>
              <a:spcAft>
                <a:spcPct val="35000"/>
              </a:spcAft>
            </a:pPr>
            <a:r>
              <a:rPr lang="en-US" sz="1836" dirty="0">
                <a:solidFill>
                  <a:schemeClr val="tx1"/>
                </a:solidFill>
                <a:ea typeface="Calibri" panose="020F0502020204030204" pitchFamily="34" charset="0"/>
                <a:cs typeface="Times New Roman" panose="02020603050405020304" pitchFamily="18" charset="0"/>
              </a:rPr>
              <a:t>Supported services: Power BI, </a:t>
            </a:r>
            <a:r>
              <a:rPr lang="en-US" sz="1836" dirty="0" err="1">
                <a:solidFill>
                  <a:schemeClr val="tx1"/>
                </a:solidFill>
                <a:ea typeface="Calibri" panose="020F0502020204030204" pitchFamily="34" charset="0"/>
                <a:cs typeface="Times New Roman" panose="02020603050405020304" pitchFamily="18" charset="0"/>
              </a:rPr>
              <a:t>PowerApps</a:t>
            </a:r>
            <a:r>
              <a:rPr lang="en-US" sz="1836" dirty="0">
                <a:solidFill>
                  <a:schemeClr val="tx1"/>
                </a:solidFill>
                <a:ea typeface="Calibri" panose="020F0502020204030204" pitchFamily="34" charset="0"/>
                <a:cs typeface="Times New Roman" panose="02020603050405020304" pitchFamily="18" charset="0"/>
              </a:rPr>
              <a:t>,</a:t>
            </a:r>
            <a:br>
              <a:rPr lang="en-US" sz="1836" dirty="0">
                <a:solidFill>
                  <a:schemeClr val="tx1"/>
                </a:solidFill>
                <a:ea typeface="Calibri" panose="020F0502020204030204" pitchFamily="34" charset="0"/>
                <a:cs typeface="Times New Roman" panose="02020603050405020304" pitchFamily="18" charset="0"/>
              </a:rPr>
            </a:br>
            <a:r>
              <a:rPr lang="en-US" sz="1836" dirty="0">
                <a:solidFill>
                  <a:schemeClr val="tx1"/>
                </a:solidFill>
                <a:ea typeface="Calibri" panose="020F0502020204030204" pitchFamily="34" charset="0"/>
                <a:cs typeface="Times New Roman" panose="02020603050405020304" pitchFamily="18" charset="0"/>
              </a:rPr>
              <a:t>Microsoft Flow, Azure Logic Apps</a:t>
            </a:r>
          </a:p>
        </p:txBody>
      </p:sp>
      <p:cxnSp>
        <p:nvCxnSpPr>
          <p:cNvPr id="109" name="Straight Connector 108"/>
          <p:cNvCxnSpPr>
            <a:cxnSpLocks/>
          </p:cNvCxnSpPr>
          <p:nvPr/>
        </p:nvCxnSpPr>
        <p:spPr>
          <a:xfrm>
            <a:off x="458018" y="5865935"/>
            <a:ext cx="606192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cxnSpLocks/>
          </p:cNvCxnSpPr>
          <p:nvPr/>
        </p:nvCxnSpPr>
        <p:spPr>
          <a:xfrm>
            <a:off x="458018" y="4869548"/>
            <a:ext cx="606192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cxnSpLocks/>
          </p:cNvCxnSpPr>
          <p:nvPr/>
        </p:nvCxnSpPr>
        <p:spPr>
          <a:xfrm>
            <a:off x="458018" y="3873162"/>
            <a:ext cx="606192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cxnSpLocks/>
          </p:cNvCxnSpPr>
          <p:nvPr/>
        </p:nvCxnSpPr>
        <p:spPr>
          <a:xfrm>
            <a:off x="458018" y="2876776"/>
            <a:ext cx="6061922" cy="0"/>
          </a:xfrm>
          <a:prstGeom prst="line">
            <a:avLst/>
          </a:prstGeom>
          <a:ln w="12700">
            <a:solidFill>
              <a:schemeClr val="tx2"/>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1" name="Rounded Rectangle 4"/>
          <p:cNvSpPr/>
          <p:nvPr/>
        </p:nvSpPr>
        <p:spPr>
          <a:xfrm>
            <a:off x="576067" y="2073876"/>
            <a:ext cx="497101" cy="609413"/>
          </a:xfrm>
          <a:custGeom>
            <a:avLst/>
            <a:gdLst/>
            <a:ahLst/>
            <a:cxnLst/>
            <a:rect l="l" t="t" r="r" b="b"/>
            <a:pathLst>
              <a:path w="1221396" h="1497348">
                <a:moveTo>
                  <a:pt x="287699" y="994172"/>
                </a:moveTo>
                <a:cubicBezTo>
                  <a:pt x="280198" y="994172"/>
                  <a:pt x="274117" y="1000253"/>
                  <a:pt x="274117" y="1007754"/>
                </a:cubicBezTo>
                <a:cubicBezTo>
                  <a:pt x="274117" y="1015256"/>
                  <a:pt x="280198" y="1021337"/>
                  <a:pt x="287699" y="1021337"/>
                </a:cubicBezTo>
                <a:lnTo>
                  <a:pt x="1096676" y="1021337"/>
                </a:lnTo>
                <a:cubicBezTo>
                  <a:pt x="1104177" y="1021337"/>
                  <a:pt x="1110258" y="1015256"/>
                  <a:pt x="1110258" y="1007754"/>
                </a:cubicBezTo>
                <a:lnTo>
                  <a:pt x="1110259" y="1007754"/>
                </a:lnTo>
                <a:cubicBezTo>
                  <a:pt x="1110259" y="1000253"/>
                  <a:pt x="1104178" y="994172"/>
                  <a:pt x="1096676" y="994172"/>
                </a:cubicBezTo>
                <a:close/>
                <a:moveTo>
                  <a:pt x="287699" y="896147"/>
                </a:moveTo>
                <a:cubicBezTo>
                  <a:pt x="280198" y="896147"/>
                  <a:pt x="274117" y="902229"/>
                  <a:pt x="274117" y="909730"/>
                </a:cubicBezTo>
                <a:cubicBezTo>
                  <a:pt x="274117" y="917231"/>
                  <a:pt x="280198" y="923312"/>
                  <a:pt x="287699" y="923312"/>
                </a:cubicBezTo>
                <a:lnTo>
                  <a:pt x="1096676" y="923313"/>
                </a:lnTo>
                <a:cubicBezTo>
                  <a:pt x="1104177" y="923313"/>
                  <a:pt x="1110258" y="917231"/>
                  <a:pt x="1110258" y="909730"/>
                </a:cubicBezTo>
                <a:lnTo>
                  <a:pt x="1110259" y="909730"/>
                </a:lnTo>
                <a:cubicBezTo>
                  <a:pt x="1110259" y="902229"/>
                  <a:pt x="1104178" y="896147"/>
                  <a:pt x="1096676" y="896147"/>
                </a:cubicBezTo>
                <a:close/>
                <a:moveTo>
                  <a:pt x="287699" y="798123"/>
                </a:moveTo>
                <a:cubicBezTo>
                  <a:pt x="280198" y="798123"/>
                  <a:pt x="274117" y="804204"/>
                  <a:pt x="274117" y="811706"/>
                </a:cubicBezTo>
                <a:cubicBezTo>
                  <a:pt x="274117" y="819207"/>
                  <a:pt x="280198" y="825288"/>
                  <a:pt x="287699" y="825288"/>
                </a:cubicBezTo>
                <a:lnTo>
                  <a:pt x="1096676" y="825288"/>
                </a:lnTo>
                <a:cubicBezTo>
                  <a:pt x="1104177" y="825288"/>
                  <a:pt x="1110258" y="819207"/>
                  <a:pt x="1110258" y="811706"/>
                </a:cubicBezTo>
                <a:lnTo>
                  <a:pt x="1110259" y="811706"/>
                </a:lnTo>
                <a:cubicBezTo>
                  <a:pt x="1110259" y="804204"/>
                  <a:pt x="1104178" y="798123"/>
                  <a:pt x="1096676" y="798123"/>
                </a:cubicBezTo>
                <a:close/>
                <a:moveTo>
                  <a:pt x="287699" y="700099"/>
                </a:moveTo>
                <a:cubicBezTo>
                  <a:pt x="280198" y="700099"/>
                  <a:pt x="274117" y="706180"/>
                  <a:pt x="274117" y="713681"/>
                </a:cubicBezTo>
                <a:cubicBezTo>
                  <a:pt x="274117" y="721183"/>
                  <a:pt x="280198" y="727263"/>
                  <a:pt x="287699" y="727263"/>
                </a:cubicBezTo>
                <a:lnTo>
                  <a:pt x="1096676" y="727264"/>
                </a:lnTo>
                <a:cubicBezTo>
                  <a:pt x="1104177" y="727264"/>
                  <a:pt x="1110258" y="721183"/>
                  <a:pt x="1110258" y="713681"/>
                </a:cubicBezTo>
                <a:lnTo>
                  <a:pt x="1110259" y="713681"/>
                </a:lnTo>
                <a:cubicBezTo>
                  <a:pt x="1110259" y="706180"/>
                  <a:pt x="1104178" y="700099"/>
                  <a:pt x="1096676" y="700099"/>
                </a:cubicBezTo>
                <a:close/>
                <a:moveTo>
                  <a:pt x="287699" y="602074"/>
                </a:moveTo>
                <a:cubicBezTo>
                  <a:pt x="280198" y="602074"/>
                  <a:pt x="274117" y="608155"/>
                  <a:pt x="274117" y="615657"/>
                </a:cubicBezTo>
                <a:cubicBezTo>
                  <a:pt x="274117" y="623158"/>
                  <a:pt x="280198" y="629239"/>
                  <a:pt x="287699" y="629239"/>
                </a:cubicBezTo>
                <a:lnTo>
                  <a:pt x="1096676" y="629239"/>
                </a:lnTo>
                <a:cubicBezTo>
                  <a:pt x="1104177" y="629239"/>
                  <a:pt x="1110258" y="623158"/>
                  <a:pt x="1110258" y="615657"/>
                </a:cubicBezTo>
                <a:lnTo>
                  <a:pt x="1110259" y="615657"/>
                </a:lnTo>
                <a:cubicBezTo>
                  <a:pt x="1110259" y="608155"/>
                  <a:pt x="1104178" y="602074"/>
                  <a:pt x="1096676" y="602074"/>
                </a:cubicBezTo>
                <a:close/>
                <a:moveTo>
                  <a:pt x="287699" y="504050"/>
                </a:moveTo>
                <a:cubicBezTo>
                  <a:pt x="280198" y="504050"/>
                  <a:pt x="274117" y="510131"/>
                  <a:pt x="274117" y="517632"/>
                </a:cubicBezTo>
                <a:cubicBezTo>
                  <a:pt x="274117" y="525134"/>
                  <a:pt x="280198" y="531214"/>
                  <a:pt x="287699" y="531214"/>
                </a:cubicBezTo>
                <a:lnTo>
                  <a:pt x="752382" y="531215"/>
                </a:lnTo>
                <a:cubicBezTo>
                  <a:pt x="759883" y="531215"/>
                  <a:pt x="765965" y="525134"/>
                  <a:pt x="765965" y="517632"/>
                </a:cubicBezTo>
                <a:lnTo>
                  <a:pt x="765965" y="517632"/>
                </a:lnTo>
                <a:cubicBezTo>
                  <a:pt x="765965" y="510131"/>
                  <a:pt x="759884" y="504050"/>
                  <a:pt x="752383" y="504050"/>
                </a:cubicBezTo>
                <a:close/>
                <a:moveTo>
                  <a:pt x="62267" y="162120"/>
                </a:moveTo>
                <a:lnTo>
                  <a:pt x="66556" y="162120"/>
                </a:lnTo>
                <a:lnTo>
                  <a:pt x="66556" y="1366867"/>
                </a:lnTo>
                <a:cubicBezTo>
                  <a:pt x="66556" y="1401257"/>
                  <a:pt x="94434" y="1429134"/>
                  <a:pt x="128823" y="1429134"/>
                </a:cubicBezTo>
                <a:lnTo>
                  <a:pt x="1058417" y="1429134"/>
                </a:lnTo>
                <a:lnTo>
                  <a:pt x="1058417" y="1435081"/>
                </a:lnTo>
                <a:cubicBezTo>
                  <a:pt x="1058417" y="1469471"/>
                  <a:pt x="1030539" y="1497348"/>
                  <a:pt x="996150" y="1497348"/>
                </a:cubicBezTo>
                <a:lnTo>
                  <a:pt x="62267" y="1497348"/>
                </a:lnTo>
                <a:cubicBezTo>
                  <a:pt x="27878" y="1497348"/>
                  <a:pt x="0" y="1469471"/>
                  <a:pt x="0" y="1435081"/>
                </a:cubicBezTo>
                <a:lnTo>
                  <a:pt x="0" y="224387"/>
                </a:lnTo>
                <a:cubicBezTo>
                  <a:pt x="0" y="189998"/>
                  <a:pt x="27878" y="162120"/>
                  <a:pt x="62267" y="162120"/>
                </a:cubicBezTo>
                <a:close/>
                <a:moveTo>
                  <a:pt x="142756" y="81629"/>
                </a:moveTo>
                <a:lnTo>
                  <a:pt x="147045" y="81629"/>
                </a:lnTo>
                <a:lnTo>
                  <a:pt x="147045" y="1286376"/>
                </a:lnTo>
                <a:cubicBezTo>
                  <a:pt x="147045" y="1320766"/>
                  <a:pt x="174923" y="1348643"/>
                  <a:pt x="209312" y="1348643"/>
                </a:cubicBezTo>
                <a:lnTo>
                  <a:pt x="1138906" y="1348643"/>
                </a:lnTo>
                <a:lnTo>
                  <a:pt x="1138906" y="1354590"/>
                </a:lnTo>
                <a:cubicBezTo>
                  <a:pt x="1138906" y="1388980"/>
                  <a:pt x="1111028" y="1416857"/>
                  <a:pt x="1076639" y="1416857"/>
                </a:cubicBezTo>
                <a:lnTo>
                  <a:pt x="142756" y="1416857"/>
                </a:lnTo>
                <a:cubicBezTo>
                  <a:pt x="108367" y="1416857"/>
                  <a:pt x="80489" y="1388980"/>
                  <a:pt x="80489" y="1354590"/>
                </a:cubicBezTo>
                <a:lnTo>
                  <a:pt x="80489" y="143896"/>
                </a:lnTo>
                <a:cubicBezTo>
                  <a:pt x="80489" y="109507"/>
                  <a:pt x="108367" y="81629"/>
                  <a:pt x="142756" y="81629"/>
                </a:cubicBezTo>
                <a:close/>
                <a:moveTo>
                  <a:pt x="1003055" y="0"/>
                </a:moveTo>
                <a:lnTo>
                  <a:pt x="1221396" y="218342"/>
                </a:lnTo>
                <a:lnTo>
                  <a:pt x="1003055" y="218342"/>
                </a:lnTo>
                <a:close/>
                <a:moveTo>
                  <a:pt x="225246" y="0"/>
                </a:moveTo>
                <a:lnTo>
                  <a:pt x="968074" y="0"/>
                </a:lnTo>
                <a:lnTo>
                  <a:pt x="968074" y="253323"/>
                </a:lnTo>
                <a:lnTo>
                  <a:pt x="1221396" y="253323"/>
                </a:lnTo>
                <a:lnTo>
                  <a:pt x="1221396" y="1272961"/>
                </a:lnTo>
                <a:cubicBezTo>
                  <a:pt x="1221396" y="1307351"/>
                  <a:pt x="1193518" y="1335228"/>
                  <a:pt x="1159129" y="1335228"/>
                </a:cubicBezTo>
                <a:lnTo>
                  <a:pt x="225246" y="1335228"/>
                </a:lnTo>
                <a:cubicBezTo>
                  <a:pt x="190857" y="1335228"/>
                  <a:pt x="162979" y="1307351"/>
                  <a:pt x="162979" y="1272961"/>
                </a:cubicBezTo>
                <a:lnTo>
                  <a:pt x="162979" y="62267"/>
                </a:lnTo>
                <a:cubicBezTo>
                  <a:pt x="162979" y="27878"/>
                  <a:pt x="190857" y="0"/>
                  <a:pt x="22524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260" tIns="46630" rIns="9326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3264"/>
          </a:p>
        </p:txBody>
      </p:sp>
      <p:sp>
        <p:nvSpPr>
          <p:cNvPr id="144" name="Oval 7"/>
          <p:cNvSpPr/>
          <p:nvPr/>
        </p:nvSpPr>
        <p:spPr bwMode="auto">
          <a:xfrm>
            <a:off x="591289" y="6072696"/>
            <a:ext cx="466657" cy="582863"/>
          </a:xfrm>
          <a:custGeom>
            <a:avLst/>
            <a:gdLst/>
            <a:ahLst/>
            <a:cxnLst/>
            <a:rect l="l" t="t" r="r" b="b"/>
            <a:pathLst>
              <a:path w="3761569" h="4698279">
                <a:moveTo>
                  <a:pt x="2744640" y="4327290"/>
                </a:moveTo>
                <a:lnTo>
                  <a:pt x="2744640" y="4373009"/>
                </a:lnTo>
                <a:lnTo>
                  <a:pt x="3413573" y="4373009"/>
                </a:lnTo>
                <a:lnTo>
                  <a:pt x="3413573" y="4327290"/>
                </a:lnTo>
                <a:close/>
                <a:moveTo>
                  <a:pt x="3185242" y="4155069"/>
                </a:moveTo>
                <a:cubicBezTo>
                  <a:pt x="3175182" y="4185064"/>
                  <a:pt x="3147777" y="4205833"/>
                  <a:pt x="3116180" y="4207411"/>
                </a:cubicBezTo>
                <a:cubicBezTo>
                  <a:pt x="3084584" y="4208988"/>
                  <a:pt x="3055246" y="4191051"/>
                  <a:pt x="3042247" y="4162210"/>
                </a:cubicBezTo>
                <a:close/>
                <a:moveTo>
                  <a:pt x="3063353" y="4072889"/>
                </a:moveTo>
                <a:lnTo>
                  <a:pt x="3159394" y="4072889"/>
                </a:lnTo>
                <a:lnTo>
                  <a:pt x="3182444" y="4099024"/>
                </a:lnTo>
                <a:lnTo>
                  <a:pt x="3039448" y="4106165"/>
                </a:lnTo>
                <a:cubicBezTo>
                  <a:pt x="3044008" y="4092570"/>
                  <a:pt x="3052131" y="4080870"/>
                  <a:pt x="3063353" y="4072889"/>
                </a:cubicBezTo>
                <a:close/>
                <a:moveTo>
                  <a:pt x="2458549" y="3699425"/>
                </a:moveTo>
                <a:lnTo>
                  <a:pt x="2832013" y="4072889"/>
                </a:lnTo>
                <a:lnTo>
                  <a:pt x="2990254" y="4072889"/>
                </a:lnTo>
                <a:cubicBezTo>
                  <a:pt x="2963121" y="4125204"/>
                  <a:pt x="2974393" y="4190765"/>
                  <a:pt x="3020316" y="4232320"/>
                </a:cubicBezTo>
                <a:cubicBezTo>
                  <a:pt x="3076485" y="4283146"/>
                  <a:pt x="3163222" y="4278815"/>
                  <a:pt x="3214048" y="4222646"/>
                </a:cubicBezTo>
                <a:cubicBezTo>
                  <a:pt x="3252129" y="4180562"/>
                  <a:pt x="3259247" y="4121319"/>
                  <a:pt x="3236769" y="4072889"/>
                </a:cubicBezTo>
                <a:lnTo>
                  <a:pt x="3392677" y="4072889"/>
                </a:lnTo>
                <a:lnTo>
                  <a:pt x="3761569" y="3703997"/>
                </a:lnTo>
                <a:lnTo>
                  <a:pt x="3761569" y="4221479"/>
                </a:lnTo>
                <a:cubicBezTo>
                  <a:pt x="3761569" y="4278293"/>
                  <a:pt x="3715513" y="4324349"/>
                  <a:pt x="3658699" y="4324349"/>
                </a:cubicBezTo>
                <a:lnTo>
                  <a:pt x="3442628" y="4324349"/>
                </a:lnTo>
                <a:lnTo>
                  <a:pt x="3442628" y="4577299"/>
                </a:lnTo>
                <a:cubicBezTo>
                  <a:pt x="3442628" y="4644114"/>
                  <a:pt x="3388463" y="4698279"/>
                  <a:pt x="3321648" y="4698279"/>
                </a:cubicBezTo>
                <a:lnTo>
                  <a:pt x="2837743" y="4698279"/>
                </a:lnTo>
                <a:cubicBezTo>
                  <a:pt x="2770928" y="4698279"/>
                  <a:pt x="2716763" y="4644114"/>
                  <a:pt x="2716763" y="4577299"/>
                </a:cubicBezTo>
                <a:lnTo>
                  <a:pt x="2716763" y="4324349"/>
                </a:lnTo>
                <a:lnTo>
                  <a:pt x="2561419" y="4324349"/>
                </a:lnTo>
                <a:cubicBezTo>
                  <a:pt x="2504605" y="4324349"/>
                  <a:pt x="2458549" y="4278293"/>
                  <a:pt x="2458549" y="4221479"/>
                </a:cubicBezTo>
                <a:close/>
                <a:moveTo>
                  <a:pt x="2837743" y="2906658"/>
                </a:moveTo>
                <a:lnTo>
                  <a:pt x="2882966" y="2906658"/>
                </a:lnTo>
                <a:lnTo>
                  <a:pt x="2882966" y="3021264"/>
                </a:lnTo>
                <a:cubicBezTo>
                  <a:pt x="2882966" y="3129914"/>
                  <a:pt x="2971045" y="3217993"/>
                  <a:pt x="3079695" y="3217993"/>
                </a:cubicBezTo>
                <a:cubicBezTo>
                  <a:pt x="3188345" y="3217993"/>
                  <a:pt x="3276424" y="3129914"/>
                  <a:pt x="3276424" y="3021264"/>
                </a:cubicBezTo>
                <a:lnTo>
                  <a:pt x="3276424" y="2906658"/>
                </a:lnTo>
                <a:lnTo>
                  <a:pt x="3321648" y="2906658"/>
                </a:lnTo>
                <a:cubicBezTo>
                  <a:pt x="3388463" y="2906658"/>
                  <a:pt x="3442628" y="2960823"/>
                  <a:pt x="3442628" y="3027638"/>
                </a:cubicBezTo>
                <a:lnTo>
                  <a:pt x="3442628" y="3295649"/>
                </a:lnTo>
                <a:lnTo>
                  <a:pt x="3658699" y="3295649"/>
                </a:lnTo>
                <a:cubicBezTo>
                  <a:pt x="3699511" y="3295649"/>
                  <a:pt x="3734772" y="3319415"/>
                  <a:pt x="3750625" y="3354235"/>
                </a:cubicBezTo>
                <a:lnTo>
                  <a:pt x="3750625" y="3671370"/>
                </a:lnTo>
                <a:lnTo>
                  <a:pt x="3377161" y="4044834"/>
                </a:lnTo>
                <a:lnTo>
                  <a:pt x="3216131" y="4044834"/>
                </a:lnTo>
                <a:lnTo>
                  <a:pt x="3204375" y="4028914"/>
                </a:lnTo>
                <a:cubicBezTo>
                  <a:pt x="3148206" y="3978088"/>
                  <a:pt x="3061468" y="3982419"/>
                  <a:pt x="3010642" y="4038588"/>
                </a:cubicBezTo>
                <a:cubicBezTo>
                  <a:pt x="3009025" y="4040375"/>
                  <a:pt x="3007463" y="4042194"/>
                  <a:pt x="3006930" y="4044834"/>
                </a:cubicBezTo>
                <a:lnTo>
                  <a:pt x="2847529" y="4044834"/>
                </a:lnTo>
                <a:lnTo>
                  <a:pt x="2474065" y="3671370"/>
                </a:lnTo>
                <a:lnTo>
                  <a:pt x="2474065" y="3347454"/>
                </a:lnTo>
                <a:cubicBezTo>
                  <a:pt x="2490452" y="3316116"/>
                  <a:pt x="2523545" y="3295649"/>
                  <a:pt x="2561419" y="3295649"/>
                </a:cubicBezTo>
                <a:lnTo>
                  <a:pt x="2716763" y="3295649"/>
                </a:lnTo>
                <a:lnTo>
                  <a:pt x="2716763" y="3027638"/>
                </a:lnTo>
                <a:cubicBezTo>
                  <a:pt x="2716763" y="2960823"/>
                  <a:pt x="2770928" y="2906658"/>
                  <a:pt x="2837743" y="2906658"/>
                </a:cubicBezTo>
                <a:close/>
                <a:moveTo>
                  <a:pt x="240935" y="2906658"/>
                </a:moveTo>
                <a:lnTo>
                  <a:pt x="724840" y="2906658"/>
                </a:lnTo>
                <a:cubicBezTo>
                  <a:pt x="791655" y="2906658"/>
                  <a:pt x="845820" y="2960823"/>
                  <a:pt x="845820" y="3027638"/>
                </a:cubicBezTo>
                <a:lnTo>
                  <a:pt x="845820" y="4577299"/>
                </a:lnTo>
                <a:cubicBezTo>
                  <a:pt x="845820" y="4644114"/>
                  <a:pt x="791655" y="4698279"/>
                  <a:pt x="724840" y="4698279"/>
                </a:cubicBezTo>
                <a:lnTo>
                  <a:pt x="240935" y="4698279"/>
                </a:lnTo>
                <a:cubicBezTo>
                  <a:pt x="174120" y="4698279"/>
                  <a:pt x="119955" y="4644114"/>
                  <a:pt x="119955" y="4577299"/>
                </a:cubicBezTo>
                <a:lnTo>
                  <a:pt x="119955" y="3027638"/>
                </a:lnTo>
                <a:cubicBezTo>
                  <a:pt x="119955" y="2960823"/>
                  <a:pt x="174120" y="2906658"/>
                  <a:pt x="240935" y="2906658"/>
                </a:cubicBezTo>
                <a:close/>
                <a:moveTo>
                  <a:pt x="3084569" y="1270026"/>
                </a:moveTo>
                <a:cubicBezTo>
                  <a:pt x="3180827" y="1270026"/>
                  <a:pt x="3258860" y="1348059"/>
                  <a:pt x="3258860" y="1444317"/>
                </a:cubicBezTo>
                <a:lnTo>
                  <a:pt x="3258860" y="2961152"/>
                </a:lnTo>
                <a:cubicBezTo>
                  <a:pt x="3258860" y="3057410"/>
                  <a:pt x="3180827" y="3135443"/>
                  <a:pt x="3084569" y="3135443"/>
                </a:cubicBezTo>
                <a:cubicBezTo>
                  <a:pt x="2988311" y="3135443"/>
                  <a:pt x="2910278" y="3057410"/>
                  <a:pt x="2910278" y="2961152"/>
                </a:cubicBezTo>
                <a:lnTo>
                  <a:pt x="2910278" y="1444317"/>
                </a:lnTo>
                <a:cubicBezTo>
                  <a:pt x="2910278" y="1348059"/>
                  <a:pt x="2988311" y="1270026"/>
                  <a:pt x="3084569" y="1270026"/>
                </a:cubicBezTo>
                <a:close/>
                <a:moveTo>
                  <a:pt x="2781150" y="1134418"/>
                </a:moveTo>
                <a:lnTo>
                  <a:pt x="3371891" y="1134418"/>
                </a:lnTo>
                <a:cubicBezTo>
                  <a:pt x="3453457" y="1134418"/>
                  <a:pt x="3519580" y="1200541"/>
                  <a:pt x="3519580" y="1282107"/>
                </a:cubicBezTo>
                <a:lnTo>
                  <a:pt x="3519580" y="2585984"/>
                </a:lnTo>
                <a:cubicBezTo>
                  <a:pt x="3519580" y="2667550"/>
                  <a:pt x="3453457" y="2733673"/>
                  <a:pt x="3371891" y="2733673"/>
                </a:cubicBezTo>
                <a:lnTo>
                  <a:pt x="3310988" y="2733673"/>
                </a:lnTo>
                <a:cubicBezTo>
                  <a:pt x="3317593" y="2713806"/>
                  <a:pt x="3320584" y="2692574"/>
                  <a:pt x="3320584" y="2670644"/>
                </a:cubicBezTo>
                <a:lnTo>
                  <a:pt x="3320584" y="1483182"/>
                </a:lnTo>
                <a:cubicBezTo>
                  <a:pt x="3320584" y="1352835"/>
                  <a:pt x="3214916" y="1247167"/>
                  <a:pt x="3084569" y="1247167"/>
                </a:cubicBezTo>
                <a:cubicBezTo>
                  <a:pt x="2954222" y="1247167"/>
                  <a:pt x="2848554" y="1352835"/>
                  <a:pt x="2848554" y="1483182"/>
                </a:cubicBezTo>
                <a:lnTo>
                  <a:pt x="2848554" y="2670644"/>
                </a:lnTo>
                <a:cubicBezTo>
                  <a:pt x="2848554" y="2692574"/>
                  <a:pt x="2851545" y="2713806"/>
                  <a:pt x="2858149" y="2733673"/>
                </a:cubicBezTo>
                <a:lnTo>
                  <a:pt x="2781150" y="2733673"/>
                </a:lnTo>
                <a:cubicBezTo>
                  <a:pt x="2699584" y="2733673"/>
                  <a:pt x="2633461" y="2667550"/>
                  <a:pt x="2633461" y="2585984"/>
                </a:cubicBezTo>
                <a:cubicBezTo>
                  <a:pt x="2633461" y="2345851"/>
                  <a:pt x="2596631" y="2175501"/>
                  <a:pt x="2563881" y="1997784"/>
                </a:cubicBezTo>
                <a:lnTo>
                  <a:pt x="1833665" y="2690964"/>
                </a:lnTo>
                <a:cubicBezTo>
                  <a:pt x="1763853" y="2757235"/>
                  <a:pt x="1653535" y="2754365"/>
                  <a:pt x="1587264" y="2684553"/>
                </a:cubicBezTo>
                <a:lnTo>
                  <a:pt x="1578595" y="2670731"/>
                </a:lnTo>
                <a:cubicBezTo>
                  <a:pt x="1531292" y="2672872"/>
                  <a:pt x="1483718" y="2656412"/>
                  <a:pt x="1445438" y="2622660"/>
                </a:cubicBezTo>
                <a:lnTo>
                  <a:pt x="370983" y="1675308"/>
                </a:lnTo>
                <a:cubicBezTo>
                  <a:pt x="288138" y="1602263"/>
                  <a:pt x="280194" y="1475891"/>
                  <a:pt x="353239" y="1393046"/>
                </a:cubicBezTo>
                <a:cubicBezTo>
                  <a:pt x="389761" y="1351624"/>
                  <a:pt x="439615" y="1328927"/>
                  <a:pt x="490694" y="1325716"/>
                </a:cubicBezTo>
                <a:cubicBezTo>
                  <a:pt x="541773" y="1322505"/>
                  <a:pt x="594078" y="1338780"/>
                  <a:pt x="635500" y="1375302"/>
                </a:cubicBezTo>
                <a:lnTo>
                  <a:pt x="1709955" y="2322654"/>
                </a:lnTo>
                <a:lnTo>
                  <a:pt x="1712211" y="2325628"/>
                </a:lnTo>
                <a:lnTo>
                  <a:pt x="2482157" y="1594733"/>
                </a:lnTo>
                <a:lnTo>
                  <a:pt x="2514959" y="1574160"/>
                </a:lnTo>
                <a:cubicBezTo>
                  <a:pt x="2513112" y="1553565"/>
                  <a:pt x="2512811" y="1532422"/>
                  <a:pt x="2512811" y="1510707"/>
                </a:cubicBezTo>
                <a:cubicBezTo>
                  <a:pt x="2512811" y="1429141"/>
                  <a:pt x="2699584" y="1134418"/>
                  <a:pt x="2781150" y="1134418"/>
                </a:cubicBezTo>
                <a:close/>
                <a:moveTo>
                  <a:pt x="193115" y="1134418"/>
                </a:moveTo>
                <a:lnTo>
                  <a:pt x="783856" y="1134418"/>
                </a:lnTo>
                <a:cubicBezTo>
                  <a:pt x="865422" y="1134418"/>
                  <a:pt x="1052195" y="1429141"/>
                  <a:pt x="1052195" y="1510707"/>
                </a:cubicBezTo>
                <a:cubicBezTo>
                  <a:pt x="1052195" y="1568731"/>
                  <a:pt x="1050045" y="1622680"/>
                  <a:pt x="1046039" y="1673622"/>
                </a:cubicBezTo>
                <a:lnTo>
                  <a:pt x="661647" y="1334702"/>
                </a:lnTo>
                <a:cubicBezTo>
                  <a:pt x="557955" y="1243276"/>
                  <a:pt x="399780" y="1253220"/>
                  <a:pt x="308354" y="1356912"/>
                </a:cubicBezTo>
                <a:cubicBezTo>
                  <a:pt x="216928" y="1460604"/>
                  <a:pt x="226872" y="1618779"/>
                  <a:pt x="330564" y="1710205"/>
                </a:cubicBezTo>
                <a:lnTo>
                  <a:pt x="955654" y="2261350"/>
                </a:lnTo>
                <a:cubicBezTo>
                  <a:pt x="941227" y="2358093"/>
                  <a:pt x="931545" y="2462867"/>
                  <a:pt x="931545" y="2585984"/>
                </a:cubicBezTo>
                <a:cubicBezTo>
                  <a:pt x="931545" y="2667550"/>
                  <a:pt x="865422" y="2733673"/>
                  <a:pt x="783856" y="2733673"/>
                </a:cubicBezTo>
                <a:lnTo>
                  <a:pt x="193115" y="2733673"/>
                </a:lnTo>
                <a:cubicBezTo>
                  <a:pt x="111549" y="2733673"/>
                  <a:pt x="45426" y="2667550"/>
                  <a:pt x="45426" y="2585984"/>
                </a:cubicBezTo>
                <a:lnTo>
                  <a:pt x="45426" y="1282107"/>
                </a:lnTo>
                <a:cubicBezTo>
                  <a:pt x="45426" y="1200541"/>
                  <a:pt x="111549" y="1134418"/>
                  <a:pt x="193115" y="1134418"/>
                </a:cubicBezTo>
                <a:close/>
                <a:moveTo>
                  <a:pt x="3039838" y="0"/>
                </a:moveTo>
                <a:cubicBezTo>
                  <a:pt x="3297077" y="0"/>
                  <a:pt x="3505611" y="220900"/>
                  <a:pt x="3505611" y="493395"/>
                </a:cubicBezTo>
                <a:cubicBezTo>
                  <a:pt x="3505611" y="765890"/>
                  <a:pt x="3297077" y="986790"/>
                  <a:pt x="3039838" y="986790"/>
                </a:cubicBezTo>
                <a:cubicBezTo>
                  <a:pt x="2782599" y="986790"/>
                  <a:pt x="2574065" y="765890"/>
                  <a:pt x="2574065" y="493395"/>
                </a:cubicBezTo>
                <a:cubicBezTo>
                  <a:pt x="2574065" y="220900"/>
                  <a:pt x="2782599" y="0"/>
                  <a:pt x="3039838" y="0"/>
                </a:cubicBezTo>
                <a:close/>
                <a:moveTo>
                  <a:pt x="465773" y="0"/>
                </a:moveTo>
                <a:cubicBezTo>
                  <a:pt x="723012" y="0"/>
                  <a:pt x="931546" y="220900"/>
                  <a:pt x="931546" y="493395"/>
                </a:cubicBezTo>
                <a:cubicBezTo>
                  <a:pt x="931546" y="765890"/>
                  <a:pt x="723012" y="986790"/>
                  <a:pt x="465773" y="986790"/>
                </a:cubicBezTo>
                <a:cubicBezTo>
                  <a:pt x="208534" y="986790"/>
                  <a:pt x="0" y="765890"/>
                  <a:pt x="0" y="493395"/>
                </a:cubicBezTo>
                <a:cubicBezTo>
                  <a:pt x="0" y="220900"/>
                  <a:pt x="208534" y="0"/>
                  <a:pt x="465773" y="0"/>
                </a:cubicBezTo>
                <a:close/>
              </a:path>
            </a:pathLst>
          </a:custGeom>
          <a:solidFill>
            <a:schemeClr val="tx2"/>
          </a:solidFill>
          <a:ln>
            <a:noFill/>
          </a:ln>
          <a:extLst/>
        </p:spPr>
        <p:txBody>
          <a:bodyPr rot="0" spcFirstLastPara="0" vert="horz" wrap="square" lIns="93260" tIns="46630" rIns="93260" bIns="46630"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32597">
              <a:defRPr/>
            </a:pPr>
            <a:endParaRPr lang="en-US" sz="1836" kern="0">
              <a:solidFill>
                <a:srgbClr val="FFFFFF"/>
              </a:solidFill>
            </a:endParaRPr>
          </a:p>
        </p:txBody>
      </p:sp>
      <p:sp>
        <p:nvSpPr>
          <p:cNvPr id="146" name="Freeform 44"/>
          <p:cNvSpPr/>
          <p:nvPr/>
        </p:nvSpPr>
        <p:spPr>
          <a:xfrm>
            <a:off x="520990" y="5190922"/>
            <a:ext cx="636341" cy="353639"/>
          </a:xfrm>
          <a:custGeom>
            <a:avLst/>
            <a:gdLst>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096918 w 4528033"/>
              <a:gd name="connsiteY7" fmla="*/ 1447511 h 2516401"/>
              <a:gd name="connsiteX8" fmla="*/ 4528033 w 4528033"/>
              <a:gd name="connsiteY8" fmla="*/ 1976471 h 2516401"/>
              <a:gd name="connsiteX9" fmla="*/ 4096918 w 4528033"/>
              <a:gd name="connsiteY9" fmla="*/ 2505432 h 2516401"/>
              <a:gd name="connsiteX10" fmla="*/ 4003199 w 4528033"/>
              <a:gd name="connsiteY10" fmla="*/ 2514879 h 2516401"/>
              <a:gd name="connsiteX11" fmla="*/ 4003199 w 4528033"/>
              <a:gd name="connsiteY11" fmla="*/ 2516400 h 2516401"/>
              <a:gd name="connsiteX12" fmla="*/ 3988113 w 4528033"/>
              <a:gd name="connsiteY12" fmla="*/ 2516400 h 2516401"/>
              <a:gd name="connsiteX13" fmla="*/ 3988103 w 4528033"/>
              <a:gd name="connsiteY13" fmla="*/ 2516401 h 2516401"/>
              <a:gd name="connsiteX14" fmla="*/ 3988094 w 4528033"/>
              <a:gd name="connsiteY14" fmla="*/ 2516400 h 2516401"/>
              <a:gd name="connsiteX15" fmla="*/ 838799 w 4528033"/>
              <a:gd name="connsiteY15" fmla="*/ 2516400 h 2516401"/>
              <a:gd name="connsiteX16" fmla="*/ 820191 w 4528033"/>
              <a:gd name="connsiteY16" fmla="*/ 2516400 h 2516401"/>
              <a:gd name="connsiteX17" fmla="*/ 820191 w 4528033"/>
              <a:gd name="connsiteY17" fmla="*/ 2515460 h 2516401"/>
              <a:gd name="connsiteX18" fmla="*/ 753037 w 4528033"/>
              <a:gd name="connsiteY18" fmla="*/ 2512069 h 2516401"/>
              <a:gd name="connsiteX19" fmla="*/ 0 w 4528033"/>
              <a:gd name="connsiteY19" fmla="*/ 1677600 h 2516401"/>
              <a:gd name="connsiteX20" fmla="*/ 838799 w 4528033"/>
              <a:gd name="connsiteY20" fmla="*/ 838800 h 2516401"/>
              <a:gd name="connsiteX21" fmla="*/ 848975 w 4528033"/>
              <a:gd name="connsiteY21" fmla="*/ 839570 h 2516401"/>
              <a:gd name="connsiteX22" fmla="*/ 904996 w 4528033"/>
              <a:gd name="connsiteY22" fmla="*/ 659097 h 2516401"/>
              <a:gd name="connsiteX23" fmla="*/ 1899343 w 4528033"/>
              <a:gd name="connsiteY23" fmla="*/ 0 h 251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28033" h="2516401">
                <a:moveTo>
                  <a:pt x="1899343" y="0"/>
                </a:moveTo>
                <a:cubicBezTo>
                  <a:pt x="2346343" y="0"/>
                  <a:pt x="2729866" y="271774"/>
                  <a:pt x="2893690" y="659097"/>
                </a:cubicBezTo>
                <a:lnTo>
                  <a:pt x="2931746" y="781695"/>
                </a:lnTo>
                <a:lnTo>
                  <a:pt x="2987284" y="761368"/>
                </a:lnTo>
                <a:cubicBezTo>
                  <a:pt x="3064647" y="737305"/>
                  <a:pt x="3146900" y="724343"/>
                  <a:pt x="3232180" y="724343"/>
                </a:cubicBezTo>
                <a:cubicBezTo>
                  <a:pt x="3630156" y="724343"/>
                  <a:pt x="3962197" y="1006638"/>
                  <a:pt x="4038989" y="1381911"/>
                </a:cubicBezTo>
                <a:lnTo>
                  <a:pt x="4045075" y="1442284"/>
                </a:lnTo>
                <a:lnTo>
                  <a:pt x="4096918" y="1447511"/>
                </a:lnTo>
                <a:cubicBezTo>
                  <a:pt x="4342955" y="1497857"/>
                  <a:pt x="4528033" y="1715550"/>
                  <a:pt x="4528033" y="1976471"/>
                </a:cubicBezTo>
                <a:cubicBezTo>
                  <a:pt x="4528033" y="2237392"/>
                  <a:pt x="4342955" y="2455085"/>
                  <a:pt x="4096918" y="2505432"/>
                </a:cubicBezTo>
                <a:lnTo>
                  <a:pt x="4003199" y="2514879"/>
                </a:lnTo>
                <a:lnTo>
                  <a:pt x="4003199" y="2516400"/>
                </a:lnTo>
                <a:lnTo>
                  <a:pt x="3988113" y="2516400"/>
                </a:lnTo>
                <a:lnTo>
                  <a:pt x="3988103" y="2516401"/>
                </a:lnTo>
                <a:lnTo>
                  <a:pt x="3988094" y="2516400"/>
                </a:lnTo>
                <a:lnTo>
                  <a:pt x="838799" y="2516400"/>
                </a:lnTo>
                <a:lnTo>
                  <a:pt x="820191" y="2516400"/>
                </a:lnTo>
                <a:lnTo>
                  <a:pt x="820191" y="2515460"/>
                </a:lnTo>
                <a:lnTo>
                  <a:pt x="753037" y="2512069"/>
                </a:lnTo>
                <a:cubicBezTo>
                  <a:pt x="330067" y="2469114"/>
                  <a:pt x="0" y="2111903"/>
                  <a:pt x="0" y="1677600"/>
                </a:cubicBezTo>
                <a:cubicBezTo>
                  <a:pt x="0" y="1214344"/>
                  <a:pt x="375543" y="838800"/>
                  <a:pt x="838799" y="838800"/>
                </a:cubicBezTo>
                <a:lnTo>
                  <a:pt x="848975" y="839570"/>
                </a:lnTo>
                <a:lnTo>
                  <a:pt x="904996" y="659097"/>
                </a:lnTo>
                <a:cubicBezTo>
                  <a:pt x="1068821" y="271774"/>
                  <a:pt x="1452344" y="0"/>
                  <a:pt x="1899343"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a:p>
        </p:txBody>
      </p:sp>
      <p:sp>
        <p:nvSpPr>
          <p:cNvPr id="147" name="Freeform 148"/>
          <p:cNvSpPr/>
          <p:nvPr/>
        </p:nvSpPr>
        <p:spPr>
          <a:xfrm>
            <a:off x="549983" y="3134240"/>
            <a:ext cx="572364" cy="481457"/>
          </a:xfrm>
          <a:custGeom>
            <a:avLst/>
            <a:gdLst/>
            <a:ahLst/>
            <a:cxnLst/>
            <a:rect l="l" t="t" r="r" b="b"/>
            <a:pathLst>
              <a:path w="5092064" h="4676393">
                <a:moveTo>
                  <a:pt x="4834930" y="1756111"/>
                </a:moveTo>
                <a:cubicBezTo>
                  <a:pt x="4779635" y="1756111"/>
                  <a:pt x="4734809" y="1800937"/>
                  <a:pt x="4734809" y="1856232"/>
                </a:cubicBezTo>
                <a:cubicBezTo>
                  <a:pt x="4734809" y="1911527"/>
                  <a:pt x="4779635" y="1956353"/>
                  <a:pt x="4834930" y="1956353"/>
                </a:cubicBezTo>
                <a:cubicBezTo>
                  <a:pt x="4890225" y="1956353"/>
                  <a:pt x="4935051" y="1911527"/>
                  <a:pt x="4935051" y="1856232"/>
                </a:cubicBezTo>
                <a:cubicBezTo>
                  <a:pt x="4935051" y="1800937"/>
                  <a:pt x="4890225" y="1756111"/>
                  <a:pt x="4834930" y="1756111"/>
                </a:cubicBezTo>
                <a:close/>
                <a:moveTo>
                  <a:pt x="3194684" y="1562443"/>
                </a:moveTo>
                <a:cubicBezTo>
                  <a:pt x="3239574" y="1562443"/>
                  <a:pt x="3275964" y="1598833"/>
                  <a:pt x="3275964" y="1643723"/>
                </a:cubicBezTo>
                <a:cubicBezTo>
                  <a:pt x="3275964" y="1688613"/>
                  <a:pt x="3239574" y="1725003"/>
                  <a:pt x="3194684" y="1725003"/>
                </a:cubicBezTo>
                <a:cubicBezTo>
                  <a:pt x="3149794" y="1725003"/>
                  <a:pt x="3113404" y="1688613"/>
                  <a:pt x="3113404" y="1643723"/>
                </a:cubicBezTo>
                <a:cubicBezTo>
                  <a:pt x="3113404" y="1598833"/>
                  <a:pt x="3149794" y="1562443"/>
                  <a:pt x="3194684" y="1562443"/>
                </a:cubicBezTo>
                <a:close/>
                <a:moveTo>
                  <a:pt x="2593341" y="1562443"/>
                </a:moveTo>
                <a:cubicBezTo>
                  <a:pt x="2638231" y="1562443"/>
                  <a:pt x="2674621" y="1598833"/>
                  <a:pt x="2674621" y="1643723"/>
                </a:cubicBezTo>
                <a:cubicBezTo>
                  <a:pt x="2674621" y="1688613"/>
                  <a:pt x="2638231" y="1725003"/>
                  <a:pt x="2593341" y="1725003"/>
                </a:cubicBezTo>
                <a:cubicBezTo>
                  <a:pt x="2548451" y="1725003"/>
                  <a:pt x="2512061" y="1688613"/>
                  <a:pt x="2512061" y="1643723"/>
                </a:cubicBezTo>
                <a:cubicBezTo>
                  <a:pt x="2512061" y="1598833"/>
                  <a:pt x="2548451" y="1562443"/>
                  <a:pt x="2593341" y="1562443"/>
                </a:cubicBezTo>
                <a:close/>
                <a:moveTo>
                  <a:pt x="3244850" y="1305268"/>
                </a:moveTo>
                <a:cubicBezTo>
                  <a:pt x="3289740" y="1305268"/>
                  <a:pt x="3326130" y="1341658"/>
                  <a:pt x="3326130" y="1386548"/>
                </a:cubicBezTo>
                <a:cubicBezTo>
                  <a:pt x="3326130" y="1431438"/>
                  <a:pt x="3289740" y="1467828"/>
                  <a:pt x="3244850" y="1467828"/>
                </a:cubicBezTo>
                <a:cubicBezTo>
                  <a:pt x="3199960" y="1467828"/>
                  <a:pt x="3163570" y="1431438"/>
                  <a:pt x="3163570" y="1386548"/>
                </a:cubicBezTo>
                <a:cubicBezTo>
                  <a:pt x="3163570" y="1341658"/>
                  <a:pt x="3199960" y="1305268"/>
                  <a:pt x="3244850" y="1305268"/>
                </a:cubicBezTo>
                <a:close/>
                <a:moveTo>
                  <a:pt x="2533333" y="1305268"/>
                </a:moveTo>
                <a:cubicBezTo>
                  <a:pt x="2578223" y="1305268"/>
                  <a:pt x="2614613" y="1341658"/>
                  <a:pt x="2614613" y="1386548"/>
                </a:cubicBezTo>
                <a:cubicBezTo>
                  <a:pt x="2614613" y="1431438"/>
                  <a:pt x="2578223" y="1467828"/>
                  <a:pt x="2533333" y="1467828"/>
                </a:cubicBezTo>
                <a:cubicBezTo>
                  <a:pt x="2488443" y="1467828"/>
                  <a:pt x="2452053" y="1431438"/>
                  <a:pt x="2452053" y="1386548"/>
                </a:cubicBezTo>
                <a:cubicBezTo>
                  <a:pt x="2452053" y="1341658"/>
                  <a:pt x="2488443" y="1305268"/>
                  <a:pt x="2533333" y="1305268"/>
                </a:cubicBezTo>
                <a:close/>
                <a:moveTo>
                  <a:pt x="3121025" y="1086193"/>
                </a:moveTo>
                <a:cubicBezTo>
                  <a:pt x="3165915" y="1086193"/>
                  <a:pt x="3202305" y="1122583"/>
                  <a:pt x="3202305" y="1167473"/>
                </a:cubicBezTo>
                <a:cubicBezTo>
                  <a:pt x="3202305" y="1212363"/>
                  <a:pt x="3165915" y="1248753"/>
                  <a:pt x="3121025" y="1248753"/>
                </a:cubicBezTo>
                <a:cubicBezTo>
                  <a:pt x="3076135" y="1248753"/>
                  <a:pt x="3039745" y="1212363"/>
                  <a:pt x="3039745" y="1167473"/>
                </a:cubicBezTo>
                <a:cubicBezTo>
                  <a:pt x="3039745" y="1122583"/>
                  <a:pt x="3076135" y="1086193"/>
                  <a:pt x="3121025" y="1086193"/>
                </a:cubicBezTo>
                <a:close/>
                <a:moveTo>
                  <a:pt x="2644775" y="1086193"/>
                </a:moveTo>
                <a:cubicBezTo>
                  <a:pt x="2689665" y="1086193"/>
                  <a:pt x="2726055" y="1122583"/>
                  <a:pt x="2726055" y="1167473"/>
                </a:cubicBezTo>
                <a:cubicBezTo>
                  <a:pt x="2726055" y="1212363"/>
                  <a:pt x="2689665" y="1248753"/>
                  <a:pt x="2644775" y="1248753"/>
                </a:cubicBezTo>
                <a:cubicBezTo>
                  <a:pt x="2599885" y="1248753"/>
                  <a:pt x="2563495" y="1212363"/>
                  <a:pt x="2563495" y="1167473"/>
                </a:cubicBezTo>
                <a:cubicBezTo>
                  <a:pt x="2563495" y="1122583"/>
                  <a:pt x="2599885" y="1086193"/>
                  <a:pt x="2644775" y="1086193"/>
                </a:cubicBezTo>
                <a:close/>
                <a:moveTo>
                  <a:pt x="2879725" y="1001738"/>
                </a:moveTo>
                <a:cubicBezTo>
                  <a:pt x="2924615" y="1001738"/>
                  <a:pt x="2961005" y="1038128"/>
                  <a:pt x="2961005" y="1083018"/>
                </a:cubicBezTo>
                <a:cubicBezTo>
                  <a:pt x="2961005" y="1127908"/>
                  <a:pt x="2924615" y="1164298"/>
                  <a:pt x="2879725" y="1164298"/>
                </a:cubicBezTo>
                <a:cubicBezTo>
                  <a:pt x="2834835" y="1164298"/>
                  <a:pt x="2798445" y="1127908"/>
                  <a:pt x="2798445" y="1083018"/>
                </a:cubicBezTo>
                <a:cubicBezTo>
                  <a:pt x="2798445" y="1038128"/>
                  <a:pt x="2834835" y="1001738"/>
                  <a:pt x="2879725" y="1001738"/>
                </a:cubicBezTo>
                <a:close/>
                <a:moveTo>
                  <a:pt x="493204" y="493179"/>
                </a:moveTo>
                <a:lnTo>
                  <a:pt x="493204" y="3219286"/>
                </a:lnTo>
                <a:lnTo>
                  <a:pt x="2336481" y="3219286"/>
                </a:lnTo>
                <a:lnTo>
                  <a:pt x="2336481" y="2481920"/>
                </a:lnTo>
                <a:cubicBezTo>
                  <a:pt x="2336481" y="2398103"/>
                  <a:pt x="2404429" y="2330155"/>
                  <a:pt x="2488246" y="2330155"/>
                </a:cubicBezTo>
                <a:cubicBezTo>
                  <a:pt x="2572063" y="2330155"/>
                  <a:pt x="2640011" y="2398103"/>
                  <a:pt x="2640011" y="2481920"/>
                </a:cubicBezTo>
                <a:lnTo>
                  <a:pt x="2640011" y="3153203"/>
                </a:lnTo>
                <a:lnTo>
                  <a:pt x="2642492" y="3153185"/>
                </a:lnTo>
                <a:cubicBezTo>
                  <a:pt x="2647163" y="3173909"/>
                  <a:pt x="2665876" y="3188998"/>
                  <a:pt x="2688113" y="3188998"/>
                </a:cubicBezTo>
                <a:lnTo>
                  <a:pt x="2688112" y="3188999"/>
                </a:lnTo>
                <a:cubicBezTo>
                  <a:pt x="2710588" y="3188999"/>
                  <a:pt x="2729463" y="3173585"/>
                  <a:pt x="2733866" y="3152529"/>
                </a:cubicBezTo>
                <a:lnTo>
                  <a:pt x="2736214" y="3152512"/>
                </a:lnTo>
                <a:cubicBezTo>
                  <a:pt x="2736214" y="2619685"/>
                  <a:pt x="2736215" y="2086857"/>
                  <a:pt x="2736215" y="1554030"/>
                </a:cubicBezTo>
                <a:cubicBezTo>
                  <a:pt x="2736215" y="1554028"/>
                  <a:pt x="2736215" y="1554027"/>
                  <a:pt x="2736214" y="1554025"/>
                </a:cubicBezTo>
                <a:lnTo>
                  <a:pt x="2736214" y="1419566"/>
                </a:lnTo>
                <a:cubicBezTo>
                  <a:pt x="2736214" y="1335749"/>
                  <a:pt x="2804162" y="1267801"/>
                  <a:pt x="2887979" y="1267801"/>
                </a:cubicBezTo>
                <a:cubicBezTo>
                  <a:pt x="2971796" y="1267801"/>
                  <a:pt x="3039744" y="1335749"/>
                  <a:pt x="3039744" y="1419566"/>
                </a:cubicBezTo>
                <a:lnTo>
                  <a:pt x="3039744" y="2791452"/>
                </a:lnTo>
                <a:cubicBezTo>
                  <a:pt x="3052682" y="2815752"/>
                  <a:pt x="3065619" y="2806715"/>
                  <a:pt x="3078557" y="2814346"/>
                </a:cubicBezTo>
                <a:lnTo>
                  <a:pt x="3078556" y="2814347"/>
                </a:lnTo>
                <a:cubicBezTo>
                  <a:pt x="3084364" y="2808539"/>
                  <a:pt x="3114738" y="2809547"/>
                  <a:pt x="3113403" y="2779500"/>
                </a:cubicBezTo>
                <a:cubicBezTo>
                  <a:pt x="3113403" y="2554808"/>
                  <a:pt x="3113403" y="2330116"/>
                  <a:pt x="3113404" y="2105424"/>
                </a:cubicBezTo>
                <a:cubicBezTo>
                  <a:pt x="3115587" y="2024500"/>
                  <a:pt x="3182205" y="1959951"/>
                  <a:pt x="3263898" y="1959951"/>
                </a:cubicBezTo>
                <a:cubicBezTo>
                  <a:pt x="3347715" y="1959951"/>
                  <a:pt x="3415663" y="2027899"/>
                  <a:pt x="3415663" y="2111716"/>
                </a:cubicBezTo>
                <a:lnTo>
                  <a:pt x="3415663" y="2791718"/>
                </a:lnTo>
                <a:cubicBezTo>
                  <a:pt x="3419181" y="2811167"/>
                  <a:pt x="3422700" y="2799659"/>
                  <a:pt x="3454794" y="2814346"/>
                </a:cubicBezTo>
                <a:lnTo>
                  <a:pt x="3454793" y="2814347"/>
                </a:lnTo>
                <a:cubicBezTo>
                  <a:pt x="3461977" y="2810477"/>
                  <a:pt x="3493093" y="2805944"/>
                  <a:pt x="3497895" y="2791127"/>
                </a:cubicBezTo>
                <a:lnTo>
                  <a:pt x="3497895" y="2296819"/>
                </a:lnTo>
                <a:cubicBezTo>
                  <a:pt x="3497895" y="2213002"/>
                  <a:pt x="3565843" y="2145054"/>
                  <a:pt x="3649660" y="2145054"/>
                </a:cubicBezTo>
                <a:cubicBezTo>
                  <a:pt x="3733477" y="2145054"/>
                  <a:pt x="3801425" y="2213002"/>
                  <a:pt x="3801425" y="2296819"/>
                </a:cubicBezTo>
                <a:lnTo>
                  <a:pt x="3801425" y="2788947"/>
                </a:lnTo>
                <a:lnTo>
                  <a:pt x="3801425" y="2790726"/>
                </a:lnTo>
                <a:cubicBezTo>
                  <a:pt x="3813675" y="2808124"/>
                  <a:pt x="3825926" y="2806473"/>
                  <a:pt x="3838176" y="2814346"/>
                </a:cubicBezTo>
                <a:lnTo>
                  <a:pt x="3838175" y="2814347"/>
                </a:lnTo>
                <a:cubicBezTo>
                  <a:pt x="3857420" y="2814347"/>
                  <a:pt x="3873022" y="2798745"/>
                  <a:pt x="3873022" y="2779500"/>
                </a:cubicBezTo>
                <a:lnTo>
                  <a:pt x="3873022" y="2478232"/>
                </a:lnTo>
                <a:cubicBezTo>
                  <a:pt x="3883849" y="2408033"/>
                  <a:pt x="3945254" y="2355553"/>
                  <a:pt x="4018915" y="2355553"/>
                </a:cubicBezTo>
                <a:cubicBezTo>
                  <a:pt x="4102732" y="2355553"/>
                  <a:pt x="4170680" y="2423501"/>
                  <a:pt x="4170680" y="2507318"/>
                </a:cubicBezTo>
                <a:lnTo>
                  <a:pt x="4170680" y="2948647"/>
                </a:lnTo>
                <a:lnTo>
                  <a:pt x="4170680" y="3219286"/>
                </a:lnTo>
                <a:lnTo>
                  <a:pt x="4598860" y="3219286"/>
                </a:lnTo>
                <a:lnTo>
                  <a:pt x="4598860" y="493179"/>
                </a:lnTo>
                <a:close/>
                <a:moveTo>
                  <a:pt x="454294" y="0"/>
                </a:moveTo>
                <a:lnTo>
                  <a:pt x="4637770" y="0"/>
                </a:lnTo>
                <a:cubicBezTo>
                  <a:pt x="4888670" y="0"/>
                  <a:pt x="5092064" y="203394"/>
                  <a:pt x="5092064" y="454294"/>
                </a:cubicBezTo>
                <a:lnTo>
                  <a:pt x="5092064" y="3258170"/>
                </a:lnTo>
                <a:cubicBezTo>
                  <a:pt x="5092064" y="3509070"/>
                  <a:pt x="4888670" y="3712464"/>
                  <a:pt x="4637770" y="3712464"/>
                </a:cubicBezTo>
                <a:lnTo>
                  <a:pt x="4170680" y="3712464"/>
                </a:lnTo>
                <a:lnTo>
                  <a:pt x="4170680" y="4676393"/>
                </a:lnTo>
                <a:lnTo>
                  <a:pt x="2930524" y="4676393"/>
                </a:lnTo>
                <a:lnTo>
                  <a:pt x="2930524" y="4254089"/>
                </a:lnTo>
                <a:cubicBezTo>
                  <a:pt x="2665666" y="4093506"/>
                  <a:pt x="2437622" y="3897124"/>
                  <a:pt x="2331847" y="3712464"/>
                </a:cubicBezTo>
                <a:lnTo>
                  <a:pt x="454294" y="3712464"/>
                </a:lnTo>
                <a:cubicBezTo>
                  <a:pt x="203394" y="3712464"/>
                  <a:pt x="0" y="3509070"/>
                  <a:pt x="0" y="3258170"/>
                </a:cubicBezTo>
                <a:lnTo>
                  <a:pt x="0" y="454294"/>
                </a:lnTo>
                <a:cubicBezTo>
                  <a:pt x="0" y="203394"/>
                  <a:pt x="203394" y="0"/>
                  <a:pt x="45429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260" tIns="46630" rIns="93260" bIns="46630" numCol="1" spcCol="0" rtlCol="0" fromWordArt="0" anchor="ctr"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dirty="0" err="1"/>
          </a:p>
        </p:txBody>
      </p:sp>
      <p:grpSp>
        <p:nvGrpSpPr>
          <p:cNvPr id="148" name="Group 147"/>
          <p:cNvGrpSpPr/>
          <p:nvPr/>
        </p:nvGrpSpPr>
        <p:grpSpPr>
          <a:xfrm>
            <a:off x="520991" y="4104211"/>
            <a:ext cx="563009" cy="534290"/>
            <a:chOff x="5326857" y="2779521"/>
            <a:chExt cx="2283619" cy="2167129"/>
          </a:xfrm>
          <a:solidFill>
            <a:schemeClr val="tx2"/>
          </a:solidFill>
        </p:grpSpPr>
        <p:sp>
          <p:nvSpPr>
            <p:cNvPr id="149" name="Freeform 827"/>
            <p:cNvSpPr/>
            <p:nvPr/>
          </p:nvSpPr>
          <p:spPr>
            <a:xfrm>
              <a:off x="5326857" y="3228975"/>
              <a:ext cx="1147085" cy="1083469"/>
            </a:xfrm>
            <a:custGeom>
              <a:avLst/>
              <a:gdLst>
                <a:gd name="connsiteX0" fmla="*/ 1090612 w 1147085"/>
                <a:gd name="connsiteY0" fmla="*/ 0 h 1083469"/>
                <a:gd name="connsiteX1" fmla="*/ 1147085 w 1147085"/>
                <a:gd name="connsiteY1" fmla="*/ 460567 h 1083469"/>
                <a:gd name="connsiteX2" fmla="*/ 1078295 w 1147085"/>
                <a:gd name="connsiteY2" fmla="*/ 504743 h 1083469"/>
                <a:gd name="connsiteX3" fmla="*/ 1025237 w 1147085"/>
                <a:gd name="connsiteY3" fmla="*/ 72025 h 1083469"/>
                <a:gd name="connsiteX4" fmla="*/ 79622 w 1147085"/>
                <a:gd name="connsiteY4" fmla="*/ 171129 h 1083469"/>
                <a:gd name="connsiteX5" fmla="*/ 186985 w 1147085"/>
                <a:gd name="connsiteY5" fmla="*/ 990798 h 1083469"/>
                <a:gd name="connsiteX6" fmla="*/ 186985 w 1147085"/>
                <a:gd name="connsiteY6" fmla="*/ 1011445 h 1083469"/>
                <a:gd name="connsiteX7" fmla="*/ 977729 w 1147085"/>
                <a:gd name="connsiteY7" fmla="*/ 857154 h 1083469"/>
                <a:gd name="connsiteX8" fmla="*/ 977729 w 1147085"/>
                <a:gd name="connsiteY8" fmla="*/ 916854 h 1083469"/>
                <a:gd name="connsiteX9" fmla="*/ 123825 w 1147085"/>
                <a:gd name="connsiteY9" fmla="*/ 1083469 h 1083469"/>
                <a:gd name="connsiteX10" fmla="*/ 0 w 1147085"/>
                <a:gd name="connsiteY10" fmla="*/ 114300 h 1083469"/>
                <a:gd name="connsiteX11" fmla="*/ 1090612 w 1147085"/>
                <a:gd name="connsiteY11" fmla="*/ 0 h 1083469"/>
                <a:gd name="connsiteX0" fmla="*/ 1090612 w 1147085"/>
                <a:gd name="connsiteY0" fmla="*/ 0 h 1083469"/>
                <a:gd name="connsiteX1" fmla="*/ 1147085 w 1147085"/>
                <a:gd name="connsiteY1" fmla="*/ 460567 h 1083469"/>
                <a:gd name="connsiteX2" fmla="*/ 1078295 w 1147085"/>
                <a:gd name="connsiteY2" fmla="*/ 504743 h 1083469"/>
                <a:gd name="connsiteX3" fmla="*/ 1025237 w 1147085"/>
                <a:gd name="connsiteY3" fmla="*/ 72025 h 1083469"/>
                <a:gd name="connsiteX4" fmla="*/ 79622 w 1147085"/>
                <a:gd name="connsiteY4" fmla="*/ 171129 h 1083469"/>
                <a:gd name="connsiteX5" fmla="*/ 186985 w 1147085"/>
                <a:gd name="connsiteY5" fmla="*/ 1011445 h 1083469"/>
                <a:gd name="connsiteX6" fmla="*/ 977729 w 1147085"/>
                <a:gd name="connsiteY6" fmla="*/ 857154 h 1083469"/>
                <a:gd name="connsiteX7" fmla="*/ 977729 w 1147085"/>
                <a:gd name="connsiteY7" fmla="*/ 916854 h 1083469"/>
                <a:gd name="connsiteX8" fmla="*/ 123825 w 1147085"/>
                <a:gd name="connsiteY8" fmla="*/ 1083469 h 1083469"/>
                <a:gd name="connsiteX9" fmla="*/ 0 w 1147085"/>
                <a:gd name="connsiteY9" fmla="*/ 114300 h 1083469"/>
                <a:gd name="connsiteX10" fmla="*/ 1090612 w 1147085"/>
                <a:gd name="connsiteY10" fmla="*/ 0 h 108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7085" h="1083469">
                  <a:moveTo>
                    <a:pt x="1090612" y="0"/>
                  </a:moveTo>
                  <a:lnTo>
                    <a:pt x="1147085" y="460567"/>
                  </a:lnTo>
                  <a:cubicBezTo>
                    <a:pt x="1121629" y="471368"/>
                    <a:pt x="1098257" y="486098"/>
                    <a:pt x="1078295" y="504743"/>
                  </a:cubicBezTo>
                  <a:lnTo>
                    <a:pt x="1025237" y="72025"/>
                  </a:lnTo>
                  <a:lnTo>
                    <a:pt x="79622" y="171129"/>
                  </a:lnTo>
                  <a:lnTo>
                    <a:pt x="186985" y="1011445"/>
                  </a:lnTo>
                  <a:lnTo>
                    <a:pt x="977729" y="857154"/>
                  </a:lnTo>
                  <a:lnTo>
                    <a:pt x="977729" y="916854"/>
                  </a:lnTo>
                  <a:lnTo>
                    <a:pt x="123825" y="1083469"/>
                  </a:lnTo>
                  <a:lnTo>
                    <a:pt x="0" y="114300"/>
                  </a:lnTo>
                  <a:lnTo>
                    <a:pt x="1090612"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ndParaRPr>
            </a:p>
          </p:txBody>
        </p:sp>
        <p:sp>
          <p:nvSpPr>
            <p:cNvPr id="150" name="Oval 23"/>
            <p:cNvSpPr/>
            <p:nvPr/>
          </p:nvSpPr>
          <p:spPr bwMode="auto">
            <a:xfrm>
              <a:off x="5472973" y="4217016"/>
              <a:ext cx="831613" cy="515322"/>
            </a:xfrm>
            <a:custGeom>
              <a:avLst/>
              <a:gdLst/>
              <a:ahLst/>
              <a:cxnLst/>
              <a:rect l="l" t="t" r="r" b="b"/>
              <a:pathLst>
                <a:path w="831613" h="515322">
                  <a:moveTo>
                    <a:pt x="656506" y="0"/>
                  </a:moveTo>
                  <a:cubicBezTo>
                    <a:pt x="722980" y="12459"/>
                    <a:pt x="782484" y="33487"/>
                    <a:pt x="831613" y="60220"/>
                  </a:cubicBezTo>
                  <a:lnTo>
                    <a:pt x="831613" y="156807"/>
                  </a:lnTo>
                  <a:lnTo>
                    <a:pt x="790343" y="156807"/>
                  </a:lnTo>
                  <a:cubicBezTo>
                    <a:pt x="689578" y="156807"/>
                    <a:pt x="607892" y="247187"/>
                    <a:pt x="607892" y="358678"/>
                  </a:cubicBezTo>
                  <a:cubicBezTo>
                    <a:pt x="607892" y="412735"/>
                    <a:pt x="627095" y="461830"/>
                    <a:pt x="658968" y="497546"/>
                  </a:cubicBezTo>
                  <a:cubicBezTo>
                    <a:pt x="605816" y="509342"/>
                    <a:pt x="548050" y="515322"/>
                    <a:pt x="487726" y="515322"/>
                  </a:cubicBezTo>
                  <a:cubicBezTo>
                    <a:pt x="218362" y="515322"/>
                    <a:pt x="0" y="396081"/>
                    <a:pt x="0" y="248990"/>
                  </a:cubicBezTo>
                  <a:cubicBezTo>
                    <a:pt x="0" y="198934"/>
                    <a:pt x="25288" y="152104"/>
                    <a:pt x="70263" y="113194"/>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ndParaRPr>
            </a:p>
          </p:txBody>
        </p:sp>
        <p:sp>
          <p:nvSpPr>
            <p:cNvPr id="151" name="Rounded Rectangle 13"/>
            <p:cNvSpPr/>
            <p:nvPr/>
          </p:nvSpPr>
          <p:spPr bwMode="auto">
            <a:xfrm>
              <a:off x="6127748" y="3705225"/>
              <a:ext cx="1375518" cy="1241425"/>
            </a:xfrm>
            <a:custGeom>
              <a:avLst/>
              <a:gdLst/>
              <a:ahLst/>
              <a:cxnLst/>
              <a:rect l="l" t="t" r="r" b="b"/>
              <a:pathLst>
                <a:path w="1375518" h="1241425">
                  <a:moveTo>
                    <a:pt x="880211" y="0"/>
                  </a:moveTo>
                  <a:lnTo>
                    <a:pt x="1125002" y="0"/>
                  </a:lnTo>
                  <a:cubicBezTo>
                    <a:pt x="1202113" y="0"/>
                    <a:pt x="1271265" y="34077"/>
                    <a:pt x="1317403" y="88704"/>
                  </a:cubicBezTo>
                  <a:cubicBezTo>
                    <a:pt x="1244331" y="103169"/>
                    <a:pt x="1190628" y="168346"/>
                    <a:pt x="1190628" y="246066"/>
                  </a:cubicBezTo>
                  <a:lnTo>
                    <a:pt x="1190628" y="708029"/>
                  </a:lnTo>
                  <a:lnTo>
                    <a:pt x="929175" y="708029"/>
                  </a:lnTo>
                  <a:lnTo>
                    <a:pt x="803618" y="172438"/>
                  </a:lnTo>
                  <a:close/>
                  <a:moveTo>
                    <a:pt x="481554" y="0"/>
                  </a:moveTo>
                  <a:lnTo>
                    <a:pt x="726347" y="0"/>
                  </a:lnTo>
                  <a:lnTo>
                    <a:pt x="802940" y="172436"/>
                  </a:lnTo>
                  <a:lnTo>
                    <a:pt x="674361" y="720915"/>
                  </a:lnTo>
                  <a:cubicBezTo>
                    <a:pt x="614856" y="745801"/>
                    <a:pt x="573090" y="804586"/>
                    <a:pt x="573090" y="873128"/>
                  </a:cubicBezTo>
                  <a:cubicBezTo>
                    <a:pt x="573090" y="964310"/>
                    <a:pt x="647007" y="1038227"/>
                    <a:pt x="738189" y="1038227"/>
                  </a:cubicBezTo>
                  <a:lnTo>
                    <a:pt x="1375518" y="1038227"/>
                  </a:lnTo>
                  <a:cubicBezTo>
                    <a:pt x="1351252" y="1154299"/>
                    <a:pt x="1248302" y="1241425"/>
                    <a:pt x="1125002" y="1241425"/>
                  </a:cubicBezTo>
                  <a:lnTo>
                    <a:pt x="481554" y="1241425"/>
                  </a:lnTo>
                  <a:cubicBezTo>
                    <a:pt x="358254" y="1241425"/>
                    <a:pt x="255302" y="1154298"/>
                    <a:pt x="231037" y="1038224"/>
                  </a:cubicBezTo>
                  <a:lnTo>
                    <a:pt x="165099" y="1038224"/>
                  </a:lnTo>
                  <a:cubicBezTo>
                    <a:pt x="73917" y="1038224"/>
                    <a:pt x="0" y="964307"/>
                    <a:pt x="0" y="873125"/>
                  </a:cubicBezTo>
                  <a:cubicBezTo>
                    <a:pt x="0" y="781943"/>
                    <a:pt x="73917" y="708026"/>
                    <a:pt x="165099" y="708026"/>
                  </a:cubicBezTo>
                  <a:lnTo>
                    <a:pt x="225428" y="708026"/>
                  </a:lnTo>
                  <a:lnTo>
                    <a:pt x="225428" y="256126"/>
                  </a:lnTo>
                  <a:cubicBezTo>
                    <a:pt x="225428" y="114672"/>
                    <a:pt x="340100" y="0"/>
                    <a:pt x="481554"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ndParaRPr>
            </a:p>
          </p:txBody>
        </p:sp>
        <p:sp>
          <p:nvSpPr>
            <p:cNvPr id="152" name="Oval 151"/>
            <p:cNvSpPr/>
            <p:nvPr/>
          </p:nvSpPr>
          <p:spPr bwMode="auto">
            <a:xfrm>
              <a:off x="6524624" y="2779521"/>
              <a:ext cx="835025" cy="835025"/>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ndParaRPr>
            </a:p>
          </p:txBody>
        </p:sp>
        <p:sp>
          <p:nvSpPr>
            <p:cNvPr id="153" name="Rounded Rectangle 14"/>
            <p:cNvSpPr/>
            <p:nvPr/>
          </p:nvSpPr>
          <p:spPr bwMode="auto">
            <a:xfrm>
              <a:off x="6740522" y="3829050"/>
              <a:ext cx="869954" cy="874713"/>
            </a:xfrm>
            <a:custGeom>
              <a:avLst/>
              <a:gdLst>
                <a:gd name="connsiteX0" fmla="*/ 744540 w 869954"/>
                <a:gd name="connsiteY0" fmla="*/ 0 h 874713"/>
                <a:gd name="connsiteX1" fmla="*/ 869954 w 869954"/>
                <a:gd name="connsiteY1" fmla="*/ 125414 h 874713"/>
                <a:gd name="connsiteX2" fmla="*/ 869953 w 869954"/>
                <a:gd name="connsiteY2" fmla="*/ 706437 h 874713"/>
                <a:gd name="connsiteX3" fmla="*/ 869952 w 869954"/>
                <a:gd name="connsiteY3" fmla="*/ 749299 h 874713"/>
                <a:gd name="connsiteX4" fmla="*/ 744538 w 869954"/>
                <a:gd name="connsiteY4" fmla="*/ 874713 h 874713"/>
                <a:gd name="connsiteX5" fmla="*/ 125414 w 869954"/>
                <a:gd name="connsiteY5" fmla="*/ 874712 h 874713"/>
                <a:gd name="connsiteX6" fmla="*/ 0 w 869954"/>
                <a:gd name="connsiteY6" fmla="*/ 749298 h 874713"/>
                <a:gd name="connsiteX7" fmla="*/ 1 w 869954"/>
                <a:gd name="connsiteY7" fmla="*/ 749299 h 874713"/>
                <a:gd name="connsiteX8" fmla="*/ 125415 w 869954"/>
                <a:gd name="connsiteY8" fmla="*/ 623885 h 874713"/>
                <a:gd name="connsiteX9" fmla="*/ 619126 w 869954"/>
                <a:gd name="connsiteY9" fmla="*/ 623885 h 874713"/>
                <a:gd name="connsiteX10" fmla="*/ 619126 w 869954"/>
                <a:gd name="connsiteY10" fmla="*/ 125414 h 874713"/>
                <a:gd name="connsiteX11" fmla="*/ 744540 w 869954"/>
                <a:gd name="connsiteY11" fmla="*/ 0 h 87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954" h="874713">
                  <a:moveTo>
                    <a:pt x="744540" y="0"/>
                  </a:moveTo>
                  <a:cubicBezTo>
                    <a:pt x="813804" y="0"/>
                    <a:pt x="869954" y="56150"/>
                    <a:pt x="869954" y="125414"/>
                  </a:cubicBezTo>
                  <a:cubicBezTo>
                    <a:pt x="869954" y="319088"/>
                    <a:pt x="869953" y="512763"/>
                    <a:pt x="869953" y="706437"/>
                  </a:cubicBezTo>
                  <a:cubicBezTo>
                    <a:pt x="869953" y="720724"/>
                    <a:pt x="869952" y="735012"/>
                    <a:pt x="869952" y="749299"/>
                  </a:cubicBezTo>
                  <a:cubicBezTo>
                    <a:pt x="869952" y="818563"/>
                    <a:pt x="813802" y="874713"/>
                    <a:pt x="744538" y="874713"/>
                  </a:cubicBezTo>
                  <a:lnTo>
                    <a:pt x="125414" y="874712"/>
                  </a:lnTo>
                  <a:cubicBezTo>
                    <a:pt x="56150" y="874712"/>
                    <a:pt x="0" y="818562"/>
                    <a:pt x="0" y="749298"/>
                  </a:cubicBezTo>
                  <a:lnTo>
                    <a:pt x="1" y="749299"/>
                  </a:lnTo>
                  <a:cubicBezTo>
                    <a:pt x="1" y="680035"/>
                    <a:pt x="56151" y="623885"/>
                    <a:pt x="125415" y="623885"/>
                  </a:cubicBezTo>
                  <a:lnTo>
                    <a:pt x="619126" y="623885"/>
                  </a:lnTo>
                  <a:lnTo>
                    <a:pt x="619126" y="125414"/>
                  </a:lnTo>
                  <a:cubicBezTo>
                    <a:pt x="619126" y="56150"/>
                    <a:pt x="675276" y="0"/>
                    <a:pt x="744540"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32290" fontAlgn="base">
                <a:spcBef>
                  <a:spcPct val="0"/>
                </a:spcBef>
                <a:spcAft>
                  <a:spcPct val="0"/>
                </a:spcAft>
              </a:pPr>
              <a:endParaRPr lang="en-US" sz="2244" dirty="0">
                <a:gradFill>
                  <a:gsLst>
                    <a:gs pos="0">
                      <a:srgbClr val="FFFFFF"/>
                    </a:gs>
                    <a:gs pos="100000">
                      <a:srgbClr val="FFFFFF"/>
                    </a:gs>
                  </a:gsLst>
                  <a:lin ang="5400000" scaled="0"/>
                </a:gradFill>
              </a:endParaRPr>
            </a:p>
          </p:txBody>
        </p:sp>
      </p:grpSp>
      <p:grpSp>
        <p:nvGrpSpPr>
          <p:cNvPr id="70" name="Group 69"/>
          <p:cNvGrpSpPr/>
          <p:nvPr/>
        </p:nvGrpSpPr>
        <p:grpSpPr>
          <a:xfrm>
            <a:off x="7031445" y="2236494"/>
            <a:ext cx="4874972" cy="3082064"/>
            <a:chOff x="6603968" y="1763254"/>
            <a:chExt cx="4779818" cy="3021906"/>
          </a:xfrm>
        </p:grpSpPr>
        <p:sp>
          <p:nvSpPr>
            <p:cNvPr id="71" name="Rectangle 70"/>
            <p:cNvSpPr/>
            <p:nvPr/>
          </p:nvSpPr>
          <p:spPr bwMode="auto">
            <a:xfrm>
              <a:off x="6603968" y="1763254"/>
              <a:ext cx="4779818" cy="302190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72" name="Oval 71"/>
            <p:cNvSpPr/>
            <p:nvPr/>
          </p:nvSpPr>
          <p:spPr bwMode="auto">
            <a:xfrm>
              <a:off x="9001890" y="3844341"/>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cxnSp>
          <p:nvCxnSpPr>
            <p:cNvPr id="73" name="Straight Connector 72"/>
            <p:cNvCxnSpPr/>
            <p:nvPr/>
          </p:nvCxnSpPr>
          <p:spPr>
            <a:xfrm flipV="1">
              <a:off x="7517362" y="3720347"/>
              <a:ext cx="2963698" cy="1118"/>
            </a:xfrm>
            <a:prstGeom prst="line">
              <a:avLst/>
            </a:prstGeom>
            <a:noFill/>
            <a:ln w="15875" cap="flat" cmpd="sng" algn="ctr">
              <a:solidFill>
                <a:srgbClr val="505050"/>
              </a:solidFill>
              <a:prstDash val="dash"/>
              <a:headEnd type="none"/>
              <a:tailEnd type="none"/>
            </a:ln>
            <a:effectLst/>
          </p:spPr>
        </p:cxnSp>
        <p:sp>
          <p:nvSpPr>
            <p:cNvPr id="74" name="TextBox 73"/>
            <p:cNvSpPr txBox="1"/>
            <p:nvPr/>
          </p:nvSpPr>
          <p:spPr>
            <a:xfrm>
              <a:off x="7045335" y="4177830"/>
              <a:ext cx="1501803"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SQL Server </a:t>
              </a:r>
              <a:b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Analysis Services</a:t>
              </a:r>
            </a:p>
          </p:txBody>
        </p:sp>
        <p:grpSp>
          <p:nvGrpSpPr>
            <p:cNvPr id="76" name="Group 75"/>
            <p:cNvGrpSpPr/>
            <p:nvPr/>
          </p:nvGrpSpPr>
          <p:grpSpPr>
            <a:xfrm>
              <a:off x="9684621" y="4063967"/>
              <a:ext cx="688026" cy="408174"/>
              <a:chOff x="2927465" y="5236638"/>
              <a:chExt cx="1470768" cy="865618"/>
            </a:xfrm>
          </p:grpSpPr>
          <p:sp>
            <p:nvSpPr>
              <p:cNvPr id="113" name="Freeform 92"/>
              <p:cNvSpPr>
                <a:spLocks noEditPoints="1"/>
              </p:cNvSpPr>
              <p:nvPr/>
            </p:nvSpPr>
            <p:spPr bwMode="auto">
              <a:xfrm>
                <a:off x="2927465" y="5236638"/>
                <a:ext cx="360348" cy="865616"/>
              </a:xfrm>
              <a:custGeom>
                <a:avLst/>
                <a:gdLst>
                  <a:gd name="T0" fmla="*/ 0 w 184"/>
                  <a:gd name="T1" fmla="*/ 0 h 442"/>
                  <a:gd name="T2" fmla="*/ 0 w 184"/>
                  <a:gd name="T3" fmla="*/ 442 h 442"/>
                  <a:gd name="T4" fmla="*/ 184 w 184"/>
                  <a:gd name="T5" fmla="*/ 442 h 442"/>
                  <a:gd name="T6" fmla="*/ 184 w 184"/>
                  <a:gd name="T7" fmla="*/ 0 h 442"/>
                  <a:gd name="T8" fmla="*/ 0 w 184"/>
                  <a:gd name="T9" fmla="*/ 0 h 442"/>
                  <a:gd name="T10" fmla="*/ 85 w 184"/>
                  <a:gd name="T11" fmla="*/ 370 h 442"/>
                  <a:gd name="T12" fmla="*/ 19 w 184"/>
                  <a:gd name="T13" fmla="*/ 370 h 442"/>
                  <a:gd name="T14" fmla="*/ 19 w 184"/>
                  <a:gd name="T15" fmla="*/ 310 h 442"/>
                  <a:gd name="T16" fmla="*/ 85 w 184"/>
                  <a:gd name="T17" fmla="*/ 310 h 442"/>
                  <a:gd name="T18" fmla="*/ 85 w 184"/>
                  <a:gd name="T19" fmla="*/ 370 h 442"/>
                  <a:gd name="T20" fmla="*/ 85 w 184"/>
                  <a:gd name="T21" fmla="*/ 296 h 442"/>
                  <a:gd name="T22" fmla="*/ 19 w 184"/>
                  <a:gd name="T23" fmla="*/ 296 h 442"/>
                  <a:gd name="T24" fmla="*/ 19 w 184"/>
                  <a:gd name="T25" fmla="*/ 237 h 442"/>
                  <a:gd name="T26" fmla="*/ 85 w 184"/>
                  <a:gd name="T27" fmla="*/ 237 h 442"/>
                  <a:gd name="T28" fmla="*/ 85 w 184"/>
                  <a:gd name="T29" fmla="*/ 296 h 442"/>
                  <a:gd name="T30" fmla="*/ 85 w 184"/>
                  <a:gd name="T31" fmla="*/ 223 h 442"/>
                  <a:gd name="T32" fmla="*/ 19 w 184"/>
                  <a:gd name="T33" fmla="*/ 223 h 442"/>
                  <a:gd name="T34" fmla="*/ 19 w 184"/>
                  <a:gd name="T35" fmla="*/ 164 h 442"/>
                  <a:gd name="T36" fmla="*/ 85 w 184"/>
                  <a:gd name="T37" fmla="*/ 164 h 442"/>
                  <a:gd name="T38" fmla="*/ 85 w 184"/>
                  <a:gd name="T39" fmla="*/ 223 h 442"/>
                  <a:gd name="T40" fmla="*/ 85 w 184"/>
                  <a:gd name="T41" fmla="*/ 151 h 442"/>
                  <a:gd name="T42" fmla="*/ 19 w 184"/>
                  <a:gd name="T43" fmla="*/ 151 h 442"/>
                  <a:gd name="T44" fmla="*/ 19 w 184"/>
                  <a:gd name="T45" fmla="*/ 91 h 442"/>
                  <a:gd name="T46" fmla="*/ 85 w 184"/>
                  <a:gd name="T47" fmla="*/ 91 h 442"/>
                  <a:gd name="T48" fmla="*/ 85 w 184"/>
                  <a:gd name="T49" fmla="*/ 151 h 442"/>
                  <a:gd name="T50" fmla="*/ 85 w 184"/>
                  <a:gd name="T51" fmla="*/ 78 h 442"/>
                  <a:gd name="T52" fmla="*/ 19 w 184"/>
                  <a:gd name="T53" fmla="*/ 78 h 442"/>
                  <a:gd name="T54" fmla="*/ 19 w 184"/>
                  <a:gd name="T55" fmla="*/ 18 h 442"/>
                  <a:gd name="T56" fmla="*/ 85 w 184"/>
                  <a:gd name="T57" fmla="*/ 18 h 442"/>
                  <a:gd name="T58" fmla="*/ 85 w 184"/>
                  <a:gd name="T59" fmla="*/ 78 h 442"/>
                  <a:gd name="T60" fmla="*/ 164 w 184"/>
                  <a:gd name="T61" fmla="*/ 370 h 442"/>
                  <a:gd name="T62" fmla="*/ 99 w 184"/>
                  <a:gd name="T63" fmla="*/ 370 h 442"/>
                  <a:gd name="T64" fmla="*/ 99 w 184"/>
                  <a:gd name="T65" fmla="*/ 310 h 442"/>
                  <a:gd name="T66" fmla="*/ 164 w 184"/>
                  <a:gd name="T67" fmla="*/ 310 h 442"/>
                  <a:gd name="T68" fmla="*/ 164 w 184"/>
                  <a:gd name="T69" fmla="*/ 370 h 442"/>
                  <a:gd name="T70" fmla="*/ 164 w 184"/>
                  <a:gd name="T71" fmla="*/ 296 h 442"/>
                  <a:gd name="T72" fmla="*/ 99 w 184"/>
                  <a:gd name="T73" fmla="*/ 296 h 442"/>
                  <a:gd name="T74" fmla="*/ 99 w 184"/>
                  <a:gd name="T75" fmla="*/ 237 h 442"/>
                  <a:gd name="T76" fmla="*/ 164 w 184"/>
                  <a:gd name="T77" fmla="*/ 237 h 442"/>
                  <a:gd name="T78" fmla="*/ 164 w 184"/>
                  <a:gd name="T79" fmla="*/ 296 h 442"/>
                  <a:gd name="T80" fmla="*/ 164 w 184"/>
                  <a:gd name="T81" fmla="*/ 223 h 442"/>
                  <a:gd name="T82" fmla="*/ 99 w 184"/>
                  <a:gd name="T83" fmla="*/ 223 h 442"/>
                  <a:gd name="T84" fmla="*/ 99 w 184"/>
                  <a:gd name="T85" fmla="*/ 164 h 442"/>
                  <a:gd name="T86" fmla="*/ 164 w 184"/>
                  <a:gd name="T87" fmla="*/ 164 h 442"/>
                  <a:gd name="T88" fmla="*/ 164 w 184"/>
                  <a:gd name="T89" fmla="*/ 223 h 442"/>
                  <a:gd name="T90" fmla="*/ 164 w 184"/>
                  <a:gd name="T91" fmla="*/ 151 h 442"/>
                  <a:gd name="T92" fmla="*/ 99 w 184"/>
                  <a:gd name="T93" fmla="*/ 151 h 442"/>
                  <a:gd name="T94" fmla="*/ 99 w 184"/>
                  <a:gd name="T95" fmla="*/ 91 h 442"/>
                  <a:gd name="T96" fmla="*/ 164 w 184"/>
                  <a:gd name="T97" fmla="*/ 91 h 442"/>
                  <a:gd name="T98" fmla="*/ 164 w 184"/>
                  <a:gd name="T99" fmla="*/ 151 h 442"/>
                  <a:gd name="T100" fmla="*/ 164 w 184"/>
                  <a:gd name="T101" fmla="*/ 78 h 442"/>
                  <a:gd name="T102" fmla="*/ 99 w 184"/>
                  <a:gd name="T103" fmla="*/ 78 h 442"/>
                  <a:gd name="T104" fmla="*/ 99 w 184"/>
                  <a:gd name="T105" fmla="*/ 18 h 442"/>
                  <a:gd name="T106" fmla="*/ 164 w 184"/>
                  <a:gd name="T107" fmla="*/ 18 h 442"/>
                  <a:gd name="T108" fmla="*/ 164 w 184"/>
                  <a:gd name="T109" fmla="*/ 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442">
                    <a:moveTo>
                      <a:pt x="0" y="0"/>
                    </a:moveTo>
                    <a:lnTo>
                      <a:pt x="0" y="442"/>
                    </a:lnTo>
                    <a:lnTo>
                      <a:pt x="184" y="442"/>
                    </a:lnTo>
                    <a:lnTo>
                      <a:pt x="184" y="0"/>
                    </a:lnTo>
                    <a:lnTo>
                      <a:pt x="0" y="0"/>
                    </a:lnTo>
                    <a:close/>
                    <a:moveTo>
                      <a:pt x="85" y="370"/>
                    </a:moveTo>
                    <a:lnTo>
                      <a:pt x="19" y="370"/>
                    </a:lnTo>
                    <a:lnTo>
                      <a:pt x="19" y="310"/>
                    </a:lnTo>
                    <a:lnTo>
                      <a:pt x="85" y="310"/>
                    </a:lnTo>
                    <a:lnTo>
                      <a:pt x="85" y="370"/>
                    </a:lnTo>
                    <a:close/>
                    <a:moveTo>
                      <a:pt x="85" y="296"/>
                    </a:moveTo>
                    <a:lnTo>
                      <a:pt x="19" y="296"/>
                    </a:lnTo>
                    <a:lnTo>
                      <a:pt x="19" y="237"/>
                    </a:lnTo>
                    <a:lnTo>
                      <a:pt x="85" y="237"/>
                    </a:lnTo>
                    <a:lnTo>
                      <a:pt x="85" y="296"/>
                    </a:lnTo>
                    <a:close/>
                    <a:moveTo>
                      <a:pt x="85" y="223"/>
                    </a:moveTo>
                    <a:lnTo>
                      <a:pt x="19" y="223"/>
                    </a:lnTo>
                    <a:lnTo>
                      <a:pt x="19" y="164"/>
                    </a:lnTo>
                    <a:lnTo>
                      <a:pt x="85" y="164"/>
                    </a:lnTo>
                    <a:lnTo>
                      <a:pt x="85" y="223"/>
                    </a:lnTo>
                    <a:close/>
                    <a:moveTo>
                      <a:pt x="85" y="151"/>
                    </a:moveTo>
                    <a:lnTo>
                      <a:pt x="19" y="151"/>
                    </a:lnTo>
                    <a:lnTo>
                      <a:pt x="19" y="91"/>
                    </a:lnTo>
                    <a:lnTo>
                      <a:pt x="85" y="91"/>
                    </a:lnTo>
                    <a:lnTo>
                      <a:pt x="85" y="151"/>
                    </a:lnTo>
                    <a:close/>
                    <a:moveTo>
                      <a:pt x="85" y="78"/>
                    </a:moveTo>
                    <a:lnTo>
                      <a:pt x="19" y="78"/>
                    </a:lnTo>
                    <a:lnTo>
                      <a:pt x="19" y="18"/>
                    </a:lnTo>
                    <a:lnTo>
                      <a:pt x="85" y="18"/>
                    </a:lnTo>
                    <a:lnTo>
                      <a:pt x="85" y="78"/>
                    </a:lnTo>
                    <a:close/>
                    <a:moveTo>
                      <a:pt x="164" y="370"/>
                    </a:moveTo>
                    <a:lnTo>
                      <a:pt x="99" y="370"/>
                    </a:lnTo>
                    <a:lnTo>
                      <a:pt x="99" y="310"/>
                    </a:lnTo>
                    <a:lnTo>
                      <a:pt x="164" y="310"/>
                    </a:lnTo>
                    <a:lnTo>
                      <a:pt x="164" y="370"/>
                    </a:lnTo>
                    <a:close/>
                    <a:moveTo>
                      <a:pt x="164" y="296"/>
                    </a:moveTo>
                    <a:lnTo>
                      <a:pt x="99" y="296"/>
                    </a:lnTo>
                    <a:lnTo>
                      <a:pt x="99" y="237"/>
                    </a:lnTo>
                    <a:lnTo>
                      <a:pt x="164" y="237"/>
                    </a:lnTo>
                    <a:lnTo>
                      <a:pt x="164" y="296"/>
                    </a:lnTo>
                    <a:close/>
                    <a:moveTo>
                      <a:pt x="164" y="223"/>
                    </a:moveTo>
                    <a:lnTo>
                      <a:pt x="99" y="223"/>
                    </a:lnTo>
                    <a:lnTo>
                      <a:pt x="99" y="164"/>
                    </a:lnTo>
                    <a:lnTo>
                      <a:pt x="164" y="164"/>
                    </a:lnTo>
                    <a:lnTo>
                      <a:pt x="164" y="223"/>
                    </a:lnTo>
                    <a:close/>
                    <a:moveTo>
                      <a:pt x="164" y="151"/>
                    </a:moveTo>
                    <a:lnTo>
                      <a:pt x="99" y="151"/>
                    </a:lnTo>
                    <a:lnTo>
                      <a:pt x="99" y="91"/>
                    </a:lnTo>
                    <a:lnTo>
                      <a:pt x="164" y="91"/>
                    </a:lnTo>
                    <a:lnTo>
                      <a:pt x="164" y="151"/>
                    </a:lnTo>
                    <a:close/>
                    <a:moveTo>
                      <a:pt x="164" y="78"/>
                    </a:moveTo>
                    <a:lnTo>
                      <a:pt x="99" y="78"/>
                    </a:lnTo>
                    <a:lnTo>
                      <a:pt x="99" y="18"/>
                    </a:lnTo>
                    <a:lnTo>
                      <a:pt x="164" y="18"/>
                    </a:lnTo>
                    <a:lnTo>
                      <a:pt x="164" y="78"/>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114" name="Freeform 93"/>
              <p:cNvSpPr>
                <a:spLocks noEditPoints="1"/>
              </p:cNvSpPr>
              <p:nvPr/>
            </p:nvSpPr>
            <p:spPr bwMode="auto">
              <a:xfrm>
                <a:off x="3323066" y="5236638"/>
                <a:ext cx="321181" cy="865616"/>
              </a:xfrm>
              <a:custGeom>
                <a:avLst/>
                <a:gdLst>
                  <a:gd name="T0" fmla="*/ 148 w 164"/>
                  <a:gd name="T1" fmla="*/ 181 h 442"/>
                  <a:gd name="T2" fmla="*/ 148 w 164"/>
                  <a:gd name="T3" fmla="*/ 136 h 442"/>
                  <a:gd name="T4" fmla="*/ 123 w 164"/>
                  <a:gd name="T5" fmla="*/ 136 h 442"/>
                  <a:gd name="T6" fmla="*/ 123 w 164"/>
                  <a:gd name="T7" fmla="*/ 84 h 442"/>
                  <a:gd name="T8" fmla="*/ 101 w 164"/>
                  <a:gd name="T9" fmla="*/ 84 h 442"/>
                  <a:gd name="T10" fmla="*/ 101 w 164"/>
                  <a:gd name="T11" fmla="*/ 45 h 442"/>
                  <a:gd name="T12" fmla="*/ 87 w 164"/>
                  <a:gd name="T13" fmla="*/ 45 h 442"/>
                  <a:gd name="T14" fmla="*/ 87 w 164"/>
                  <a:gd name="T15" fmla="*/ 0 h 442"/>
                  <a:gd name="T16" fmla="*/ 77 w 164"/>
                  <a:gd name="T17" fmla="*/ 0 h 442"/>
                  <a:gd name="T18" fmla="*/ 77 w 164"/>
                  <a:gd name="T19" fmla="*/ 45 h 442"/>
                  <a:gd name="T20" fmla="*/ 63 w 164"/>
                  <a:gd name="T21" fmla="*/ 45 h 442"/>
                  <a:gd name="T22" fmla="*/ 63 w 164"/>
                  <a:gd name="T23" fmla="*/ 84 h 442"/>
                  <a:gd name="T24" fmla="*/ 41 w 164"/>
                  <a:gd name="T25" fmla="*/ 84 h 442"/>
                  <a:gd name="T26" fmla="*/ 41 w 164"/>
                  <a:gd name="T27" fmla="*/ 136 h 442"/>
                  <a:gd name="T28" fmla="*/ 16 w 164"/>
                  <a:gd name="T29" fmla="*/ 136 h 442"/>
                  <a:gd name="T30" fmla="*/ 16 w 164"/>
                  <a:gd name="T31" fmla="*/ 181 h 442"/>
                  <a:gd name="T32" fmla="*/ 0 w 164"/>
                  <a:gd name="T33" fmla="*/ 181 h 442"/>
                  <a:gd name="T34" fmla="*/ 0 w 164"/>
                  <a:gd name="T35" fmla="*/ 442 h 442"/>
                  <a:gd name="T36" fmla="*/ 164 w 164"/>
                  <a:gd name="T37" fmla="*/ 442 h 442"/>
                  <a:gd name="T38" fmla="*/ 164 w 164"/>
                  <a:gd name="T39" fmla="*/ 181 h 442"/>
                  <a:gd name="T40" fmla="*/ 148 w 164"/>
                  <a:gd name="T41" fmla="*/ 181 h 442"/>
                  <a:gd name="T42" fmla="*/ 16 w 164"/>
                  <a:gd name="T43" fmla="*/ 207 h 442"/>
                  <a:gd name="T44" fmla="*/ 82 w 164"/>
                  <a:gd name="T45" fmla="*/ 207 h 442"/>
                  <a:gd name="T46" fmla="*/ 82 w 164"/>
                  <a:gd name="T47" fmla="*/ 266 h 442"/>
                  <a:gd name="T48" fmla="*/ 16 w 164"/>
                  <a:gd name="T49" fmla="*/ 266 h 442"/>
                  <a:gd name="T50" fmla="*/ 16 w 164"/>
                  <a:gd name="T51" fmla="*/ 207 h 442"/>
                  <a:gd name="T52" fmla="*/ 82 w 164"/>
                  <a:gd name="T53" fmla="*/ 411 h 442"/>
                  <a:gd name="T54" fmla="*/ 16 w 164"/>
                  <a:gd name="T55" fmla="*/ 411 h 442"/>
                  <a:gd name="T56" fmla="*/ 16 w 164"/>
                  <a:gd name="T57" fmla="*/ 352 h 442"/>
                  <a:gd name="T58" fmla="*/ 82 w 164"/>
                  <a:gd name="T59" fmla="*/ 352 h 442"/>
                  <a:gd name="T60" fmla="*/ 82 w 164"/>
                  <a:gd name="T61" fmla="*/ 411 h 442"/>
                  <a:gd name="T62" fmla="*/ 148 w 164"/>
                  <a:gd name="T63" fmla="*/ 340 h 442"/>
                  <a:gd name="T64" fmla="*/ 82 w 164"/>
                  <a:gd name="T65" fmla="*/ 340 h 442"/>
                  <a:gd name="T66" fmla="*/ 82 w 164"/>
                  <a:gd name="T67" fmla="*/ 280 h 442"/>
                  <a:gd name="T68" fmla="*/ 148 w 164"/>
                  <a:gd name="T69" fmla="*/ 280 h 442"/>
                  <a:gd name="T70" fmla="*/ 148 w 164"/>
                  <a:gd name="T71" fmla="*/ 3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442">
                    <a:moveTo>
                      <a:pt x="148" y="181"/>
                    </a:moveTo>
                    <a:lnTo>
                      <a:pt x="148" y="136"/>
                    </a:lnTo>
                    <a:lnTo>
                      <a:pt x="123" y="136"/>
                    </a:lnTo>
                    <a:lnTo>
                      <a:pt x="123" y="84"/>
                    </a:lnTo>
                    <a:lnTo>
                      <a:pt x="101" y="84"/>
                    </a:lnTo>
                    <a:lnTo>
                      <a:pt x="101" y="45"/>
                    </a:lnTo>
                    <a:lnTo>
                      <a:pt x="87" y="45"/>
                    </a:lnTo>
                    <a:lnTo>
                      <a:pt x="87" y="0"/>
                    </a:lnTo>
                    <a:lnTo>
                      <a:pt x="77" y="0"/>
                    </a:lnTo>
                    <a:lnTo>
                      <a:pt x="77" y="45"/>
                    </a:lnTo>
                    <a:lnTo>
                      <a:pt x="63" y="45"/>
                    </a:lnTo>
                    <a:lnTo>
                      <a:pt x="63" y="84"/>
                    </a:lnTo>
                    <a:lnTo>
                      <a:pt x="41" y="84"/>
                    </a:lnTo>
                    <a:lnTo>
                      <a:pt x="41" y="136"/>
                    </a:lnTo>
                    <a:lnTo>
                      <a:pt x="16" y="136"/>
                    </a:lnTo>
                    <a:lnTo>
                      <a:pt x="16" y="181"/>
                    </a:lnTo>
                    <a:lnTo>
                      <a:pt x="0" y="181"/>
                    </a:lnTo>
                    <a:lnTo>
                      <a:pt x="0" y="442"/>
                    </a:lnTo>
                    <a:lnTo>
                      <a:pt x="164" y="442"/>
                    </a:lnTo>
                    <a:lnTo>
                      <a:pt x="164" y="181"/>
                    </a:lnTo>
                    <a:lnTo>
                      <a:pt x="148" y="181"/>
                    </a:lnTo>
                    <a:close/>
                    <a:moveTo>
                      <a:pt x="16" y="207"/>
                    </a:moveTo>
                    <a:lnTo>
                      <a:pt x="82" y="207"/>
                    </a:lnTo>
                    <a:lnTo>
                      <a:pt x="82" y="266"/>
                    </a:lnTo>
                    <a:lnTo>
                      <a:pt x="16" y="266"/>
                    </a:lnTo>
                    <a:lnTo>
                      <a:pt x="16" y="207"/>
                    </a:lnTo>
                    <a:close/>
                    <a:moveTo>
                      <a:pt x="82" y="411"/>
                    </a:moveTo>
                    <a:lnTo>
                      <a:pt x="16" y="411"/>
                    </a:lnTo>
                    <a:lnTo>
                      <a:pt x="16" y="352"/>
                    </a:lnTo>
                    <a:lnTo>
                      <a:pt x="82" y="352"/>
                    </a:lnTo>
                    <a:lnTo>
                      <a:pt x="82" y="411"/>
                    </a:lnTo>
                    <a:close/>
                    <a:moveTo>
                      <a:pt x="148" y="340"/>
                    </a:moveTo>
                    <a:lnTo>
                      <a:pt x="82" y="340"/>
                    </a:lnTo>
                    <a:lnTo>
                      <a:pt x="82" y="280"/>
                    </a:lnTo>
                    <a:lnTo>
                      <a:pt x="148" y="280"/>
                    </a:lnTo>
                    <a:lnTo>
                      <a:pt x="148" y="340"/>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115" name="Freeform 94"/>
              <p:cNvSpPr>
                <a:spLocks noEditPoints="1"/>
              </p:cNvSpPr>
              <p:nvPr/>
            </p:nvSpPr>
            <p:spPr bwMode="auto">
              <a:xfrm>
                <a:off x="4077052" y="5424647"/>
                <a:ext cx="321181" cy="677609"/>
              </a:xfrm>
              <a:custGeom>
                <a:avLst/>
                <a:gdLst>
                  <a:gd name="T0" fmla="*/ 148 w 164"/>
                  <a:gd name="T1" fmla="*/ 181 h 346"/>
                  <a:gd name="T2" fmla="*/ 148 w 164"/>
                  <a:gd name="T3" fmla="*/ 136 h 346"/>
                  <a:gd name="T4" fmla="*/ 123 w 164"/>
                  <a:gd name="T5" fmla="*/ 136 h 346"/>
                  <a:gd name="T6" fmla="*/ 123 w 164"/>
                  <a:gd name="T7" fmla="*/ 82 h 346"/>
                  <a:gd name="T8" fmla="*/ 101 w 164"/>
                  <a:gd name="T9" fmla="*/ 82 h 346"/>
                  <a:gd name="T10" fmla="*/ 101 w 164"/>
                  <a:gd name="T11" fmla="*/ 45 h 346"/>
                  <a:gd name="T12" fmla="*/ 87 w 164"/>
                  <a:gd name="T13" fmla="*/ 45 h 346"/>
                  <a:gd name="T14" fmla="*/ 87 w 164"/>
                  <a:gd name="T15" fmla="*/ 0 h 346"/>
                  <a:gd name="T16" fmla="*/ 77 w 164"/>
                  <a:gd name="T17" fmla="*/ 0 h 346"/>
                  <a:gd name="T18" fmla="*/ 77 w 164"/>
                  <a:gd name="T19" fmla="*/ 45 h 346"/>
                  <a:gd name="T20" fmla="*/ 63 w 164"/>
                  <a:gd name="T21" fmla="*/ 45 h 346"/>
                  <a:gd name="T22" fmla="*/ 63 w 164"/>
                  <a:gd name="T23" fmla="*/ 82 h 346"/>
                  <a:gd name="T24" fmla="*/ 42 w 164"/>
                  <a:gd name="T25" fmla="*/ 82 h 346"/>
                  <a:gd name="T26" fmla="*/ 42 w 164"/>
                  <a:gd name="T27" fmla="*/ 136 h 346"/>
                  <a:gd name="T28" fmla="*/ 16 w 164"/>
                  <a:gd name="T29" fmla="*/ 136 h 346"/>
                  <a:gd name="T30" fmla="*/ 16 w 164"/>
                  <a:gd name="T31" fmla="*/ 181 h 346"/>
                  <a:gd name="T32" fmla="*/ 0 w 164"/>
                  <a:gd name="T33" fmla="*/ 181 h 346"/>
                  <a:gd name="T34" fmla="*/ 0 w 164"/>
                  <a:gd name="T35" fmla="*/ 346 h 346"/>
                  <a:gd name="T36" fmla="*/ 164 w 164"/>
                  <a:gd name="T37" fmla="*/ 346 h 346"/>
                  <a:gd name="T38" fmla="*/ 164 w 164"/>
                  <a:gd name="T39" fmla="*/ 181 h 346"/>
                  <a:gd name="T40" fmla="*/ 148 w 164"/>
                  <a:gd name="T41" fmla="*/ 181 h 346"/>
                  <a:gd name="T42" fmla="*/ 35 w 164"/>
                  <a:gd name="T43" fmla="*/ 158 h 346"/>
                  <a:gd name="T44" fmla="*/ 82 w 164"/>
                  <a:gd name="T45" fmla="*/ 158 h 346"/>
                  <a:gd name="T46" fmla="*/ 82 w 164"/>
                  <a:gd name="T47" fmla="*/ 200 h 346"/>
                  <a:gd name="T48" fmla="*/ 35 w 164"/>
                  <a:gd name="T49" fmla="*/ 200 h 346"/>
                  <a:gd name="T50" fmla="*/ 35 w 164"/>
                  <a:gd name="T51" fmla="*/ 158 h 346"/>
                  <a:gd name="T52" fmla="*/ 82 w 164"/>
                  <a:gd name="T53" fmla="*/ 302 h 346"/>
                  <a:gd name="T54" fmla="*/ 35 w 164"/>
                  <a:gd name="T55" fmla="*/ 302 h 346"/>
                  <a:gd name="T56" fmla="*/ 35 w 164"/>
                  <a:gd name="T57" fmla="*/ 260 h 346"/>
                  <a:gd name="T58" fmla="*/ 82 w 164"/>
                  <a:gd name="T59" fmla="*/ 260 h 346"/>
                  <a:gd name="T60" fmla="*/ 82 w 164"/>
                  <a:gd name="T61" fmla="*/ 302 h 346"/>
                  <a:gd name="T62" fmla="*/ 129 w 164"/>
                  <a:gd name="T63" fmla="*/ 251 h 346"/>
                  <a:gd name="T64" fmla="*/ 82 w 164"/>
                  <a:gd name="T65" fmla="*/ 251 h 346"/>
                  <a:gd name="T66" fmla="*/ 82 w 164"/>
                  <a:gd name="T67" fmla="*/ 209 h 346"/>
                  <a:gd name="T68" fmla="*/ 129 w 164"/>
                  <a:gd name="T69" fmla="*/ 209 h 346"/>
                  <a:gd name="T70" fmla="*/ 129 w 164"/>
                  <a:gd name="T71" fmla="*/ 25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346">
                    <a:moveTo>
                      <a:pt x="148" y="181"/>
                    </a:moveTo>
                    <a:lnTo>
                      <a:pt x="148" y="136"/>
                    </a:lnTo>
                    <a:lnTo>
                      <a:pt x="123" y="136"/>
                    </a:lnTo>
                    <a:lnTo>
                      <a:pt x="123" y="82"/>
                    </a:lnTo>
                    <a:lnTo>
                      <a:pt x="101" y="82"/>
                    </a:lnTo>
                    <a:lnTo>
                      <a:pt x="101" y="45"/>
                    </a:lnTo>
                    <a:lnTo>
                      <a:pt x="87" y="45"/>
                    </a:lnTo>
                    <a:lnTo>
                      <a:pt x="87" y="0"/>
                    </a:lnTo>
                    <a:lnTo>
                      <a:pt x="77" y="0"/>
                    </a:lnTo>
                    <a:lnTo>
                      <a:pt x="77" y="45"/>
                    </a:lnTo>
                    <a:lnTo>
                      <a:pt x="63" y="45"/>
                    </a:lnTo>
                    <a:lnTo>
                      <a:pt x="63" y="82"/>
                    </a:lnTo>
                    <a:lnTo>
                      <a:pt x="42" y="82"/>
                    </a:lnTo>
                    <a:lnTo>
                      <a:pt x="42" y="136"/>
                    </a:lnTo>
                    <a:lnTo>
                      <a:pt x="16" y="136"/>
                    </a:lnTo>
                    <a:lnTo>
                      <a:pt x="16" y="181"/>
                    </a:lnTo>
                    <a:lnTo>
                      <a:pt x="0" y="181"/>
                    </a:lnTo>
                    <a:lnTo>
                      <a:pt x="0" y="346"/>
                    </a:lnTo>
                    <a:lnTo>
                      <a:pt x="164" y="346"/>
                    </a:lnTo>
                    <a:lnTo>
                      <a:pt x="164" y="181"/>
                    </a:lnTo>
                    <a:lnTo>
                      <a:pt x="148" y="181"/>
                    </a:lnTo>
                    <a:close/>
                    <a:moveTo>
                      <a:pt x="35" y="158"/>
                    </a:moveTo>
                    <a:lnTo>
                      <a:pt x="82" y="158"/>
                    </a:lnTo>
                    <a:lnTo>
                      <a:pt x="82" y="200"/>
                    </a:lnTo>
                    <a:lnTo>
                      <a:pt x="35" y="200"/>
                    </a:lnTo>
                    <a:lnTo>
                      <a:pt x="35" y="158"/>
                    </a:lnTo>
                    <a:close/>
                    <a:moveTo>
                      <a:pt x="82" y="302"/>
                    </a:moveTo>
                    <a:lnTo>
                      <a:pt x="35" y="302"/>
                    </a:lnTo>
                    <a:lnTo>
                      <a:pt x="35" y="260"/>
                    </a:lnTo>
                    <a:lnTo>
                      <a:pt x="82" y="260"/>
                    </a:lnTo>
                    <a:lnTo>
                      <a:pt x="82" y="302"/>
                    </a:lnTo>
                    <a:close/>
                    <a:moveTo>
                      <a:pt x="129" y="251"/>
                    </a:moveTo>
                    <a:lnTo>
                      <a:pt x="82" y="251"/>
                    </a:lnTo>
                    <a:lnTo>
                      <a:pt x="82" y="209"/>
                    </a:lnTo>
                    <a:lnTo>
                      <a:pt x="129" y="209"/>
                    </a:lnTo>
                    <a:lnTo>
                      <a:pt x="129" y="251"/>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116" name="Freeform 95"/>
              <p:cNvSpPr>
                <a:spLocks noEditPoints="1"/>
              </p:cNvSpPr>
              <p:nvPr/>
            </p:nvSpPr>
            <p:spPr bwMode="auto">
              <a:xfrm>
                <a:off x="3679497" y="5365893"/>
                <a:ext cx="362307" cy="736363"/>
              </a:xfrm>
              <a:custGeom>
                <a:avLst/>
                <a:gdLst>
                  <a:gd name="T0" fmla="*/ 0 w 185"/>
                  <a:gd name="T1" fmla="*/ 0 h 376"/>
                  <a:gd name="T2" fmla="*/ 0 w 185"/>
                  <a:gd name="T3" fmla="*/ 376 h 376"/>
                  <a:gd name="T4" fmla="*/ 185 w 185"/>
                  <a:gd name="T5" fmla="*/ 376 h 376"/>
                  <a:gd name="T6" fmla="*/ 185 w 185"/>
                  <a:gd name="T7" fmla="*/ 0 h 376"/>
                  <a:gd name="T8" fmla="*/ 0 w 185"/>
                  <a:gd name="T9" fmla="*/ 0 h 376"/>
                  <a:gd name="T10" fmla="*/ 86 w 185"/>
                  <a:gd name="T11" fmla="*/ 304 h 376"/>
                  <a:gd name="T12" fmla="*/ 20 w 185"/>
                  <a:gd name="T13" fmla="*/ 304 h 376"/>
                  <a:gd name="T14" fmla="*/ 20 w 185"/>
                  <a:gd name="T15" fmla="*/ 244 h 376"/>
                  <a:gd name="T16" fmla="*/ 86 w 185"/>
                  <a:gd name="T17" fmla="*/ 244 h 376"/>
                  <a:gd name="T18" fmla="*/ 86 w 185"/>
                  <a:gd name="T19" fmla="*/ 304 h 376"/>
                  <a:gd name="T20" fmla="*/ 86 w 185"/>
                  <a:gd name="T21" fmla="*/ 230 h 376"/>
                  <a:gd name="T22" fmla="*/ 20 w 185"/>
                  <a:gd name="T23" fmla="*/ 230 h 376"/>
                  <a:gd name="T24" fmla="*/ 20 w 185"/>
                  <a:gd name="T25" fmla="*/ 171 h 376"/>
                  <a:gd name="T26" fmla="*/ 86 w 185"/>
                  <a:gd name="T27" fmla="*/ 171 h 376"/>
                  <a:gd name="T28" fmla="*/ 86 w 185"/>
                  <a:gd name="T29" fmla="*/ 230 h 376"/>
                  <a:gd name="T30" fmla="*/ 86 w 185"/>
                  <a:gd name="T31" fmla="*/ 157 h 376"/>
                  <a:gd name="T32" fmla="*/ 20 w 185"/>
                  <a:gd name="T33" fmla="*/ 157 h 376"/>
                  <a:gd name="T34" fmla="*/ 20 w 185"/>
                  <a:gd name="T35" fmla="*/ 98 h 376"/>
                  <a:gd name="T36" fmla="*/ 86 w 185"/>
                  <a:gd name="T37" fmla="*/ 98 h 376"/>
                  <a:gd name="T38" fmla="*/ 86 w 185"/>
                  <a:gd name="T39" fmla="*/ 157 h 376"/>
                  <a:gd name="T40" fmla="*/ 86 w 185"/>
                  <a:gd name="T41" fmla="*/ 85 h 376"/>
                  <a:gd name="T42" fmla="*/ 20 w 185"/>
                  <a:gd name="T43" fmla="*/ 85 h 376"/>
                  <a:gd name="T44" fmla="*/ 20 w 185"/>
                  <a:gd name="T45" fmla="*/ 25 h 376"/>
                  <a:gd name="T46" fmla="*/ 86 w 185"/>
                  <a:gd name="T47" fmla="*/ 25 h 376"/>
                  <a:gd name="T48" fmla="*/ 86 w 185"/>
                  <a:gd name="T49" fmla="*/ 85 h 376"/>
                  <a:gd name="T50" fmla="*/ 166 w 185"/>
                  <a:gd name="T51" fmla="*/ 304 h 376"/>
                  <a:gd name="T52" fmla="*/ 99 w 185"/>
                  <a:gd name="T53" fmla="*/ 304 h 376"/>
                  <a:gd name="T54" fmla="*/ 99 w 185"/>
                  <a:gd name="T55" fmla="*/ 244 h 376"/>
                  <a:gd name="T56" fmla="*/ 166 w 185"/>
                  <a:gd name="T57" fmla="*/ 244 h 376"/>
                  <a:gd name="T58" fmla="*/ 166 w 185"/>
                  <a:gd name="T59" fmla="*/ 304 h 376"/>
                  <a:gd name="T60" fmla="*/ 166 w 185"/>
                  <a:gd name="T61" fmla="*/ 230 h 376"/>
                  <a:gd name="T62" fmla="*/ 99 w 185"/>
                  <a:gd name="T63" fmla="*/ 230 h 376"/>
                  <a:gd name="T64" fmla="*/ 99 w 185"/>
                  <a:gd name="T65" fmla="*/ 171 h 376"/>
                  <a:gd name="T66" fmla="*/ 166 w 185"/>
                  <a:gd name="T67" fmla="*/ 171 h 376"/>
                  <a:gd name="T68" fmla="*/ 166 w 185"/>
                  <a:gd name="T69" fmla="*/ 230 h 376"/>
                  <a:gd name="T70" fmla="*/ 166 w 185"/>
                  <a:gd name="T71" fmla="*/ 157 h 376"/>
                  <a:gd name="T72" fmla="*/ 99 w 185"/>
                  <a:gd name="T73" fmla="*/ 157 h 376"/>
                  <a:gd name="T74" fmla="*/ 99 w 185"/>
                  <a:gd name="T75" fmla="*/ 98 h 376"/>
                  <a:gd name="T76" fmla="*/ 166 w 185"/>
                  <a:gd name="T77" fmla="*/ 98 h 376"/>
                  <a:gd name="T78" fmla="*/ 166 w 185"/>
                  <a:gd name="T79" fmla="*/ 157 h 376"/>
                  <a:gd name="T80" fmla="*/ 166 w 185"/>
                  <a:gd name="T81" fmla="*/ 85 h 376"/>
                  <a:gd name="T82" fmla="*/ 99 w 185"/>
                  <a:gd name="T83" fmla="*/ 85 h 376"/>
                  <a:gd name="T84" fmla="*/ 99 w 185"/>
                  <a:gd name="T85" fmla="*/ 25 h 376"/>
                  <a:gd name="T86" fmla="*/ 166 w 185"/>
                  <a:gd name="T87" fmla="*/ 25 h 376"/>
                  <a:gd name="T88" fmla="*/ 166 w 185"/>
                  <a:gd name="T89" fmla="*/ 8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5" h="376">
                    <a:moveTo>
                      <a:pt x="0" y="0"/>
                    </a:moveTo>
                    <a:lnTo>
                      <a:pt x="0" y="376"/>
                    </a:lnTo>
                    <a:lnTo>
                      <a:pt x="185" y="376"/>
                    </a:lnTo>
                    <a:lnTo>
                      <a:pt x="185" y="0"/>
                    </a:lnTo>
                    <a:lnTo>
                      <a:pt x="0" y="0"/>
                    </a:lnTo>
                    <a:close/>
                    <a:moveTo>
                      <a:pt x="86" y="304"/>
                    </a:moveTo>
                    <a:lnTo>
                      <a:pt x="20" y="304"/>
                    </a:lnTo>
                    <a:lnTo>
                      <a:pt x="20" y="244"/>
                    </a:lnTo>
                    <a:lnTo>
                      <a:pt x="86" y="244"/>
                    </a:lnTo>
                    <a:lnTo>
                      <a:pt x="86" y="304"/>
                    </a:lnTo>
                    <a:close/>
                    <a:moveTo>
                      <a:pt x="86" y="230"/>
                    </a:moveTo>
                    <a:lnTo>
                      <a:pt x="20" y="230"/>
                    </a:lnTo>
                    <a:lnTo>
                      <a:pt x="20" y="171"/>
                    </a:lnTo>
                    <a:lnTo>
                      <a:pt x="86" y="171"/>
                    </a:lnTo>
                    <a:lnTo>
                      <a:pt x="86" y="230"/>
                    </a:lnTo>
                    <a:close/>
                    <a:moveTo>
                      <a:pt x="86" y="157"/>
                    </a:moveTo>
                    <a:lnTo>
                      <a:pt x="20" y="157"/>
                    </a:lnTo>
                    <a:lnTo>
                      <a:pt x="20" y="98"/>
                    </a:lnTo>
                    <a:lnTo>
                      <a:pt x="86" y="98"/>
                    </a:lnTo>
                    <a:lnTo>
                      <a:pt x="86" y="157"/>
                    </a:lnTo>
                    <a:close/>
                    <a:moveTo>
                      <a:pt x="86" y="85"/>
                    </a:moveTo>
                    <a:lnTo>
                      <a:pt x="20" y="85"/>
                    </a:lnTo>
                    <a:lnTo>
                      <a:pt x="20" y="25"/>
                    </a:lnTo>
                    <a:lnTo>
                      <a:pt x="86" y="25"/>
                    </a:lnTo>
                    <a:lnTo>
                      <a:pt x="86" y="85"/>
                    </a:lnTo>
                    <a:close/>
                    <a:moveTo>
                      <a:pt x="166" y="304"/>
                    </a:moveTo>
                    <a:lnTo>
                      <a:pt x="99" y="304"/>
                    </a:lnTo>
                    <a:lnTo>
                      <a:pt x="99" y="244"/>
                    </a:lnTo>
                    <a:lnTo>
                      <a:pt x="166" y="244"/>
                    </a:lnTo>
                    <a:lnTo>
                      <a:pt x="166" y="304"/>
                    </a:lnTo>
                    <a:close/>
                    <a:moveTo>
                      <a:pt x="166" y="230"/>
                    </a:moveTo>
                    <a:lnTo>
                      <a:pt x="99" y="230"/>
                    </a:lnTo>
                    <a:lnTo>
                      <a:pt x="99" y="171"/>
                    </a:lnTo>
                    <a:lnTo>
                      <a:pt x="166" y="171"/>
                    </a:lnTo>
                    <a:lnTo>
                      <a:pt x="166" y="230"/>
                    </a:lnTo>
                    <a:close/>
                    <a:moveTo>
                      <a:pt x="166" y="157"/>
                    </a:moveTo>
                    <a:lnTo>
                      <a:pt x="99" y="157"/>
                    </a:lnTo>
                    <a:lnTo>
                      <a:pt x="99" y="98"/>
                    </a:lnTo>
                    <a:lnTo>
                      <a:pt x="166" y="98"/>
                    </a:lnTo>
                    <a:lnTo>
                      <a:pt x="166" y="157"/>
                    </a:lnTo>
                    <a:close/>
                    <a:moveTo>
                      <a:pt x="166" y="85"/>
                    </a:moveTo>
                    <a:lnTo>
                      <a:pt x="99" y="85"/>
                    </a:lnTo>
                    <a:lnTo>
                      <a:pt x="99" y="25"/>
                    </a:lnTo>
                    <a:lnTo>
                      <a:pt x="166" y="25"/>
                    </a:lnTo>
                    <a:lnTo>
                      <a:pt x="166" y="85"/>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grpSp>
        <p:sp>
          <p:nvSpPr>
            <p:cNvPr id="77" name="Freeform 55"/>
            <p:cNvSpPr>
              <a:spLocks/>
            </p:cNvSpPr>
            <p:nvPr/>
          </p:nvSpPr>
          <p:spPr bwMode="auto">
            <a:xfrm>
              <a:off x="7412178" y="4620682"/>
              <a:ext cx="3209085" cy="51814"/>
            </a:xfrm>
            <a:custGeom>
              <a:avLst/>
              <a:gdLst>
                <a:gd name="T0" fmla="*/ 2028 w 2087"/>
                <a:gd name="T1" fmla="*/ 139 h 139"/>
                <a:gd name="T2" fmla="*/ 59 w 2087"/>
                <a:gd name="T3" fmla="*/ 139 h 139"/>
                <a:gd name="T4" fmla="*/ 26 w 2087"/>
                <a:gd name="T5" fmla="*/ 65 h 139"/>
                <a:gd name="T6" fmla="*/ 73 w 2087"/>
                <a:gd name="T7" fmla="*/ 14 h 139"/>
                <a:gd name="T8" fmla="*/ 106 w 2087"/>
                <a:gd name="T9" fmla="*/ 0 h 139"/>
                <a:gd name="T10" fmla="*/ 1981 w 2087"/>
                <a:gd name="T11" fmla="*/ 0 h 139"/>
                <a:gd name="T12" fmla="*/ 2014 w 2087"/>
                <a:gd name="T13" fmla="*/ 14 h 139"/>
                <a:gd name="T14" fmla="*/ 2061 w 2087"/>
                <a:gd name="T15" fmla="*/ 65 h 139"/>
                <a:gd name="T16" fmla="*/ 2028 w 2087"/>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7" h="139">
                  <a:moveTo>
                    <a:pt x="2028" y="139"/>
                  </a:moveTo>
                  <a:cubicBezTo>
                    <a:pt x="59" y="139"/>
                    <a:pt x="59" y="139"/>
                    <a:pt x="59" y="139"/>
                  </a:cubicBezTo>
                  <a:cubicBezTo>
                    <a:pt x="20" y="139"/>
                    <a:pt x="0" y="94"/>
                    <a:pt x="26" y="65"/>
                  </a:cubicBezTo>
                  <a:cubicBezTo>
                    <a:pt x="73" y="14"/>
                    <a:pt x="73" y="14"/>
                    <a:pt x="73" y="14"/>
                  </a:cubicBezTo>
                  <a:cubicBezTo>
                    <a:pt x="82" y="5"/>
                    <a:pt x="94" y="0"/>
                    <a:pt x="106" y="0"/>
                  </a:cubicBezTo>
                  <a:cubicBezTo>
                    <a:pt x="1981" y="0"/>
                    <a:pt x="1981" y="0"/>
                    <a:pt x="1981" y="0"/>
                  </a:cubicBezTo>
                  <a:cubicBezTo>
                    <a:pt x="1994" y="0"/>
                    <a:pt x="2006" y="5"/>
                    <a:pt x="2014" y="14"/>
                  </a:cubicBezTo>
                  <a:cubicBezTo>
                    <a:pt x="2061" y="65"/>
                    <a:pt x="2061" y="65"/>
                    <a:pt x="2061" y="65"/>
                  </a:cubicBezTo>
                  <a:cubicBezTo>
                    <a:pt x="2087" y="94"/>
                    <a:pt x="2067" y="139"/>
                    <a:pt x="2028" y="139"/>
                  </a:cubicBezTo>
                  <a:close/>
                </a:path>
              </a:pathLst>
            </a:custGeom>
            <a:solidFill>
              <a:srgbClr val="DDDCD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dirty="0">
                <a:solidFill>
                  <a:srgbClr val="000000"/>
                </a:solidFill>
              </a:endParaRPr>
            </a:p>
          </p:txBody>
        </p:sp>
        <p:sp>
          <p:nvSpPr>
            <p:cNvPr id="78" name="Freeform 56"/>
            <p:cNvSpPr>
              <a:spLocks noChangeAspect="1"/>
            </p:cNvSpPr>
            <p:nvPr/>
          </p:nvSpPr>
          <p:spPr bwMode="auto">
            <a:xfrm>
              <a:off x="8864126" y="2068232"/>
              <a:ext cx="1667080" cy="1032589"/>
            </a:xfrm>
            <a:custGeom>
              <a:avLst/>
              <a:gdLst>
                <a:gd name="T0" fmla="*/ 860 w 994"/>
                <a:gd name="T1" fmla="*/ 342 h 610"/>
                <a:gd name="T2" fmla="*/ 858 w 994"/>
                <a:gd name="T3" fmla="*/ 342 h 610"/>
                <a:gd name="T4" fmla="*/ 860 w 994"/>
                <a:gd name="T5" fmla="*/ 305 h 610"/>
                <a:gd name="T6" fmla="*/ 555 w 994"/>
                <a:gd name="T7" fmla="*/ 0 h 610"/>
                <a:gd name="T8" fmla="*/ 272 w 994"/>
                <a:gd name="T9" fmla="*/ 193 h 610"/>
                <a:gd name="T10" fmla="*/ 212 w 994"/>
                <a:gd name="T11" fmla="*/ 185 h 610"/>
                <a:gd name="T12" fmla="*/ 0 w 994"/>
                <a:gd name="T13" fmla="*/ 397 h 610"/>
                <a:gd name="T14" fmla="*/ 212 w 994"/>
                <a:gd name="T15" fmla="*/ 610 h 610"/>
                <a:gd name="T16" fmla="*/ 860 w 994"/>
                <a:gd name="T17" fmla="*/ 610 h 610"/>
                <a:gd name="T18" fmla="*/ 994 w 994"/>
                <a:gd name="T19" fmla="*/ 476 h 610"/>
                <a:gd name="T20" fmla="*/ 860 w 994"/>
                <a:gd name="T21" fmla="*/ 34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 h="610">
                  <a:moveTo>
                    <a:pt x="860" y="342"/>
                  </a:moveTo>
                  <a:cubicBezTo>
                    <a:pt x="859" y="342"/>
                    <a:pt x="858" y="342"/>
                    <a:pt x="858" y="342"/>
                  </a:cubicBezTo>
                  <a:cubicBezTo>
                    <a:pt x="859" y="330"/>
                    <a:pt x="860" y="318"/>
                    <a:pt x="860" y="305"/>
                  </a:cubicBezTo>
                  <a:cubicBezTo>
                    <a:pt x="860" y="137"/>
                    <a:pt x="723" y="0"/>
                    <a:pt x="555" y="0"/>
                  </a:cubicBezTo>
                  <a:cubicBezTo>
                    <a:pt x="426" y="0"/>
                    <a:pt x="316" y="80"/>
                    <a:pt x="272" y="193"/>
                  </a:cubicBezTo>
                  <a:cubicBezTo>
                    <a:pt x="253" y="188"/>
                    <a:pt x="233" y="185"/>
                    <a:pt x="212" y="185"/>
                  </a:cubicBezTo>
                  <a:cubicBezTo>
                    <a:pt x="95" y="185"/>
                    <a:pt x="0" y="280"/>
                    <a:pt x="0" y="397"/>
                  </a:cubicBezTo>
                  <a:cubicBezTo>
                    <a:pt x="0" y="515"/>
                    <a:pt x="95" y="610"/>
                    <a:pt x="212" y="610"/>
                  </a:cubicBezTo>
                  <a:cubicBezTo>
                    <a:pt x="860" y="610"/>
                    <a:pt x="860" y="610"/>
                    <a:pt x="860" y="610"/>
                  </a:cubicBezTo>
                  <a:cubicBezTo>
                    <a:pt x="934" y="610"/>
                    <a:pt x="994" y="550"/>
                    <a:pt x="994" y="476"/>
                  </a:cubicBezTo>
                  <a:cubicBezTo>
                    <a:pt x="994" y="402"/>
                    <a:pt x="934" y="342"/>
                    <a:pt x="860" y="342"/>
                  </a:cubicBezTo>
                  <a:close/>
                </a:path>
              </a:pathLst>
            </a:custGeom>
            <a:solidFill>
              <a:schemeClr val="accent3">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p>
              <a:pPr defTabSz="931326" fontAlgn="base">
                <a:spcBef>
                  <a:spcPct val="0"/>
                </a:spcBef>
                <a:spcAft>
                  <a:spcPct val="0"/>
                </a:spcAft>
              </a:pPr>
              <a:endParaRPr lang="en-US" sz="2400">
                <a:solidFill>
                  <a:srgbClr val="000000"/>
                </a:solidFill>
                <a:latin typeface="Segoe UI Semilight"/>
                <a:ea typeface="MS PGothic" charset="0"/>
                <a:cs typeface="MS PGothic" charset="0"/>
              </a:endParaRPr>
            </a:p>
          </p:txBody>
        </p:sp>
        <p:sp>
          <p:nvSpPr>
            <p:cNvPr id="79" name="Freeform 57"/>
            <p:cNvSpPr>
              <a:spLocks noChangeAspect="1"/>
            </p:cNvSpPr>
            <p:nvPr/>
          </p:nvSpPr>
          <p:spPr bwMode="auto">
            <a:xfrm>
              <a:off x="9027722" y="2503247"/>
              <a:ext cx="1605336" cy="732300"/>
            </a:xfrm>
            <a:custGeom>
              <a:avLst/>
              <a:gdLst>
                <a:gd name="T0" fmla="*/ 951 w 1004"/>
                <a:gd name="T1" fmla="*/ 296 h 454"/>
                <a:gd name="T2" fmla="*/ 809 w 1004"/>
                <a:gd name="T3" fmla="*/ 168 h 454"/>
                <a:gd name="T4" fmla="*/ 730 w 1004"/>
                <a:gd name="T5" fmla="*/ 191 h 454"/>
                <a:gd name="T6" fmla="*/ 506 w 1004"/>
                <a:gd name="T7" fmla="*/ 0 h 454"/>
                <a:gd name="T8" fmla="*/ 286 w 1004"/>
                <a:gd name="T9" fmla="*/ 169 h 454"/>
                <a:gd name="T10" fmla="*/ 266 w 1004"/>
                <a:gd name="T11" fmla="*/ 168 h 454"/>
                <a:gd name="T12" fmla="*/ 133 w 1004"/>
                <a:gd name="T13" fmla="*/ 256 h 454"/>
                <a:gd name="T14" fmla="*/ 102 w 1004"/>
                <a:gd name="T15" fmla="*/ 251 h 454"/>
                <a:gd name="T16" fmla="*/ 0 w 1004"/>
                <a:gd name="T17" fmla="*/ 353 h 454"/>
                <a:gd name="T18" fmla="*/ 102 w 1004"/>
                <a:gd name="T19" fmla="*/ 454 h 454"/>
                <a:gd name="T20" fmla="*/ 921 w 1004"/>
                <a:gd name="T21" fmla="*/ 454 h 454"/>
                <a:gd name="T22" fmla="*/ 1004 w 1004"/>
                <a:gd name="T23" fmla="*/ 372 h 454"/>
                <a:gd name="T24" fmla="*/ 951 w 1004"/>
                <a:gd name="T25" fmla="*/ 2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4" h="454">
                  <a:moveTo>
                    <a:pt x="951" y="296"/>
                  </a:moveTo>
                  <a:cubicBezTo>
                    <a:pt x="944" y="224"/>
                    <a:pt x="883" y="168"/>
                    <a:pt x="809" y="168"/>
                  </a:cubicBezTo>
                  <a:cubicBezTo>
                    <a:pt x="780" y="168"/>
                    <a:pt x="753" y="176"/>
                    <a:pt x="730" y="191"/>
                  </a:cubicBezTo>
                  <a:cubicBezTo>
                    <a:pt x="713" y="83"/>
                    <a:pt x="619" y="0"/>
                    <a:pt x="506" y="0"/>
                  </a:cubicBezTo>
                  <a:cubicBezTo>
                    <a:pt x="401" y="0"/>
                    <a:pt x="312" y="72"/>
                    <a:pt x="286" y="169"/>
                  </a:cubicBezTo>
                  <a:cubicBezTo>
                    <a:pt x="280" y="168"/>
                    <a:pt x="273" y="168"/>
                    <a:pt x="266" y="168"/>
                  </a:cubicBezTo>
                  <a:cubicBezTo>
                    <a:pt x="206" y="168"/>
                    <a:pt x="155" y="204"/>
                    <a:pt x="133" y="256"/>
                  </a:cubicBezTo>
                  <a:cubicBezTo>
                    <a:pt x="123" y="253"/>
                    <a:pt x="113" y="251"/>
                    <a:pt x="102" y="251"/>
                  </a:cubicBezTo>
                  <a:cubicBezTo>
                    <a:pt x="45" y="251"/>
                    <a:pt x="0" y="297"/>
                    <a:pt x="0" y="353"/>
                  </a:cubicBezTo>
                  <a:cubicBezTo>
                    <a:pt x="0" y="409"/>
                    <a:pt x="45" y="454"/>
                    <a:pt x="102" y="454"/>
                  </a:cubicBezTo>
                  <a:cubicBezTo>
                    <a:pt x="921" y="454"/>
                    <a:pt x="921" y="454"/>
                    <a:pt x="921" y="454"/>
                  </a:cubicBezTo>
                  <a:cubicBezTo>
                    <a:pt x="967" y="454"/>
                    <a:pt x="1004" y="417"/>
                    <a:pt x="1004" y="372"/>
                  </a:cubicBezTo>
                  <a:cubicBezTo>
                    <a:pt x="1004" y="337"/>
                    <a:pt x="982" y="308"/>
                    <a:pt x="951" y="296"/>
                  </a:cubicBezTo>
                  <a:close/>
                </a:path>
              </a:pathLst>
            </a:custGeom>
            <a:solidFill>
              <a:schemeClr val="accent3">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a:solidFill>
                  <a:srgbClr val="000000"/>
                </a:solidFill>
              </a:endParaRPr>
            </a:p>
          </p:txBody>
        </p:sp>
        <p:sp>
          <p:nvSpPr>
            <p:cNvPr id="80" name="TextBox 79"/>
            <p:cNvSpPr txBox="1"/>
            <p:nvPr/>
          </p:nvSpPr>
          <p:spPr>
            <a:xfrm>
              <a:off x="6863174" y="2453315"/>
              <a:ext cx="1092410" cy="374183"/>
            </a:xfrm>
            <a:prstGeom prst="rect">
              <a:avLst/>
            </a:prstGeom>
            <a:noFill/>
          </p:spPr>
          <p:txBody>
            <a:bodyPr wrap="square" lIns="182750" tIns="146200" rIns="182750" bIns="146200" rtlCol="0">
              <a:noAutofit/>
            </a:bodyPr>
            <a:lstStyle/>
            <a:p>
              <a:pPr marL="342570" indent="-342570" defTabSz="930968" fontAlgn="base">
                <a:lnSpc>
                  <a:spcPct val="90000"/>
                </a:lnSpc>
                <a:spcBef>
                  <a:spcPct val="0"/>
                </a:spcBef>
                <a:spcAft>
                  <a:spcPts val="600"/>
                </a:spcAft>
                <a:buFont typeface="Wingdings 3" panose="05040102010807070707" pitchFamily="18" charset="2"/>
                <a:buChar char="Æ"/>
              </a:pPr>
              <a:endParaRPr lang="en-US" sz="2400" dirty="0" err="1">
                <a:gradFill>
                  <a:gsLst>
                    <a:gs pos="2917">
                      <a:srgbClr val="000000"/>
                    </a:gs>
                    <a:gs pos="30000">
                      <a:srgbClr val="000000"/>
                    </a:gs>
                  </a:gsLst>
                  <a:lin ang="5400000" scaled="0"/>
                </a:gradFill>
                <a:latin typeface="Segoe UI Semilight"/>
                <a:ea typeface="MS PGothic" charset="0"/>
              </a:endParaRPr>
            </a:p>
          </p:txBody>
        </p:sp>
        <p:sp>
          <p:nvSpPr>
            <p:cNvPr id="81" name="Freeform 23"/>
            <p:cNvSpPr>
              <a:spLocks noEditPoints="1"/>
            </p:cNvSpPr>
            <p:nvPr/>
          </p:nvSpPr>
          <p:spPr bwMode="black">
            <a:xfrm>
              <a:off x="7638885" y="3866068"/>
              <a:ext cx="314705" cy="31029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0070C0"/>
            </a:solidFill>
            <a:ln>
              <a:noFill/>
            </a:ln>
          </p:spPr>
          <p:txBody>
            <a:bodyPr vert="horz" wrap="square" lIns="82247" tIns="41123" rIns="82247" bIns="41123" numCol="1" anchor="t" anchorCtr="0" compatLnSpc="1">
              <a:prstTxWarp prst="textNoShape">
                <a:avLst/>
              </a:prstTxWarp>
            </a:bodyPr>
            <a:lstStyle/>
            <a:p>
              <a:pPr defTabSz="931847">
                <a:defRPr/>
              </a:pPr>
              <a:endParaRPr lang="en-US" sz="1598" kern="0" dirty="0">
                <a:ln>
                  <a:solidFill>
                    <a:srgbClr val="FFFFFF">
                      <a:alpha val="0"/>
                    </a:srgbClr>
                  </a:solidFill>
                </a:ln>
                <a:solidFill>
                  <a:srgbClr val="000000"/>
                </a:solidFill>
                <a:latin typeface="Segoe UI Semilight"/>
              </a:endParaRPr>
            </a:p>
          </p:txBody>
        </p:sp>
        <p:sp>
          <p:nvSpPr>
            <p:cNvPr id="82" name="Freeform 5"/>
            <p:cNvSpPr>
              <a:spLocks noEditPoints="1"/>
            </p:cNvSpPr>
            <p:nvPr/>
          </p:nvSpPr>
          <p:spPr bwMode="auto">
            <a:xfrm>
              <a:off x="9022335" y="3866067"/>
              <a:ext cx="280686" cy="302561"/>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89579" tIns="44787" rIns="89579" bIns="44787" numCol="1" anchor="t" anchorCtr="0" compatLnSpc="1">
              <a:prstTxWarp prst="textNoShape">
                <a:avLst/>
              </a:prstTxWarp>
            </a:bodyPr>
            <a:lstStyle/>
            <a:p>
              <a:pPr defTabSz="913490">
                <a:defRPr/>
              </a:pPr>
              <a:endParaRPr lang="en-US" sz="1762" kern="0">
                <a:solidFill>
                  <a:srgbClr val="505050"/>
                </a:solidFill>
                <a:latin typeface="Segoe UI Semilight"/>
              </a:endParaRPr>
            </a:p>
          </p:txBody>
        </p:sp>
        <p:sp>
          <p:nvSpPr>
            <p:cNvPr id="83" name="TextBox 82"/>
            <p:cNvSpPr txBox="1"/>
            <p:nvPr/>
          </p:nvSpPr>
          <p:spPr>
            <a:xfrm>
              <a:off x="9805188" y="3470767"/>
              <a:ext cx="824192" cy="91989"/>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Cloud</a:t>
              </a:r>
            </a:p>
          </p:txBody>
        </p:sp>
        <p:sp>
          <p:nvSpPr>
            <p:cNvPr id="84" name="TextBox 83"/>
            <p:cNvSpPr txBox="1"/>
            <p:nvPr/>
          </p:nvSpPr>
          <p:spPr>
            <a:xfrm>
              <a:off x="9677956" y="3811687"/>
              <a:ext cx="1246195" cy="188351"/>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On-premises</a:t>
              </a:r>
            </a:p>
          </p:txBody>
        </p:sp>
        <p:sp>
          <p:nvSpPr>
            <p:cNvPr id="85" name="TextBox 84"/>
            <p:cNvSpPr txBox="1"/>
            <p:nvPr/>
          </p:nvSpPr>
          <p:spPr>
            <a:xfrm>
              <a:off x="8673557" y="4181227"/>
              <a:ext cx="993535"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a:t>
              </a:r>
            </a:p>
          </p:txBody>
        </p:sp>
        <p:sp>
          <p:nvSpPr>
            <p:cNvPr id="86" name="Oval 85"/>
            <p:cNvSpPr/>
            <p:nvPr/>
          </p:nvSpPr>
          <p:spPr bwMode="auto">
            <a:xfrm>
              <a:off x="7702797" y="3635091"/>
              <a:ext cx="171851"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87" name="Freeform 5"/>
            <p:cNvSpPr>
              <a:spLocks noEditPoints="1"/>
            </p:cNvSpPr>
            <p:nvPr/>
          </p:nvSpPr>
          <p:spPr bwMode="auto">
            <a:xfrm>
              <a:off x="7705565" y="3635091"/>
              <a:ext cx="181345" cy="182864"/>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sp>
          <p:nvSpPr>
            <p:cNvPr id="88" name="Freeform 5"/>
            <p:cNvSpPr>
              <a:spLocks noEditPoints="1"/>
            </p:cNvSpPr>
            <p:nvPr/>
          </p:nvSpPr>
          <p:spPr bwMode="auto">
            <a:xfrm>
              <a:off x="8482363" y="3866067"/>
              <a:ext cx="280686" cy="302561"/>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89579" tIns="44787" rIns="89579" bIns="44787" numCol="1" anchor="t" anchorCtr="0" compatLnSpc="1">
              <a:prstTxWarp prst="textNoShape">
                <a:avLst/>
              </a:prstTxWarp>
            </a:bodyPr>
            <a:lstStyle/>
            <a:p>
              <a:pPr defTabSz="913490">
                <a:defRPr/>
              </a:pPr>
              <a:endParaRPr lang="en-US" sz="1762" kern="0">
                <a:solidFill>
                  <a:srgbClr val="505050"/>
                </a:solidFill>
                <a:latin typeface="Segoe UI Semilight"/>
              </a:endParaRPr>
            </a:p>
          </p:txBody>
        </p:sp>
        <p:sp>
          <p:nvSpPr>
            <p:cNvPr id="89" name="TextBox 88"/>
            <p:cNvSpPr txBox="1"/>
            <p:nvPr/>
          </p:nvSpPr>
          <p:spPr>
            <a:xfrm>
              <a:off x="8141289" y="4181227"/>
              <a:ext cx="993535" cy="39899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1020"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a:t>
              </a:r>
            </a:p>
          </p:txBody>
        </p:sp>
        <p:grpSp>
          <p:nvGrpSpPr>
            <p:cNvPr id="90" name="Group 89"/>
            <p:cNvGrpSpPr/>
            <p:nvPr/>
          </p:nvGrpSpPr>
          <p:grpSpPr>
            <a:xfrm>
              <a:off x="7604709" y="2559127"/>
              <a:ext cx="1615449" cy="931361"/>
              <a:chOff x="5862361" y="5671625"/>
              <a:chExt cx="2679442" cy="1544789"/>
            </a:xfrm>
          </p:grpSpPr>
          <p:grpSp>
            <p:nvGrpSpPr>
              <p:cNvPr id="105" name="Group 104"/>
              <p:cNvGrpSpPr/>
              <p:nvPr/>
            </p:nvGrpSpPr>
            <p:grpSpPr>
              <a:xfrm>
                <a:off x="5862361" y="5671625"/>
                <a:ext cx="2679442" cy="1544789"/>
                <a:chOff x="5862361" y="5671625"/>
                <a:chExt cx="2679442" cy="1544789"/>
              </a:xfrm>
            </p:grpSpPr>
            <p:sp>
              <p:nvSpPr>
                <p:cNvPr id="107" name="Freeform 51"/>
                <p:cNvSpPr>
                  <a:spLocks/>
                </p:cNvSpPr>
                <p:nvPr/>
              </p:nvSpPr>
              <p:spPr bwMode="auto">
                <a:xfrm>
                  <a:off x="5862361" y="7109671"/>
                  <a:ext cx="2679442" cy="106743"/>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08" name="Rectangle 107"/>
                <p:cNvSpPr/>
                <p:nvPr/>
              </p:nvSpPr>
              <p:spPr bwMode="auto">
                <a:xfrm>
                  <a:off x="6109684" y="5671625"/>
                  <a:ext cx="2225129" cy="1441030"/>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grpSp>
          <p:pic>
            <p:nvPicPr>
              <p:cNvPr id="106" name="Picture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7618" y="5783114"/>
                <a:ext cx="1949259" cy="1241455"/>
              </a:xfrm>
              <a:prstGeom prst="rect">
                <a:avLst/>
              </a:prstGeom>
              <a:effectLst>
                <a:innerShdw blurRad="38100">
                  <a:prstClr val="black"/>
                </a:innerShdw>
              </a:effectLst>
            </p:spPr>
          </p:pic>
        </p:grpSp>
        <p:grpSp>
          <p:nvGrpSpPr>
            <p:cNvPr id="91" name="Group 90"/>
            <p:cNvGrpSpPr/>
            <p:nvPr/>
          </p:nvGrpSpPr>
          <p:grpSpPr>
            <a:xfrm>
              <a:off x="9067414" y="3635091"/>
              <a:ext cx="183503" cy="187860"/>
              <a:chOff x="9067414" y="3842669"/>
              <a:chExt cx="183503" cy="187860"/>
            </a:xfrm>
          </p:grpSpPr>
          <p:sp>
            <p:nvSpPr>
              <p:cNvPr id="98" name="Oval 97"/>
              <p:cNvSpPr/>
              <p:nvPr/>
            </p:nvSpPr>
            <p:spPr bwMode="auto">
              <a:xfrm>
                <a:off x="9079067" y="3842669"/>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99" name="Freeform 5"/>
              <p:cNvSpPr>
                <a:spLocks noEditPoints="1"/>
              </p:cNvSpPr>
              <p:nvPr/>
            </p:nvSpPr>
            <p:spPr bwMode="auto">
              <a:xfrm>
                <a:off x="9067414" y="3847664"/>
                <a:ext cx="181345" cy="182865"/>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grpSp>
        <p:grpSp>
          <p:nvGrpSpPr>
            <p:cNvPr id="92" name="Group 91"/>
            <p:cNvGrpSpPr/>
            <p:nvPr/>
          </p:nvGrpSpPr>
          <p:grpSpPr>
            <a:xfrm>
              <a:off x="8527442" y="3635091"/>
              <a:ext cx="181345" cy="187860"/>
              <a:chOff x="8527442" y="3842669"/>
              <a:chExt cx="181345" cy="187860"/>
            </a:xfrm>
          </p:grpSpPr>
          <p:sp>
            <p:nvSpPr>
              <p:cNvPr id="96" name="Oval 95"/>
              <p:cNvSpPr/>
              <p:nvPr/>
            </p:nvSpPr>
            <p:spPr bwMode="auto">
              <a:xfrm>
                <a:off x="8531448" y="3842669"/>
                <a:ext cx="171850" cy="17322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000" b="1" kern="0" dirty="0" err="1">
                  <a:solidFill>
                    <a:srgbClr val="FFFFFF"/>
                  </a:solidFill>
                  <a:latin typeface="Segoe UI Light"/>
                  <a:ea typeface="Segoe UI" pitchFamily="34" charset="0"/>
                  <a:cs typeface="Segoe UI" pitchFamily="34" charset="0"/>
                </a:endParaRPr>
              </a:p>
            </p:txBody>
          </p:sp>
          <p:sp>
            <p:nvSpPr>
              <p:cNvPr id="97" name="Freeform 5"/>
              <p:cNvSpPr>
                <a:spLocks noEditPoints="1"/>
              </p:cNvSpPr>
              <p:nvPr/>
            </p:nvSpPr>
            <p:spPr bwMode="auto">
              <a:xfrm>
                <a:off x="8527442" y="3847664"/>
                <a:ext cx="181345" cy="182865"/>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grpSp>
        <p:sp>
          <p:nvSpPr>
            <p:cNvPr id="93" name="TextBox 92"/>
            <p:cNvSpPr txBox="1"/>
            <p:nvPr/>
          </p:nvSpPr>
          <p:spPr>
            <a:xfrm>
              <a:off x="7604709" y="2048056"/>
              <a:ext cx="1645397" cy="428342"/>
            </a:xfrm>
            <a:prstGeom prst="rect">
              <a:avLst/>
            </a:prstGeom>
            <a:noFill/>
          </p:spPr>
          <p:txBody>
            <a:bodyPr wrap="square" lIns="182802" tIns="146241" rIns="182802" bIns="146241" rtlCol="0" anchor="ctr">
              <a:noAutofit/>
            </a:bodyPr>
            <a:lstStyle/>
            <a:p>
              <a:pPr algn="ctr" defTabSz="932205">
                <a:lnSpc>
                  <a:spcPct val="90000"/>
                </a:lnSpc>
                <a:spcAft>
                  <a:spcPts val="600"/>
                </a:spcAft>
                <a:defRPr/>
              </a:pPr>
              <a:r>
                <a:rPr lang="en-US" sz="1197" kern="0" dirty="0">
                  <a:gradFill>
                    <a:gsLst>
                      <a:gs pos="2917">
                        <a:srgbClr val="000000"/>
                      </a:gs>
                      <a:gs pos="30000">
                        <a:srgbClr val="000000"/>
                      </a:gs>
                    </a:gsLst>
                    <a:lin ang="5400000" scaled="0"/>
                  </a:gradFill>
                  <a:latin typeface="Segoe UI Semilight"/>
                </a:rPr>
                <a:t>Live Power BI Dashboards and Reports</a:t>
              </a:r>
            </a:p>
          </p:txBody>
        </p:sp>
        <p:sp>
          <p:nvSpPr>
            <p:cNvPr id="94" name="Freeform 5"/>
            <p:cNvSpPr>
              <a:spLocks noChangeAspect="1" noEditPoints="1"/>
            </p:cNvSpPr>
            <p:nvPr/>
          </p:nvSpPr>
          <p:spPr bwMode="auto">
            <a:xfrm rot="16200000">
              <a:off x="9277345" y="2900593"/>
              <a:ext cx="274281" cy="270777"/>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000" b="1" kern="0">
                <a:solidFill>
                  <a:srgbClr val="FFFFFF"/>
                </a:solidFill>
                <a:latin typeface="Segoe UI Light"/>
                <a:ea typeface="Segoe UI" pitchFamily="34" charset="0"/>
                <a:cs typeface="Segoe UI" pitchFamily="34" charset="0"/>
              </a:endParaRPr>
            </a:p>
          </p:txBody>
        </p:sp>
        <p:sp>
          <p:nvSpPr>
            <p:cNvPr id="95" name="TextBox 94"/>
            <p:cNvSpPr txBox="1"/>
            <p:nvPr/>
          </p:nvSpPr>
          <p:spPr>
            <a:xfrm>
              <a:off x="9311268" y="2587078"/>
              <a:ext cx="1330182" cy="841630"/>
            </a:xfrm>
            <a:prstGeom prst="rect">
              <a:avLst/>
            </a:prstGeom>
            <a:noFill/>
          </p:spPr>
          <p:txBody>
            <a:bodyPr wrap="square" lIns="182750" tIns="146200" rIns="182750" bIns="146200" rtlCol="0" anchor="ctr">
              <a:noAutofit/>
            </a:bodyPr>
            <a:lstStyle/>
            <a:p>
              <a:pPr algn="ctr" defTabSz="930968" fontAlgn="base">
                <a:lnSpc>
                  <a:spcPct val="90000"/>
                </a:lnSpc>
                <a:spcBef>
                  <a:spcPct val="0"/>
                </a:spcBef>
                <a:spcAft>
                  <a:spcPts val="600"/>
                </a:spcAft>
              </a:pPr>
              <a: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SaaS, Azure, SharePoint,</a:t>
              </a:r>
              <a:b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br>
              <a:r>
                <a:rPr lang="en-US" sz="918"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Web, OneDrive</a:t>
              </a:r>
              <a:endParaRPr lang="en-US" sz="1122" dirty="0">
                <a:solidFill>
                  <a:srgbClr val="EAEAEA">
                    <a:lumMod val="25000"/>
                  </a:srgbClr>
                </a:solidFill>
                <a:latin typeface="Segoe UI Semibold" panose="020B0702040204020203" pitchFamily="34" charset="0"/>
                <a:ea typeface="MS PGothic" charset="0"/>
                <a:cs typeface="Segoe UI Semibold" panose="020B0702040204020203" pitchFamily="34" charset="0"/>
              </a:endParaRPr>
            </a:p>
          </p:txBody>
        </p:sp>
      </p:grpSp>
    </p:spTree>
    <p:extLst>
      <p:ext uri="{BB962C8B-B14F-4D97-AF65-F5344CB8AC3E}">
        <p14:creationId xmlns:p14="http://schemas.microsoft.com/office/powerpoint/2010/main" val="260632067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5"/>
          <p:cNvSpPr>
            <a:spLocks noChangeAspect="1"/>
          </p:cNvSpPr>
          <p:nvPr/>
        </p:nvSpPr>
        <p:spPr bwMode="auto">
          <a:xfrm>
            <a:off x="11133500" y="2816574"/>
            <a:ext cx="573596" cy="443141"/>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sp>
        <p:nvSpPr>
          <p:cNvPr id="11" name="Rectangle 26"/>
          <p:cNvSpPr>
            <a:spLocks noChangeAspect="1"/>
          </p:cNvSpPr>
          <p:nvPr/>
        </p:nvSpPr>
        <p:spPr>
          <a:xfrm>
            <a:off x="11202792" y="1681732"/>
            <a:ext cx="467402" cy="456576"/>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bg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3" name="Group 2"/>
          <p:cNvGrpSpPr>
            <a:grpSpLocks noChangeAspect="1"/>
          </p:cNvGrpSpPr>
          <p:nvPr/>
        </p:nvGrpSpPr>
        <p:grpSpPr>
          <a:xfrm>
            <a:off x="11396275" y="5942522"/>
            <a:ext cx="404114" cy="481421"/>
            <a:chOff x="11118331" y="5591550"/>
            <a:chExt cx="469745" cy="559607"/>
          </a:xfrm>
        </p:grpSpPr>
        <p:sp>
          <p:nvSpPr>
            <p:cNvPr id="13" name="Rectangle 12"/>
            <p:cNvSpPr/>
            <p:nvPr/>
          </p:nvSpPr>
          <p:spPr bwMode="auto">
            <a:xfrm>
              <a:off x="11146255" y="5711254"/>
              <a:ext cx="350145" cy="400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4" name="Oval 33"/>
            <p:cNvSpPr/>
            <p:nvPr/>
          </p:nvSpPr>
          <p:spPr>
            <a:xfrm>
              <a:off x="11118331" y="5591550"/>
              <a:ext cx="469745" cy="559607"/>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15" name="Group 14"/>
          <p:cNvGrpSpPr>
            <a:grpSpLocks noChangeAspect="1"/>
          </p:cNvGrpSpPr>
          <p:nvPr/>
        </p:nvGrpSpPr>
        <p:grpSpPr>
          <a:xfrm>
            <a:off x="11171230" y="4894995"/>
            <a:ext cx="646791" cy="464440"/>
            <a:chOff x="2217630" y="5833671"/>
            <a:chExt cx="1446670" cy="1038810"/>
          </a:xfrm>
          <a:solidFill>
            <a:schemeClr val="bg2">
              <a:lumMod val="60000"/>
              <a:lumOff val="40000"/>
            </a:schemeClr>
          </a:solidFill>
        </p:grpSpPr>
        <p:sp>
          <p:nvSpPr>
            <p:cNvPr id="16"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7" name="Group 16"/>
            <p:cNvGrpSpPr/>
            <p:nvPr/>
          </p:nvGrpSpPr>
          <p:grpSpPr>
            <a:xfrm>
              <a:off x="3003012" y="5833671"/>
              <a:ext cx="661288" cy="1004082"/>
              <a:chOff x="11349619" y="142958"/>
              <a:chExt cx="661288" cy="1004082"/>
            </a:xfrm>
            <a:grpFill/>
          </p:grpSpPr>
          <p:sp>
            <p:nvSpPr>
              <p:cNvPr id="18"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9"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20" name="Group 19"/>
              <p:cNvGrpSpPr/>
              <p:nvPr/>
            </p:nvGrpSpPr>
            <p:grpSpPr>
              <a:xfrm>
                <a:off x="11483389" y="309294"/>
                <a:ext cx="154038" cy="79522"/>
                <a:chOff x="10813256" y="125015"/>
                <a:chExt cx="806725" cy="416470"/>
              </a:xfrm>
              <a:grpFill/>
            </p:grpSpPr>
            <p:sp>
              <p:nvSpPr>
                <p:cNvPr id="24"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1" name="Group 20"/>
              <p:cNvGrpSpPr/>
              <p:nvPr/>
            </p:nvGrpSpPr>
            <p:grpSpPr>
              <a:xfrm flipH="1">
                <a:off x="11693656" y="309294"/>
                <a:ext cx="154038" cy="79522"/>
                <a:chOff x="10813256" y="125015"/>
                <a:chExt cx="806725" cy="416470"/>
              </a:xfrm>
              <a:grpFill/>
            </p:grpSpPr>
            <p:sp>
              <p:nvSpPr>
                <p:cNvPr id="22"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3"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26" name="Title 1"/>
          <p:cNvSpPr txBox="1">
            <a:spLocks/>
          </p:cNvSpPr>
          <p:nvPr/>
        </p:nvSpPr>
        <p:spPr>
          <a:xfrm>
            <a:off x="1895675" y="272292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service</a:t>
            </a:r>
          </a:p>
        </p:txBody>
      </p:sp>
      <p:sp>
        <p:nvSpPr>
          <p:cNvPr id="28" name="Title 1"/>
          <p:cNvSpPr txBox="1">
            <a:spLocks/>
          </p:cNvSpPr>
          <p:nvPr/>
        </p:nvSpPr>
        <p:spPr>
          <a:xfrm>
            <a:off x="1895675" y="380017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6731" dirty="0">
                <a:solidFill>
                  <a:schemeClr val="tx1"/>
                </a:solidFill>
              </a:rPr>
              <a:t>Power BI data sources</a:t>
            </a:r>
          </a:p>
        </p:txBody>
      </p:sp>
      <p:sp>
        <p:nvSpPr>
          <p:cNvPr id="29" name="Title 1"/>
          <p:cNvSpPr txBox="1">
            <a:spLocks/>
          </p:cNvSpPr>
          <p:nvPr/>
        </p:nvSpPr>
        <p:spPr>
          <a:xfrm>
            <a:off x="1895675" y="164568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Premium</a:t>
            </a:r>
          </a:p>
        </p:txBody>
      </p:sp>
      <p:sp>
        <p:nvSpPr>
          <p:cNvPr id="30" name="Title 1"/>
          <p:cNvSpPr txBox="1">
            <a:spLocks/>
          </p:cNvSpPr>
          <p:nvPr/>
        </p:nvSpPr>
        <p:spPr>
          <a:xfrm>
            <a:off x="1895675" y="487741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Desktop / Visio integration</a:t>
            </a:r>
          </a:p>
        </p:txBody>
      </p:sp>
      <p:sp>
        <p:nvSpPr>
          <p:cNvPr id="31" name="Title 1"/>
          <p:cNvSpPr txBox="1">
            <a:spLocks/>
          </p:cNvSpPr>
          <p:nvPr/>
        </p:nvSpPr>
        <p:spPr>
          <a:xfrm>
            <a:off x="1895675" y="5954663"/>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Summary</a:t>
            </a:r>
          </a:p>
        </p:txBody>
      </p:sp>
      <p:sp>
        <p:nvSpPr>
          <p:cNvPr id="33" name="Title 1">
            <a:extLst>
              <a:ext uri="{FF2B5EF4-FFF2-40B4-BE49-F238E27FC236}">
                <a16:creationId xmlns:a16="http://schemas.microsoft.com/office/drawing/2014/main" id="{4B1AA1AC-F98C-42BF-94E1-FCB6CF12D0C2}"/>
              </a:ext>
            </a:extLst>
          </p:cNvPr>
          <p:cNvSpPr txBox="1">
            <a:spLocks/>
          </p:cNvSpPr>
          <p:nvPr/>
        </p:nvSpPr>
        <p:spPr>
          <a:xfrm>
            <a:off x="1895675" y="56843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Overview</a:t>
            </a:r>
          </a:p>
        </p:txBody>
      </p:sp>
      <p:grpSp>
        <p:nvGrpSpPr>
          <p:cNvPr id="34" name="Group 33">
            <a:extLst>
              <a:ext uri="{FF2B5EF4-FFF2-40B4-BE49-F238E27FC236}">
                <a16:creationId xmlns:a16="http://schemas.microsoft.com/office/drawing/2014/main" id="{7358B38F-8475-481D-B12E-9DDE80E6C210}"/>
              </a:ext>
            </a:extLst>
          </p:cNvPr>
          <p:cNvGrpSpPr>
            <a:grpSpLocks noChangeAspect="1"/>
          </p:cNvGrpSpPr>
          <p:nvPr/>
        </p:nvGrpSpPr>
        <p:grpSpPr>
          <a:xfrm>
            <a:off x="11139786" y="534528"/>
            <a:ext cx="604554" cy="599831"/>
            <a:chOff x="1812596" y="2427289"/>
            <a:chExt cx="406399" cy="403226"/>
          </a:xfrm>
          <a:solidFill>
            <a:schemeClr val="tx1"/>
          </a:solidFill>
        </p:grpSpPr>
        <p:sp>
          <p:nvSpPr>
            <p:cNvPr id="35" name="Freeform 39">
              <a:extLst>
                <a:ext uri="{FF2B5EF4-FFF2-40B4-BE49-F238E27FC236}">
                  <a16:creationId xmlns:a16="http://schemas.microsoft.com/office/drawing/2014/main" id="{00EB2A5A-7B37-4B72-B08D-D90BAB6416AF}"/>
                </a:ext>
              </a:extLst>
            </p:cNvPr>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sp>
          <p:nvSpPr>
            <p:cNvPr id="36" name="Freeform 40">
              <a:extLst>
                <a:ext uri="{FF2B5EF4-FFF2-40B4-BE49-F238E27FC236}">
                  <a16:creationId xmlns:a16="http://schemas.microsoft.com/office/drawing/2014/main" id="{8F4B2753-D1BF-4944-845E-410E0DE1C51D}"/>
                </a:ext>
              </a:extLst>
            </p:cNvPr>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grpSp>
      <p:sp>
        <p:nvSpPr>
          <p:cNvPr id="32" name="Freeform 5">
            <a:extLst>
              <a:ext uri="{FF2B5EF4-FFF2-40B4-BE49-F238E27FC236}">
                <a16:creationId xmlns:a16="http://schemas.microsoft.com/office/drawing/2014/main" id="{A8A5260E-F23E-41CA-AEB9-95D269A6DD29}"/>
              </a:ext>
            </a:extLst>
          </p:cNvPr>
          <p:cNvSpPr>
            <a:spLocks noEditPoints="1"/>
          </p:cNvSpPr>
          <p:nvPr/>
        </p:nvSpPr>
        <p:spPr bwMode="auto">
          <a:xfrm>
            <a:off x="11263713" y="3648810"/>
            <a:ext cx="639519" cy="836005"/>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tx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275143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75481" y="295274"/>
            <a:ext cx="11887878" cy="917575"/>
          </a:xfrm>
        </p:spPr>
        <p:txBody>
          <a:bodyPr/>
          <a:lstStyle/>
          <a:p>
            <a:r>
              <a:rPr lang="en-US" dirty="0"/>
              <a:t>Built-in connectivity for all your data</a:t>
            </a:r>
          </a:p>
        </p:txBody>
      </p:sp>
      <p:sp>
        <p:nvSpPr>
          <p:cNvPr id="38" name="Rectangle 145"/>
          <p:cNvSpPr/>
          <p:nvPr/>
        </p:nvSpPr>
        <p:spPr bwMode="auto">
          <a:xfrm>
            <a:off x="1064480" y="1629431"/>
            <a:ext cx="5151228" cy="6528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836" dirty="0">
                <a:solidFill>
                  <a:schemeClr val="tx2"/>
                </a:solidFill>
                <a:cs typeface="Segoe UI Light" panose="020B0502040204020203" pitchFamily="34" charset="0"/>
              </a:rPr>
              <a:t>SaaS solutions</a:t>
            </a:r>
          </a:p>
          <a:p>
            <a:pPr defTabSz="932384"/>
            <a:r>
              <a:rPr lang="en-US" sz="1224" i="1" dirty="0">
                <a:solidFill>
                  <a:schemeClr val="accent2"/>
                </a:solidFill>
                <a:cs typeface="Segoe UI Light" panose="020B0502040204020203" pitchFamily="34" charset="0"/>
              </a:rPr>
              <a:t>e.g. </a:t>
            </a:r>
            <a:r>
              <a:rPr lang="en-US" sz="1224" i="1" dirty="0" err="1">
                <a:solidFill>
                  <a:schemeClr val="accent2"/>
                </a:solidFill>
                <a:cs typeface="Segoe UI Light" panose="020B0502040204020203" pitchFamily="34" charset="0"/>
              </a:rPr>
              <a:t>Marketo</a:t>
            </a:r>
            <a:r>
              <a:rPr lang="en-US" sz="1224" i="1" dirty="0">
                <a:solidFill>
                  <a:schemeClr val="accent2"/>
                </a:solidFill>
                <a:cs typeface="Segoe UI Light" panose="020B0502040204020203" pitchFamily="34" charset="0"/>
              </a:rPr>
              <a:t>, Salesforce, </a:t>
            </a:r>
            <a:r>
              <a:rPr lang="en-US" sz="1224" i="1" dirty="0" err="1">
                <a:solidFill>
                  <a:schemeClr val="accent2"/>
                </a:solidFill>
                <a:cs typeface="Segoe UI Light" panose="020B0502040204020203" pitchFamily="34" charset="0"/>
              </a:rPr>
              <a:t>Quickbooks</a:t>
            </a:r>
            <a:r>
              <a:rPr lang="en-US" sz="1224" i="1" dirty="0">
                <a:solidFill>
                  <a:schemeClr val="accent2"/>
                </a:solidFill>
                <a:cs typeface="Segoe UI Light" panose="020B0502040204020203" pitchFamily="34" charset="0"/>
              </a:rPr>
              <a:t>, Google Analytics</a:t>
            </a:r>
          </a:p>
        </p:txBody>
      </p:sp>
      <p:grpSp>
        <p:nvGrpSpPr>
          <p:cNvPr id="39" name="Group 332"/>
          <p:cNvGrpSpPr>
            <a:grpSpLocks noChangeAspect="1"/>
          </p:cNvGrpSpPr>
          <p:nvPr/>
        </p:nvGrpSpPr>
        <p:grpSpPr>
          <a:xfrm>
            <a:off x="471612" y="1735598"/>
            <a:ext cx="538867" cy="440491"/>
            <a:chOff x="2123129" y="1797431"/>
            <a:chExt cx="2472585" cy="2021180"/>
          </a:xfrm>
          <a:solidFill>
            <a:schemeClr val="accent1"/>
          </a:solidFill>
        </p:grpSpPr>
        <p:sp>
          <p:nvSpPr>
            <p:cNvPr id="80" name="Freeform 13"/>
            <p:cNvSpPr>
              <a:spLocks/>
            </p:cNvSpPr>
            <p:nvPr/>
          </p:nvSpPr>
          <p:spPr bwMode="auto">
            <a:xfrm rot="20700000">
              <a:off x="3155856" y="2377155"/>
              <a:ext cx="1439858" cy="1441456"/>
            </a:xfrm>
            <a:custGeom>
              <a:avLst/>
              <a:gdLst>
                <a:gd name="T0" fmla="*/ 138 w 441"/>
                <a:gd name="T1" fmla="*/ 341 h 441"/>
                <a:gd name="T2" fmla="*/ 183 w 441"/>
                <a:gd name="T3" fmla="*/ 374 h 441"/>
                <a:gd name="T4" fmla="*/ 220 w 441"/>
                <a:gd name="T5" fmla="*/ 423 h 441"/>
                <a:gd name="T6" fmla="*/ 422 w 441"/>
                <a:gd name="T7" fmla="*/ 220 h 441"/>
                <a:gd name="T8" fmla="*/ 373 w 441"/>
                <a:gd name="T9" fmla="*/ 184 h 441"/>
                <a:gd name="T10" fmla="*/ 341 w 441"/>
                <a:gd name="T11" fmla="*/ 139 h 441"/>
                <a:gd name="T12" fmla="*/ 382 w 441"/>
                <a:gd name="T13" fmla="*/ 58 h 441"/>
                <a:gd name="T14" fmla="*/ 302 w 441"/>
                <a:gd name="T15" fmla="*/ 100 h 441"/>
                <a:gd name="T16" fmla="*/ 257 w 441"/>
                <a:gd name="T17" fmla="*/ 67 h 441"/>
                <a:gd name="T18" fmla="*/ 220 w 441"/>
                <a:gd name="T19" fmla="*/ 18 h 441"/>
                <a:gd name="T20" fmla="*/ 171 w 441"/>
                <a:gd name="T21" fmla="*/ 55 h 441"/>
                <a:gd name="T22" fmla="*/ 138 w 441"/>
                <a:gd name="T23" fmla="*/ 100 h 441"/>
                <a:gd name="T24" fmla="*/ 180 w 441"/>
                <a:gd name="T25" fmla="*/ 181 h 441"/>
                <a:gd name="T26" fmla="*/ 100 w 441"/>
                <a:gd name="T27" fmla="*/ 139 h 441"/>
                <a:gd name="T28" fmla="*/ 55 w 441"/>
                <a:gd name="T29" fmla="*/ 171 h 441"/>
                <a:gd name="T30" fmla="*/ 18 w 441"/>
                <a:gd name="T31" fmla="*/ 220 h 441"/>
                <a:gd name="T32" fmla="*/ 67 w 441"/>
                <a:gd name="T33" fmla="*/ 257 h 441"/>
                <a:gd name="T34" fmla="*/ 100 w 441"/>
                <a:gd name="T35" fmla="*/ 302 h 441"/>
                <a:gd name="T36" fmla="*/ 58 w 441"/>
                <a:gd name="T37" fmla="*/ 383 h 441"/>
                <a:gd name="T38" fmla="*/ 138 w 441"/>
                <a:gd name="T39" fmla="*/ 3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441">
                  <a:moveTo>
                    <a:pt x="138" y="341"/>
                  </a:moveTo>
                  <a:cubicBezTo>
                    <a:pt x="147" y="337"/>
                    <a:pt x="171" y="361"/>
                    <a:pt x="183" y="374"/>
                  </a:cubicBezTo>
                  <a:cubicBezTo>
                    <a:pt x="196" y="386"/>
                    <a:pt x="220" y="423"/>
                    <a:pt x="220" y="423"/>
                  </a:cubicBezTo>
                  <a:cubicBezTo>
                    <a:pt x="422" y="220"/>
                    <a:pt x="422" y="220"/>
                    <a:pt x="422" y="220"/>
                  </a:cubicBezTo>
                  <a:cubicBezTo>
                    <a:pt x="422" y="220"/>
                    <a:pt x="386" y="196"/>
                    <a:pt x="373" y="184"/>
                  </a:cubicBezTo>
                  <a:cubicBezTo>
                    <a:pt x="361" y="171"/>
                    <a:pt x="338" y="149"/>
                    <a:pt x="341" y="139"/>
                  </a:cubicBezTo>
                  <a:cubicBezTo>
                    <a:pt x="343" y="129"/>
                    <a:pt x="441" y="116"/>
                    <a:pt x="382" y="58"/>
                  </a:cubicBezTo>
                  <a:cubicBezTo>
                    <a:pt x="324" y="0"/>
                    <a:pt x="310" y="96"/>
                    <a:pt x="302" y="100"/>
                  </a:cubicBezTo>
                  <a:cubicBezTo>
                    <a:pt x="294" y="104"/>
                    <a:pt x="269" y="80"/>
                    <a:pt x="257" y="67"/>
                  </a:cubicBezTo>
                  <a:cubicBezTo>
                    <a:pt x="245" y="55"/>
                    <a:pt x="220" y="18"/>
                    <a:pt x="220" y="18"/>
                  </a:cubicBezTo>
                  <a:cubicBezTo>
                    <a:pt x="220" y="18"/>
                    <a:pt x="183" y="43"/>
                    <a:pt x="171" y="55"/>
                  </a:cubicBezTo>
                  <a:cubicBezTo>
                    <a:pt x="159" y="67"/>
                    <a:pt x="134" y="92"/>
                    <a:pt x="138" y="100"/>
                  </a:cubicBezTo>
                  <a:cubicBezTo>
                    <a:pt x="142" y="108"/>
                    <a:pt x="238" y="122"/>
                    <a:pt x="180" y="181"/>
                  </a:cubicBezTo>
                  <a:cubicBezTo>
                    <a:pt x="122" y="239"/>
                    <a:pt x="110" y="141"/>
                    <a:pt x="100" y="139"/>
                  </a:cubicBezTo>
                  <a:cubicBezTo>
                    <a:pt x="89" y="137"/>
                    <a:pt x="67" y="159"/>
                    <a:pt x="55" y="171"/>
                  </a:cubicBezTo>
                  <a:cubicBezTo>
                    <a:pt x="42" y="184"/>
                    <a:pt x="18" y="220"/>
                    <a:pt x="18" y="220"/>
                  </a:cubicBezTo>
                  <a:cubicBezTo>
                    <a:pt x="18" y="220"/>
                    <a:pt x="55" y="245"/>
                    <a:pt x="67" y="257"/>
                  </a:cubicBezTo>
                  <a:cubicBezTo>
                    <a:pt x="79" y="269"/>
                    <a:pt x="102" y="292"/>
                    <a:pt x="100" y="302"/>
                  </a:cubicBezTo>
                  <a:cubicBezTo>
                    <a:pt x="98" y="312"/>
                    <a:pt x="0" y="325"/>
                    <a:pt x="58" y="383"/>
                  </a:cubicBezTo>
                  <a:cubicBezTo>
                    <a:pt x="116" y="441"/>
                    <a:pt x="130" y="345"/>
                    <a:pt x="138" y="341"/>
                  </a:cubicBez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1" name="Freeform 14"/>
            <p:cNvSpPr>
              <a:spLocks/>
            </p:cNvSpPr>
            <p:nvPr/>
          </p:nvSpPr>
          <p:spPr bwMode="auto">
            <a:xfrm rot="9900000">
              <a:off x="2123129" y="1797431"/>
              <a:ext cx="1377949" cy="1377949"/>
            </a:xfrm>
            <a:custGeom>
              <a:avLst/>
              <a:gdLst>
                <a:gd name="T0" fmla="*/ 422 w 422"/>
                <a:gd name="T1" fmla="*/ 220 h 422"/>
                <a:gd name="T2" fmla="*/ 386 w 422"/>
                <a:gd name="T3" fmla="*/ 171 h 422"/>
                <a:gd name="T4" fmla="*/ 341 w 422"/>
                <a:gd name="T5" fmla="*/ 138 h 422"/>
                <a:gd name="T6" fmla="*/ 260 w 422"/>
                <a:gd name="T7" fmla="*/ 180 h 422"/>
                <a:gd name="T8" fmla="*/ 302 w 422"/>
                <a:gd name="T9" fmla="*/ 100 h 422"/>
                <a:gd name="T10" fmla="*/ 269 w 422"/>
                <a:gd name="T11" fmla="*/ 55 h 422"/>
                <a:gd name="T12" fmla="*/ 220 w 422"/>
                <a:gd name="T13" fmla="*/ 18 h 422"/>
                <a:gd name="T14" fmla="*/ 183 w 422"/>
                <a:gd name="T15" fmla="*/ 67 h 422"/>
                <a:gd name="T16" fmla="*/ 138 w 422"/>
                <a:gd name="T17" fmla="*/ 100 h 422"/>
                <a:gd name="T18" fmla="*/ 58 w 422"/>
                <a:gd name="T19" fmla="*/ 58 h 422"/>
                <a:gd name="T20" fmla="*/ 100 w 422"/>
                <a:gd name="T21" fmla="*/ 138 h 422"/>
                <a:gd name="T22" fmla="*/ 67 w 422"/>
                <a:gd name="T23" fmla="*/ 183 h 422"/>
                <a:gd name="T24" fmla="*/ 18 w 422"/>
                <a:gd name="T25" fmla="*/ 220 h 422"/>
                <a:gd name="T26" fmla="*/ 55 w 422"/>
                <a:gd name="T27" fmla="*/ 269 h 422"/>
                <a:gd name="T28" fmla="*/ 100 w 422"/>
                <a:gd name="T29" fmla="*/ 302 h 422"/>
                <a:gd name="T30" fmla="*/ 180 w 422"/>
                <a:gd name="T31" fmla="*/ 260 h 422"/>
                <a:gd name="T32" fmla="*/ 138 w 422"/>
                <a:gd name="T33" fmla="*/ 341 h 422"/>
                <a:gd name="T34" fmla="*/ 171 w 422"/>
                <a:gd name="T35" fmla="*/ 386 h 422"/>
                <a:gd name="T36" fmla="*/ 220 w 422"/>
                <a:gd name="T37" fmla="*/ 422 h 422"/>
                <a:gd name="T38" fmla="*/ 422 w 422"/>
                <a:gd name="T39" fmla="*/ 2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2" h="422">
                  <a:moveTo>
                    <a:pt x="422" y="220"/>
                  </a:moveTo>
                  <a:cubicBezTo>
                    <a:pt x="422" y="220"/>
                    <a:pt x="398" y="183"/>
                    <a:pt x="386" y="171"/>
                  </a:cubicBezTo>
                  <a:cubicBezTo>
                    <a:pt x="373" y="159"/>
                    <a:pt x="349" y="134"/>
                    <a:pt x="341" y="138"/>
                  </a:cubicBezTo>
                  <a:cubicBezTo>
                    <a:pt x="332" y="142"/>
                    <a:pt x="318" y="239"/>
                    <a:pt x="260" y="180"/>
                  </a:cubicBezTo>
                  <a:cubicBezTo>
                    <a:pt x="202" y="122"/>
                    <a:pt x="300" y="110"/>
                    <a:pt x="302" y="100"/>
                  </a:cubicBezTo>
                  <a:cubicBezTo>
                    <a:pt x="304" y="90"/>
                    <a:pt x="281" y="67"/>
                    <a:pt x="269" y="55"/>
                  </a:cubicBezTo>
                  <a:cubicBezTo>
                    <a:pt x="257" y="42"/>
                    <a:pt x="220" y="18"/>
                    <a:pt x="220" y="18"/>
                  </a:cubicBezTo>
                  <a:cubicBezTo>
                    <a:pt x="220" y="18"/>
                    <a:pt x="196" y="55"/>
                    <a:pt x="183" y="67"/>
                  </a:cubicBezTo>
                  <a:cubicBezTo>
                    <a:pt x="171" y="79"/>
                    <a:pt x="149" y="102"/>
                    <a:pt x="138" y="100"/>
                  </a:cubicBezTo>
                  <a:cubicBezTo>
                    <a:pt x="128" y="98"/>
                    <a:pt x="116" y="0"/>
                    <a:pt x="58" y="58"/>
                  </a:cubicBezTo>
                  <a:cubicBezTo>
                    <a:pt x="0" y="116"/>
                    <a:pt x="96" y="130"/>
                    <a:pt x="100" y="138"/>
                  </a:cubicBezTo>
                  <a:cubicBezTo>
                    <a:pt x="104" y="147"/>
                    <a:pt x="79" y="171"/>
                    <a:pt x="67" y="183"/>
                  </a:cubicBezTo>
                  <a:cubicBezTo>
                    <a:pt x="55" y="196"/>
                    <a:pt x="18" y="220"/>
                    <a:pt x="18" y="220"/>
                  </a:cubicBezTo>
                  <a:cubicBezTo>
                    <a:pt x="18" y="220"/>
                    <a:pt x="42" y="257"/>
                    <a:pt x="55" y="269"/>
                  </a:cubicBezTo>
                  <a:cubicBezTo>
                    <a:pt x="67" y="281"/>
                    <a:pt x="91" y="306"/>
                    <a:pt x="100" y="302"/>
                  </a:cubicBezTo>
                  <a:cubicBezTo>
                    <a:pt x="108" y="298"/>
                    <a:pt x="122" y="202"/>
                    <a:pt x="180" y="260"/>
                  </a:cubicBezTo>
                  <a:cubicBezTo>
                    <a:pt x="238" y="318"/>
                    <a:pt x="140" y="330"/>
                    <a:pt x="138" y="341"/>
                  </a:cubicBezTo>
                  <a:cubicBezTo>
                    <a:pt x="136" y="351"/>
                    <a:pt x="159" y="373"/>
                    <a:pt x="171" y="386"/>
                  </a:cubicBezTo>
                  <a:cubicBezTo>
                    <a:pt x="183" y="398"/>
                    <a:pt x="220" y="422"/>
                    <a:pt x="220" y="422"/>
                  </a:cubicBezTo>
                  <a:lnTo>
                    <a:pt x="422" y="220"/>
                  </a:ln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40" name="Rectangle 152"/>
          <p:cNvSpPr/>
          <p:nvPr/>
        </p:nvSpPr>
        <p:spPr bwMode="auto">
          <a:xfrm>
            <a:off x="1064481" y="2460221"/>
            <a:ext cx="5151228" cy="6528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836" dirty="0">
                <a:solidFill>
                  <a:schemeClr val="tx2"/>
                </a:solidFill>
                <a:latin typeface="Segoe UI Semilight"/>
                <a:cs typeface="Segoe UI Light" panose="020B0502040204020203" pitchFamily="34" charset="0"/>
              </a:rPr>
              <a:t>On-premises Data</a:t>
            </a:r>
          </a:p>
        </p:txBody>
      </p:sp>
      <p:sp>
        <p:nvSpPr>
          <p:cNvPr id="41" name="Freeform 30"/>
          <p:cNvSpPr>
            <a:spLocks noChangeAspect="1" noEditPoints="1"/>
          </p:cNvSpPr>
          <p:nvPr/>
        </p:nvSpPr>
        <p:spPr bwMode="auto">
          <a:xfrm>
            <a:off x="514801" y="2587065"/>
            <a:ext cx="452488" cy="399136"/>
          </a:xfrm>
          <a:custGeom>
            <a:avLst/>
            <a:gdLst>
              <a:gd name="T0" fmla="*/ 883 w 916"/>
              <a:gd name="T1" fmla="*/ 286 h 808"/>
              <a:gd name="T2" fmla="*/ 539 w 916"/>
              <a:gd name="T3" fmla="*/ 723 h 808"/>
              <a:gd name="T4" fmla="*/ 504 w 916"/>
              <a:gd name="T5" fmla="*/ 0 h 808"/>
              <a:gd name="T6" fmla="*/ 35 w 916"/>
              <a:gd name="T7" fmla="*/ 723 h 808"/>
              <a:gd name="T8" fmla="*/ 0 w 916"/>
              <a:gd name="T9" fmla="*/ 808 h 808"/>
              <a:gd name="T10" fmla="*/ 916 w 916"/>
              <a:gd name="T11" fmla="*/ 723 h 808"/>
              <a:gd name="T12" fmla="*/ 229 w 916"/>
              <a:gd name="T13" fmla="*/ 665 h 808"/>
              <a:gd name="T14" fmla="*/ 109 w 916"/>
              <a:gd name="T15" fmla="*/ 596 h 808"/>
              <a:gd name="T16" fmla="*/ 229 w 916"/>
              <a:gd name="T17" fmla="*/ 665 h 808"/>
              <a:gd name="T18" fmla="*/ 109 w 916"/>
              <a:gd name="T19" fmla="*/ 501 h 808"/>
              <a:gd name="T20" fmla="*/ 229 w 916"/>
              <a:gd name="T21" fmla="*/ 432 h 808"/>
              <a:gd name="T22" fmla="*/ 229 w 916"/>
              <a:gd name="T23" fmla="*/ 337 h 808"/>
              <a:gd name="T24" fmla="*/ 109 w 916"/>
              <a:gd name="T25" fmla="*/ 267 h 808"/>
              <a:gd name="T26" fmla="*/ 229 w 916"/>
              <a:gd name="T27" fmla="*/ 337 h 808"/>
              <a:gd name="T28" fmla="*/ 109 w 916"/>
              <a:gd name="T29" fmla="*/ 172 h 808"/>
              <a:gd name="T30" fmla="*/ 229 w 916"/>
              <a:gd name="T31" fmla="*/ 103 h 808"/>
              <a:gd name="T32" fmla="*/ 428 w 916"/>
              <a:gd name="T33" fmla="*/ 665 h 808"/>
              <a:gd name="T34" fmla="*/ 307 w 916"/>
              <a:gd name="T35" fmla="*/ 596 h 808"/>
              <a:gd name="T36" fmla="*/ 428 w 916"/>
              <a:gd name="T37" fmla="*/ 665 h 808"/>
              <a:gd name="T38" fmla="*/ 307 w 916"/>
              <a:gd name="T39" fmla="*/ 501 h 808"/>
              <a:gd name="T40" fmla="*/ 428 w 916"/>
              <a:gd name="T41" fmla="*/ 432 h 808"/>
              <a:gd name="T42" fmla="*/ 428 w 916"/>
              <a:gd name="T43" fmla="*/ 337 h 808"/>
              <a:gd name="T44" fmla="*/ 307 w 916"/>
              <a:gd name="T45" fmla="*/ 267 h 808"/>
              <a:gd name="T46" fmla="*/ 428 w 916"/>
              <a:gd name="T47" fmla="*/ 337 h 808"/>
              <a:gd name="T48" fmla="*/ 307 w 916"/>
              <a:gd name="T49" fmla="*/ 172 h 808"/>
              <a:gd name="T50" fmla="*/ 428 w 916"/>
              <a:gd name="T51" fmla="*/ 103 h 808"/>
              <a:gd name="T52" fmla="*/ 684 w 916"/>
              <a:gd name="T53" fmla="*/ 668 h 808"/>
              <a:gd name="T54" fmla="*/ 606 w 916"/>
              <a:gd name="T55" fmla="*/ 549 h 808"/>
              <a:gd name="T56" fmla="*/ 684 w 916"/>
              <a:gd name="T57" fmla="*/ 668 h 808"/>
              <a:gd name="T58" fmla="*/ 606 w 916"/>
              <a:gd name="T59" fmla="*/ 482 h 808"/>
              <a:gd name="T60" fmla="*/ 684 w 916"/>
              <a:gd name="T61" fmla="*/ 365 h 808"/>
              <a:gd name="T62" fmla="*/ 816 w 916"/>
              <a:gd name="T63" fmla="*/ 668 h 808"/>
              <a:gd name="T64" fmla="*/ 738 w 916"/>
              <a:gd name="T65" fmla="*/ 549 h 808"/>
              <a:gd name="T66" fmla="*/ 816 w 916"/>
              <a:gd name="T67" fmla="*/ 668 h 808"/>
              <a:gd name="T68" fmla="*/ 738 w 916"/>
              <a:gd name="T69" fmla="*/ 482 h 808"/>
              <a:gd name="T70" fmla="*/ 816 w 916"/>
              <a:gd name="T71" fmla="*/ 36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808">
                <a:moveTo>
                  <a:pt x="883" y="723"/>
                </a:moveTo>
                <a:lnTo>
                  <a:pt x="883" y="286"/>
                </a:lnTo>
                <a:lnTo>
                  <a:pt x="539" y="286"/>
                </a:lnTo>
                <a:lnTo>
                  <a:pt x="539" y="723"/>
                </a:lnTo>
                <a:lnTo>
                  <a:pt x="504" y="723"/>
                </a:lnTo>
                <a:lnTo>
                  <a:pt x="504" y="0"/>
                </a:lnTo>
                <a:lnTo>
                  <a:pt x="35" y="0"/>
                </a:lnTo>
                <a:lnTo>
                  <a:pt x="35" y="723"/>
                </a:lnTo>
                <a:lnTo>
                  <a:pt x="0" y="723"/>
                </a:lnTo>
                <a:lnTo>
                  <a:pt x="0" y="808"/>
                </a:lnTo>
                <a:lnTo>
                  <a:pt x="916" y="808"/>
                </a:lnTo>
                <a:lnTo>
                  <a:pt x="916" y="723"/>
                </a:lnTo>
                <a:lnTo>
                  <a:pt x="883" y="723"/>
                </a:lnTo>
                <a:close/>
                <a:moveTo>
                  <a:pt x="229" y="665"/>
                </a:moveTo>
                <a:lnTo>
                  <a:pt x="109" y="665"/>
                </a:lnTo>
                <a:lnTo>
                  <a:pt x="109" y="596"/>
                </a:lnTo>
                <a:lnTo>
                  <a:pt x="229" y="596"/>
                </a:lnTo>
                <a:lnTo>
                  <a:pt x="229" y="665"/>
                </a:lnTo>
                <a:close/>
                <a:moveTo>
                  <a:pt x="229" y="501"/>
                </a:moveTo>
                <a:lnTo>
                  <a:pt x="109" y="501"/>
                </a:lnTo>
                <a:lnTo>
                  <a:pt x="109" y="432"/>
                </a:lnTo>
                <a:lnTo>
                  <a:pt x="229" y="432"/>
                </a:lnTo>
                <a:lnTo>
                  <a:pt x="229" y="501"/>
                </a:lnTo>
                <a:close/>
                <a:moveTo>
                  <a:pt x="229" y="337"/>
                </a:moveTo>
                <a:lnTo>
                  <a:pt x="109" y="337"/>
                </a:lnTo>
                <a:lnTo>
                  <a:pt x="109" y="267"/>
                </a:lnTo>
                <a:lnTo>
                  <a:pt x="229" y="267"/>
                </a:lnTo>
                <a:lnTo>
                  <a:pt x="229" y="337"/>
                </a:lnTo>
                <a:close/>
                <a:moveTo>
                  <a:pt x="229" y="172"/>
                </a:moveTo>
                <a:lnTo>
                  <a:pt x="109" y="172"/>
                </a:lnTo>
                <a:lnTo>
                  <a:pt x="109" y="103"/>
                </a:lnTo>
                <a:lnTo>
                  <a:pt x="229" y="103"/>
                </a:lnTo>
                <a:lnTo>
                  <a:pt x="229" y="172"/>
                </a:lnTo>
                <a:close/>
                <a:moveTo>
                  <a:pt x="428" y="665"/>
                </a:moveTo>
                <a:lnTo>
                  <a:pt x="307" y="665"/>
                </a:lnTo>
                <a:lnTo>
                  <a:pt x="307" y="596"/>
                </a:lnTo>
                <a:lnTo>
                  <a:pt x="428" y="596"/>
                </a:lnTo>
                <a:lnTo>
                  <a:pt x="428" y="665"/>
                </a:lnTo>
                <a:close/>
                <a:moveTo>
                  <a:pt x="428" y="501"/>
                </a:moveTo>
                <a:lnTo>
                  <a:pt x="307" y="501"/>
                </a:lnTo>
                <a:lnTo>
                  <a:pt x="307" y="432"/>
                </a:lnTo>
                <a:lnTo>
                  <a:pt x="428" y="432"/>
                </a:lnTo>
                <a:lnTo>
                  <a:pt x="428" y="501"/>
                </a:lnTo>
                <a:close/>
                <a:moveTo>
                  <a:pt x="428" y="337"/>
                </a:moveTo>
                <a:lnTo>
                  <a:pt x="307" y="337"/>
                </a:lnTo>
                <a:lnTo>
                  <a:pt x="307" y="267"/>
                </a:lnTo>
                <a:lnTo>
                  <a:pt x="428" y="267"/>
                </a:lnTo>
                <a:lnTo>
                  <a:pt x="428" y="337"/>
                </a:lnTo>
                <a:close/>
                <a:moveTo>
                  <a:pt x="428" y="172"/>
                </a:moveTo>
                <a:lnTo>
                  <a:pt x="307" y="172"/>
                </a:lnTo>
                <a:lnTo>
                  <a:pt x="307" y="103"/>
                </a:lnTo>
                <a:lnTo>
                  <a:pt x="428" y="103"/>
                </a:lnTo>
                <a:lnTo>
                  <a:pt x="428" y="172"/>
                </a:lnTo>
                <a:close/>
                <a:moveTo>
                  <a:pt x="684" y="668"/>
                </a:moveTo>
                <a:lnTo>
                  <a:pt x="606" y="668"/>
                </a:lnTo>
                <a:lnTo>
                  <a:pt x="606" y="549"/>
                </a:lnTo>
                <a:lnTo>
                  <a:pt x="684" y="549"/>
                </a:lnTo>
                <a:lnTo>
                  <a:pt x="684" y="668"/>
                </a:lnTo>
                <a:close/>
                <a:moveTo>
                  <a:pt x="684" y="482"/>
                </a:moveTo>
                <a:lnTo>
                  <a:pt x="606" y="482"/>
                </a:lnTo>
                <a:lnTo>
                  <a:pt x="606" y="365"/>
                </a:lnTo>
                <a:lnTo>
                  <a:pt x="684" y="365"/>
                </a:lnTo>
                <a:lnTo>
                  <a:pt x="684" y="482"/>
                </a:lnTo>
                <a:close/>
                <a:moveTo>
                  <a:pt x="816" y="668"/>
                </a:moveTo>
                <a:lnTo>
                  <a:pt x="738" y="668"/>
                </a:lnTo>
                <a:lnTo>
                  <a:pt x="738" y="549"/>
                </a:lnTo>
                <a:lnTo>
                  <a:pt x="816" y="549"/>
                </a:lnTo>
                <a:lnTo>
                  <a:pt x="816" y="668"/>
                </a:lnTo>
                <a:close/>
                <a:moveTo>
                  <a:pt x="816" y="482"/>
                </a:moveTo>
                <a:lnTo>
                  <a:pt x="738" y="482"/>
                </a:lnTo>
                <a:lnTo>
                  <a:pt x="738" y="365"/>
                </a:lnTo>
                <a:lnTo>
                  <a:pt x="816" y="365"/>
                </a:lnTo>
                <a:lnTo>
                  <a:pt x="816" y="482"/>
                </a:lnTo>
                <a:close/>
              </a:path>
            </a:pathLst>
          </a:custGeom>
          <a:solidFill>
            <a:schemeClr val="accent1"/>
          </a:solid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nvGrpSpPr>
          <p:cNvPr id="42" name="Group 41"/>
          <p:cNvGrpSpPr>
            <a:grpSpLocks noChangeAspect="1"/>
          </p:cNvGrpSpPr>
          <p:nvPr/>
        </p:nvGrpSpPr>
        <p:grpSpPr>
          <a:xfrm>
            <a:off x="514002" y="3417855"/>
            <a:ext cx="454085" cy="399136"/>
            <a:chOff x="681704" y="2920137"/>
            <a:chExt cx="321649" cy="282726"/>
          </a:xfrm>
          <a:solidFill>
            <a:schemeClr val="accent1"/>
          </a:solidFill>
        </p:grpSpPr>
        <p:sp>
          <p:nvSpPr>
            <p:cNvPr id="78" name="Freeform 34"/>
            <p:cNvSpPr>
              <a:spLocks/>
            </p:cNvSpPr>
            <p:nvPr/>
          </p:nvSpPr>
          <p:spPr bwMode="auto">
            <a:xfrm>
              <a:off x="681704" y="2920137"/>
              <a:ext cx="270621" cy="210107"/>
            </a:xfrm>
            <a:custGeom>
              <a:avLst/>
              <a:gdLst>
                <a:gd name="T0" fmla="*/ 270 w 1048"/>
                <a:gd name="T1" fmla="*/ 104 h 814"/>
                <a:gd name="T2" fmla="*/ 328 w 1048"/>
                <a:gd name="T3" fmla="*/ 81 h 814"/>
                <a:gd name="T4" fmla="*/ 967 w 1048"/>
                <a:gd name="T5" fmla="*/ 81 h 814"/>
                <a:gd name="T6" fmla="*/ 967 w 1048"/>
                <a:gd name="T7" fmla="*/ 142 h 814"/>
                <a:gd name="T8" fmla="*/ 1048 w 1048"/>
                <a:gd name="T9" fmla="*/ 142 h 814"/>
                <a:gd name="T10" fmla="*/ 1048 w 1048"/>
                <a:gd name="T11" fmla="*/ 0 h 814"/>
                <a:gd name="T12" fmla="*/ 328 w 1048"/>
                <a:gd name="T13" fmla="*/ 0 h 814"/>
                <a:gd name="T14" fmla="*/ 205 w 1048"/>
                <a:gd name="T15" fmla="*/ 56 h 814"/>
                <a:gd name="T16" fmla="*/ 38 w 1048"/>
                <a:gd name="T17" fmla="*/ 318 h 814"/>
                <a:gd name="T18" fmla="*/ 0 w 1048"/>
                <a:gd name="T19" fmla="*/ 426 h 814"/>
                <a:gd name="T20" fmla="*/ 0 w 1048"/>
                <a:gd name="T21" fmla="*/ 814 h 814"/>
                <a:gd name="T22" fmla="*/ 240 w 1048"/>
                <a:gd name="T23" fmla="*/ 814 h 814"/>
                <a:gd name="T24" fmla="*/ 240 w 1048"/>
                <a:gd name="T25" fmla="*/ 733 h 814"/>
                <a:gd name="T26" fmla="*/ 81 w 1048"/>
                <a:gd name="T27" fmla="*/ 733 h 814"/>
                <a:gd name="T28" fmla="*/ 81 w 1048"/>
                <a:gd name="T29" fmla="*/ 426 h 814"/>
                <a:gd name="T30" fmla="*/ 280 w 1048"/>
                <a:gd name="T31" fmla="*/ 297 h 814"/>
                <a:gd name="T32" fmla="*/ 270 w 1048"/>
                <a:gd name="T33" fmla="*/ 10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8" h="814">
                  <a:moveTo>
                    <a:pt x="270" y="104"/>
                  </a:moveTo>
                  <a:cubicBezTo>
                    <a:pt x="274" y="98"/>
                    <a:pt x="287" y="81"/>
                    <a:pt x="328" y="81"/>
                  </a:cubicBezTo>
                  <a:cubicBezTo>
                    <a:pt x="967" y="81"/>
                    <a:pt x="967" y="81"/>
                    <a:pt x="967" y="81"/>
                  </a:cubicBezTo>
                  <a:cubicBezTo>
                    <a:pt x="967" y="142"/>
                    <a:pt x="967" y="142"/>
                    <a:pt x="967" y="142"/>
                  </a:cubicBezTo>
                  <a:cubicBezTo>
                    <a:pt x="1048" y="142"/>
                    <a:pt x="1048" y="142"/>
                    <a:pt x="1048" y="142"/>
                  </a:cubicBezTo>
                  <a:cubicBezTo>
                    <a:pt x="1048" y="0"/>
                    <a:pt x="1048" y="0"/>
                    <a:pt x="1048" y="0"/>
                  </a:cubicBezTo>
                  <a:cubicBezTo>
                    <a:pt x="328" y="0"/>
                    <a:pt x="328" y="0"/>
                    <a:pt x="328" y="0"/>
                  </a:cubicBezTo>
                  <a:cubicBezTo>
                    <a:pt x="260" y="0"/>
                    <a:pt x="223" y="30"/>
                    <a:pt x="205" y="56"/>
                  </a:cubicBezTo>
                  <a:cubicBezTo>
                    <a:pt x="38" y="318"/>
                    <a:pt x="38" y="318"/>
                    <a:pt x="38" y="318"/>
                  </a:cubicBezTo>
                  <a:cubicBezTo>
                    <a:pt x="19" y="345"/>
                    <a:pt x="0" y="383"/>
                    <a:pt x="0" y="426"/>
                  </a:cubicBezTo>
                  <a:cubicBezTo>
                    <a:pt x="0" y="814"/>
                    <a:pt x="0" y="814"/>
                    <a:pt x="0" y="814"/>
                  </a:cubicBezTo>
                  <a:cubicBezTo>
                    <a:pt x="240" y="814"/>
                    <a:pt x="240" y="814"/>
                    <a:pt x="240" y="814"/>
                  </a:cubicBezTo>
                  <a:cubicBezTo>
                    <a:pt x="240" y="733"/>
                    <a:pt x="240" y="733"/>
                    <a:pt x="240" y="733"/>
                  </a:cubicBezTo>
                  <a:cubicBezTo>
                    <a:pt x="81" y="733"/>
                    <a:pt x="81" y="733"/>
                    <a:pt x="81" y="733"/>
                  </a:cubicBezTo>
                  <a:cubicBezTo>
                    <a:pt x="81" y="426"/>
                    <a:pt x="81" y="426"/>
                    <a:pt x="81" y="426"/>
                  </a:cubicBezTo>
                  <a:cubicBezTo>
                    <a:pt x="81" y="357"/>
                    <a:pt x="213" y="303"/>
                    <a:pt x="280" y="297"/>
                  </a:cubicBezTo>
                  <a:cubicBezTo>
                    <a:pt x="258" y="241"/>
                    <a:pt x="241" y="148"/>
                    <a:pt x="270"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9" name="Freeform 35"/>
            <p:cNvSpPr>
              <a:spLocks noEditPoints="1"/>
            </p:cNvSpPr>
            <p:nvPr/>
          </p:nvSpPr>
          <p:spPr bwMode="auto">
            <a:xfrm>
              <a:off x="760426" y="2959066"/>
              <a:ext cx="242927" cy="243797"/>
            </a:xfrm>
            <a:custGeom>
              <a:avLst/>
              <a:gdLst>
                <a:gd name="T0" fmla="*/ 327 w 941"/>
                <a:gd name="T1" fmla="*/ 277 h 944"/>
                <a:gd name="T2" fmla="*/ 327 w 941"/>
                <a:gd name="T3" fmla="*/ 321 h 944"/>
                <a:gd name="T4" fmla="*/ 344 w 941"/>
                <a:gd name="T5" fmla="*/ 338 h 944"/>
                <a:gd name="T6" fmla="*/ 45 w 941"/>
                <a:gd name="T7" fmla="*/ 510 h 944"/>
                <a:gd name="T8" fmla="*/ 44 w 941"/>
                <a:gd name="T9" fmla="*/ 547 h 944"/>
                <a:gd name="T10" fmla="*/ 0 w 941"/>
                <a:gd name="T11" fmla="*/ 640 h 944"/>
                <a:gd name="T12" fmla="*/ 72 w 941"/>
                <a:gd name="T13" fmla="*/ 596 h 944"/>
                <a:gd name="T14" fmla="*/ 87 w 941"/>
                <a:gd name="T15" fmla="*/ 595 h 944"/>
                <a:gd name="T16" fmla="*/ 414 w 941"/>
                <a:gd name="T17" fmla="*/ 408 h 944"/>
                <a:gd name="T18" fmla="*/ 449 w 941"/>
                <a:gd name="T19" fmla="*/ 443 h 944"/>
                <a:gd name="T20" fmla="*/ 443 w 941"/>
                <a:gd name="T21" fmla="*/ 449 h 944"/>
                <a:gd name="T22" fmla="*/ 443 w 941"/>
                <a:gd name="T23" fmla="*/ 502 h 944"/>
                <a:gd name="T24" fmla="*/ 496 w 941"/>
                <a:gd name="T25" fmla="*/ 502 h 944"/>
                <a:gd name="T26" fmla="*/ 502 w 941"/>
                <a:gd name="T27" fmla="*/ 496 h 944"/>
                <a:gd name="T28" fmla="*/ 536 w 941"/>
                <a:gd name="T29" fmla="*/ 530 h 944"/>
                <a:gd name="T30" fmla="*/ 349 w 941"/>
                <a:gd name="T31" fmla="*/ 855 h 944"/>
                <a:gd name="T32" fmla="*/ 348 w 941"/>
                <a:gd name="T33" fmla="*/ 872 h 944"/>
                <a:gd name="T34" fmla="*/ 304 w 941"/>
                <a:gd name="T35" fmla="*/ 944 h 944"/>
                <a:gd name="T36" fmla="*/ 396 w 941"/>
                <a:gd name="T37" fmla="*/ 899 h 944"/>
                <a:gd name="T38" fmla="*/ 433 w 941"/>
                <a:gd name="T39" fmla="*/ 899 h 944"/>
                <a:gd name="T40" fmla="*/ 605 w 941"/>
                <a:gd name="T41" fmla="*/ 599 h 944"/>
                <a:gd name="T42" fmla="*/ 624 w 941"/>
                <a:gd name="T43" fmla="*/ 618 h 944"/>
                <a:gd name="T44" fmla="*/ 668 w 941"/>
                <a:gd name="T45" fmla="*/ 618 h 944"/>
                <a:gd name="T46" fmla="*/ 668 w 941"/>
                <a:gd name="T47" fmla="*/ 575 h 944"/>
                <a:gd name="T48" fmla="*/ 637 w 941"/>
                <a:gd name="T49" fmla="*/ 544 h 944"/>
                <a:gd name="T50" fmla="*/ 747 w 941"/>
                <a:gd name="T51" fmla="*/ 353 h 944"/>
                <a:gd name="T52" fmla="*/ 843 w 941"/>
                <a:gd name="T53" fmla="*/ 310 h 944"/>
                <a:gd name="T54" fmla="*/ 866 w 941"/>
                <a:gd name="T55" fmla="*/ 132 h 944"/>
                <a:gd name="T56" fmla="*/ 927 w 941"/>
                <a:gd name="T57" fmla="*/ 71 h 944"/>
                <a:gd name="T58" fmla="*/ 927 w 941"/>
                <a:gd name="T59" fmla="*/ 18 h 944"/>
                <a:gd name="T60" fmla="*/ 874 w 941"/>
                <a:gd name="T61" fmla="*/ 18 h 944"/>
                <a:gd name="T62" fmla="*/ 813 w 941"/>
                <a:gd name="T63" fmla="*/ 79 h 944"/>
                <a:gd name="T64" fmla="*/ 635 w 941"/>
                <a:gd name="T65" fmla="*/ 102 h 944"/>
                <a:gd name="T66" fmla="*/ 592 w 941"/>
                <a:gd name="T67" fmla="*/ 196 h 944"/>
                <a:gd name="T68" fmla="*/ 400 w 941"/>
                <a:gd name="T69" fmla="*/ 306 h 944"/>
                <a:gd name="T70" fmla="*/ 370 w 941"/>
                <a:gd name="T71" fmla="*/ 277 h 944"/>
                <a:gd name="T72" fmla="*/ 327 w 941"/>
                <a:gd name="T73" fmla="*/ 277 h 944"/>
                <a:gd name="T74" fmla="*/ 500 w 941"/>
                <a:gd name="T75" fmla="*/ 393 h 944"/>
                <a:gd name="T76" fmla="*/ 493 w 941"/>
                <a:gd name="T77" fmla="*/ 399 h 944"/>
                <a:gd name="T78" fmla="*/ 470 w 941"/>
                <a:gd name="T79" fmla="*/ 376 h 944"/>
                <a:gd name="T80" fmla="*/ 618 w 941"/>
                <a:gd name="T81" fmla="*/ 290 h 944"/>
                <a:gd name="T82" fmla="*/ 635 w 941"/>
                <a:gd name="T83" fmla="*/ 310 h 944"/>
                <a:gd name="T84" fmla="*/ 653 w 941"/>
                <a:gd name="T85" fmla="*/ 325 h 944"/>
                <a:gd name="T86" fmla="*/ 568 w 941"/>
                <a:gd name="T87" fmla="*/ 474 h 944"/>
                <a:gd name="T88" fmla="*/ 546 w 941"/>
                <a:gd name="T89" fmla="*/ 452 h 944"/>
                <a:gd name="T90" fmla="*/ 552 w 941"/>
                <a:gd name="T91" fmla="*/ 445 h 944"/>
                <a:gd name="T92" fmla="*/ 552 w 941"/>
                <a:gd name="T93" fmla="*/ 393 h 944"/>
                <a:gd name="T94" fmla="*/ 500 w 941"/>
                <a:gd name="T95" fmla="*/ 393 h 944"/>
                <a:gd name="T96" fmla="*/ 739 w 941"/>
                <a:gd name="T97" fmla="*/ 270 h 944"/>
                <a:gd name="T98" fmla="*/ 675 w 941"/>
                <a:gd name="T99" fmla="*/ 206 h 944"/>
                <a:gd name="T100" fmla="*/ 739 w 941"/>
                <a:gd name="T101" fmla="*/ 142 h 944"/>
                <a:gd name="T102" fmla="*/ 803 w 941"/>
                <a:gd name="T103" fmla="*/ 206 h 944"/>
                <a:gd name="T104" fmla="*/ 739 w 941"/>
                <a:gd name="T105" fmla="*/ 2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1" h="944">
                  <a:moveTo>
                    <a:pt x="327" y="277"/>
                  </a:moveTo>
                  <a:cubicBezTo>
                    <a:pt x="314" y="289"/>
                    <a:pt x="314" y="308"/>
                    <a:pt x="327" y="321"/>
                  </a:cubicBezTo>
                  <a:cubicBezTo>
                    <a:pt x="344" y="338"/>
                    <a:pt x="344" y="338"/>
                    <a:pt x="344" y="338"/>
                  </a:cubicBezTo>
                  <a:cubicBezTo>
                    <a:pt x="45" y="510"/>
                    <a:pt x="45" y="510"/>
                    <a:pt x="45" y="510"/>
                  </a:cubicBezTo>
                  <a:cubicBezTo>
                    <a:pt x="44" y="547"/>
                    <a:pt x="44" y="547"/>
                    <a:pt x="44" y="547"/>
                  </a:cubicBezTo>
                  <a:cubicBezTo>
                    <a:pt x="0" y="640"/>
                    <a:pt x="0" y="640"/>
                    <a:pt x="0" y="640"/>
                  </a:cubicBezTo>
                  <a:cubicBezTo>
                    <a:pt x="72" y="596"/>
                    <a:pt x="72" y="596"/>
                    <a:pt x="72" y="596"/>
                  </a:cubicBezTo>
                  <a:cubicBezTo>
                    <a:pt x="87" y="595"/>
                    <a:pt x="87" y="595"/>
                    <a:pt x="87" y="595"/>
                  </a:cubicBezTo>
                  <a:cubicBezTo>
                    <a:pt x="414" y="408"/>
                    <a:pt x="414" y="408"/>
                    <a:pt x="414" y="408"/>
                  </a:cubicBezTo>
                  <a:cubicBezTo>
                    <a:pt x="449" y="443"/>
                    <a:pt x="449" y="443"/>
                    <a:pt x="449" y="443"/>
                  </a:cubicBezTo>
                  <a:cubicBezTo>
                    <a:pt x="443" y="449"/>
                    <a:pt x="443" y="449"/>
                    <a:pt x="443" y="449"/>
                  </a:cubicBezTo>
                  <a:cubicBezTo>
                    <a:pt x="429" y="464"/>
                    <a:pt x="429" y="487"/>
                    <a:pt x="443" y="502"/>
                  </a:cubicBezTo>
                  <a:cubicBezTo>
                    <a:pt x="455" y="514"/>
                    <a:pt x="478" y="519"/>
                    <a:pt x="496" y="502"/>
                  </a:cubicBezTo>
                  <a:cubicBezTo>
                    <a:pt x="502" y="496"/>
                    <a:pt x="502" y="496"/>
                    <a:pt x="502" y="496"/>
                  </a:cubicBezTo>
                  <a:cubicBezTo>
                    <a:pt x="536" y="530"/>
                    <a:pt x="536" y="530"/>
                    <a:pt x="536" y="530"/>
                  </a:cubicBezTo>
                  <a:cubicBezTo>
                    <a:pt x="349" y="855"/>
                    <a:pt x="349" y="855"/>
                    <a:pt x="349" y="855"/>
                  </a:cubicBezTo>
                  <a:cubicBezTo>
                    <a:pt x="348" y="872"/>
                    <a:pt x="348" y="872"/>
                    <a:pt x="348" y="872"/>
                  </a:cubicBezTo>
                  <a:cubicBezTo>
                    <a:pt x="304" y="944"/>
                    <a:pt x="304" y="944"/>
                    <a:pt x="304" y="944"/>
                  </a:cubicBezTo>
                  <a:cubicBezTo>
                    <a:pt x="396" y="899"/>
                    <a:pt x="396" y="899"/>
                    <a:pt x="396" y="899"/>
                  </a:cubicBezTo>
                  <a:cubicBezTo>
                    <a:pt x="433" y="899"/>
                    <a:pt x="433" y="899"/>
                    <a:pt x="433" y="899"/>
                  </a:cubicBezTo>
                  <a:cubicBezTo>
                    <a:pt x="605" y="599"/>
                    <a:pt x="605" y="599"/>
                    <a:pt x="605" y="599"/>
                  </a:cubicBezTo>
                  <a:cubicBezTo>
                    <a:pt x="624" y="618"/>
                    <a:pt x="624" y="618"/>
                    <a:pt x="624" y="618"/>
                  </a:cubicBezTo>
                  <a:cubicBezTo>
                    <a:pt x="632" y="627"/>
                    <a:pt x="653" y="634"/>
                    <a:pt x="668" y="618"/>
                  </a:cubicBezTo>
                  <a:cubicBezTo>
                    <a:pt x="680" y="606"/>
                    <a:pt x="680" y="587"/>
                    <a:pt x="668" y="575"/>
                  </a:cubicBezTo>
                  <a:cubicBezTo>
                    <a:pt x="637" y="544"/>
                    <a:pt x="637" y="544"/>
                    <a:pt x="637" y="544"/>
                  </a:cubicBezTo>
                  <a:cubicBezTo>
                    <a:pt x="747" y="353"/>
                    <a:pt x="747" y="353"/>
                    <a:pt x="747" y="353"/>
                  </a:cubicBezTo>
                  <a:cubicBezTo>
                    <a:pt x="782" y="351"/>
                    <a:pt x="816" y="337"/>
                    <a:pt x="843" y="310"/>
                  </a:cubicBezTo>
                  <a:cubicBezTo>
                    <a:pt x="891" y="262"/>
                    <a:pt x="899" y="188"/>
                    <a:pt x="866" y="132"/>
                  </a:cubicBezTo>
                  <a:cubicBezTo>
                    <a:pt x="927" y="71"/>
                    <a:pt x="927" y="71"/>
                    <a:pt x="927" y="71"/>
                  </a:cubicBezTo>
                  <a:cubicBezTo>
                    <a:pt x="941" y="56"/>
                    <a:pt x="941" y="33"/>
                    <a:pt x="927" y="18"/>
                  </a:cubicBezTo>
                  <a:cubicBezTo>
                    <a:pt x="908" y="0"/>
                    <a:pt x="883" y="9"/>
                    <a:pt x="874" y="18"/>
                  </a:cubicBezTo>
                  <a:cubicBezTo>
                    <a:pt x="813" y="79"/>
                    <a:pt x="813" y="79"/>
                    <a:pt x="813" y="79"/>
                  </a:cubicBezTo>
                  <a:cubicBezTo>
                    <a:pt x="758" y="47"/>
                    <a:pt x="685" y="54"/>
                    <a:pt x="635" y="102"/>
                  </a:cubicBezTo>
                  <a:cubicBezTo>
                    <a:pt x="608" y="127"/>
                    <a:pt x="595" y="162"/>
                    <a:pt x="592" y="196"/>
                  </a:cubicBezTo>
                  <a:cubicBezTo>
                    <a:pt x="400" y="306"/>
                    <a:pt x="400" y="306"/>
                    <a:pt x="400" y="306"/>
                  </a:cubicBezTo>
                  <a:cubicBezTo>
                    <a:pt x="370" y="277"/>
                    <a:pt x="370" y="277"/>
                    <a:pt x="370" y="277"/>
                  </a:cubicBezTo>
                  <a:cubicBezTo>
                    <a:pt x="359" y="267"/>
                    <a:pt x="341" y="263"/>
                    <a:pt x="327" y="277"/>
                  </a:cubicBezTo>
                  <a:close/>
                  <a:moveTo>
                    <a:pt x="500" y="393"/>
                  </a:moveTo>
                  <a:cubicBezTo>
                    <a:pt x="493" y="399"/>
                    <a:pt x="493" y="399"/>
                    <a:pt x="493" y="399"/>
                  </a:cubicBezTo>
                  <a:cubicBezTo>
                    <a:pt x="470" y="376"/>
                    <a:pt x="470" y="376"/>
                    <a:pt x="470" y="376"/>
                  </a:cubicBezTo>
                  <a:cubicBezTo>
                    <a:pt x="618" y="290"/>
                    <a:pt x="618" y="290"/>
                    <a:pt x="618" y="290"/>
                  </a:cubicBezTo>
                  <a:cubicBezTo>
                    <a:pt x="623" y="297"/>
                    <a:pt x="629" y="304"/>
                    <a:pt x="635" y="310"/>
                  </a:cubicBezTo>
                  <a:cubicBezTo>
                    <a:pt x="641" y="316"/>
                    <a:pt x="647" y="321"/>
                    <a:pt x="653" y="325"/>
                  </a:cubicBezTo>
                  <a:cubicBezTo>
                    <a:pt x="568" y="474"/>
                    <a:pt x="568" y="474"/>
                    <a:pt x="568" y="474"/>
                  </a:cubicBezTo>
                  <a:cubicBezTo>
                    <a:pt x="546" y="452"/>
                    <a:pt x="546" y="452"/>
                    <a:pt x="546" y="452"/>
                  </a:cubicBezTo>
                  <a:cubicBezTo>
                    <a:pt x="552" y="445"/>
                    <a:pt x="552" y="445"/>
                    <a:pt x="552" y="445"/>
                  </a:cubicBezTo>
                  <a:cubicBezTo>
                    <a:pt x="567" y="431"/>
                    <a:pt x="567" y="407"/>
                    <a:pt x="552" y="393"/>
                  </a:cubicBezTo>
                  <a:cubicBezTo>
                    <a:pt x="535" y="376"/>
                    <a:pt x="513" y="380"/>
                    <a:pt x="500" y="393"/>
                  </a:cubicBezTo>
                  <a:close/>
                  <a:moveTo>
                    <a:pt x="739" y="270"/>
                  </a:moveTo>
                  <a:cubicBezTo>
                    <a:pt x="703" y="270"/>
                    <a:pt x="675" y="241"/>
                    <a:pt x="675" y="206"/>
                  </a:cubicBezTo>
                  <a:cubicBezTo>
                    <a:pt x="675" y="171"/>
                    <a:pt x="703" y="142"/>
                    <a:pt x="739" y="142"/>
                  </a:cubicBezTo>
                  <a:cubicBezTo>
                    <a:pt x="774" y="142"/>
                    <a:pt x="803" y="171"/>
                    <a:pt x="803" y="206"/>
                  </a:cubicBezTo>
                  <a:cubicBezTo>
                    <a:pt x="803" y="241"/>
                    <a:pt x="774" y="270"/>
                    <a:pt x="739" y="2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43" name="Rectangle 145"/>
          <p:cNvSpPr/>
          <p:nvPr/>
        </p:nvSpPr>
        <p:spPr bwMode="auto">
          <a:xfrm>
            <a:off x="1064481" y="3291011"/>
            <a:ext cx="5151228" cy="6528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836" dirty="0">
                <a:solidFill>
                  <a:schemeClr val="tx2"/>
                </a:solidFill>
                <a:cs typeface="Segoe UI Light" panose="020B0502040204020203" pitchFamily="34" charset="0"/>
              </a:rPr>
              <a:t>Organizational</a:t>
            </a:r>
            <a:br>
              <a:rPr lang="en-US" sz="1836" dirty="0">
                <a:solidFill>
                  <a:schemeClr val="accent2"/>
                </a:solidFill>
                <a:cs typeface="Segoe UI Light" panose="020B0502040204020203" pitchFamily="34" charset="0"/>
              </a:rPr>
            </a:br>
            <a:r>
              <a:rPr lang="en-US" sz="1224" i="1" dirty="0">
                <a:solidFill>
                  <a:schemeClr val="accent2"/>
                </a:solidFill>
                <a:cs typeface="Segoe UI Light" panose="020B0502040204020203" pitchFamily="34" charset="0"/>
              </a:rPr>
              <a:t>Corporate data sources or external data services</a:t>
            </a:r>
            <a:endParaRPr lang="en-US" sz="1836" i="1" dirty="0">
              <a:solidFill>
                <a:schemeClr val="accent2"/>
              </a:solidFill>
              <a:cs typeface="Segoe UI Light" panose="020B0502040204020203" pitchFamily="34" charset="0"/>
            </a:endParaRPr>
          </a:p>
        </p:txBody>
      </p:sp>
      <p:grpSp>
        <p:nvGrpSpPr>
          <p:cNvPr id="44" name="Group 379"/>
          <p:cNvGrpSpPr>
            <a:grpSpLocks noChangeAspect="1"/>
          </p:cNvGrpSpPr>
          <p:nvPr/>
        </p:nvGrpSpPr>
        <p:grpSpPr>
          <a:xfrm>
            <a:off x="502658" y="4248644"/>
            <a:ext cx="476775" cy="399138"/>
            <a:chOff x="3543365" y="7242824"/>
            <a:chExt cx="1238250" cy="862020"/>
          </a:xfrm>
          <a:solidFill>
            <a:schemeClr val="accent1"/>
          </a:solidFill>
        </p:grpSpPr>
        <p:sp>
          <p:nvSpPr>
            <p:cNvPr id="62" name="Freeform 127"/>
            <p:cNvSpPr>
              <a:spLocks/>
            </p:cNvSpPr>
            <p:nvPr/>
          </p:nvSpPr>
          <p:spPr bwMode="auto">
            <a:xfrm>
              <a:off x="3617978" y="7911159"/>
              <a:ext cx="231778" cy="193672"/>
            </a:xfrm>
            <a:custGeom>
              <a:avLst/>
              <a:gdLst>
                <a:gd name="T0" fmla="*/ 0 w 146"/>
                <a:gd name="T1" fmla="*/ 84 h 122"/>
                <a:gd name="T2" fmla="*/ 0 w 146"/>
                <a:gd name="T3" fmla="*/ 122 h 122"/>
                <a:gd name="T4" fmla="*/ 146 w 146"/>
                <a:gd name="T5" fmla="*/ 122 h 122"/>
                <a:gd name="T6" fmla="*/ 146 w 146"/>
                <a:gd name="T7" fmla="*/ 0 h 122"/>
                <a:gd name="T8" fmla="*/ 120 w 146"/>
                <a:gd name="T9" fmla="*/ 0 h 122"/>
                <a:gd name="T10" fmla="*/ 0 w 146"/>
                <a:gd name="T11" fmla="*/ 84 h 122"/>
              </a:gdLst>
              <a:ahLst/>
              <a:cxnLst>
                <a:cxn ang="0">
                  <a:pos x="T0" y="T1"/>
                </a:cxn>
                <a:cxn ang="0">
                  <a:pos x="T2" y="T3"/>
                </a:cxn>
                <a:cxn ang="0">
                  <a:pos x="T4" y="T5"/>
                </a:cxn>
                <a:cxn ang="0">
                  <a:pos x="T6" y="T7"/>
                </a:cxn>
                <a:cxn ang="0">
                  <a:pos x="T8" y="T9"/>
                </a:cxn>
                <a:cxn ang="0">
                  <a:pos x="T10" y="T11"/>
                </a:cxn>
              </a:cxnLst>
              <a:rect l="0" t="0" r="r" b="b"/>
              <a:pathLst>
                <a:path w="146" h="122">
                  <a:moveTo>
                    <a:pt x="0" y="84"/>
                  </a:moveTo>
                  <a:lnTo>
                    <a:pt x="0" y="122"/>
                  </a:lnTo>
                  <a:lnTo>
                    <a:pt x="146" y="122"/>
                  </a:lnTo>
                  <a:lnTo>
                    <a:pt x="146" y="0"/>
                  </a:lnTo>
                  <a:lnTo>
                    <a:pt x="120" y="0"/>
                  </a:lnTo>
                  <a:lnTo>
                    <a:pt x="0"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3" name="Freeform 128"/>
            <p:cNvSpPr>
              <a:spLocks/>
            </p:cNvSpPr>
            <p:nvPr/>
          </p:nvSpPr>
          <p:spPr bwMode="auto">
            <a:xfrm>
              <a:off x="3617978" y="7688905"/>
              <a:ext cx="231778" cy="192087"/>
            </a:xfrm>
            <a:custGeom>
              <a:avLst/>
              <a:gdLst>
                <a:gd name="T0" fmla="*/ 146 w 146"/>
                <a:gd name="T1" fmla="*/ 0 h 121"/>
                <a:gd name="T2" fmla="*/ 0 w 146"/>
                <a:gd name="T3" fmla="*/ 0 h 121"/>
                <a:gd name="T4" fmla="*/ 0 w 146"/>
                <a:gd name="T5" fmla="*/ 121 h 121"/>
                <a:gd name="T6" fmla="*/ 146 w 146"/>
                <a:gd name="T7" fmla="*/ 19 h 121"/>
                <a:gd name="T8" fmla="*/ 146 w 146"/>
                <a:gd name="T9" fmla="*/ 0 h 121"/>
              </a:gdLst>
              <a:ahLst/>
              <a:cxnLst>
                <a:cxn ang="0">
                  <a:pos x="T0" y="T1"/>
                </a:cxn>
                <a:cxn ang="0">
                  <a:pos x="T2" y="T3"/>
                </a:cxn>
                <a:cxn ang="0">
                  <a:pos x="T4" y="T5"/>
                </a:cxn>
                <a:cxn ang="0">
                  <a:pos x="T6" y="T7"/>
                </a:cxn>
                <a:cxn ang="0">
                  <a:pos x="T8" y="T9"/>
                </a:cxn>
              </a:cxnLst>
              <a:rect l="0" t="0" r="r" b="b"/>
              <a:pathLst>
                <a:path w="146" h="121">
                  <a:moveTo>
                    <a:pt x="146" y="0"/>
                  </a:moveTo>
                  <a:lnTo>
                    <a:pt x="0" y="0"/>
                  </a:lnTo>
                  <a:lnTo>
                    <a:pt x="0" y="121"/>
                  </a:lnTo>
                  <a:lnTo>
                    <a:pt x="146" y="19"/>
                  </a:lnTo>
                  <a:lnTo>
                    <a:pt x="1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4" name="Rectangle 129"/>
            <p:cNvSpPr>
              <a:spLocks noChangeArrowheads="1"/>
            </p:cNvSpPr>
            <p:nvPr/>
          </p:nvSpPr>
          <p:spPr bwMode="auto">
            <a:xfrm>
              <a:off x="3617978" y="7466657"/>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5" name="Rectangle 130"/>
            <p:cNvSpPr>
              <a:spLocks noChangeArrowheads="1"/>
            </p:cNvSpPr>
            <p:nvPr/>
          </p:nvSpPr>
          <p:spPr bwMode="auto">
            <a:xfrm>
              <a:off x="3617978" y="7242824"/>
              <a:ext cx="231778" cy="1952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6" name="Freeform 131"/>
            <p:cNvSpPr>
              <a:spLocks/>
            </p:cNvSpPr>
            <p:nvPr/>
          </p:nvSpPr>
          <p:spPr bwMode="auto">
            <a:xfrm>
              <a:off x="3895793" y="7911172"/>
              <a:ext cx="230186" cy="193672"/>
            </a:xfrm>
            <a:custGeom>
              <a:avLst/>
              <a:gdLst>
                <a:gd name="T0" fmla="*/ 0 w 250"/>
                <a:gd name="T1" fmla="*/ 210 h 210"/>
                <a:gd name="T2" fmla="*/ 250 w 250"/>
                <a:gd name="T3" fmla="*/ 210 h 210"/>
                <a:gd name="T4" fmla="*/ 250 w 250"/>
                <a:gd name="T5" fmla="*/ 3 h 210"/>
                <a:gd name="T6" fmla="*/ 249 w 250"/>
                <a:gd name="T7" fmla="*/ 0 h 210"/>
                <a:gd name="T8" fmla="*/ 0 w 250"/>
                <a:gd name="T9" fmla="*/ 0 h 210"/>
                <a:gd name="T10" fmla="*/ 0 w 250"/>
                <a:gd name="T11" fmla="*/ 210 h 210"/>
              </a:gdLst>
              <a:ahLst/>
              <a:cxnLst>
                <a:cxn ang="0">
                  <a:pos x="T0" y="T1"/>
                </a:cxn>
                <a:cxn ang="0">
                  <a:pos x="T2" y="T3"/>
                </a:cxn>
                <a:cxn ang="0">
                  <a:pos x="T4" y="T5"/>
                </a:cxn>
                <a:cxn ang="0">
                  <a:pos x="T6" y="T7"/>
                </a:cxn>
                <a:cxn ang="0">
                  <a:pos x="T8" y="T9"/>
                </a:cxn>
                <a:cxn ang="0">
                  <a:pos x="T10" y="T11"/>
                </a:cxn>
              </a:cxnLst>
              <a:rect l="0" t="0" r="r" b="b"/>
              <a:pathLst>
                <a:path w="250" h="210">
                  <a:moveTo>
                    <a:pt x="0" y="210"/>
                  </a:moveTo>
                  <a:cubicBezTo>
                    <a:pt x="250" y="210"/>
                    <a:pt x="250" y="210"/>
                    <a:pt x="250" y="210"/>
                  </a:cubicBezTo>
                  <a:cubicBezTo>
                    <a:pt x="250" y="3"/>
                    <a:pt x="250" y="3"/>
                    <a:pt x="250" y="3"/>
                  </a:cubicBezTo>
                  <a:cubicBezTo>
                    <a:pt x="250" y="2"/>
                    <a:pt x="249" y="1"/>
                    <a:pt x="249" y="0"/>
                  </a:cubicBezTo>
                  <a:cubicBezTo>
                    <a:pt x="0" y="0"/>
                    <a:pt x="0" y="0"/>
                    <a:pt x="0" y="0"/>
                  </a:cubicBezTo>
                  <a:lnTo>
                    <a:pt x="0" y="2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7" name="Freeform 132"/>
            <p:cNvSpPr>
              <a:spLocks/>
            </p:cNvSpPr>
            <p:nvPr/>
          </p:nvSpPr>
          <p:spPr bwMode="auto">
            <a:xfrm>
              <a:off x="4125979" y="7688918"/>
              <a:ext cx="0" cy="6353"/>
            </a:xfrm>
            <a:custGeom>
              <a:avLst/>
              <a:gdLst>
                <a:gd name="T0" fmla="*/ 1 w 1"/>
                <a:gd name="T1" fmla="*/ 0 h 8"/>
                <a:gd name="T2" fmla="*/ 0 w 1"/>
                <a:gd name="T3" fmla="*/ 0 h 8"/>
                <a:gd name="T4" fmla="*/ 1 w 1"/>
                <a:gd name="T5" fmla="*/ 8 h 8"/>
                <a:gd name="T6" fmla="*/ 1 w 1"/>
                <a:gd name="T7" fmla="*/ 0 h 8"/>
              </a:gdLst>
              <a:ahLst/>
              <a:cxnLst>
                <a:cxn ang="0">
                  <a:pos x="T0" y="T1"/>
                </a:cxn>
                <a:cxn ang="0">
                  <a:pos x="T2" y="T3"/>
                </a:cxn>
                <a:cxn ang="0">
                  <a:pos x="T4" y="T5"/>
                </a:cxn>
                <a:cxn ang="0">
                  <a:pos x="T6" y="T7"/>
                </a:cxn>
              </a:cxnLst>
              <a:rect l="0" t="0" r="r" b="b"/>
              <a:pathLst>
                <a:path w="1" h="8">
                  <a:moveTo>
                    <a:pt x="1" y="0"/>
                  </a:moveTo>
                  <a:cubicBezTo>
                    <a:pt x="0" y="0"/>
                    <a:pt x="0" y="0"/>
                    <a:pt x="0" y="0"/>
                  </a:cubicBezTo>
                  <a:cubicBezTo>
                    <a:pt x="0" y="3"/>
                    <a:pt x="1" y="5"/>
                    <a:pt x="1" y="8"/>
                  </a:cubicBez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8" name="Freeform 133"/>
            <p:cNvSpPr>
              <a:spLocks/>
            </p:cNvSpPr>
            <p:nvPr/>
          </p:nvSpPr>
          <p:spPr bwMode="auto">
            <a:xfrm>
              <a:off x="3895793" y="7812745"/>
              <a:ext cx="219078" cy="69852"/>
            </a:xfrm>
            <a:custGeom>
              <a:avLst/>
              <a:gdLst>
                <a:gd name="T0" fmla="*/ 186 w 238"/>
                <a:gd name="T1" fmla="*/ 9 h 76"/>
                <a:gd name="T2" fmla="*/ 131 w 238"/>
                <a:gd name="T3" fmla="*/ 22 h 76"/>
                <a:gd name="T4" fmla="*/ 60 w 238"/>
                <a:gd name="T5" fmla="*/ 0 h 76"/>
                <a:gd name="T6" fmla="*/ 0 w 238"/>
                <a:gd name="T7" fmla="*/ 42 h 76"/>
                <a:gd name="T8" fmla="*/ 0 w 238"/>
                <a:gd name="T9" fmla="*/ 76 h 76"/>
                <a:gd name="T10" fmla="*/ 238 w 238"/>
                <a:gd name="T11" fmla="*/ 76 h 76"/>
                <a:gd name="T12" fmla="*/ 236 w 238"/>
                <a:gd name="T13" fmla="*/ 53 h 76"/>
                <a:gd name="T14" fmla="*/ 236 w 238"/>
                <a:gd name="T15" fmla="*/ 49 h 76"/>
                <a:gd name="T16" fmla="*/ 186 w 238"/>
                <a:gd name="T17"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76">
                  <a:moveTo>
                    <a:pt x="186" y="9"/>
                  </a:moveTo>
                  <a:cubicBezTo>
                    <a:pt x="169" y="18"/>
                    <a:pt x="150" y="22"/>
                    <a:pt x="131" y="22"/>
                  </a:cubicBezTo>
                  <a:cubicBezTo>
                    <a:pt x="105" y="22"/>
                    <a:pt x="80" y="14"/>
                    <a:pt x="60" y="0"/>
                  </a:cubicBezTo>
                  <a:cubicBezTo>
                    <a:pt x="0" y="42"/>
                    <a:pt x="0" y="42"/>
                    <a:pt x="0" y="42"/>
                  </a:cubicBezTo>
                  <a:cubicBezTo>
                    <a:pt x="0" y="76"/>
                    <a:pt x="0" y="76"/>
                    <a:pt x="0" y="76"/>
                  </a:cubicBezTo>
                  <a:cubicBezTo>
                    <a:pt x="238" y="76"/>
                    <a:pt x="238" y="76"/>
                    <a:pt x="238" y="76"/>
                  </a:cubicBezTo>
                  <a:cubicBezTo>
                    <a:pt x="237" y="68"/>
                    <a:pt x="236" y="61"/>
                    <a:pt x="236" y="53"/>
                  </a:cubicBezTo>
                  <a:cubicBezTo>
                    <a:pt x="236" y="51"/>
                    <a:pt x="236" y="50"/>
                    <a:pt x="236" y="49"/>
                  </a:cubicBezTo>
                  <a:lnTo>
                    <a:pt x="186"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9" name="Freeform 134"/>
            <p:cNvSpPr>
              <a:spLocks/>
            </p:cNvSpPr>
            <p:nvPr/>
          </p:nvSpPr>
          <p:spPr bwMode="auto">
            <a:xfrm>
              <a:off x="3895793" y="7466670"/>
              <a:ext cx="230186" cy="193672"/>
            </a:xfrm>
            <a:custGeom>
              <a:avLst/>
              <a:gdLst>
                <a:gd name="T0" fmla="*/ 131 w 250"/>
                <a:gd name="T1" fmla="*/ 153 h 210"/>
                <a:gd name="T2" fmla="*/ 235 w 250"/>
                <a:gd name="T3" fmla="*/ 210 h 210"/>
                <a:gd name="T4" fmla="*/ 250 w 250"/>
                <a:gd name="T5" fmla="*/ 210 h 210"/>
                <a:gd name="T6" fmla="*/ 250 w 250"/>
                <a:gd name="T7" fmla="*/ 0 h 210"/>
                <a:gd name="T8" fmla="*/ 0 w 250"/>
                <a:gd name="T9" fmla="*/ 0 h 210"/>
                <a:gd name="T10" fmla="*/ 0 w 250"/>
                <a:gd name="T11" fmla="*/ 210 h 210"/>
                <a:gd name="T12" fmla="*/ 27 w 250"/>
                <a:gd name="T13" fmla="*/ 210 h 210"/>
                <a:gd name="T14" fmla="*/ 131 w 250"/>
                <a:gd name="T15" fmla="*/ 153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10">
                  <a:moveTo>
                    <a:pt x="131" y="153"/>
                  </a:moveTo>
                  <a:cubicBezTo>
                    <a:pt x="175" y="153"/>
                    <a:pt x="213" y="176"/>
                    <a:pt x="235" y="210"/>
                  </a:cubicBezTo>
                  <a:cubicBezTo>
                    <a:pt x="250" y="210"/>
                    <a:pt x="250" y="210"/>
                    <a:pt x="250" y="210"/>
                  </a:cubicBezTo>
                  <a:cubicBezTo>
                    <a:pt x="250" y="0"/>
                    <a:pt x="250" y="0"/>
                    <a:pt x="250" y="0"/>
                  </a:cubicBezTo>
                  <a:cubicBezTo>
                    <a:pt x="0" y="0"/>
                    <a:pt x="0" y="0"/>
                    <a:pt x="0" y="0"/>
                  </a:cubicBezTo>
                  <a:cubicBezTo>
                    <a:pt x="0" y="210"/>
                    <a:pt x="0" y="210"/>
                    <a:pt x="0" y="210"/>
                  </a:cubicBezTo>
                  <a:cubicBezTo>
                    <a:pt x="27" y="210"/>
                    <a:pt x="27" y="210"/>
                    <a:pt x="27" y="210"/>
                  </a:cubicBezTo>
                  <a:cubicBezTo>
                    <a:pt x="49" y="175"/>
                    <a:pt x="88" y="153"/>
                    <a:pt x="131" y="1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0" name="Freeform 135"/>
            <p:cNvSpPr>
              <a:spLocks/>
            </p:cNvSpPr>
            <p:nvPr/>
          </p:nvSpPr>
          <p:spPr bwMode="auto">
            <a:xfrm>
              <a:off x="4173601" y="7911166"/>
              <a:ext cx="230186" cy="193672"/>
            </a:xfrm>
            <a:custGeom>
              <a:avLst/>
              <a:gdLst>
                <a:gd name="T0" fmla="*/ 58 w 250"/>
                <a:gd name="T1" fmla="*/ 69 h 210"/>
                <a:gd name="T2" fmla="*/ 0 w 250"/>
                <a:gd name="T3" fmla="*/ 54 h 210"/>
                <a:gd name="T4" fmla="*/ 0 w 250"/>
                <a:gd name="T5" fmla="*/ 210 h 210"/>
                <a:gd name="T6" fmla="*/ 250 w 250"/>
                <a:gd name="T7" fmla="*/ 210 h 210"/>
                <a:gd name="T8" fmla="*/ 250 w 250"/>
                <a:gd name="T9" fmla="*/ 0 h 210"/>
                <a:gd name="T10" fmla="*/ 168 w 250"/>
                <a:gd name="T11" fmla="*/ 0 h 210"/>
                <a:gd name="T12" fmla="*/ 58 w 250"/>
                <a:gd name="T13" fmla="*/ 69 h 210"/>
              </a:gdLst>
              <a:ahLst/>
              <a:cxnLst>
                <a:cxn ang="0">
                  <a:pos x="T0" y="T1"/>
                </a:cxn>
                <a:cxn ang="0">
                  <a:pos x="T2" y="T3"/>
                </a:cxn>
                <a:cxn ang="0">
                  <a:pos x="T4" y="T5"/>
                </a:cxn>
                <a:cxn ang="0">
                  <a:pos x="T6" y="T7"/>
                </a:cxn>
                <a:cxn ang="0">
                  <a:pos x="T8" y="T9"/>
                </a:cxn>
                <a:cxn ang="0">
                  <a:pos x="T10" y="T11"/>
                </a:cxn>
                <a:cxn ang="0">
                  <a:pos x="T12" y="T13"/>
                </a:cxn>
              </a:cxnLst>
              <a:rect l="0" t="0" r="r" b="b"/>
              <a:pathLst>
                <a:path w="250" h="210">
                  <a:moveTo>
                    <a:pt x="58" y="69"/>
                  </a:moveTo>
                  <a:cubicBezTo>
                    <a:pt x="37" y="69"/>
                    <a:pt x="17" y="63"/>
                    <a:pt x="0" y="54"/>
                  </a:cubicBezTo>
                  <a:cubicBezTo>
                    <a:pt x="0" y="210"/>
                    <a:pt x="0" y="210"/>
                    <a:pt x="0" y="210"/>
                  </a:cubicBezTo>
                  <a:cubicBezTo>
                    <a:pt x="250" y="210"/>
                    <a:pt x="250" y="210"/>
                    <a:pt x="250" y="210"/>
                  </a:cubicBezTo>
                  <a:cubicBezTo>
                    <a:pt x="250" y="0"/>
                    <a:pt x="250" y="0"/>
                    <a:pt x="250" y="0"/>
                  </a:cubicBezTo>
                  <a:cubicBezTo>
                    <a:pt x="168" y="0"/>
                    <a:pt x="168" y="0"/>
                    <a:pt x="168" y="0"/>
                  </a:cubicBezTo>
                  <a:cubicBezTo>
                    <a:pt x="148" y="41"/>
                    <a:pt x="106" y="69"/>
                    <a:pt x="58"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1" name="Freeform 136"/>
            <p:cNvSpPr>
              <a:spLocks/>
            </p:cNvSpPr>
            <p:nvPr/>
          </p:nvSpPr>
          <p:spPr bwMode="auto">
            <a:xfrm>
              <a:off x="4173601" y="7688911"/>
              <a:ext cx="168273" cy="63498"/>
            </a:xfrm>
            <a:custGeom>
              <a:avLst/>
              <a:gdLst>
                <a:gd name="T0" fmla="*/ 92 w 183"/>
                <a:gd name="T1" fmla="*/ 70 h 70"/>
                <a:gd name="T2" fmla="*/ 183 w 183"/>
                <a:gd name="T3" fmla="*/ 0 h 70"/>
                <a:gd name="T4" fmla="*/ 0 w 183"/>
                <a:gd name="T5" fmla="*/ 0 h 70"/>
                <a:gd name="T6" fmla="*/ 0 w 183"/>
                <a:gd name="T7" fmla="*/ 49 h 70"/>
                <a:gd name="T8" fmla="*/ 25 w 183"/>
                <a:gd name="T9" fmla="*/ 69 h 70"/>
                <a:gd name="T10" fmla="*/ 92 w 183"/>
                <a:gd name="T11" fmla="*/ 70 h 70"/>
              </a:gdLst>
              <a:ahLst/>
              <a:cxnLst>
                <a:cxn ang="0">
                  <a:pos x="T0" y="T1"/>
                </a:cxn>
                <a:cxn ang="0">
                  <a:pos x="T2" y="T3"/>
                </a:cxn>
                <a:cxn ang="0">
                  <a:pos x="T4" y="T5"/>
                </a:cxn>
                <a:cxn ang="0">
                  <a:pos x="T6" y="T7"/>
                </a:cxn>
                <a:cxn ang="0">
                  <a:pos x="T8" y="T9"/>
                </a:cxn>
                <a:cxn ang="0">
                  <a:pos x="T10" y="T11"/>
                </a:cxn>
              </a:cxnLst>
              <a:rect l="0" t="0" r="r" b="b"/>
              <a:pathLst>
                <a:path w="183" h="70">
                  <a:moveTo>
                    <a:pt x="92" y="70"/>
                  </a:moveTo>
                  <a:cubicBezTo>
                    <a:pt x="183" y="0"/>
                    <a:pt x="183" y="0"/>
                    <a:pt x="183" y="0"/>
                  </a:cubicBezTo>
                  <a:cubicBezTo>
                    <a:pt x="0" y="0"/>
                    <a:pt x="0" y="0"/>
                    <a:pt x="0" y="0"/>
                  </a:cubicBezTo>
                  <a:cubicBezTo>
                    <a:pt x="0" y="49"/>
                    <a:pt x="0" y="49"/>
                    <a:pt x="0" y="49"/>
                  </a:cubicBezTo>
                  <a:cubicBezTo>
                    <a:pt x="25" y="69"/>
                    <a:pt x="25" y="69"/>
                    <a:pt x="25" y="69"/>
                  </a:cubicBezTo>
                  <a:cubicBezTo>
                    <a:pt x="47" y="63"/>
                    <a:pt x="71" y="64"/>
                    <a:pt x="9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2" name="Freeform 137"/>
            <p:cNvSpPr>
              <a:spLocks/>
            </p:cNvSpPr>
            <p:nvPr/>
          </p:nvSpPr>
          <p:spPr bwMode="auto">
            <a:xfrm>
              <a:off x="4338704" y="7809561"/>
              <a:ext cx="65090" cy="73028"/>
            </a:xfrm>
            <a:custGeom>
              <a:avLst/>
              <a:gdLst>
                <a:gd name="T0" fmla="*/ 71 w 71"/>
                <a:gd name="T1" fmla="*/ 79 h 79"/>
                <a:gd name="T2" fmla="*/ 71 w 71"/>
                <a:gd name="T3" fmla="*/ 0 h 79"/>
                <a:gd name="T4" fmla="*/ 2 w 71"/>
                <a:gd name="T5" fmla="*/ 53 h 79"/>
                <a:gd name="T6" fmla="*/ 2 w 71"/>
                <a:gd name="T7" fmla="*/ 56 h 79"/>
                <a:gd name="T8" fmla="*/ 0 w 71"/>
                <a:gd name="T9" fmla="*/ 79 h 79"/>
                <a:gd name="T10" fmla="*/ 71 w 71"/>
                <a:gd name="T11" fmla="*/ 79 h 79"/>
              </a:gdLst>
              <a:ahLst/>
              <a:cxnLst>
                <a:cxn ang="0">
                  <a:pos x="T0" y="T1"/>
                </a:cxn>
                <a:cxn ang="0">
                  <a:pos x="T2" y="T3"/>
                </a:cxn>
                <a:cxn ang="0">
                  <a:pos x="T4" y="T5"/>
                </a:cxn>
                <a:cxn ang="0">
                  <a:pos x="T6" y="T7"/>
                </a:cxn>
                <a:cxn ang="0">
                  <a:pos x="T8" y="T9"/>
                </a:cxn>
                <a:cxn ang="0">
                  <a:pos x="T10" y="T11"/>
                </a:cxn>
              </a:cxnLst>
              <a:rect l="0" t="0" r="r" b="b"/>
              <a:pathLst>
                <a:path w="71" h="79">
                  <a:moveTo>
                    <a:pt x="71" y="79"/>
                  </a:moveTo>
                  <a:cubicBezTo>
                    <a:pt x="71" y="0"/>
                    <a:pt x="71" y="0"/>
                    <a:pt x="71" y="0"/>
                  </a:cubicBezTo>
                  <a:cubicBezTo>
                    <a:pt x="2" y="53"/>
                    <a:pt x="2" y="53"/>
                    <a:pt x="2" y="53"/>
                  </a:cubicBezTo>
                  <a:cubicBezTo>
                    <a:pt x="2" y="54"/>
                    <a:pt x="2" y="55"/>
                    <a:pt x="2" y="56"/>
                  </a:cubicBezTo>
                  <a:cubicBezTo>
                    <a:pt x="2" y="64"/>
                    <a:pt x="1" y="71"/>
                    <a:pt x="0" y="79"/>
                  </a:cubicBezTo>
                  <a:lnTo>
                    <a:pt x="71"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3" name="Rectangle 138"/>
            <p:cNvSpPr>
              <a:spLocks noChangeArrowheads="1"/>
            </p:cNvSpPr>
            <p:nvPr/>
          </p:nvSpPr>
          <p:spPr bwMode="auto">
            <a:xfrm>
              <a:off x="4449825" y="7911159"/>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4" name="Freeform 139"/>
            <p:cNvSpPr>
              <a:spLocks/>
            </p:cNvSpPr>
            <p:nvPr/>
          </p:nvSpPr>
          <p:spPr bwMode="auto">
            <a:xfrm>
              <a:off x="4449825" y="7688904"/>
              <a:ext cx="231778" cy="193672"/>
            </a:xfrm>
            <a:custGeom>
              <a:avLst/>
              <a:gdLst>
                <a:gd name="T0" fmla="*/ 0 w 146"/>
                <a:gd name="T1" fmla="*/ 54 h 122"/>
                <a:gd name="T2" fmla="*/ 0 w 146"/>
                <a:gd name="T3" fmla="*/ 122 h 122"/>
                <a:gd name="T4" fmla="*/ 146 w 146"/>
                <a:gd name="T5" fmla="*/ 122 h 122"/>
                <a:gd name="T6" fmla="*/ 146 w 146"/>
                <a:gd name="T7" fmla="*/ 0 h 122"/>
                <a:gd name="T8" fmla="*/ 72 w 146"/>
                <a:gd name="T9" fmla="*/ 0 h 122"/>
                <a:gd name="T10" fmla="*/ 0 w 146"/>
                <a:gd name="T11" fmla="*/ 54 h 122"/>
              </a:gdLst>
              <a:ahLst/>
              <a:cxnLst>
                <a:cxn ang="0">
                  <a:pos x="T0" y="T1"/>
                </a:cxn>
                <a:cxn ang="0">
                  <a:pos x="T2" y="T3"/>
                </a:cxn>
                <a:cxn ang="0">
                  <a:pos x="T4" y="T5"/>
                </a:cxn>
                <a:cxn ang="0">
                  <a:pos x="T6" y="T7"/>
                </a:cxn>
                <a:cxn ang="0">
                  <a:pos x="T8" y="T9"/>
                </a:cxn>
                <a:cxn ang="0">
                  <a:pos x="T10" y="T11"/>
                </a:cxn>
              </a:cxnLst>
              <a:rect l="0" t="0" r="r" b="b"/>
              <a:pathLst>
                <a:path w="146" h="122">
                  <a:moveTo>
                    <a:pt x="0" y="54"/>
                  </a:moveTo>
                  <a:lnTo>
                    <a:pt x="0" y="122"/>
                  </a:lnTo>
                  <a:lnTo>
                    <a:pt x="146" y="122"/>
                  </a:lnTo>
                  <a:lnTo>
                    <a:pt x="146" y="0"/>
                  </a:lnTo>
                  <a:lnTo>
                    <a:pt x="72" y="0"/>
                  </a:lnTo>
                  <a:lnTo>
                    <a:pt x="0"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5" name="Freeform 140"/>
            <p:cNvSpPr>
              <a:spLocks/>
            </p:cNvSpPr>
            <p:nvPr/>
          </p:nvSpPr>
          <p:spPr bwMode="auto">
            <a:xfrm>
              <a:off x="4600643" y="7622229"/>
              <a:ext cx="80960" cy="38099"/>
            </a:xfrm>
            <a:custGeom>
              <a:avLst/>
              <a:gdLst>
                <a:gd name="T0" fmla="*/ 0 w 51"/>
                <a:gd name="T1" fmla="*/ 24 h 24"/>
                <a:gd name="T2" fmla="*/ 51 w 51"/>
                <a:gd name="T3" fmla="*/ 24 h 24"/>
                <a:gd name="T4" fmla="*/ 32 w 51"/>
                <a:gd name="T5" fmla="*/ 0 h 24"/>
                <a:gd name="T6" fmla="*/ 0 w 51"/>
                <a:gd name="T7" fmla="*/ 24 h 24"/>
              </a:gdLst>
              <a:ahLst/>
              <a:cxnLst>
                <a:cxn ang="0">
                  <a:pos x="T0" y="T1"/>
                </a:cxn>
                <a:cxn ang="0">
                  <a:pos x="T2" y="T3"/>
                </a:cxn>
                <a:cxn ang="0">
                  <a:pos x="T4" y="T5"/>
                </a:cxn>
                <a:cxn ang="0">
                  <a:pos x="T6" y="T7"/>
                </a:cxn>
              </a:cxnLst>
              <a:rect l="0" t="0" r="r" b="b"/>
              <a:pathLst>
                <a:path w="51" h="24">
                  <a:moveTo>
                    <a:pt x="0" y="24"/>
                  </a:moveTo>
                  <a:lnTo>
                    <a:pt x="51" y="24"/>
                  </a:lnTo>
                  <a:lnTo>
                    <a:pt x="32"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6" name="Freeform 141"/>
            <p:cNvSpPr>
              <a:spLocks/>
            </p:cNvSpPr>
            <p:nvPr/>
          </p:nvSpPr>
          <p:spPr bwMode="auto">
            <a:xfrm>
              <a:off x="4449825" y="7466656"/>
              <a:ext cx="119065" cy="139703"/>
            </a:xfrm>
            <a:custGeom>
              <a:avLst/>
              <a:gdLst>
                <a:gd name="T0" fmla="*/ 52 w 75"/>
                <a:gd name="T1" fmla="*/ 0 h 88"/>
                <a:gd name="T2" fmla="*/ 0 w 75"/>
                <a:gd name="T3" fmla="*/ 0 h 88"/>
                <a:gd name="T4" fmla="*/ 0 w 75"/>
                <a:gd name="T5" fmla="*/ 88 h 88"/>
                <a:gd name="T6" fmla="*/ 75 w 75"/>
                <a:gd name="T7" fmla="*/ 30 h 88"/>
                <a:gd name="T8" fmla="*/ 52 w 75"/>
                <a:gd name="T9" fmla="*/ 0 h 88"/>
              </a:gdLst>
              <a:ahLst/>
              <a:cxnLst>
                <a:cxn ang="0">
                  <a:pos x="T0" y="T1"/>
                </a:cxn>
                <a:cxn ang="0">
                  <a:pos x="T2" y="T3"/>
                </a:cxn>
                <a:cxn ang="0">
                  <a:pos x="T4" y="T5"/>
                </a:cxn>
                <a:cxn ang="0">
                  <a:pos x="T6" y="T7"/>
                </a:cxn>
                <a:cxn ang="0">
                  <a:pos x="T8" y="T9"/>
                </a:cxn>
              </a:cxnLst>
              <a:rect l="0" t="0" r="r" b="b"/>
              <a:pathLst>
                <a:path w="75" h="88">
                  <a:moveTo>
                    <a:pt x="52" y="0"/>
                  </a:moveTo>
                  <a:lnTo>
                    <a:pt x="0" y="0"/>
                  </a:lnTo>
                  <a:lnTo>
                    <a:pt x="0" y="88"/>
                  </a:lnTo>
                  <a:lnTo>
                    <a:pt x="75" y="30"/>
                  </a:lnTo>
                  <a:lnTo>
                    <a:pt x="5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7" name="Freeform 142"/>
            <p:cNvSpPr>
              <a:spLocks noEditPoints="1"/>
            </p:cNvSpPr>
            <p:nvPr/>
          </p:nvSpPr>
          <p:spPr bwMode="auto">
            <a:xfrm>
              <a:off x="3543365" y="7438074"/>
              <a:ext cx="1238250" cy="590552"/>
            </a:xfrm>
            <a:custGeom>
              <a:avLst/>
              <a:gdLst>
                <a:gd name="T0" fmla="*/ 1029 w 1342"/>
                <a:gd name="T1" fmla="*/ 198 h 640"/>
                <a:gd name="T2" fmla="*/ 781 w 1342"/>
                <a:gd name="T3" fmla="*/ 388 h 640"/>
                <a:gd name="T4" fmla="*/ 775 w 1342"/>
                <a:gd name="T5" fmla="*/ 384 h 640"/>
                <a:gd name="T6" fmla="*/ 764 w 1342"/>
                <a:gd name="T7" fmla="*/ 380 h 640"/>
                <a:gd name="T8" fmla="*/ 750 w 1342"/>
                <a:gd name="T9" fmla="*/ 378 h 640"/>
                <a:gd name="T10" fmla="*/ 734 w 1342"/>
                <a:gd name="T11" fmla="*/ 377 h 640"/>
                <a:gd name="T12" fmla="*/ 724 w 1342"/>
                <a:gd name="T13" fmla="*/ 379 h 640"/>
                <a:gd name="T14" fmla="*/ 710 w 1342"/>
                <a:gd name="T15" fmla="*/ 383 h 640"/>
                <a:gd name="T16" fmla="*/ 702 w 1342"/>
                <a:gd name="T17" fmla="*/ 387 h 640"/>
                <a:gd name="T18" fmla="*/ 595 w 1342"/>
                <a:gd name="T19" fmla="*/ 304 h 640"/>
                <a:gd name="T20" fmla="*/ 580 w 1342"/>
                <a:gd name="T21" fmla="*/ 259 h 640"/>
                <a:gd name="T22" fmla="*/ 575 w 1342"/>
                <a:gd name="T23" fmla="*/ 252 h 640"/>
                <a:gd name="T24" fmla="*/ 564 w 1342"/>
                <a:gd name="T25" fmla="*/ 242 h 640"/>
                <a:gd name="T26" fmla="*/ 558 w 1342"/>
                <a:gd name="T27" fmla="*/ 238 h 640"/>
                <a:gd name="T28" fmla="*/ 549 w 1342"/>
                <a:gd name="T29" fmla="*/ 232 h 640"/>
                <a:gd name="T30" fmla="*/ 537 w 1342"/>
                <a:gd name="T31" fmla="*/ 227 h 640"/>
                <a:gd name="T32" fmla="*/ 524 w 1342"/>
                <a:gd name="T33" fmla="*/ 225 h 640"/>
                <a:gd name="T34" fmla="*/ 505 w 1342"/>
                <a:gd name="T35" fmla="*/ 224 h 640"/>
                <a:gd name="T36" fmla="*/ 494 w 1342"/>
                <a:gd name="T37" fmla="*/ 226 h 640"/>
                <a:gd name="T38" fmla="*/ 483 w 1342"/>
                <a:gd name="T39" fmla="*/ 230 h 640"/>
                <a:gd name="T40" fmla="*/ 471 w 1342"/>
                <a:gd name="T41" fmla="*/ 235 h 640"/>
                <a:gd name="T42" fmla="*/ 462 w 1342"/>
                <a:gd name="T43" fmla="*/ 241 h 640"/>
                <a:gd name="T44" fmla="*/ 456 w 1342"/>
                <a:gd name="T45" fmla="*/ 246 h 640"/>
                <a:gd name="T46" fmla="*/ 441 w 1342"/>
                <a:gd name="T47" fmla="*/ 265 h 640"/>
                <a:gd name="T48" fmla="*/ 438 w 1342"/>
                <a:gd name="T49" fmla="*/ 272 h 640"/>
                <a:gd name="T50" fmla="*/ 435 w 1342"/>
                <a:gd name="T51" fmla="*/ 278 h 640"/>
                <a:gd name="T52" fmla="*/ 382 w 1342"/>
                <a:gd name="T53" fmla="*/ 320 h 640"/>
                <a:gd name="T54" fmla="*/ 103 w 1342"/>
                <a:gd name="T55" fmla="*/ 514 h 640"/>
                <a:gd name="T56" fmla="*/ 37 w 1342"/>
                <a:gd name="T57" fmla="*/ 640 h 640"/>
                <a:gd name="T58" fmla="*/ 263 w 1342"/>
                <a:gd name="T59" fmla="*/ 483 h 640"/>
                <a:gd name="T60" fmla="*/ 446 w 1342"/>
                <a:gd name="T61" fmla="*/ 355 h 640"/>
                <a:gd name="T62" fmla="*/ 462 w 1342"/>
                <a:gd name="T63" fmla="*/ 372 h 640"/>
                <a:gd name="T64" fmla="*/ 472 w 1342"/>
                <a:gd name="T65" fmla="*/ 378 h 640"/>
                <a:gd name="T66" fmla="*/ 482 w 1342"/>
                <a:gd name="T67" fmla="*/ 383 h 640"/>
                <a:gd name="T68" fmla="*/ 495 w 1342"/>
                <a:gd name="T69" fmla="*/ 387 h 640"/>
                <a:gd name="T70" fmla="*/ 505 w 1342"/>
                <a:gd name="T71" fmla="*/ 389 h 640"/>
                <a:gd name="T72" fmla="*/ 525 w 1342"/>
                <a:gd name="T73" fmla="*/ 388 h 640"/>
                <a:gd name="T74" fmla="*/ 537 w 1342"/>
                <a:gd name="T75" fmla="*/ 386 h 640"/>
                <a:gd name="T76" fmla="*/ 550 w 1342"/>
                <a:gd name="T77" fmla="*/ 380 h 640"/>
                <a:gd name="T78" fmla="*/ 557 w 1342"/>
                <a:gd name="T79" fmla="*/ 376 h 640"/>
                <a:gd name="T80" fmla="*/ 632 w 1342"/>
                <a:gd name="T81" fmla="*/ 416 h 640"/>
                <a:gd name="T82" fmla="*/ 659 w 1342"/>
                <a:gd name="T83" fmla="*/ 450 h 640"/>
                <a:gd name="T84" fmla="*/ 683 w 1342"/>
                <a:gd name="T85" fmla="*/ 518 h 640"/>
                <a:gd name="T86" fmla="*/ 821 w 1342"/>
                <a:gd name="T87" fmla="*/ 483 h 640"/>
                <a:gd name="T88" fmla="*/ 823 w 1342"/>
                <a:gd name="T89" fmla="*/ 450 h 640"/>
                <a:gd name="T90" fmla="*/ 933 w 1342"/>
                <a:gd name="T91" fmla="*/ 354 h 640"/>
                <a:gd name="T92" fmla="*/ 1080 w 1342"/>
                <a:gd name="T93" fmla="*/ 241 h 640"/>
                <a:gd name="T94" fmla="*/ 1256 w 1342"/>
                <a:gd name="T95" fmla="*/ 206 h 640"/>
                <a:gd name="T96" fmla="*/ 1122 w 1342"/>
                <a:gd name="T97" fmla="*/ 31 h 640"/>
                <a:gd name="T98" fmla="*/ 471 w 1342"/>
                <a:gd name="T99" fmla="*/ 307 h 640"/>
                <a:gd name="T100" fmla="*/ 536 w 1342"/>
                <a:gd name="T101" fmla="*/ 272 h 640"/>
                <a:gd name="T102" fmla="*/ 513 w 1342"/>
                <a:gd name="T103" fmla="*/ 348 h 640"/>
                <a:gd name="T104" fmla="*/ 740 w 1342"/>
                <a:gd name="T105" fmla="*/ 501 h 640"/>
                <a:gd name="T106" fmla="*/ 700 w 1342"/>
                <a:gd name="T107" fmla="*/ 460 h 640"/>
                <a:gd name="T108" fmla="*/ 781 w 1342"/>
                <a:gd name="T109" fmla="*/ 47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2" h="640">
                  <a:moveTo>
                    <a:pt x="1122" y="31"/>
                  </a:moveTo>
                  <a:cubicBezTo>
                    <a:pt x="1168" y="91"/>
                    <a:pt x="1168" y="91"/>
                    <a:pt x="1168" y="91"/>
                  </a:cubicBezTo>
                  <a:cubicBezTo>
                    <a:pt x="1029" y="198"/>
                    <a:pt x="1029" y="198"/>
                    <a:pt x="1029" y="198"/>
                  </a:cubicBezTo>
                  <a:cubicBezTo>
                    <a:pt x="983" y="233"/>
                    <a:pt x="983" y="233"/>
                    <a:pt x="983" y="233"/>
                  </a:cubicBezTo>
                  <a:cubicBezTo>
                    <a:pt x="932" y="272"/>
                    <a:pt x="932" y="272"/>
                    <a:pt x="932" y="272"/>
                  </a:cubicBezTo>
                  <a:cubicBezTo>
                    <a:pt x="781" y="388"/>
                    <a:pt x="781" y="388"/>
                    <a:pt x="781" y="388"/>
                  </a:cubicBezTo>
                  <a:cubicBezTo>
                    <a:pt x="781" y="388"/>
                    <a:pt x="781" y="388"/>
                    <a:pt x="781" y="388"/>
                  </a:cubicBezTo>
                  <a:cubicBezTo>
                    <a:pt x="780" y="387"/>
                    <a:pt x="780" y="386"/>
                    <a:pt x="779" y="386"/>
                  </a:cubicBezTo>
                  <a:cubicBezTo>
                    <a:pt x="777" y="385"/>
                    <a:pt x="776" y="385"/>
                    <a:pt x="775" y="384"/>
                  </a:cubicBezTo>
                  <a:cubicBezTo>
                    <a:pt x="774" y="384"/>
                    <a:pt x="773" y="384"/>
                    <a:pt x="772" y="383"/>
                  </a:cubicBezTo>
                  <a:cubicBezTo>
                    <a:pt x="771" y="382"/>
                    <a:pt x="769" y="382"/>
                    <a:pt x="767" y="381"/>
                  </a:cubicBezTo>
                  <a:cubicBezTo>
                    <a:pt x="766" y="381"/>
                    <a:pt x="765" y="381"/>
                    <a:pt x="764" y="380"/>
                  </a:cubicBezTo>
                  <a:cubicBezTo>
                    <a:pt x="762" y="380"/>
                    <a:pt x="761" y="379"/>
                    <a:pt x="759" y="379"/>
                  </a:cubicBezTo>
                  <a:cubicBezTo>
                    <a:pt x="758" y="379"/>
                    <a:pt x="758" y="379"/>
                    <a:pt x="757" y="379"/>
                  </a:cubicBezTo>
                  <a:cubicBezTo>
                    <a:pt x="755" y="378"/>
                    <a:pt x="753" y="378"/>
                    <a:pt x="750" y="378"/>
                  </a:cubicBezTo>
                  <a:cubicBezTo>
                    <a:pt x="750" y="377"/>
                    <a:pt x="749" y="377"/>
                    <a:pt x="749" y="377"/>
                  </a:cubicBezTo>
                  <a:cubicBezTo>
                    <a:pt x="746" y="377"/>
                    <a:pt x="744" y="377"/>
                    <a:pt x="741" y="377"/>
                  </a:cubicBezTo>
                  <a:cubicBezTo>
                    <a:pt x="739" y="377"/>
                    <a:pt x="736" y="377"/>
                    <a:pt x="734" y="377"/>
                  </a:cubicBezTo>
                  <a:cubicBezTo>
                    <a:pt x="733" y="377"/>
                    <a:pt x="732" y="377"/>
                    <a:pt x="732" y="378"/>
                  </a:cubicBezTo>
                  <a:cubicBezTo>
                    <a:pt x="730" y="378"/>
                    <a:pt x="727" y="378"/>
                    <a:pt x="725" y="379"/>
                  </a:cubicBezTo>
                  <a:cubicBezTo>
                    <a:pt x="724" y="379"/>
                    <a:pt x="724" y="379"/>
                    <a:pt x="724" y="379"/>
                  </a:cubicBezTo>
                  <a:cubicBezTo>
                    <a:pt x="721" y="379"/>
                    <a:pt x="719" y="380"/>
                    <a:pt x="717" y="380"/>
                  </a:cubicBezTo>
                  <a:cubicBezTo>
                    <a:pt x="717" y="381"/>
                    <a:pt x="717" y="381"/>
                    <a:pt x="716" y="381"/>
                  </a:cubicBezTo>
                  <a:cubicBezTo>
                    <a:pt x="714" y="382"/>
                    <a:pt x="712" y="382"/>
                    <a:pt x="710" y="383"/>
                  </a:cubicBezTo>
                  <a:cubicBezTo>
                    <a:pt x="709" y="383"/>
                    <a:pt x="709" y="384"/>
                    <a:pt x="708" y="384"/>
                  </a:cubicBezTo>
                  <a:cubicBezTo>
                    <a:pt x="706" y="385"/>
                    <a:pt x="704" y="386"/>
                    <a:pt x="702" y="387"/>
                  </a:cubicBezTo>
                  <a:cubicBezTo>
                    <a:pt x="702" y="387"/>
                    <a:pt x="702" y="387"/>
                    <a:pt x="702" y="387"/>
                  </a:cubicBezTo>
                  <a:cubicBezTo>
                    <a:pt x="683" y="372"/>
                    <a:pt x="683" y="372"/>
                    <a:pt x="683" y="372"/>
                  </a:cubicBezTo>
                  <a:cubicBezTo>
                    <a:pt x="632" y="333"/>
                    <a:pt x="632" y="333"/>
                    <a:pt x="632" y="333"/>
                  </a:cubicBezTo>
                  <a:cubicBezTo>
                    <a:pt x="595" y="304"/>
                    <a:pt x="595" y="304"/>
                    <a:pt x="595" y="304"/>
                  </a:cubicBezTo>
                  <a:cubicBezTo>
                    <a:pt x="595" y="304"/>
                    <a:pt x="595" y="304"/>
                    <a:pt x="595" y="304"/>
                  </a:cubicBezTo>
                  <a:cubicBezTo>
                    <a:pt x="595" y="292"/>
                    <a:pt x="592" y="282"/>
                    <a:pt x="588" y="272"/>
                  </a:cubicBezTo>
                  <a:cubicBezTo>
                    <a:pt x="586" y="268"/>
                    <a:pt x="583" y="263"/>
                    <a:pt x="580" y="259"/>
                  </a:cubicBezTo>
                  <a:cubicBezTo>
                    <a:pt x="580" y="259"/>
                    <a:pt x="580" y="259"/>
                    <a:pt x="580" y="259"/>
                  </a:cubicBezTo>
                  <a:cubicBezTo>
                    <a:pt x="579" y="257"/>
                    <a:pt x="577" y="255"/>
                    <a:pt x="575" y="253"/>
                  </a:cubicBezTo>
                  <a:cubicBezTo>
                    <a:pt x="575" y="253"/>
                    <a:pt x="575" y="253"/>
                    <a:pt x="575" y="252"/>
                  </a:cubicBezTo>
                  <a:cubicBezTo>
                    <a:pt x="573" y="251"/>
                    <a:pt x="572" y="249"/>
                    <a:pt x="570" y="247"/>
                  </a:cubicBezTo>
                  <a:cubicBezTo>
                    <a:pt x="570" y="247"/>
                    <a:pt x="570" y="247"/>
                    <a:pt x="569" y="246"/>
                  </a:cubicBezTo>
                  <a:cubicBezTo>
                    <a:pt x="568" y="245"/>
                    <a:pt x="566" y="243"/>
                    <a:pt x="564" y="242"/>
                  </a:cubicBezTo>
                  <a:cubicBezTo>
                    <a:pt x="564" y="242"/>
                    <a:pt x="564" y="242"/>
                    <a:pt x="564" y="241"/>
                  </a:cubicBezTo>
                  <a:cubicBezTo>
                    <a:pt x="563" y="241"/>
                    <a:pt x="563" y="241"/>
                    <a:pt x="563" y="241"/>
                  </a:cubicBezTo>
                  <a:cubicBezTo>
                    <a:pt x="561" y="240"/>
                    <a:pt x="560" y="239"/>
                    <a:pt x="558" y="238"/>
                  </a:cubicBezTo>
                  <a:cubicBezTo>
                    <a:pt x="558" y="237"/>
                    <a:pt x="557" y="237"/>
                    <a:pt x="556" y="236"/>
                  </a:cubicBezTo>
                  <a:cubicBezTo>
                    <a:pt x="555" y="235"/>
                    <a:pt x="553" y="234"/>
                    <a:pt x="552" y="234"/>
                  </a:cubicBezTo>
                  <a:cubicBezTo>
                    <a:pt x="551" y="233"/>
                    <a:pt x="550" y="233"/>
                    <a:pt x="549" y="232"/>
                  </a:cubicBezTo>
                  <a:cubicBezTo>
                    <a:pt x="547" y="232"/>
                    <a:pt x="546" y="231"/>
                    <a:pt x="544" y="230"/>
                  </a:cubicBezTo>
                  <a:cubicBezTo>
                    <a:pt x="543" y="230"/>
                    <a:pt x="542" y="229"/>
                    <a:pt x="541" y="229"/>
                  </a:cubicBezTo>
                  <a:cubicBezTo>
                    <a:pt x="540" y="228"/>
                    <a:pt x="538" y="228"/>
                    <a:pt x="537" y="227"/>
                  </a:cubicBezTo>
                  <a:cubicBezTo>
                    <a:pt x="536" y="227"/>
                    <a:pt x="534" y="227"/>
                    <a:pt x="533" y="226"/>
                  </a:cubicBezTo>
                  <a:cubicBezTo>
                    <a:pt x="532" y="226"/>
                    <a:pt x="530" y="226"/>
                    <a:pt x="529" y="225"/>
                  </a:cubicBezTo>
                  <a:cubicBezTo>
                    <a:pt x="527" y="225"/>
                    <a:pt x="526" y="225"/>
                    <a:pt x="524" y="225"/>
                  </a:cubicBezTo>
                  <a:cubicBezTo>
                    <a:pt x="523" y="225"/>
                    <a:pt x="522" y="224"/>
                    <a:pt x="521" y="224"/>
                  </a:cubicBezTo>
                  <a:cubicBezTo>
                    <a:pt x="518" y="224"/>
                    <a:pt x="516" y="224"/>
                    <a:pt x="513" y="224"/>
                  </a:cubicBezTo>
                  <a:cubicBezTo>
                    <a:pt x="510" y="224"/>
                    <a:pt x="508" y="224"/>
                    <a:pt x="505" y="224"/>
                  </a:cubicBezTo>
                  <a:cubicBezTo>
                    <a:pt x="504" y="224"/>
                    <a:pt x="503" y="224"/>
                    <a:pt x="502" y="224"/>
                  </a:cubicBezTo>
                  <a:cubicBezTo>
                    <a:pt x="501" y="225"/>
                    <a:pt x="499" y="225"/>
                    <a:pt x="497" y="225"/>
                  </a:cubicBezTo>
                  <a:cubicBezTo>
                    <a:pt x="496" y="225"/>
                    <a:pt x="495" y="226"/>
                    <a:pt x="494" y="226"/>
                  </a:cubicBezTo>
                  <a:cubicBezTo>
                    <a:pt x="493" y="226"/>
                    <a:pt x="491" y="227"/>
                    <a:pt x="490" y="227"/>
                  </a:cubicBezTo>
                  <a:cubicBezTo>
                    <a:pt x="489" y="227"/>
                    <a:pt x="488" y="228"/>
                    <a:pt x="487" y="228"/>
                  </a:cubicBezTo>
                  <a:cubicBezTo>
                    <a:pt x="486" y="228"/>
                    <a:pt x="484" y="229"/>
                    <a:pt x="483" y="230"/>
                  </a:cubicBezTo>
                  <a:cubicBezTo>
                    <a:pt x="482" y="230"/>
                    <a:pt x="481" y="230"/>
                    <a:pt x="480" y="231"/>
                  </a:cubicBezTo>
                  <a:cubicBezTo>
                    <a:pt x="478" y="231"/>
                    <a:pt x="476" y="232"/>
                    <a:pt x="474" y="234"/>
                  </a:cubicBezTo>
                  <a:cubicBezTo>
                    <a:pt x="473" y="234"/>
                    <a:pt x="472" y="235"/>
                    <a:pt x="471" y="235"/>
                  </a:cubicBezTo>
                  <a:cubicBezTo>
                    <a:pt x="470" y="236"/>
                    <a:pt x="469" y="237"/>
                    <a:pt x="467" y="237"/>
                  </a:cubicBezTo>
                  <a:cubicBezTo>
                    <a:pt x="466" y="238"/>
                    <a:pt x="465" y="239"/>
                    <a:pt x="464" y="240"/>
                  </a:cubicBezTo>
                  <a:cubicBezTo>
                    <a:pt x="463" y="240"/>
                    <a:pt x="463" y="241"/>
                    <a:pt x="462" y="241"/>
                  </a:cubicBezTo>
                  <a:cubicBezTo>
                    <a:pt x="462" y="242"/>
                    <a:pt x="462" y="242"/>
                    <a:pt x="462" y="242"/>
                  </a:cubicBezTo>
                  <a:cubicBezTo>
                    <a:pt x="461" y="242"/>
                    <a:pt x="460" y="243"/>
                    <a:pt x="458" y="244"/>
                  </a:cubicBezTo>
                  <a:cubicBezTo>
                    <a:pt x="458" y="245"/>
                    <a:pt x="457" y="245"/>
                    <a:pt x="456" y="246"/>
                  </a:cubicBezTo>
                  <a:cubicBezTo>
                    <a:pt x="455" y="247"/>
                    <a:pt x="454" y="248"/>
                    <a:pt x="453" y="249"/>
                  </a:cubicBezTo>
                  <a:cubicBezTo>
                    <a:pt x="453" y="250"/>
                    <a:pt x="452" y="250"/>
                    <a:pt x="452" y="251"/>
                  </a:cubicBezTo>
                  <a:cubicBezTo>
                    <a:pt x="448" y="255"/>
                    <a:pt x="444" y="260"/>
                    <a:pt x="441" y="265"/>
                  </a:cubicBezTo>
                  <a:cubicBezTo>
                    <a:pt x="441" y="265"/>
                    <a:pt x="441" y="265"/>
                    <a:pt x="441" y="266"/>
                  </a:cubicBezTo>
                  <a:cubicBezTo>
                    <a:pt x="440" y="267"/>
                    <a:pt x="439" y="269"/>
                    <a:pt x="438" y="270"/>
                  </a:cubicBezTo>
                  <a:cubicBezTo>
                    <a:pt x="438" y="271"/>
                    <a:pt x="438" y="271"/>
                    <a:pt x="438" y="272"/>
                  </a:cubicBezTo>
                  <a:cubicBezTo>
                    <a:pt x="438" y="272"/>
                    <a:pt x="437" y="272"/>
                    <a:pt x="437" y="272"/>
                  </a:cubicBezTo>
                  <a:cubicBezTo>
                    <a:pt x="437" y="274"/>
                    <a:pt x="436" y="275"/>
                    <a:pt x="436" y="277"/>
                  </a:cubicBezTo>
                  <a:cubicBezTo>
                    <a:pt x="435" y="277"/>
                    <a:pt x="435" y="278"/>
                    <a:pt x="435" y="278"/>
                  </a:cubicBezTo>
                  <a:cubicBezTo>
                    <a:pt x="434" y="280"/>
                    <a:pt x="434" y="282"/>
                    <a:pt x="433" y="284"/>
                  </a:cubicBezTo>
                  <a:cubicBezTo>
                    <a:pt x="433" y="284"/>
                    <a:pt x="433" y="284"/>
                    <a:pt x="433" y="284"/>
                  </a:cubicBezTo>
                  <a:cubicBezTo>
                    <a:pt x="382" y="320"/>
                    <a:pt x="382" y="320"/>
                    <a:pt x="382" y="320"/>
                  </a:cubicBezTo>
                  <a:cubicBezTo>
                    <a:pt x="332" y="355"/>
                    <a:pt x="332" y="355"/>
                    <a:pt x="332" y="355"/>
                  </a:cubicBezTo>
                  <a:cubicBezTo>
                    <a:pt x="147" y="483"/>
                    <a:pt x="147" y="483"/>
                    <a:pt x="147" y="483"/>
                  </a:cubicBezTo>
                  <a:cubicBezTo>
                    <a:pt x="103" y="514"/>
                    <a:pt x="103" y="514"/>
                    <a:pt x="103" y="514"/>
                  </a:cubicBezTo>
                  <a:cubicBezTo>
                    <a:pt x="81" y="529"/>
                    <a:pt x="81" y="529"/>
                    <a:pt x="81" y="529"/>
                  </a:cubicBezTo>
                  <a:cubicBezTo>
                    <a:pt x="0" y="586"/>
                    <a:pt x="0" y="586"/>
                    <a:pt x="0" y="586"/>
                  </a:cubicBezTo>
                  <a:cubicBezTo>
                    <a:pt x="37" y="640"/>
                    <a:pt x="37" y="640"/>
                    <a:pt x="37" y="640"/>
                  </a:cubicBezTo>
                  <a:cubicBezTo>
                    <a:pt x="81" y="609"/>
                    <a:pt x="81" y="609"/>
                    <a:pt x="81" y="609"/>
                  </a:cubicBezTo>
                  <a:cubicBezTo>
                    <a:pt x="218" y="514"/>
                    <a:pt x="218" y="514"/>
                    <a:pt x="218" y="514"/>
                  </a:cubicBezTo>
                  <a:cubicBezTo>
                    <a:pt x="263" y="483"/>
                    <a:pt x="263" y="483"/>
                    <a:pt x="263" y="483"/>
                  </a:cubicBezTo>
                  <a:cubicBezTo>
                    <a:pt x="332" y="435"/>
                    <a:pt x="332" y="435"/>
                    <a:pt x="332" y="435"/>
                  </a:cubicBezTo>
                  <a:cubicBezTo>
                    <a:pt x="382" y="400"/>
                    <a:pt x="382" y="400"/>
                    <a:pt x="382" y="400"/>
                  </a:cubicBezTo>
                  <a:cubicBezTo>
                    <a:pt x="446" y="355"/>
                    <a:pt x="446" y="355"/>
                    <a:pt x="446" y="355"/>
                  </a:cubicBezTo>
                  <a:cubicBezTo>
                    <a:pt x="448" y="358"/>
                    <a:pt x="450" y="360"/>
                    <a:pt x="452" y="362"/>
                  </a:cubicBezTo>
                  <a:cubicBezTo>
                    <a:pt x="452" y="362"/>
                    <a:pt x="452" y="363"/>
                    <a:pt x="452" y="363"/>
                  </a:cubicBezTo>
                  <a:cubicBezTo>
                    <a:pt x="455" y="366"/>
                    <a:pt x="458" y="369"/>
                    <a:pt x="462" y="372"/>
                  </a:cubicBezTo>
                  <a:cubicBezTo>
                    <a:pt x="463" y="372"/>
                    <a:pt x="463" y="373"/>
                    <a:pt x="464" y="373"/>
                  </a:cubicBezTo>
                  <a:cubicBezTo>
                    <a:pt x="465" y="374"/>
                    <a:pt x="467" y="376"/>
                    <a:pt x="469" y="377"/>
                  </a:cubicBezTo>
                  <a:cubicBezTo>
                    <a:pt x="470" y="377"/>
                    <a:pt x="471" y="378"/>
                    <a:pt x="472" y="378"/>
                  </a:cubicBezTo>
                  <a:cubicBezTo>
                    <a:pt x="472" y="379"/>
                    <a:pt x="473" y="379"/>
                    <a:pt x="474" y="380"/>
                  </a:cubicBezTo>
                  <a:cubicBezTo>
                    <a:pt x="476" y="381"/>
                    <a:pt x="478" y="382"/>
                    <a:pt x="480" y="382"/>
                  </a:cubicBezTo>
                  <a:cubicBezTo>
                    <a:pt x="480" y="383"/>
                    <a:pt x="481" y="383"/>
                    <a:pt x="482" y="383"/>
                  </a:cubicBezTo>
                  <a:cubicBezTo>
                    <a:pt x="484" y="384"/>
                    <a:pt x="486" y="385"/>
                    <a:pt x="487" y="385"/>
                  </a:cubicBezTo>
                  <a:cubicBezTo>
                    <a:pt x="488" y="386"/>
                    <a:pt x="488" y="386"/>
                    <a:pt x="489" y="386"/>
                  </a:cubicBezTo>
                  <a:cubicBezTo>
                    <a:pt x="491" y="386"/>
                    <a:pt x="493" y="387"/>
                    <a:pt x="495" y="387"/>
                  </a:cubicBezTo>
                  <a:cubicBezTo>
                    <a:pt x="496" y="388"/>
                    <a:pt x="496" y="388"/>
                    <a:pt x="497" y="388"/>
                  </a:cubicBezTo>
                  <a:cubicBezTo>
                    <a:pt x="499" y="388"/>
                    <a:pt x="501" y="389"/>
                    <a:pt x="504" y="389"/>
                  </a:cubicBezTo>
                  <a:cubicBezTo>
                    <a:pt x="504" y="389"/>
                    <a:pt x="505" y="389"/>
                    <a:pt x="505" y="389"/>
                  </a:cubicBezTo>
                  <a:cubicBezTo>
                    <a:pt x="508" y="389"/>
                    <a:pt x="510" y="389"/>
                    <a:pt x="513" y="389"/>
                  </a:cubicBezTo>
                  <a:cubicBezTo>
                    <a:pt x="516" y="389"/>
                    <a:pt x="518" y="389"/>
                    <a:pt x="521" y="389"/>
                  </a:cubicBezTo>
                  <a:cubicBezTo>
                    <a:pt x="522" y="389"/>
                    <a:pt x="524" y="389"/>
                    <a:pt x="525" y="388"/>
                  </a:cubicBezTo>
                  <a:cubicBezTo>
                    <a:pt x="526" y="388"/>
                    <a:pt x="528" y="388"/>
                    <a:pt x="529" y="388"/>
                  </a:cubicBezTo>
                  <a:cubicBezTo>
                    <a:pt x="531" y="387"/>
                    <a:pt x="532" y="387"/>
                    <a:pt x="534" y="386"/>
                  </a:cubicBezTo>
                  <a:cubicBezTo>
                    <a:pt x="535" y="386"/>
                    <a:pt x="536" y="386"/>
                    <a:pt x="537" y="386"/>
                  </a:cubicBezTo>
                  <a:cubicBezTo>
                    <a:pt x="539" y="385"/>
                    <a:pt x="541" y="384"/>
                    <a:pt x="543" y="384"/>
                  </a:cubicBezTo>
                  <a:cubicBezTo>
                    <a:pt x="543" y="384"/>
                    <a:pt x="543" y="383"/>
                    <a:pt x="544" y="383"/>
                  </a:cubicBezTo>
                  <a:cubicBezTo>
                    <a:pt x="546" y="382"/>
                    <a:pt x="548" y="381"/>
                    <a:pt x="550" y="380"/>
                  </a:cubicBezTo>
                  <a:cubicBezTo>
                    <a:pt x="550" y="380"/>
                    <a:pt x="551" y="380"/>
                    <a:pt x="551" y="380"/>
                  </a:cubicBezTo>
                  <a:cubicBezTo>
                    <a:pt x="553" y="379"/>
                    <a:pt x="555" y="378"/>
                    <a:pt x="557" y="376"/>
                  </a:cubicBezTo>
                  <a:cubicBezTo>
                    <a:pt x="557" y="376"/>
                    <a:pt x="557" y="376"/>
                    <a:pt x="557" y="376"/>
                  </a:cubicBezTo>
                  <a:cubicBezTo>
                    <a:pt x="562" y="373"/>
                    <a:pt x="566" y="370"/>
                    <a:pt x="569" y="367"/>
                  </a:cubicBezTo>
                  <a:cubicBezTo>
                    <a:pt x="569" y="367"/>
                    <a:pt x="569" y="367"/>
                    <a:pt x="569" y="367"/>
                  </a:cubicBezTo>
                  <a:cubicBezTo>
                    <a:pt x="632" y="416"/>
                    <a:pt x="632" y="416"/>
                    <a:pt x="632" y="416"/>
                  </a:cubicBezTo>
                  <a:cubicBezTo>
                    <a:pt x="661" y="439"/>
                    <a:pt x="661" y="439"/>
                    <a:pt x="661" y="439"/>
                  </a:cubicBezTo>
                  <a:cubicBezTo>
                    <a:pt x="660" y="441"/>
                    <a:pt x="660" y="444"/>
                    <a:pt x="659" y="447"/>
                  </a:cubicBezTo>
                  <a:cubicBezTo>
                    <a:pt x="659" y="448"/>
                    <a:pt x="659" y="449"/>
                    <a:pt x="659" y="450"/>
                  </a:cubicBezTo>
                  <a:cubicBezTo>
                    <a:pt x="659" y="451"/>
                    <a:pt x="659" y="452"/>
                    <a:pt x="659" y="453"/>
                  </a:cubicBezTo>
                  <a:cubicBezTo>
                    <a:pt x="658" y="455"/>
                    <a:pt x="658" y="457"/>
                    <a:pt x="658" y="460"/>
                  </a:cubicBezTo>
                  <a:cubicBezTo>
                    <a:pt x="658" y="483"/>
                    <a:pt x="668" y="503"/>
                    <a:pt x="683" y="518"/>
                  </a:cubicBezTo>
                  <a:cubicBezTo>
                    <a:pt x="698" y="533"/>
                    <a:pt x="718" y="543"/>
                    <a:pt x="741" y="543"/>
                  </a:cubicBezTo>
                  <a:cubicBezTo>
                    <a:pt x="766" y="543"/>
                    <a:pt x="788" y="531"/>
                    <a:pt x="804" y="514"/>
                  </a:cubicBezTo>
                  <a:cubicBezTo>
                    <a:pt x="811" y="505"/>
                    <a:pt x="817" y="494"/>
                    <a:pt x="821" y="483"/>
                  </a:cubicBezTo>
                  <a:cubicBezTo>
                    <a:pt x="823" y="476"/>
                    <a:pt x="824" y="468"/>
                    <a:pt x="824" y="460"/>
                  </a:cubicBezTo>
                  <a:cubicBezTo>
                    <a:pt x="824" y="457"/>
                    <a:pt x="824" y="455"/>
                    <a:pt x="824" y="453"/>
                  </a:cubicBezTo>
                  <a:cubicBezTo>
                    <a:pt x="824" y="452"/>
                    <a:pt x="823" y="451"/>
                    <a:pt x="823" y="450"/>
                  </a:cubicBezTo>
                  <a:cubicBezTo>
                    <a:pt x="823" y="449"/>
                    <a:pt x="823" y="448"/>
                    <a:pt x="823" y="447"/>
                  </a:cubicBezTo>
                  <a:cubicBezTo>
                    <a:pt x="823" y="445"/>
                    <a:pt x="822" y="442"/>
                    <a:pt x="821" y="440"/>
                  </a:cubicBezTo>
                  <a:cubicBezTo>
                    <a:pt x="933" y="354"/>
                    <a:pt x="933" y="354"/>
                    <a:pt x="933" y="354"/>
                  </a:cubicBezTo>
                  <a:cubicBezTo>
                    <a:pt x="983" y="316"/>
                    <a:pt x="983" y="316"/>
                    <a:pt x="983" y="316"/>
                  </a:cubicBezTo>
                  <a:cubicBezTo>
                    <a:pt x="1040" y="272"/>
                    <a:pt x="1040" y="272"/>
                    <a:pt x="1040" y="272"/>
                  </a:cubicBezTo>
                  <a:cubicBezTo>
                    <a:pt x="1080" y="241"/>
                    <a:pt x="1080" y="241"/>
                    <a:pt x="1080" y="241"/>
                  </a:cubicBezTo>
                  <a:cubicBezTo>
                    <a:pt x="1208" y="143"/>
                    <a:pt x="1208" y="143"/>
                    <a:pt x="1208" y="143"/>
                  </a:cubicBezTo>
                  <a:cubicBezTo>
                    <a:pt x="1234" y="177"/>
                    <a:pt x="1234" y="177"/>
                    <a:pt x="1234" y="177"/>
                  </a:cubicBezTo>
                  <a:cubicBezTo>
                    <a:pt x="1256" y="206"/>
                    <a:pt x="1256" y="206"/>
                    <a:pt x="1256" y="206"/>
                  </a:cubicBezTo>
                  <a:cubicBezTo>
                    <a:pt x="1342" y="0"/>
                    <a:pt x="1342" y="0"/>
                    <a:pt x="1342" y="0"/>
                  </a:cubicBezTo>
                  <a:cubicBezTo>
                    <a:pt x="1121" y="29"/>
                    <a:pt x="1121" y="29"/>
                    <a:pt x="1121" y="29"/>
                  </a:cubicBezTo>
                  <a:lnTo>
                    <a:pt x="1122" y="31"/>
                  </a:lnTo>
                  <a:close/>
                  <a:moveTo>
                    <a:pt x="513" y="348"/>
                  </a:moveTo>
                  <a:cubicBezTo>
                    <a:pt x="499" y="348"/>
                    <a:pt x="487" y="341"/>
                    <a:pt x="480" y="331"/>
                  </a:cubicBezTo>
                  <a:cubicBezTo>
                    <a:pt x="475" y="325"/>
                    <a:pt x="471" y="316"/>
                    <a:pt x="471" y="307"/>
                  </a:cubicBezTo>
                  <a:cubicBezTo>
                    <a:pt x="471" y="292"/>
                    <a:pt x="479" y="280"/>
                    <a:pt x="490" y="272"/>
                  </a:cubicBezTo>
                  <a:cubicBezTo>
                    <a:pt x="496" y="268"/>
                    <a:pt x="504" y="265"/>
                    <a:pt x="513" y="265"/>
                  </a:cubicBezTo>
                  <a:cubicBezTo>
                    <a:pt x="521" y="265"/>
                    <a:pt x="529" y="268"/>
                    <a:pt x="536" y="272"/>
                  </a:cubicBezTo>
                  <a:cubicBezTo>
                    <a:pt x="547" y="280"/>
                    <a:pt x="554" y="292"/>
                    <a:pt x="554" y="307"/>
                  </a:cubicBezTo>
                  <a:cubicBezTo>
                    <a:pt x="554" y="321"/>
                    <a:pt x="547" y="333"/>
                    <a:pt x="536" y="340"/>
                  </a:cubicBezTo>
                  <a:cubicBezTo>
                    <a:pt x="529" y="345"/>
                    <a:pt x="521" y="348"/>
                    <a:pt x="513" y="348"/>
                  </a:cubicBezTo>
                  <a:close/>
                  <a:moveTo>
                    <a:pt x="741" y="501"/>
                  </a:moveTo>
                  <a:cubicBezTo>
                    <a:pt x="741" y="501"/>
                    <a:pt x="741" y="501"/>
                    <a:pt x="741" y="501"/>
                  </a:cubicBezTo>
                  <a:cubicBezTo>
                    <a:pt x="741" y="501"/>
                    <a:pt x="741" y="501"/>
                    <a:pt x="740" y="501"/>
                  </a:cubicBezTo>
                  <a:cubicBezTo>
                    <a:pt x="726" y="501"/>
                    <a:pt x="714" y="494"/>
                    <a:pt x="707" y="483"/>
                  </a:cubicBezTo>
                  <a:cubicBezTo>
                    <a:pt x="704" y="479"/>
                    <a:pt x="702" y="475"/>
                    <a:pt x="701" y="470"/>
                  </a:cubicBezTo>
                  <a:cubicBezTo>
                    <a:pt x="700" y="467"/>
                    <a:pt x="700" y="463"/>
                    <a:pt x="700" y="460"/>
                  </a:cubicBezTo>
                  <a:cubicBezTo>
                    <a:pt x="700" y="437"/>
                    <a:pt x="718" y="419"/>
                    <a:pt x="741" y="419"/>
                  </a:cubicBezTo>
                  <a:cubicBezTo>
                    <a:pt x="764" y="419"/>
                    <a:pt x="782" y="437"/>
                    <a:pt x="782" y="460"/>
                  </a:cubicBezTo>
                  <a:cubicBezTo>
                    <a:pt x="782" y="464"/>
                    <a:pt x="782" y="467"/>
                    <a:pt x="781" y="471"/>
                  </a:cubicBezTo>
                  <a:cubicBezTo>
                    <a:pt x="779" y="475"/>
                    <a:pt x="778" y="479"/>
                    <a:pt x="775" y="483"/>
                  </a:cubicBezTo>
                  <a:cubicBezTo>
                    <a:pt x="768" y="494"/>
                    <a:pt x="755" y="501"/>
                    <a:pt x="741" y="5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45" name="Rectangle 152"/>
          <p:cNvSpPr/>
          <p:nvPr/>
        </p:nvSpPr>
        <p:spPr bwMode="auto">
          <a:xfrm>
            <a:off x="1064481" y="4121801"/>
            <a:ext cx="5151228" cy="6528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836" dirty="0">
                <a:solidFill>
                  <a:schemeClr val="tx2"/>
                </a:solidFill>
                <a:cs typeface="Segoe UI Light" panose="020B0502040204020203" pitchFamily="34" charset="0"/>
              </a:rPr>
              <a:t>Azure services</a:t>
            </a:r>
          </a:p>
          <a:p>
            <a:pPr defTabSz="932384"/>
            <a:r>
              <a:rPr lang="en-US" sz="1224" i="1" dirty="0">
                <a:solidFill>
                  <a:schemeClr val="accent2"/>
                </a:solidFill>
                <a:cs typeface="Segoe UI Light" panose="020B0502040204020203" pitchFamily="34" charset="0"/>
              </a:rPr>
              <a:t>Azure SQL, Stream Analytics…</a:t>
            </a:r>
          </a:p>
        </p:txBody>
      </p:sp>
      <p:sp>
        <p:nvSpPr>
          <p:cNvPr id="46" name="Rectangle 152"/>
          <p:cNvSpPr/>
          <p:nvPr/>
        </p:nvSpPr>
        <p:spPr bwMode="auto">
          <a:xfrm>
            <a:off x="1064480" y="5783384"/>
            <a:ext cx="5151228" cy="6528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836" dirty="0">
                <a:solidFill>
                  <a:schemeClr val="tx2"/>
                </a:solidFill>
                <a:cs typeface="Segoe UI Light" panose="020B0502040204020203" pitchFamily="34" charset="0"/>
              </a:rPr>
              <a:t>Power BI Desktop files</a:t>
            </a:r>
          </a:p>
          <a:p>
            <a:pPr defTabSz="932384"/>
            <a:r>
              <a:rPr lang="en-US" sz="1224" i="1" dirty="0">
                <a:solidFill>
                  <a:schemeClr val="accent2"/>
                </a:solidFill>
                <a:cs typeface="Segoe UI Light" panose="020B0502040204020203" pitchFamily="34" charset="0"/>
              </a:rPr>
              <a:t>Data from files, databases, Azure, and other sources</a:t>
            </a:r>
          </a:p>
        </p:txBody>
      </p:sp>
      <p:sp>
        <p:nvSpPr>
          <p:cNvPr id="47" name="Rectangle 145"/>
          <p:cNvSpPr/>
          <p:nvPr/>
        </p:nvSpPr>
        <p:spPr bwMode="auto">
          <a:xfrm>
            <a:off x="1064481" y="4952592"/>
            <a:ext cx="5151228" cy="6528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836" dirty="0">
                <a:solidFill>
                  <a:schemeClr val="tx2"/>
                </a:solidFill>
                <a:latin typeface="Segoe UI Semilight"/>
                <a:cs typeface="Segoe UI Light" panose="020B0502040204020203" pitchFamily="34" charset="0"/>
              </a:rPr>
              <a:t>Excel and CSV files</a:t>
            </a:r>
          </a:p>
        </p:txBody>
      </p:sp>
      <p:grpSp>
        <p:nvGrpSpPr>
          <p:cNvPr id="7" name="Group 6"/>
          <p:cNvGrpSpPr/>
          <p:nvPr/>
        </p:nvGrpSpPr>
        <p:grpSpPr>
          <a:xfrm>
            <a:off x="275481" y="2371237"/>
            <a:ext cx="5451032" cy="3323160"/>
            <a:chOff x="269240" y="2324954"/>
            <a:chExt cx="5760720" cy="3258296"/>
          </a:xfrm>
        </p:grpSpPr>
        <p:cxnSp>
          <p:nvCxnSpPr>
            <p:cNvPr id="48" name="Straight Connector 47"/>
            <p:cNvCxnSpPr>
              <a:cxnSpLocks/>
            </p:cNvCxnSpPr>
            <p:nvPr/>
          </p:nvCxnSpPr>
          <p:spPr>
            <a:xfrm>
              <a:off x="269240" y="2324954"/>
              <a:ext cx="5760720"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cxnSpLocks/>
            </p:cNvCxnSpPr>
            <p:nvPr/>
          </p:nvCxnSpPr>
          <p:spPr>
            <a:xfrm>
              <a:off x="269240" y="3139528"/>
              <a:ext cx="5760720"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cxnSpLocks/>
            </p:cNvCxnSpPr>
            <p:nvPr/>
          </p:nvCxnSpPr>
          <p:spPr>
            <a:xfrm>
              <a:off x="269240" y="3954102"/>
              <a:ext cx="5760720"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cxnSpLocks/>
            </p:cNvCxnSpPr>
            <p:nvPr/>
          </p:nvCxnSpPr>
          <p:spPr>
            <a:xfrm>
              <a:off x="269240" y="4768676"/>
              <a:ext cx="5760720"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cxnSpLocks/>
            </p:cNvCxnSpPr>
            <p:nvPr/>
          </p:nvCxnSpPr>
          <p:spPr>
            <a:xfrm>
              <a:off x="269240" y="5583250"/>
              <a:ext cx="5760720"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4" name="Rectangle 4"/>
          <p:cNvSpPr/>
          <p:nvPr/>
        </p:nvSpPr>
        <p:spPr>
          <a:xfrm>
            <a:off x="541121" y="5088864"/>
            <a:ext cx="399850" cy="380277"/>
          </a:xfrm>
          <a:custGeom>
            <a:avLst/>
            <a:gdLst/>
            <a:ahLst/>
            <a:cxnLst/>
            <a:rect l="l" t="t" r="r" b="b"/>
            <a:pathLst>
              <a:path w="2253672" h="2154513">
                <a:moveTo>
                  <a:pt x="1738560" y="1548363"/>
                </a:moveTo>
                <a:lnTo>
                  <a:pt x="1738560" y="1758675"/>
                </a:lnTo>
                <a:lnTo>
                  <a:pt x="2104320" y="1758675"/>
                </a:lnTo>
                <a:lnTo>
                  <a:pt x="2104320" y="1548363"/>
                </a:lnTo>
                <a:close/>
                <a:moveTo>
                  <a:pt x="1738560" y="1261283"/>
                </a:moveTo>
                <a:lnTo>
                  <a:pt x="1738560" y="1471595"/>
                </a:lnTo>
                <a:lnTo>
                  <a:pt x="2104320" y="1471595"/>
                </a:lnTo>
                <a:lnTo>
                  <a:pt x="2104320" y="1261283"/>
                </a:lnTo>
                <a:close/>
                <a:moveTo>
                  <a:pt x="1738560" y="974205"/>
                </a:moveTo>
                <a:lnTo>
                  <a:pt x="1738560" y="1184517"/>
                </a:lnTo>
                <a:lnTo>
                  <a:pt x="2104320" y="1184517"/>
                </a:lnTo>
                <a:lnTo>
                  <a:pt x="2104320" y="974205"/>
                </a:lnTo>
                <a:close/>
                <a:moveTo>
                  <a:pt x="1738560" y="687127"/>
                </a:moveTo>
                <a:lnTo>
                  <a:pt x="1738560" y="897439"/>
                </a:lnTo>
                <a:lnTo>
                  <a:pt x="2104320" y="897439"/>
                </a:lnTo>
                <a:lnTo>
                  <a:pt x="2104320" y="687127"/>
                </a:lnTo>
                <a:close/>
                <a:moveTo>
                  <a:pt x="927711" y="672099"/>
                </a:moveTo>
                <a:lnTo>
                  <a:pt x="770548" y="681624"/>
                </a:lnTo>
                <a:lnTo>
                  <a:pt x="653867" y="953087"/>
                </a:lnTo>
                <a:lnTo>
                  <a:pt x="556236" y="691149"/>
                </a:lnTo>
                <a:lnTo>
                  <a:pt x="403836" y="698293"/>
                </a:lnTo>
                <a:lnTo>
                  <a:pt x="565761" y="1065006"/>
                </a:lnTo>
                <a:lnTo>
                  <a:pt x="387167" y="1431718"/>
                </a:lnTo>
                <a:lnTo>
                  <a:pt x="541948" y="1438862"/>
                </a:lnTo>
                <a:lnTo>
                  <a:pt x="653867" y="1176924"/>
                </a:lnTo>
                <a:lnTo>
                  <a:pt x="768167" y="1455531"/>
                </a:lnTo>
                <a:lnTo>
                  <a:pt x="932473" y="1457912"/>
                </a:lnTo>
                <a:lnTo>
                  <a:pt x="744354" y="1065006"/>
                </a:lnTo>
                <a:close/>
                <a:moveTo>
                  <a:pt x="1738560" y="400049"/>
                </a:moveTo>
                <a:lnTo>
                  <a:pt x="1738560" y="610361"/>
                </a:lnTo>
                <a:lnTo>
                  <a:pt x="2104320" y="610361"/>
                </a:lnTo>
                <a:lnTo>
                  <a:pt x="2104320" y="400049"/>
                </a:lnTo>
                <a:close/>
                <a:moveTo>
                  <a:pt x="1357560" y="249239"/>
                </a:moveTo>
                <a:lnTo>
                  <a:pt x="2230092" y="249239"/>
                </a:lnTo>
                <a:cubicBezTo>
                  <a:pt x="2243115" y="249239"/>
                  <a:pt x="2253672" y="259796"/>
                  <a:pt x="2253672" y="272819"/>
                </a:cubicBezTo>
                <a:lnTo>
                  <a:pt x="2253672" y="1880723"/>
                </a:lnTo>
                <a:cubicBezTo>
                  <a:pt x="2253672" y="1893746"/>
                  <a:pt x="2243115" y="1904303"/>
                  <a:pt x="2230092" y="1904303"/>
                </a:cubicBezTo>
                <a:lnTo>
                  <a:pt x="1357560" y="1904303"/>
                </a:lnTo>
                <a:lnTo>
                  <a:pt x="1357560" y="1758675"/>
                </a:lnTo>
                <a:lnTo>
                  <a:pt x="1677600" y="1758675"/>
                </a:lnTo>
                <a:lnTo>
                  <a:pt x="1677600" y="1548363"/>
                </a:lnTo>
                <a:lnTo>
                  <a:pt x="1357560" y="1548363"/>
                </a:lnTo>
                <a:lnTo>
                  <a:pt x="1357560" y="1471595"/>
                </a:lnTo>
                <a:lnTo>
                  <a:pt x="1677600" y="1471595"/>
                </a:lnTo>
                <a:lnTo>
                  <a:pt x="1677600" y="1261283"/>
                </a:lnTo>
                <a:lnTo>
                  <a:pt x="1357560" y="1261283"/>
                </a:lnTo>
                <a:lnTo>
                  <a:pt x="1357560" y="1184517"/>
                </a:lnTo>
                <a:lnTo>
                  <a:pt x="1677600" y="1184517"/>
                </a:lnTo>
                <a:lnTo>
                  <a:pt x="1677600" y="974205"/>
                </a:lnTo>
                <a:lnTo>
                  <a:pt x="1357560" y="974205"/>
                </a:lnTo>
                <a:lnTo>
                  <a:pt x="1357560" y="897439"/>
                </a:lnTo>
                <a:lnTo>
                  <a:pt x="1677600" y="897439"/>
                </a:lnTo>
                <a:lnTo>
                  <a:pt x="1677600" y="687127"/>
                </a:lnTo>
                <a:lnTo>
                  <a:pt x="1357560" y="687127"/>
                </a:lnTo>
                <a:lnTo>
                  <a:pt x="1357560" y="610361"/>
                </a:lnTo>
                <a:lnTo>
                  <a:pt x="1677600" y="610361"/>
                </a:lnTo>
                <a:lnTo>
                  <a:pt x="1677600" y="400049"/>
                </a:lnTo>
                <a:lnTo>
                  <a:pt x="1357560" y="400049"/>
                </a:lnTo>
                <a:close/>
                <a:moveTo>
                  <a:pt x="1298713" y="0"/>
                </a:moveTo>
                <a:lnTo>
                  <a:pt x="1298713" y="2154513"/>
                </a:lnTo>
                <a:lnTo>
                  <a:pt x="0" y="1932953"/>
                </a:lnTo>
                <a:lnTo>
                  <a:pt x="0" y="2234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56" name="Group 55"/>
          <p:cNvGrpSpPr>
            <a:grpSpLocks noChangeAspect="1"/>
          </p:cNvGrpSpPr>
          <p:nvPr/>
        </p:nvGrpSpPr>
        <p:grpSpPr bwMode="auto">
          <a:xfrm>
            <a:off x="533936" y="5891612"/>
            <a:ext cx="414220" cy="436365"/>
            <a:chOff x="1782" y="-5"/>
            <a:chExt cx="4115" cy="4335"/>
          </a:xfrm>
          <a:solidFill>
            <a:schemeClr val="accent1"/>
          </a:solidFill>
        </p:grpSpPr>
        <p:sp>
          <p:nvSpPr>
            <p:cNvPr id="57"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58"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59"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60"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61"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grpSp>
        <p:nvGrpSpPr>
          <p:cNvPr id="8" name="Group 7"/>
          <p:cNvGrpSpPr/>
          <p:nvPr/>
        </p:nvGrpSpPr>
        <p:grpSpPr>
          <a:xfrm>
            <a:off x="6018534" y="2221293"/>
            <a:ext cx="6144825" cy="3141176"/>
            <a:chOff x="5988855" y="2430529"/>
            <a:chExt cx="5818107" cy="2974161"/>
          </a:xfrm>
        </p:grpSpPr>
        <p:sp>
          <p:nvSpPr>
            <p:cNvPr id="84" name="Freeform 51"/>
            <p:cNvSpPr>
              <a:spLocks/>
            </p:cNvSpPr>
            <p:nvPr/>
          </p:nvSpPr>
          <p:spPr bwMode="auto">
            <a:xfrm>
              <a:off x="5988855" y="5161086"/>
              <a:ext cx="5818107" cy="243604"/>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86" name="Rectangle 85"/>
            <p:cNvSpPr/>
            <p:nvPr/>
          </p:nvSpPr>
          <p:spPr bwMode="auto">
            <a:xfrm>
              <a:off x="6429575" y="2432427"/>
              <a:ext cx="5027801" cy="2735468"/>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2" name="Picture 1"/>
            <p:cNvPicPr>
              <a:picLocks noChangeAspect="1"/>
            </p:cNvPicPr>
            <p:nvPr/>
          </p:nvPicPr>
          <p:blipFill rotWithShape="1">
            <a:blip r:embed="rId3"/>
            <a:srcRect l="2022" r="2548"/>
            <a:stretch/>
          </p:blipFill>
          <p:spPr>
            <a:xfrm>
              <a:off x="6639522" y="2667324"/>
              <a:ext cx="4566653" cy="2500500"/>
            </a:xfrm>
            <a:prstGeom prst="rect">
              <a:avLst/>
            </a:prstGeom>
            <a:effectLst>
              <a:innerShdw blurRad="114300">
                <a:prstClr val="black"/>
              </a:innerShdw>
            </a:effectLst>
          </p:spPr>
        </p:pic>
        <p:sp>
          <p:nvSpPr>
            <p:cNvPr id="87" name="Freeform: Shape 86"/>
            <p:cNvSpPr/>
            <p:nvPr/>
          </p:nvSpPr>
          <p:spPr bwMode="auto">
            <a:xfrm>
              <a:off x="7991589" y="2430529"/>
              <a:ext cx="3457595" cy="2658133"/>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spTree>
    <p:extLst>
      <p:ext uri="{BB962C8B-B14F-4D97-AF65-F5344CB8AC3E}">
        <p14:creationId xmlns:p14="http://schemas.microsoft.com/office/powerpoint/2010/main" val="3062298776"/>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 discovering business insights right away</a:t>
            </a:r>
          </a:p>
        </p:txBody>
      </p:sp>
      <p:sp>
        <p:nvSpPr>
          <p:cNvPr id="58" name="Rectangle 145"/>
          <p:cNvSpPr/>
          <p:nvPr/>
        </p:nvSpPr>
        <p:spPr bwMode="auto">
          <a:xfrm>
            <a:off x="721870"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SaaS solutions</a:t>
            </a:r>
          </a:p>
        </p:txBody>
      </p:sp>
      <p:grpSp>
        <p:nvGrpSpPr>
          <p:cNvPr id="60" name="Group 332"/>
          <p:cNvGrpSpPr>
            <a:grpSpLocks noChangeAspect="1"/>
          </p:cNvGrpSpPr>
          <p:nvPr/>
        </p:nvGrpSpPr>
        <p:grpSpPr>
          <a:xfrm>
            <a:off x="307338" y="6226411"/>
            <a:ext cx="445345" cy="364042"/>
            <a:chOff x="2123129" y="1797431"/>
            <a:chExt cx="2472585" cy="2021180"/>
          </a:xfrm>
          <a:solidFill>
            <a:schemeClr val="accent1"/>
          </a:solidFill>
        </p:grpSpPr>
        <p:sp>
          <p:nvSpPr>
            <p:cNvPr id="61" name="Freeform 13"/>
            <p:cNvSpPr>
              <a:spLocks/>
            </p:cNvSpPr>
            <p:nvPr/>
          </p:nvSpPr>
          <p:spPr bwMode="auto">
            <a:xfrm rot="20700000">
              <a:off x="3155856" y="2377155"/>
              <a:ext cx="1439858" cy="1441456"/>
            </a:xfrm>
            <a:custGeom>
              <a:avLst/>
              <a:gdLst>
                <a:gd name="T0" fmla="*/ 138 w 441"/>
                <a:gd name="T1" fmla="*/ 341 h 441"/>
                <a:gd name="T2" fmla="*/ 183 w 441"/>
                <a:gd name="T3" fmla="*/ 374 h 441"/>
                <a:gd name="T4" fmla="*/ 220 w 441"/>
                <a:gd name="T5" fmla="*/ 423 h 441"/>
                <a:gd name="T6" fmla="*/ 422 w 441"/>
                <a:gd name="T7" fmla="*/ 220 h 441"/>
                <a:gd name="T8" fmla="*/ 373 w 441"/>
                <a:gd name="T9" fmla="*/ 184 h 441"/>
                <a:gd name="T10" fmla="*/ 341 w 441"/>
                <a:gd name="T11" fmla="*/ 139 h 441"/>
                <a:gd name="T12" fmla="*/ 382 w 441"/>
                <a:gd name="T13" fmla="*/ 58 h 441"/>
                <a:gd name="T14" fmla="*/ 302 w 441"/>
                <a:gd name="T15" fmla="*/ 100 h 441"/>
                <a:gd name="T16" fmla="*/ 257 w 441"/>
                <a:gd name="T17" fmla="*/ 67 h 441"/>
                <a:gd name="T18" fmla="*/ 220 w 441"/>
                <a:gd name="T19" fmla="*/ 18 h 441"/>
                <a:gd name="T20" fmla="*/ 171 w 441"/>
                <a:gd name="T21" fmla="*/ 55 h 441"/>
                <a:gd name="T22" fmla="*/ 138 w 441"/>
                <a:gd name="T23" fmla="*/ 100 h 441"/>
                <a:gd name="T24" fmla="*/ 180 w 441"/>
                <a:gd name="T25" fmla="*/ 181 h 441"/>
                <a:gd name="T26" fmla="*/ 100 w 441"/>
                <a:gd name="T27" fmla="*/ 139 h 441"/>
                <a:gd name="T28" fmla="*/ 55 w 441"/>
                <a:gd name="T29" fmla="*/ 171 h 441"/>
                <a:gd name="T30" fmla="*/ 18 w 441"/>
                <a:gd name="T31" fmla="*/ 220 h 441"/>
                <a:gd name="T32" fmla="*/ 67 w 441"/>
                <a:gd name="T33" fmla="*/ 257 h 441"/>
                <a:gd name="T34" fmla="*/ 100 w 441"/>
                <a:gd name="T35" fmla="*/ 302 h 441"/>
                <a:gd name="T36" fmla="*/ 58 w 441"/>
                <a:gd name="T37" fmla="*/ 383 h 441"/>
                <a:gd name="T38" fmla="*/ 138 w 441"/>
                <a:gd name="T39" fmla="*/ 3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441">
                  <a:moveTo>
                    <a:pt x="138" y="341"/>
                  </a:moveTo>
                  <a:cubicBezTo>
                    <a:pt x="147" y="337"/>
                    <a:pt x="171" y="361"/>
                    <a:pt x="183" y="374"/>
                  </a:cubicBezTo>
                  <a:cubicBezTo>
                    <a:pt x="196" y="386"/>
                    <a:pt x="220" y="423"/>
                    <a:pt x="220" y="423"/>
                  </a:cubicBezTo>
                  <a:cubicBezTo>
                    <a:pt x="422" y="220"/>
                    <a:pt x="422" y="220"/>
                    <a:pt x="422" y="220"/>
                  </a:cubicBezTo>
                  <a:cubicBezTo>
                    <a:pt x="422" y="220"/>
                    <a:pt x="386" y="196"/>
                    <a:pt x="373" y="184"/>
                  </a:cubicBezTo>
                  <a:cubicBezTo>
                    <a:pt x="361" y="171"/>
                    <a:pt x="338" y="149"/>
                    <a:pt x="341" y="139"/>
                  </a:cubicBezTo>
                  <a:cubicBezTo>
                    <a:pt x="343" y="129"/>
                    <a:pt x="441" y="116"/>
                    <a:pt x="382" y="58"/>
                  </a:cubicBezTo>
                  <a:cubicBezTo>
                    <a:pt x="324" y="0"/>
                    <a:pt x="310" y="96"/>
                    <a:pt x="302" y="100"/>
                  </a:cubicBezTo>
                  <a:cubicBezTo>
                    <a:pt x="294" y="104"/>
                    <a:pt x="269" y="80"/>
                    <a:pt x="257" y="67"/>
                  </a:cubicBezTo>
                  <a:cubicBezTo>
                    <a:pt x="245" y="55"/>
                    <a:pt x="220" y="18"/>
                    <a:pt x="220" y="18"/>
                  </a:cubicBezTo>
                  <a:cubicBezTo>
                    <a:pt x="220" y="18"/>
                    <a:pt x="183" y="43"/>
                    <a:pt x="171" y="55"/>
                  </a:cubicBezTo>
                  <a:cubicBezTo>
                    <a:pt x="159" y="67"/>
                    <a:pt x="134" y="92"/>
                    <a:pt x="138" y="100"/>
                  </a:cubicBezTo>
                  <a:cubicBezTo>
                    <a:pt x="142" y="108"/>
                    <a:pt x="238" y="122"/>
                    <a:pt x="180" y="181"/>
                  </a:cubicBezTo>
                  <a:cubicBezTo>
                    <a:pt x="122" y="239"/>
                    <a:pt x="110" y="141"/>
                    <a:pt x="100" y="139"/>
                  </a:cubicBezTo>
                  <a:cubicBezTo>
                    <a:pt x="89" y="137"/>
                    <a:pt x="67" y="159"/>
                    <a:pt x="55" y="171"/>
                  </a:cubicBezTo>
                  <a:cubicBezTo>
                    <a:pt x="42" y="184"/>
                    <a:pt x="18" y="220"/>
                    <a:pt x="18" y="220"/>
                  </a:cubicBezTo>
                  <a:cubicBezTo>
                    <a:pt x="18" y="220"/>
                    <a:pt x="55" y="245"/>
                    <a:pt x="67" y="257"/>
                  </a:cubicBezTo>
                  <a:cubicBezTo>
                    <a:pt x="79" y="269"/>
                    <a:pt x="102" y="292"/>
                    <a:pt x="100" y="302"/>
                  </a:cubicBezTo>
                  <a:cubicBezTo>
                    <a:pt x="98" y="312"/>
                    <a:pt x="0" y="325"/>
                    <a:pt x="58" y="383"/>
                  </a:cubicBezTo>
                  <a:cubicBezTo>
                    <a:pt x="116" y="441"/>
                    <a:pt x="130" y="345"/>
                    <a:pt x="138" y="341"/>
                  </a:cubicBez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63" name="Freeform 14"/>
            <p:cNvSpPr>
              <a:spLocks/>
            </p:cNvSpPr>
            <p:nvPr/>
          </p:nvSpPr>
          <p:spPr bwMode="auto">
            <a:xfrm rot="9900000">
              <a:off x="2123129" y="1797431"/>
              <a:ext cx="1377949" cy="1377949"/>
            </a:xfrm>
            <a:custGeom>
              <a:avLst/>
              <a:gdLst>
                <a:gd name="T0" fmla="*/ 422 w 422"/>
                <a:gd name="T1" fmla="*/ 220 h 422"/>
                <a:gd name="T2" fmla="*/ 386 w 422"/>
                <a:gd name="T3" fmla="*/ 171 h 422"/>
                <a:gd name="T4" fmla="*/ 341 w 422"/>
                <a:gd name="T5" fmla="*/ 138 h 422"/>
                <a:gd name="T6" fmla="*/ 260 w 422"/>
                <a:gd name="T7" fmla="*/ 180 h 422"/>
                <a:gd name="T8" fmla="*/ 302 w 422"/>
                <a:gd name="T9" fmla="*/ 100 h 422"/>
                <a:gd name="T10" fmla="*/ 269 w 422"/>
                <a:gd name="T11" fmla="*/ 55 h 422"/>
                <a:gd name="T12" fmla="*/ 220 w 422"/>
                <a:gd name="T13" fmla="*/ 18 h 422"/>
                <a:gd name="T14" fmla="*/ 183 w 422"/>
                <a:gd name="T15" fmla="*/ 67 h 422"/>
                <a:gd name="T16" fmla="*/ 138 w 422"/>
                <a:gd name="T17" fmla="*/ 100 h 422"/>
                <a:gd name="T18" fmla="*/ 58 w 422"/>
                <a:gd name="T19" fmla="*/ 58 h 422"/>
                <a:gd name="T20" fmla="*/ 100 w 422"/>
                <a:gd name="T21" fmla="*/ 138 h 422"/>
                <a:gd name="T22" fmla="*/ 67 w 422"/>
                <a:gd name="T23" fmla="*/ 183 h 422"/>
                <a:gd name="T24" fmla="*/ 18 w 422"/>
                <a:gd name="T25" fmla="*/ 220 h 422"/>
                <a:gd name="T26" fmla="*/ 55 w 422"/>
                <a:gd name="T27" fmla="*/ 269 h 422"/>
                <a:gd name="T28" fmla="*/ 100 w 422"/>
                <a:gd name="T29" fmla="*/ 302 h 422"/>
                <a:gd name="T30" fmla="*/ 180 w 422"/>
                <a:gd name="T31" fmla="*/ 260 h 422"/>
                <a:gd name="T32" fmla="*/ 138 w 422"/>
                <a:gd name="T33" fmla="*/ 341 h 422"/>
                <a:gd name="T34" fmla="*/ 171 w 422"/>
                <a:gd name="T35" fmla="*/ 386 h 422"/>
                <a:gd name="T36" fmla="*/ 220 w 422"/>
                <a:gd name="T37" fmla="*/ 422 h 422"/>
                <a:gd name="T38" fmla="*/ 422 w 422"/>
                <a:gd name="T39" fmla="*/ 2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2" h="422">
                  <a:moveTo>
                    <a:pt x="422" y="220"/>
                  </a:moveTo>
                  <a:cubicBezTo>
                    <a:pt x="422" y="220"/>
                    <a:pt x="398" y="183"/>
                    <a:pt x="386" y="171"/>
                  </a:cubicBezTo>
                  <a:cubicBezTo>
                    <a:pt x="373" y="159"/>
                    <a:pt x="349" y="134"/>
                    <a:pt x="341" y="138"/>
                  </a:cubicBezTo>
                  <a:cubicBezTo>
                    <a:pt x="332" y="142"/>
                    <a:pt x="318" y="239"/>
                    <a:pt x="260" y="180"/>
                  </a:cubicBezTo>
                  <a:cubicBezTo>
                    <a:pt x="202" y="122"/>
                    <a:pt x="300" y="110"/>
                    <a:pt x="302" y="100"/>
                  </a:cubicBezTo>
                  <a:cubicBezTo>
                    <a:pt x="304" y="90"/>
                    <a:pt x="281" y="67"/>
                    <a:pt x="269" y="55"/>
                  </a:cubicBezTo>
                  <a:cubicBezTo>
                    <a:pt x="257" y="42"/>
                    <a:pt x="220" y="18"/>
                    <a:pt x="220" y="18"/>
                  </a:cubicBezTo>
                  <a:cubicBezTo>
                    <a:pt x="220" y="18"/>
                    <a:pt x="196" y="55"/>
                    <a:pt x="183" y="67"/>
                  </a:cubicBezTo>
                  <a:cubicBezTo>
                    <a:pt x="171" y="79"/>
                    <a:pt x="149" y="102"/>
                    <a:pt x="138" y="100"/>
                  </a:cubicBezTo>
                  <a:cubicBezTo>
                    <a:pt x="128" y="98"/>
                    <a:pt x="116" y="0"/>
                    <a:pt x="58" y="58"/>
                  </a:cubicBezTo>
                  <a:cubicBezTo>
                    <a:pt x="0" y="116"/>
                    <a:pt x="96" y="130"/>
                    <a:pt x="100" y="138"/>
                  </a:cubicBezTo>
                  <a:cubicBezTo>
                    <a:pt x="104" y="147"/>
                    <a:pt x="79" y="171"/>
                    <a:pt x="67" y="183"/>
                  </a:cubicBezTo>
                  <a:cubicBezTo>
                    <a:pt x="55" y="196"/>
                    <a:pt x="18" y="220"/>
                    <a:pt x="18" y="220"/>
                  </a:cubicBezTo>
                  <a:cubicBezTo>
                    <a:pt x="18" y="220"/>
                    <a:pt x="42" y="257"/>
                    <a:pt x="55" y="269"/>
                  </a:cubicBezTo>
                  <a:cubicBezTo>
                    <a:pt x="67" y="281"/>
                    <a:pt x="91" y="306"/>
                    <a:pt x="100" y="302"/>
                  </a:cubicBezTo>
                  <a:cubicBezTo>
                    <a:pt x="108" y="298"/>
                    <a:pt x="122" y="202"/>
                    <a:pt x="180" y="260"/>
                  </a:cubicBezTo>
                  <a:cubicBezTo>
                    <a:pt x="238" y="318"/>
                    <a:pt x="140" y="330"/>
                    <a:pt x="138" y="341"/>
                  </a:cubicBezTo>
                  <a:cubicBezTo>
                    <a:pt x="136" y="351"/>
                    <a:pt x="159" y="373"/>
                    <a:pt x="171" y="386"/>
                  </a:cubicBezTo>
                  <a:cubicBezTo>
                    <a:pt x="183" y="398"/>
                    <a:pt x="220" y="422"/>
                    <a:pt x="220" y="422"/>
                  </a:cubicBezTo>
                  <a:lnTo>
                    <a:pt x="422" y="220"/>
                  </a:ln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67" name="Rectangle 152"/>
          <p:cNvSpPr/>
          <p:nvPr/>
        </p:nvSpPr>
        <p:spPr bwMode="auto">
          <a:xfrm>
            <a:off x="2511595"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On-premises Data</a:t>
            </a:r>
          </a:p>
        </p:txBody>
      </p:sp>
      <p:sp>
        <p:nvSpPr>
          <p:cNvPr id="68" name="Freeform 30"/>
          <p:cNvSpPr>
            <a:spLocks noChangeAspect="1" noEditPoints="1"/>
          </p:cNvSpPr>
          <p:nvPr/>
        </p:nvSpPr>
        <p:spPr bwMode="auto">
          <a:xfrm>
            <a:off x="2136790" y="6243501"/>
            <a:ext cx="373957" cy="329864"/>
          </a:xfrm>
          <a:custGeom>
            <a:avLst/>
            <a:gdLst>
              <a:gd name="T0" fmla="*/ 883 w 916"/>
              <a:gd name="T1" fmla="*/ 286 h 808"/>
              <a:gd name="T2" fmla="*/ 539 w 916"/>
              <a:gd name="T3" fmla="*/ 723 h 808"/>
              <a:gd name="T4" fmla="*/ 504 w 916"/>
              <a:gd name="T5" fmla="*/ 0 h 808"/>
              <a:gd name="T6" fmla="*/ 35 w 916"/>
              <a:gd name="T7" fmla="*/ 723 h 808"/>
              <a:gd name="T8" fmla="*/ 0 w 916"/>
              <a:gd name="T9" fmla="*/ 808 h 808"/>
              <a:gd name="T10" fmla="*/ 916 w 916"/>
              <a:gd name="T11" fmla="*/ 723 h 808"/>
              <a:gd name="T12" fmla="*/ 229 w 916"/>
              <a:gd name="T13" fmla="*/ 665 h 808"/>
              <a:gd name="T14" fmla="*/ 109 w 916"/>
              <a:gd name="T15" fmla="*/ 596 h 808"/>
              <a:gd name="T16" fmla="*/ 229 w 916"/>
              <a:gd name="T17" fmla="*/ 665 h 808"/>
              <a:gd name="T18" fmla="*/ 109 w 916"/>
              <a:gd name="T19" fmla="*/ 501 h 808"/>
              <a:gd name="T20" fmla="*/ 229 w 916"/>
              <a:gd name="T21" fmla="*/ 432 h 808"/>
              <a:gd name="T22" fmla="*/ 229 w 916"/>
              <a:gd name="T23" fmla="*/ 337 h 808"/>
              <a:gd name="T24" fmla="*/ 109 w 916"/>
              <a:gd name="T25" fmla="*/ 267 h 808"/>
              <a:gd name="T26" fmla="*/ 229 w 916"/>
              <a:gd name="T27" fmla="*/ 337 h 808"/>
              <a:gd name="T28" fmla="*/ 109 w 916"/>
              <a:gd name="T29" fmla="*/ 172 h 808"/>
              <a:gd name="T30" fmla="*/ 229 w 916"/>
              <a:gd name="T31" fmla="*/ 103 h 808"/>
              <a:gd name="T32" fmla="*/ 428 w 916"/>
              <a:gd name="T33" fmla="*/ 665 h 808"/>
              <a:gd name="T34" fmla="*/ 307 w 916"/>
              <a:gd name="T35" fmla="*/ 596 h 808"/>
              <a:gd name="T36" fmla="*/ 428 w 916"/>
              <a:gd name="T37" fmla="*/ 665 h 808"/>
              <a:gd name="T38" fmla="*/ 307 w 916"/>
              <a:gd name="T39" fmla="*/ 501 h 808"/>
              <a:gd name="T40" fmla="*/ 428 w 916"/>
              <a:gd name="T41" fmla="*/ 432 h 808"/>
              <a:gd name="T42" fmla="*/ 428 w 916"/>
              <a:gd name="T43" fmla="*/ 337 h 808"/>
              <a:gd name="T44" fmla="*/ 307 w 916"/>
              <a:gd name="T45" fmla="*/ 267 h 808"/>
              <a:gd name="T46" fmla="*/ 428 w 916"/>
              <a:gd name="T47" fmla="*/ 337 h 808"/>
              <a:gd name="T48" fmla="*/ 307 w 916"/>
              <a:gd name="T49" fmla="*/ 172 h 808"/>
              <a:gd name="T50" fmla="*/ 428 w 916"/>
              <a:gd name="T51" fmla="*/ 103 h 808"/>
              <a:gd name="T52" fmla="*/ 684 w 916"/>
              <a:gd name="T53" fmla="*/ 668 h 808"/>
              <a:gd name="T54" fmla="*/ 606 w 916"/>
              <a:gd name="T55" fmla="*/ 549 h 808"/>
              <a:gd name="T56" fmla="*/ 684 w 916"/>
              <a:gd name="T57" fmla="*/ 668 h 808"/>
              <a:gd name="T58" fmla="*/ 606 w 916"/>
              <a:gd name="T59" fmla="*/ 482 h 808"/>
              <a:gd name="T60" fmla="*/ 684 w 916"/>
              <a:gd name="T61" fmla="*/ 365 h 808"/>
              <a:gd name="T62" fmla="*/ 816 w 916"/>
              <a:gd name="T63" fmla="*/ 668 h 808"/>
              <a:gd name="T64" fmla="*/ 738 w 916"/>
              <a:gd name="T65" fmla="*/ 549 h 808"/>
              <a:gd name="T66" fmla="*/ 816 w 916"/>
              <a:gd name="T67" fmla="*/ 668 h 808"/>
              <a:gd name="T68" fmla="*/ 738 w 916"/>
              <a:gd name="T69" fmla="*/ 482 h 808"/>
              <a:gd name="T70" fmla="*/ 816 w 916"/>
              <a:gd name="T71" fmla="*/ 36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808">
                <a:moveTo>
                  <a:pt x="883" y="723"/>
                </a:moveTo>
                <a:lnTo>
                  <a:pt x="883" y="286"/>
                </a:lnTo>
                <a:lnTo>
                  <a:pt x="539" y="286"/>
                </a:lnTo>
                <a:lnTo>
                  <a:pt x="539" y="723"/>
                </a:lnTo>
                <a:lnTo>
                  <a:pt x="504" y="723"/>
                </a:lnTo>
                <a:lnTo>
                  <a:pt x="504" y="0"/>
                </a:lnTo>
                <a:lnTo>
                  <a:pt x="35" y="0"/>
                </a:lnTo>
                <a:lnTo>
                  <a:pt x="35" y="723"/>
                </a:lnTo>
                <a:lnTo>
                  <a:pt x="0" y="723"/>
                </a:lnTo>
                <a:lnTo>
                  <a:pt x="0" y="808"/>
                </a:lnTo>
                <a:lnTo>
                  <a:pt x="916" y="808"/>
                </a:lnTo>
                <a:lnTo>
                  <a:pt x="916" y="723"/>
                </a:lnTo>
                <a:lnTo>
                  <a:pt x="883" y="723"/>
                </a:lnTo>
                <a:close/>
                <a:moveTo>
                  <a:pt x="229" y="665"/>
                </a:moveTo>
                <a:lnTo>
                  <a:pt x="109" y="665"/>
                </a:lnTo>
                <a:lnTo>
                  <a:pt x="109" y="596"/>
                </a:lnTo>
                <a:lnTo>
                  <a:pt x="229" y="596"/>
                </a:lnTo>
                <a:lnTo>
                  <a:pt x="229" y="665"/>
                </a:lnTo>
                <a:close/>
                <a:moveTo>
                  <a:pt x="229" y="501"/>
                </a:moveTo>
                <a:lnTo>
                  <a:pt x="109" y="501"/>
                </a:lnTo>
                <a:lnTo>
                  <a:pt x="109" y="432"/>
                </a:lnTo>
                <a:lnTo>
                  <a:pt x="229" y="432"/>
                </a:lnTo>
                <a:lnTo>
                  <a:pt x="229" y="501"/>
                </a:lnTo>
                <a:close/>
                <a:moveTo>
                  <a:pt x="229" y="337"/>
                </a:moveTo>
                <a:lnTo>
                  <a:pt x="109" y="337"/>
                </a:lnTo>
                <a:lnTo>
                  <a:pt x="109" y="267"/>
                </a:lnTo>
                <a:lnTo>
                  <a:pt x="229" y="267"/>
                </a:lnTo>
                <a:lnTo>
                  <a:pt x="229" y="337"/>
                </a:lnTo>
                <a:close/>
                <a:moveTo>
                  <a:pt x="229" y="172"/>
                </a:moveTo>
                <a:lnTo>
                  <a:pt x="109" y="172"/>
                </a:lnTo>
                <a:lnTo>
                  <a:pt x="109" y="103"/>
                </a:lnTo>
                <a:lnTo>
                  <a:pt x="229" y="103"/>
                </a:lnTo>
                <a:lnTo>
                  <a:pt x="229" y="172"/>
                </a:lnTo>
                <a:close/>
                <a:moveTo>
                  <a:pt x="428" y="665"/>
                </a:moveTo>
                <a:lnTo>
                  <a:pt x="307" y="665"/>
                </a:lnTo>
                <a:lnTo>
                  <a:pt x="307" y="596"/>
                </a:lnTo>
                <a:lnTo>
                  <a:pt x="428" y="596"/>
                </a:lnTo>
                <a:lnTo>
                  <a:pt x="428" y="665"/>
                </a:lnTo>
                <a:close/>
                <a:moveTo>
                  <a:pt x="428" y="501"/>
                </a:moveTo>
                <a:lnTo>
                  <a:pt x="307" y="501"/>
                </a:lnTo>
                <a:lnTo>
                  <a:pt x="307" y="432"/>
                </a:lnTo>
                <a:lnTo>
                  <a:pt x="428" y="432"/>
                </a:lnTo>
                <a:lnTo>
                  <a:pt x="428" y="501"/>
                </a:lnTo>
                <a:close/>
                <a:moveTo>
                  <a:pt x="428" y="337"/>
                </a:moveTo>
                <a:lnTo>
                  <a:pt x="307" y="337"/>
                </a:lnTo>
                <a:lnTo>
                  <a:pt x="307" y="267"/>
                </a:lnTo>
                <a:lnTo>
                  <a:pt x="428" y="267"/>
                </a:lnTo>
                <a:lnTo>
                  <a:pt x="428" y="337"/>
                </a:lnTo>
                <a:close/>
                <a:moveTo>
                  <a:pt x="428" y="172"/>
                </a:moveTo>
                <a:lnTo>
                  <a:pt x="307" y="172"/>
                </a:lnTo>
                <a:lnTo>
                  <a:pt x="307" y="103"/>
                </a:lnTo>
                <a:lnTo>
                  <a:pt x="428" y="103"/>
                </a:lnTo>
                <a:lnTo>
                  <a:pt x="428" y="172"/>
                </a:lnTo>
                <a:close/>
                <a:moveTo>
                  <a:pt x="684" y="668"/>
                </a:moveTo>
                <a:lnTo>
                  <a:pt x="606" y="668"/>
                </a:lnTo>
                <a:lnTo>
                  <a:pt x="606" y="549"/>
                </a:lnTo>
                <a:lnTo>
                  <a:pt x="684" y="549"/>
                </a:lnTo>
                <a:lnTo>
                  <a:pt x="684" y="668"/>
                </a:lnTo>
                <a:close/>
                <a:moveTo>
                  <a:pt x="684" y="482"/>
                </a:moveTo>
                <a:lnTo>
                  <a:pt x="606" y="482"/>
                </a:lnTo>
                <a:lnTo>
                  <a:pt x="606" y="365"/>
                </a:lnTo>
                <a:lnTo>
                  <a:pt x="684" y="365"/>
                </a:lnTo>
                <a:lnTo>
                  <a:pt x="684" y="482"/>
                </a:lnTo>
                <a:close/>
                <a:moveTo>
                  <a:pt x="816" y="668"/>
                </a:moveTo>
                <a:lnTo>
                  <a:pt x="738" y="668"/>
                </a:lnTo>
                <a:lnTo>
                  <a:pt x="738" y="549"/>
                </a:lnTo>
                <a:lnTo>
                  <a:pt x="816" y="549"/>
                </a:lnTo>
                <a:lnTo>
                  <a:pt x="816" y="668"/>
                </a:lnTo>
                <a:close/>
                <a:moveTo>
                  <a:pt x="816" y="482"/>
                </a:moveTo>
                <a:lnTo>
                  <a:pt x="738" y="482"/>
                </a:lnTo>
                <a:lnTo>
                  <a:pt x="738" y="365"/>
                </a:lnTo>
                <a:lnTo>
                  <a:pt x="816" y="365"/>
                </a:lnTo>
                <a:lnTo>
                  <a:pt x="816" y="482"/>
                </a:lnTo>
                <a:close/>
              </a:path>
            </a:pathLst>
          </a:custGeom>
          <a:solidFill>
            <a:schemeClr val="accent1"/>
          </a:solid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nvGrpSpPr>
          <p:cNvPr id="69" name="Group 68"/>
          <p:cNvGrpSpPr>
            <a:grpSpLocks noChangeAspect="1"/>
          </p:cNvGrpSpPr>
          <p:nvPr/>
        </p:nvGrpSpPr>
        <p:grpSpPr>
          <a:xfrm>
            <a:off x="4242327" y="6243501"/>
            <a:ext cx="375277" cy="329864"/>
            <a:chOff x="681704" y="2920137"/>
            <a:chExt cx="321649" cy="282726"/>
          </a:xfrm>
          <a:solidFill>
            <a:schemeClr val="accent1"/>
          </a:solidFill>
        </p:grpSpPr>
        <p:sp>
          <p:nvSpPr>
            <p:cNvPr id="70" name="Freeform 34"/>
            <p:cNvSpPr>
              <a:spLocks/>
            </p:cNvSpPr>
            <p:nvPr/>
          </p:nvSpPr>
          <p:spPr bwMode="auto">
            <a:xfrm>
              <a:off x="681704" y="2920137"/>
              <a:ext cx="270621" cy="210107"/>
            </a:xfrm>
            <a:custGeom>
              <a:avLst/>
              <a:gdLst>
                <a:gd name="T0" fmla="*/ 270 w 1048"/>
                <a:gd name="T1" fmla="*/ 104 h 814"/>
                <a:gd name="T2" fmla="*/ 328 w 1048"/>
                <a:gd name="T3" fmla="*/ 81 h 814"/>
                <a:gd name="T4" fmla="*/ 967 w 1048"/>
                <a:gd name="T5" fmla="*/ 81 h 814"/>
                <a:gd name="T6" fmla="*/ 967 w 1048"/>
                <a:gd name="T7" fmla="*/ 142 h 814"/>
                <a:gd name="T8" fmla="*/ 1048 w 1048"/>
                <a:gd name="T9" fmla="*/ 142 h 814"/>
                <a:gd name="T10" fmla="*/ 1048 w 1048"/>
                <a:gd name="T11" fmla="*/ 0 h 814"/>
                <a:gd name="T12" fmla="*/ 328 w 1048"/>
                <a:gd name="T13" fmla="*/ 0 h 814"/>
                <a:gd name="T14" fmla="*/ 205 w 1048"/>
                <a:gd name="T15" fmla="*/ 56 h 814"/>
                <a:gd name="T16" fmla="*/ 38 w 1048"/>
                <a:gd name="T17" fmla="*/ 318 h 814"/>
                <a:gd name="T18" fmla="*/ 0 w 1048"/>
                <a:gd name="T19" fmla="*/ 426 h 814"/>
                <a:gd name="T20" fmla="*/ 0 w 1048"/>
                <a:gd name="T21" fmla="*/ 814 h 814"/>
                <a:gd name="T22" fmla="*/ 240 w 1048"/>
                <a:gd name="T23" fmla="*/ 814 h 814"/>
                <a:gd name="T24" fmla="*/ 240 w 1048"/>
                <a:gd name="T25" fmla="*/ 733 h 814"/>
                <a:gd name="T26" fmla="*/ 81 w 1048"/>
                <a:gd name="T27" fmla="*/ 733 h 814"/>
                <a:gd name="T28" fmla="*/ 81 w 1048"/>
                <a:gd name="T29" fmla="*/ 426 h 814"/>
                <a:gd name="T30" fmla="*/ 280 w 1048"/>
                <a:gd name="T31" fmla="*/ 297 h 814"/>
                <a:gd name="T32" fmla="*/ 270 w 1048"/>
                <a:gd name="T33" fmla="*/ 10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8" h="814">
                  <a:moveTo>
                    <a:pt x="270" y="104"/>
                  </a:moveTo>
                  <a:cubicBezTo>
                    <a:pt x="274" y="98"/>
                    <a:pt x="287" y="81"/>
                    <a:pt x="328" y="81"/>
                  </a:cubicBezTo>
                  <a:cubicBezTo>
                    <a:pt x="967" y="81"/>
                    <a:pt x="967" y="81"/>
                    <a:pt x="967" y="81"/>
                  </a:cubicBezTo>
                  <a:cubicBezTo>
                    <a:pt x="967" y="142"/>
                    <a:pt x="967" y="142"/>
                    <a:pt x="967" y="142"/>
                  </a:cubicBezTo>
                  <a:cubicBezTo>
                    <a:pt x="1048" y="142"/>
                    <a:pt x="1048" y="142"/>
                    <a:pt x="1048" y="142"/>
                  </a:cubicBezTo>
                  <a:cubicBezTo>
                    <a:pt x="1048" y="0"/>
                    <a:pt x="1048" y="0"/>
                    <a:pt x="1048" y="0"/>
                  </a:cubicBezTo>
                  <a:cubicBezTo>
                    <a:pt x="328" y="0"/>
                    <a:pt x="328" y="0"/>
                    <a:pt x="328" y="0"/>
                  </a:cubicBezTo>
                  <a:cubicBezTo>
                    <a:pt x="260" y="0"/>
                    <a:pt x="223" y="30"/>
                    <a:pt x="205" y="56"/>
                  </a:cubicBezTo>
                  <a:cubicBezTo>
                    <a:pt x="38" y="318"/>
                    <a:pt x="38" y="318"/>
                    <a:pt x="38" y="318"/>
                  </a:cubicBezTo>
                  <a:cubicBezTo>
                    <a:pt x="19" y="345"/>
                    <a:pt x="0" y="383"/>
                    <a:pt x="0" y="426"/>
                  </a:cubicBezTo>
                  <a:cubicBezTo>
                    <a:pt x="0" y="814"/>
                    <a:pt x="0" y="814"/>
                    <a:pt x="0" y="814"/>
                  </a:cubicBezTo>
                  <a:cubicBezTo>
                    <a:pt x="240" y="814"/>
                    <a:pt x="240" y="814"/>
                    <a:pt x="240" y="814"/>
                  </a:cubicBezTo>
                  <a:cubicBezTo>
                    <a:pt x="240" y="733"/>
                    <a:pt x="240" y="733"/>
                    <a:pt x="240" y="733"/>
                  </a:cubicBezTo>
                  <a:cubicBezTo>
                    <a:pt x="81" y="733"/>
                    <a:pt x="81" y="733"/>
                    <a:pt x="81" y="733"/>
                  </a:cubicBezTo>
                  <a:cubicBezTo>
                    <a:pt x="81" y="426"/>
                    <a:pt x="81" y="426"/>
                    <a:pt x="81" y="426"/>
                  </a:cubicBezTo>
                  <a:cubicBezTo>
                    <a:pt x="81" y="357"/>
                    <a:pt x="213" y="303"/>
                    <a:pt x="280" y="297"/>
                  </a:cubicBezTo>
                  <a:cubicBezTo>
                    <a:pt x="258" y="241"/>
                    <a:pt x="241" y="148"/>
                    <a:pt x="270"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1" name="Freeform 35"/>
            <p:cNvSpPr>
              <a:spLocks noEditPoints="1"/>
            </p:cNvSpPr>
            <p:nvPr/>
          </p:nvSpPr>
          <p:spPr bwMode="auto">
            <a:xfrm>
              <a:off x="760426" y="2959066"/>
              <a:ext cx="242927" cy="243797"/>
            </a:xfrm>
            <a:custGeom>
              <a:avLst/>
              <a:gdLst>
                <a:gd name="T0" fmla="*/ 327 w 941"/>
                <a:gd name="T1" fmla="*/ 277 h 944"/>
                <a:gd name="T2" fmla="*/ 327 w 941"/>
                <a:gd name="T3" fmla="*/ 321 h 944"/>
                <a:gd name="T4" fmla="*/ 344 w 941"/>
                <a:gd name="T5" fmla="*/ 338 h 944"/>
                <a:gd name="T6" fmla="*/ 45 w 941"/>
                <a:gd name="T7" fmla="*/ 510 h 944"/>
                <a:gd name="T8" fmla="*/ 44 w 941"/>
                <a:gd name="T9" fmla="*/ 547 h 944"/>
                <a:gd name="T10" fmla="*/ 0 w 941"/>
                <a:gd name="T11" fmla="*/ 640 h 944"/>
                <a:gd name="T12" fmla="*/ 72 w 941"/>
                <a:gd name="T13" fmla="*/ 596 h 944"/>
                <a:gd name="T14" fmla="*/ 87 w 941"/>
                <a:gd name="T15" fmla="*/ 595 h 944"/>
                <a:gd name="T16" fmla="*/ 414 w 941"/>
                <a:gd name="T17" fmla="*/ 408 h 944"/>
                <a:gd name="T18" fmla="*/ 449 w 941"/>
                <a:gd name="T19" fmla="*/ 443 h 944"/>
                <a:gd name="T20" fmla="*/ 443 w 941"/>
                <a:gd name="T21" fmla="*/ 449 h 944"/>
                <a:gd name="T22" fmla="*/ 443 w 941"/>
                <a:gd name="T23" fmla="*/ 502 h 944"/>
                <a:gd name="T24" fmla="*/ 496 w 941"/>
                <a:gd name="T25" fmla="*/ 502 h 944"/>
                <a:gd name="T26" fmla="*/ 502 w 941"/>
                <a:gd name="T27" fmla="*/ 496 h 944"/>
                <a:gd name="T28" fmla="*/ 536 w 941"/>
                <a:gd name="T29" fmla="*/ 530 h 944"/>
                <a:gd name="T30" fmla="*/ 349 w 941"/>
                <a:gd name="T31" fmla="*/ 855 h 944"/>
                <a:gd name="T32" fmla="*/ 348 w 941"/>
                <a:gd name="T33" fmla="*/ 872 h 944"/>
                <a:gd name="T34" fmla="*/ 304 w 941"/>
                <a:gd name="T35" fmla="*/ 944 h 944"/>
                <a:gd name="T36" fmla="*/ 396 w 941"/>
                <a:gd name="T37" fmla="*/ 899 h 944"/>
                <a:gd name="T38" fmla="*/ 433 w 941"/>
                <a:gd name="T39" fmla="*/ 899 h 944"/>
                <a:gd name="T40" fmla="*/ 605 w 941"/>
                <a:gd name="T41" fmla="*/ 599 h 944"/>
                <a:gd name="T42" fmla="*/ 624 w 941"/>
                <a:gd name="T43" fmla="*/ 618 h 944"/>
                <a:gd name="T44" fmla="*/ 668 w 941"/>
                <a:gd name="T45" fmla="*/ 618 h 944"/>
                <a:gd name="T46" fmla="*/ 668 w 941"/>
                <a:gd name="T47" fmla="*/ 575 h 944"/>
                <a:gd name="T48" fmla="*/ 637 w 941"/>
                <a:gd name="T49" fmla="*/ 544 h 944"/>
                <a:gd name="T50" fmla="*/ 747 w 941"/>
                <a:gd name="T51" fmla="*/ 353 h 944"/>
                <a:gd name="T52" fmla="*/ 843 w 941"/>
                <a:gd name="T53" fmla="*/ 310 h 944"/>
                <a:gd name="T54" fmla="*/ 866 w 941"/>
                <a:gd name="T55" fmla="*/ 132 h 944"/>
                <a:gd name="T56" fmla="*/ 927 w 941"/>
                <a:gd name="T57" fmla="*/ 71 h 944"/>
                <a:gd name="T58" fmla="*/ 927 w 941"/>
                <a:gd name="T59" fmla="*/ 18 h 944"/>
                <a:gd name="T60" fmla="*/ 874 w 941"/>
                <a:gd name="T61" fmla="*/ 18 h 944"/>
                <a:gd name="T62" fmla="*/ 813 w 941"/>
                <a:gd name="T63" fmla="*/ 79 h 944"/>
                <a:gd name="T64" fmla="*/ 635 w 941"/>
                <a:gd name="T65" fmla="*/ 102 h 944"/>
                <a:gd name="T66" fmla="*/ 592 w 941"/>
                <a:gd name="T67" fmla="*/ 196 h 944"/>
                <a:gd name="T68" fmla="*/ 400 w 941"/>
                <a:gd name="T69" fmla="*/ 306 h 944"/>
                <a:gd name="T70" fmla="*/ 370 w 941"/>
                <a:gd name="T71" fmla="*/ 277 h 944"/>
                <a:gd name="T72" fmla="*/ 327 w 941"/>
                <a:gd name="T73" fmla="*/ 277 h 944"/>
                <a:gd name="T74" fmla="*/ 500 w 941"/>
                <a:gd name="T75" fmla="*/ 393 h 944"/>
                <a:gd name="T76" fmla="*/ 493 w 941"/>
                <a:gd name="T77" fmla="*/ 399 h 944"/>
                <a:gd name="T78" fmla="*/ 470 w 941"/>
                <a:gd name="T79" fmla="*/ 376 h 944"/>
                <a:gd name="T80" fmla="*/ 618 w 941"/>
                <a:gd name="T81" fmla="*/ 290 h 944"/>
                <a:gd name="T82" fmla="*/ 635 w 941"/>
                <a:gd name="T83" fmla="*/ 310 h 944"/>
                <a:gd name="T84" fmla="*/ 653 w 941"/>
                <a:gd name="T85" fmla="*/ 325 h 944"/>
                <a:gd name="T86" fmla="*/ 568 w 941"/>
                <a:gd name="T87" fmla="*/ 474 h 944"/>
                <a:gd name="T88" fmla="*/ 546 w 941"/>
                <a:gd name="T89" fmla="*/ 452 h 944"/>
                <a:gd name="T90" fmla="*/ 552 w 941"/>
                <a:gd name="T91" fmla="*/ 445 h 944"/>
                <a:gd name="T92" fmla="*/ 552 w 941"/>
                <a:gd name="T93" fmla="*/ 393 h 944"/>
                <a:gd name="T94" fmla="*/ 500 w 941"/>
                <a:gd name="T95" fmla="*/ 393 h 944"/>
                <a:gd name="T96" fmla="*/ 739 w 941"/>
                <a:gd name="T97" fmla="*/ 270 h 944"/>
                <a:gd name="T98" fmla="*/ 675 w 941"/>
                <a:gd name="T99" fmla="*/ 206 h 944"/>
                <a:gd name="T100" fmla="*/ 739 w 941"/>
                <a:gd name="T101" fmla="*/ 142 h 944"/>
                <a:gd name="T102" fmla="*/ 803 w 941"/>
                <a:gd name="T103" fmla="*/ 206 h 944"/>
                <a:gd name="T104" fmla="*/ 739 w 941"/>
                <a:gd name="T105" fmla="*/ 2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1" h="944">
                  <a:moveTo>
                    <a:pt x="327" y="277"/>
                  </a:moveTo>
                  <a:cubicBezTo>
                    <a:pt x="314" y="289"/>
                    <a:pt x="314" y="308"/>
                    <a:pt x="327" y="321"/>
                  </a:cubicBezTo>
                  <a:cubicBezTo>
                    <a:pt x="344" y="338"/>
                    <a:pt x="344" y="338"/>
                    <a:pt x="344" y="338"/>
                  </a:cubicBezTo>
                  <a:cubicBezTo>
                    <a:pt x="45" y="510"/>
                    <a:pt x="45" y="510"/>
                    <a:pt x="45" y="510"/>
                  </a:cubicBezTo>
                  <a:cubicBezTo>
                    <a:pt x="44" y="547"/>
                    <a:pt x="44" y="547"/>
                    <a:pt x="44" y="547"/>
                  </a:cubicBezTo>
                  <a:cubicBezTo>
                    <a:pt x="0" y="640"/>
                    <a:pt x="0" y="640"/>
                    <a:pt x="0" y="640"/>
                  </a:cubicBezTo>
                  <a:cubicBezTo>
                    <a:pt x="72" y="596"/>
                    <a:pt x="72" y="596"/>
                    <a:pt x="72" y="596"/>
                  </a:cubicBezTo>
                  <a:cubicBezTo>
                    <a:pt x="87" y="595"/>
                    <a:pt x="87" y="595"/>
                    <a:pt x="87" y="595"/>
                  </a:cubicBezTo>
                  <a:cubicBezTo>
                    <a:pt x="414" y="408"/>
                    <a:pt x="414" y="408"/>
                    <a:pt x="414" y="408"/>
                  </a:cubicBezTo>
                  <a:cubicBezTo>
                    <a:pt x="449" y="443"/>
                    <a:pt x="449" y="443"/>
                    <a:pt x="449" y="443"/>
                  </a:cubicBezTo>
                  <a:cubicBezTo>
                    <a:pt x="443" y="449"/>
                    <a:pt x="443" y="449"/>
                    <a:pt x="443" y="449"/>
                  </a:cubicBezTo>
                  <a:cubicBezTo>
                    <a:pt x="429" y="464"/>
                    <a:pt x="429" y="487"/>
                    <a:pt x="443" y="502"/>
                  </a:cubicBezTo>
                  <a:cubicBezTo>
                    <a:pt x="455" y="514"/>
                    <a:pt x="478" y="519"/>
                    <a:pt x="496" y="502"/>
                  </a:cubicBezTo>
                  <a:cubicBezTo>
                    <a:pt x="502" y="496"/>
                    <a:pt x="502" y="496"/>
                    <a:pt x="502" y="496"/>
                  </a:cubicBezTo>
                  <a:cubicBezTo>
                    <a:pt x="536" y="530"/>
                    <a:pt x="536" y="530"/>
                    <a:pt x="536" y="530"/>
                  </a:cubicBezTo>
                  <a:cubicBezTo>
                    <a:pt x="349" y="855"/>
                    <a:pt x="349" y="855"/>
                    <a:pt x="349" y="855"/>
                  </a:cubicBezTo>
                  <a:cubicBezTo>
                    <a:pt x="348" y="872"/>
                    <a:pt x="348" y="872"/>
                    <a:pt x="348" y="872"/>
                  </a:cubicBezTo>
                  <a:cubicBezTo>
                    <a:pt x="304" y="944"/>
                    <a:pt x="304" y="944"/>
                    <a:pt x="304" y="944"/>
                  </a:cubicBezTo>
                  <a:cubicBezTo>
                    <a:pt x="396" y="899"/>
                    <a:pt x="396" y="899"/>
                    <a:pt x="396" y="899"/>
                  </a:cubicBezTo>
                  <a:cubicBezTo>
                    <a:pt x="433" y="899"/>
                    <a:pt x="433" y="899"/>
                    <a:pt x="433" y="899"/>
                  </a:cubicBezTo>
                  <a:cubicBezTo>
                    <a:pt x="605" y="599"/>
                    <a:pt x="605" y="599"/>
                    <a:pt x="605" y="599"/>
                  </a:cubicBezTo>
                  <a:cubicBezTo>
                    <a:pt x="624" y="618"/>
                    <a:pt x="624" y="618"/>
                    <a:pt x="624" y="618"/>
                  </a:cubicBezTo>
                  <a:cubicBezTo>
                    <a:pt x="632" y="627"/>
                    <a:pt x="653" y="634"/>
                    <a:pt x="668" y="618"/>
                  </a:cubicBezTo>
                  <a:cubicBezTo>
                    <a:pt x="680" y="606"/>
                    <a:pt x="680" y="587"/>
                    <a:pt x="668" y="575"/>
                  </a:cubicBezTo>
                  <a:cubicBezTo>
                    <a:pt x="637" y="544"/>
                    <a:pt x="637" y="544"/>
                    <a:pt x="637" y="544"/>
                  </a:cubicBezTo>
                  <a:cubicBezTo>
                    <a:pt x="747" y="353"/>
                    <a:pt x="747" y="353"/>
                    <a:pt x="747" y="353"/>
                  </a:cubicBezTo>
                  <a:cubicBezTo>
                    <a:pt x="782" y="351"/>
                    <a:pt x="816" y="337"/>
                    <a:pt x="843" y="310"/>
                  </a:cubicBezTo>
                  <a:cubicBezTo>
                    <a:pt x="891" y="262"/>
                    <a:pt x="899" y="188"/>
                    <a:pt x="866" y="132"/>
                  </a:cubicBezTo>
                  <a:cubicBezTo>
                    <a:pt x="927" y="71"/>
                    <a:pt x="927" y="71"/>
                    <a:pt x="927" y="71"/>
                  </a:cubicBezTo>
                  <a:cubicBezTo>
                    <a:pt x="941" y="56"/>
                    <a:pt x="941" y="33"/>
                    <a:pt x="927" y="18"/>
                  </a:cubicBezTo>
                  <a:cubicBezTo>
                    <a:pt x="908" y="0"/>
                    <a:pt x="883" y="9"/>
                    <a:pt x="874" y="18"/>
                  </a:cubicBezTo>
                  <a:cubicBezTo>
                    <a:pt x="813" y="79"/>
                    <a:pt x="813" y="79"/>
                    <a:pt x="813" y="79"/>
                  </a:cubicBezTo>
                  <a:cubicBezTo>
                    <a:pt x="758" y="47"/>
                    <a:pt x="685" y="54"/>
                    <a:pt x="635" y="102"/>
                  </a:cubicBezTo>
                  <a:cubicBezTo>
                    <a:pt x="608" y="127"/>
                    <a:pt x="595" y="162"/>
                    <a:pt x="592" y="196"/>
                  </a:cubicBezTo>
                  <a:cubicBezTo>
                    <a:pt x="400" y="306"/>
                    <a:pt x="400" y="306"/>
                    <a:pt x="400" y="306"/>
                  </a:cubicBezTo>
                  <a:cubicBezTo>
                    <a:pt x="370" y="277"/>
                    <a:pt x="370" y="277"/>
                    <a:pt x="370" y="277"/>
                  </a:cubicBezTo>
                  <a:cubicBezTo>
                    <a:pt x="359" y="267"/>
                    <a:pt x="341" y="263"/>
                    <a:pt x="327" y="277"/>
                  </a:cubicBezTo>
                  <a:close/>
                  <a:moveTo>
                    <a:pt x="500" y="393"/>
                  </a:moveTo>
                  <a:cubicBezTo>
                    <a:pt x="493" y="399"/>
                    <a:pt x="493" y="399"/>
                    <a:pt x="493" y="399"/>
                  </a:cubicBezTo>
                  <a:cubicBezTo>
                    <a:pt x="470" y="376"/>
                    <a:pt x="470" y="376"/>
                    <a:pt x="470" y="376"/>
                  </a:cubicBezTo>
                  <a:cubicBezTo>
                    <a:pt x="618" y="290"/>
                    <a:pt x="618" y="290"/>
                    <a:pt x="618" y="290"/>
                  </a:cubicBezTo>
                  <a:cubicBezTo>
                    <a:pt x="623" y="297"/>
                    <a:pt x="629" y="304"/>
                    <a:pt x="635" y="310"/>
                  </a:cubicBezTo>
                  <a:cubicBezTo>
                    <a:pt x="641" y="316"/>
                    <a:pt x="647" y="321"/>
                    <a:pt x="653" y="325"/>
                  </a:cubicBezTo>
                  <a:cubicBezTo>
                    <a:pt x="568" y="474"/>
                    <a:pt x="568" y="474"/>
                    <a:pt x="568" y="474"/>
                  </a:cubicBezTo>
                  <a:cubicBezTo>
                    <a:pt x="546" y="452"/>
                    <a:pt x="546" y="452"/>
                    <a:pt x="546" y="452"/>
                  </a:cubicBezTo>
                  <a:cubicBezTo>
                    <a:pt x="552" y="445"/>
                    <a:pt x="552" y="445"/>
                    <a:pt x="552" y="445"/>
                  </a:cubicBezTo>
                  <a:cubicBezTo>
                    <a:pt x="567" y="431"/>
                    <a:pt x="567" y="407"/>
                    <a:pt x="552" y="393"/>
                  </a:cubicBezTo>
                  <a:cubicBezTo>
                    <a:pt x="535" y="376"/>
                    <a:pt x="513" y="380"/>
                    <a:pt x="500" y="393"/>
                  </a:cubicBezTo>
                  <a:close/>
                  <a:moveTo>
                    <a:pt x="739" y="270"/>
                  </a:moveTo>
                  <a:cubicBezTo>
                    <a:pt x="703" y="270"/>
                    <a:pt x="675" y="241"/>
                    <a:pt x="675" y="206"/>
                  </a:cubicBezTo>
                  <a:cubicBezTo>
                    <a:pt x="675" y="171"/>
                    <a:pt x="703" y="142"/>
                    <a:pt x="739" y="142"/>
                  </a:cubicBezTo>
                  <a:cubicBezTo>
                    <a:pt x="774" y="142"/>
                    <a:pt x="803" y="171"/>
                    <a:pt x="803" y="206"/>
                  </a:cubicBezTo>
                  <a:cubicBezTo>
                    <a:pt x="803" y="241"/>
                    <a:pt x="774" y="270"/>
                    <a:pt x="739" y="2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72" name="Rectangle 145"/>
          <p:cNvSpPr/>
          <p:nvPr/>
        </p:nvSpPr>
        <p:spPr bwMode="auto">
          <a:xfrm>
            <a:off x="4585806"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Organizational</a:t>
            </a:r>
            <a:endParaRPr lang="en-US" sz="1224" i="1" dirty="0">
              <a:solidFill>
                <a:schemeClr val="accent2"/>
              </a:solidFill>
              <a:latin typeface="Segoe UI Semibold" panose="020B0702040204020203" pitchFamily="34" charset="0"/>
              <a:cs typeface="Segoe UI Semibold" panose="020B0702040204020203" pitchFamily="34" charset="0"/>
            </a:endParaRPr>
          </a:p>
        </p:txBody>
      </p:sp>
      <p:grpSp>
        <p:nvGrpSpPr>
          <p:cNvPr id="73" name="Group 379"/>
          <p:cNvGrpSpPr>
            <a:grpSpLocks noChangeAspect="1"/>
          </p:cNvGrpSpPr>
          <p:nvPr/>
        </p:nvGrpSpPr>
        <p:grpSpPr>
          <a:xfrm>
            <a:off x="6095835" y="6243500"/>
            <a:ext cx="394029" cy="329866"/>
            <a:chOff x="3543365" y="7242824"/>
            <a:chExt cx="1238250" cy="862020"/>
          </a:xfrm>
          <a:solidFill>
            <a:schemeClr val="accent1"/>
          </a:solidFill>
        </p:grpSpPr>
        <p:sp>
          <p:nvSpPr>
            <p:cNvPr id="74" name="Freeform 127"/>
            <p:cNvSpPr>
              <a:spLocks/>
            </p:cNvSpPr>
            <p:nvPr/>
          </p:nvSpPr>
          <p:spPr bwMode="auto">
            <a:xfrm>
              <a:off x="3617978" y="7911159"/>
              <a:ext cx="231778" cy="193672"/>
            </a:xfrm>
            <a:custGeom>
              <a:avLst/>
              <a:gdLst>
                <a:gd name="T0" fmla="*/ 0 w 146"/>
                <a:gd name="T1" fmla="*/ 84 h 122"/>
                <a:gd name="T2" fmla="*/ 0 w 146"/>
                <a:gd name="T3" fmla="*/ 122 h 122"/>
                <a:gd name="T4" fmla="*/ 146 w 146"/>
                <a:gd name="T5" fmla="*/ 122 h 122"/>
                <a:gd name="T6" fmla="*/ 146 w 146"/>
                <a:gd name="T7" fmla="*/ 0 h 122"/>
                <a:gd name="T8" fmla="*/ 120 w 146"/>
                <a:gd name="T9" fmla="*/ 0 h 122"/>
                <a:gd name="T10" fmla="*/ 0 w 146"/>
                <a:gd name="T11" fmla="*/ 84 h 122"/>
              </a:gdLst>
              <a:ahLst/>
              <a:cxnLst>
                <a:cxn ang="0">
                  <a:pos x="T0" y="T1"/>
                </a:cxn>
                <a:cxn ang="0">
                  <a:pos x="T2" y="T3"/>
                </a:cxn>
                <a:cxn ang="0">
                  <a:pos x="T4" y="T5"/>
                </a:cxn>
                <a:cxn ang="0">
                  <a:pos x="T6" y="T7"/>
                </a:cxn>
                <a:cxn ang="0">
                  <a:pos x="T8" y="T9"/>
                </a:cxn>
                <a:cxn ang="0">
                  <a:pos x="T10" y="T11"/>
                </a:cxn>
              </a:cxnLst>
              <a:rect l="0" t="0" r="r" b="b"/>
              <a:pathLst>
                <a:path w="146" h="122">
                  <a:moveTo>
                    <a:pt x="0" y="84"/>
                  </a:moveTo>
                  <a:lnTo>
                    <a:pt x="0" y="122"/>
                  </a:lnTo>
                  <a:lnTo>
                    <a:pt x="146" y="122"/>
                  </a:lnTo>
                  <a:lnTo>
                    <a:pt x="146" y="0"/>
                  </a:lnTo>
                  <a:lnTo>
                    <a:pt x="120" y="0"/>
                  </a:lnTo>
                  <a:lnTo>
                    <a:pt x="0"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5" name="Freeform 128"/>
            <p:cNvSpPr>
              <a:spLocks/>
            </p:cNvSpPr>
            <p:nvPr/>
          </p:nvSpPr>
          <p:spPr bwMode="auto">
            <a:xfrm>
              <a:off x="3617978" y="7688905"/>
              <a:ext cx="231778" cy="192087"/>
            </a:xfrm>
            <a:custGeom>
              <a:avLst/>
              <a:gdLst>
                <a:gd name="T0" fmla="*/ 146 w 146"/>
                <a:gd name="T1" fmla="*/ 0 h 121"/>
                <a:gd name="T2" fmla="*/ 0 w 146"/>
                <a:gd name="T3" fmla="*/ 0 h 121"/>
                <a:gd name="T4" fmla="*/ 0 w 146"/>
                <a:gd name="T5" fmla="*/ 121 h 121"/>
                <a:gd name="T6" fmla="*/ 146 w 146"/>
                <a:gd name="T7" fmla="*/ 19 h 121"/>
                <a:gd name="T8" fmla="*/ 146 w 146"/>
                <a:gd name="T9" fmla="*/ 0 h 121"/>
              </a:gdLst>
              <a:ahLst/>
              <a:cxnLst>
                <a:cxn ang="0">
                  <a:pos x="T0" y="T1"/>
                </a:cxn>
                <a:cxn ang="0">
                  <a:pos x="T2" y="T3"/>
                </a:cxn>
                <a:cxn ang="0">
                  <a:pos x="T4" y="T5"/>
                </a:cxn>
                <a:cxn ang="0">
                  <a:pos x="T6" y="T7"/>
                </a:cxn>
                <a:cxn ang="0">
                  <a:pos x="T8" y="T9"/>
                </a:cxn>
              </a:cxnLst>
              <a:rect l="0" t="0" r="r" b="b"/>
              <a:pathLst>
                <a:path w="146" h="121">
                  <a:moveTo>
                    <a:pt x="146" y="0"/>
                  </a:moveTo>
                  <a:lnTo>
                    <a:pt x="0" y="0"/>
                  </a:lnTo>
                  <a:lnTo>
                    <a:pt x="0" y="121"/>
                  </a:lnTo>
                  <a:lnTo>
                    <a:pt x="146" y="19"/>
                  </a:lnTo>
                  <a:lnTo>
                    <a:pt x="1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6" name="Rectangle 129"/>
            <p:cNvSpPr>
              <a:spLocks noChangeArrowheads="1"/>
            </p:cNvSpPr>
            <p:nvPr/>
          </p:nvSpPr>
          <p:spPr bwMode="auto">
            <a:xfrm>
              <a:off x="3617978" y="7466657"/>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7" name="Rectangle 130"/>
            <p:cNvSpPr>
              <a:spLocks noChangeArrowheads="1"/>
            </p:cNvSpPr>
            <p:nvPr/>
          </p:nvSpPr>
          <p:spPr bwMode="auto">
            <a:xfrm>
              <a:off x="3617978" y="7242824"/>
              <a:ext cx="231778" cy="1952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8" name="Freeform 131"/>
            <p:cNvSpPr>
              <a:spLocks/>
            </p:cNvSpPr>
            <p:nvPr/>
          </p:nvSpPr>
          <p:spPr bwMode="auto">
            <a:xfrm>
              <a:off x="3895793" y="7911172"/>
              <a:ext cx="230186" cy="193672"/>
            </a:xfrm>
            <a:custGeom>
              <a:avLst/>
              <a:gdLst>
                <a:gd name="T0" fmla="*/ 0 w 250"/>
                <a:gd name="T1" fmla="*/ 210 h 210"/>
                <a:gd name="T2" fmla="*/ 250 w 250"/>
                <a:gd name="T3" fmla="*/ 210 h 210"/>
                <a:gd name="T4" fmla="*/ 250 w 250"/>
                <a:gd name="T5" fmla="*/ 3 h 210"/>
                <a:gd name="T6" fmla="*/ 249 w 250"/>
                <a:gd name="T7" fmla="*/ 0 h 210"/>
                <a:gd name="T8" fmla="*/ 0 w 250"/>
                <a:gd name="T9" fmla="*/ 0 h 210"/>
                <a:gd name="T10" fmla="*/ 0 w 250"/>
                <a:gd name="T11" fmla="*/ 210 h 210"/>
              </a:gdLst>
              <a:ahLst/>
              <a:cxnLst>
                <a:cxn ang="0">
                  <a:pos x="T0" y="T1"/>
                </a:cxn>
                <a:cxn ang="0">
                  <a:pos x="T2" y="T3"/>
                </a:cxn>
                <a:cxn ang="0">
                  <a:pos x="T4" y="T5"/>
                </a:cxn>
                <a:cxn ang="0">
                  <a:pos x="T6" y="T7"/>
                </a:cxn>
                <a:cxn ang="0">
                  <a:pos x="T8" y="T9"/>
                </a:cxn>
                <a:cxn ang="0">
                  <a:pos x="T10" y="T11"/>
                </a:cxn>
              </a:cxnLst>
              <a:rect l="0" t="0" r="r" b="b"/>
              <a:pathLst>
                <a:path w="250" h="210">
                  <a:moveTo>
                    <a:pt x="0" y="210"/>
                  </a:moveTo>
                  <a:cubicBezTo>
                    <a:pt x="250" y="210"/>
                    <a:pt x="250" y="210"/>
                    <a:pt x="250" y="210"/>
                  </a:cubicBezTo>
                  <a:cubicBezTo>
                    <a:pt x="250" y="3"/>
                    <a:pt x="250" y="3"/>
                    <a:pt x="250" y="3"/>
                  </a:cubicBezTo>
                  <a:cubicBezTo>
                    <a:pt x="250" y="2"/>
                    <a:pt x="249" y="1"/>
                    <a:pt x="249" y="0"/>
                  </a:cubicBezTo>
                  <a:cubicBezTo>
                    <a:pt x="0" y="0"/>
                    <a:pt x="0" y="0"/>
                    <a:pt x="0" y="0"/>
                  </a:cubicBezTo>
                  <a:lnTo>
                    <a:pt x="0" y="2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79" name="Freeform 132"/>
            <p:cNvSpPr>
              <a:spLocks/>
            </p:cNvSpPr>
            <p:nvPr/>
          </p:nvSpPr>
          <p:spPr bwMode="auto">
            <a:xfrm>
              <a:off x="4125979" y="7688918"/>
              <a:ext cx="0" cy="6353"/>
            </a:xfrm>
            <a:custGeom>
              <a:avLst/>
              <a:gdLst>
                <a:gd name="T0" fmla="*/ 1 w 1"/>
                <a:gd name="T1" fmla="*/ 0 h 8"/>
                <a:gd name="T2" fmla="*/ 0 w 1"/>
                <a:gd name="T3" fmla="*/ 0 h 8"/>
                <a:gd name="T4" fmla="*/ 1 w 1"/>
                <a:gd name="T5" fmla="*/ 8 h 8"/>
                <a:gd name="T6" fmla="*/ 1 w 1"/>
                <a:gd name="T7" fmla="*/ 0 h 8"/>
              </a:gdLst>
              <a:ahLst/>
              <a:cxnLst>
                <a:cxn ang="0">
                  <a:pos x="T0" y="T1"/>
                </a:cxn>
                <a:cxn ang="0">
                  <a:pos x="T2" y="T3"/>
                </a:cxn>
                <a:cxn ang="0">
                  <a:pos x="T4" y="T5"/>
                </a:cxn>
                <a:cxn ang="0">
                  <a:pos x="T6" y="T7"/>
                </a:cxn>
              </a:cxnLst>
              <a:rect l="0" t="0" r="r" b="b"/>
              <a:pathLst>
                <a:path w="1" h="8">
                  <a:moveTo>
                    <a:pt x="1" y="0"/>
                  </a:moveTo>
                  <a:cubicBezTo>
                    <a:pt x="0" y="0"/>
                    <a:pt x="0" y="0"/>
                    <a:pt x="0" y="0"/>
                  </a:cubicBezTo>
                  <a:cubicBezTo>
                    <a:pt x="0" y="3"/>
                    <a:pt x="1" y="5"/>
                    <a:pt x="1" y="8"/>
                  </a:cubicBez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0" name="Freeform 133"/>
            <p:cNvSpPr>
              <a:spLocks/>
            </p:cNvSpPr>
            <p:nvPr/>
          </p:nvSpPr>
          <p:spPr bwMode="auto">
            <a:xfrm>
              <a:off x="3895793" y="7812745"/>
              <a:ext cx="219078" cy="69852"/>
            </a:xfrm>
            <a:custGeom>
              <a:avLst/>
              <a:gdLst>
                <a:gd name="T0" fmla="*/ 186 w 238"/>
                <a:gd name="T1" fmla="*/ 9 h 76"/>
                <a:gd name="T2" fmla="*/ 131 w 238"/>
                <a:gd name="T3" fmla="*/ 22 h 76"/>
                <a:gd name="T4" fmla="*/ 60 w 238"/>
                <a:gd name="T5" fmla="*/ 0 h 76"/>
                <a:gd name="T6" fmla="*/ 0 w 238"/>
                <a:gd name="T7" fmla="*/ 42 h 76"/>
                <a:gd name="T8" fmla="*/ 0 w 238"/>
                <a:gd name="T9" fmla="*/ 76 h 76"/>
                <a:gd name="T10" fmla="*/ 238 w 238"/>
                <a:gd name="T11" fmla="*/ 76 h 76"/>
                <a:gd name="T12" fmla="*/ 236 w 238"/>
                <a:gd name="T13" fmla="*/ 53 h 76"/>
                <a:gd name="T14" fmla="*/ 236 w 238"/>
                <a:gd name="T15" fmla="*/ 49 h 76"/>
                <a:gd name="T16" fmla="*/ 186 w 238"/>
                <a:gd name="T17"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76">
                  <a:moveTo>
                    <a:pt x="186" y="9"/>
                  </a:moveTo>
                  <a:cubicBezTo>
                    <a:pt x="169" y="18"/>
                    <a:pt x="150" y="22"/>
                    <a:pt x="131" y="22"/>
                  </a:cubicBezTo>
                  <a:cubicBezTo>
                    <a:pt x="105" y="22"/>
                    <a:pt x="80" y="14"/>
                    <a:pt x="60" y="0"/>
                  </a:cubicBezTo>
                  <a:cubicBezTo>
                    <a:pt x="0" y="42"/>
                    <a:pt x="0" y="42"/>
                    <a:pt x="0" y="42"/>
                  </a:cubicBezTo>
                  <a:cubicBezTo>
                    <a:pt x="0" y="76"/>
                    <a:pt x="0" y="76"/>
                    <a:pt x="0" y="76"/>
                  </a:cubicBezTo>
                  <a:cubicBezTo>
                    <a:pt x="238" y="76"/>
                    <a:pt x="238" y="76"/>
                    <a:pt x="238" y="76"/>
                  </a:cubicBezTo>
                  <a:cubicBezTo>
                    <a:pt x="237" y="68"/>
                    <a:pt x="236" y="61"/>
                    <a:pt x="236" y="53"/>
                  </a:cubicBezTo>
                  <a:cubicBezTo>
                    <a:pt x="236" y="51"/>
                    <a:pt x="236" y="50"/>
                    <a:pt x="236" y="49"/>
                  </a:cubicBezTo>
                  <a:lnTo>
                    <a:pt x="186"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1" name="Freeform 134"/>
            <p:cNvSpPr>
              <a:spLocks/>
            </p:cNvSpPr>
            <p:nvPr/>
          </p:nvSpPr>
          <p:spPr bwMode="auto">
            <a:xfrm>
              <a:off x="3895793" y="7466670"/>
              <a:ext cx="230186" cy="193672"/>
            </a:xfrm>
            <a:custGeom>
              <a:avLst/>
              <a:gdLst>
                <a:gd name="T0" fmla="*/ 131 w 250"/>
                <a:gd name="T1" fmla="*/ 153 h 210"/>
                <a:gd name="T2" fmla="*/ 235 w 250"/>
                <a:gd name="T3" fmla="*/ 210 h 210"/>
                <a:gd name="T4" fmla="*/ 250 w 250"/>
                <a:gd name="T5" fmla="*/ 210 h 210"/>
                <a:gd name="T6" fmla="*/ 250 w 250"/>
                <a:gd name="T7" fmla="*/ 0 h 210"/>
                <a:gd name="T8" fmla="*/ 0 w 250"/>
                <a:gd name="T9" fmla="*/ 0 h 210"/>
                <a:gd name="T10" fmla="*/ 0 w 250"/>
                <a:gd name="T11" fmla="*/ 210 h 210"/>
                <a:gd name="T12" fmla="*/ 27 w 250"/>
                <a:gd name="T13" fmla="*/ 210 h 210"/>
                <a:gd name="T14" fmla="*/ 131 w 250"/>
                <a:gd name="T15" fmla="*/ 153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10">
                  <a:moveTo>
                    <a:pt x="131" y="153"/>
                  </a:moveTo>
                  <a:cubicBezTo>
                    <a:pt x="175" y="153"/>
                    <a:pt x="213" y="176"/>
                    <a:pt x="235" y="210"/>
                  </a:cubicBezTo>
                  <a:cubicBezTo>
                    <a:pt x="250" y="210"/>
                    <a:pt x="250" y="210"/>
                    <a:pt x="250" y="210"/>
                  </a:cubicBezTo>
                  <a:cubicBezTo>
                    <a:pt x="250" y="0"/>
                    <a:pt x="250" y="0"/>
                    <a:pt x="250" y="0"/>
                  </a:cubicBezTo>
                  <a:cubicBezTo>
                    <a:pt x="0" y="0"/>
                    <a:pt x="0" y="0"/>
                    <a:pt x="0" y="0"/>
                  </a:cubicBezTo>
                  <a:cubicBezTo>
                    <a:pt x="0" y="210"/>
                    <a:pt x="0" y="210"/>
                    <a:pt x="0" y="210"/>
                  </a:cubicBezTo>
                  <a:cubicBezTo>
                    <a:pt x="27" y="210"/>
                    <a:pt x="27" y="210"/>
                    <a:pt x="27" y="210"/>
                  </a:cubicBezTo>
                  <a:cubicBezTo>
                    <a:pt x="49" y="175"/>
                    <a:pt x="88" y="153"/>
                    <a:pt x="131" y="1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2" name="Freeform 135"/>
            <p:cNvSpPr>
              <a:spLocks/>
            </p:cNvSpPr>
            <p:nvPr/>
          </p:nvSpPr>
          <p:spPr bwMode="auto">
            <a:xfrm>
              <a:off x="4173601" y="7911166"/>
              <a:ext cx="230186" cy="193672"/>
            </a:xfrm>
            <a:custGeom>
              <a:avLst/>
              <a:gdLst>
                <a:gd name="T0" fmla="*/ 58 w 250"/>
                <a:gd name="T1" fmla="*/ 69 h 210"/>
                <a:gd name="T2" fmla="*/ 0 w 250"/>
                <a:gd name="T3" fmla="*/ 54 h 210"/>
                <a:gd name="T4" fmla="*/ 0 w 250"/>
                <a:gd name="T5" fmla="*/ 210 h 210"/>
                <a:gd name="T6" fmla="*/ 250 w 250"/>
                <a:gd name="T7" fmla="*/ 210 h 210"/>
                <a:gd name="T8" fmla="*/ 250 w 250"/>
                <a:gd name="T9" fmla="*/ 0 h 210"/>
                <a:gd name="T10" fmla="*/ 168 w 250"/>
                <a:gd name="T11" fmla="*/ 0 h 210"/>
                <a:gd name="T12" fmla="*/ 58 w 250"/>
                <a:gd name="T13" fmla="*/ 69 h 210"/>
              </a:gdLst>
              <a:ahLst/>
              <a:cxnLst>
                <a:cxn ang="0">
                  <a:pos x="T0" y="T1"/>
                </a:cxn>
                <a:cxn ang="0">
                  <a:pos x="T2" y="T3"/>
                </a:cxn>
                <a:cxn ang="0">
                  <a:pos x="T4" y="T5"/>
                </a:cxn>
                <a:cxn ang="0">
                  <a:pos x="T6" y="T7"/>
                </a:cxn>
                <a:cxn ang="0">
                  <a:pos x="T8" y="T9"/>
                </a:cxn>
                <a:cxn ang="0">
                  <a:pos x="T10" y="T11"/>
                </a:cxn>
                <a:cxn ang="0">
                  <a:pos x="T12" y="T13"/>
                </a:cxn>
              </a:cxnLst>
              <a:rect l="0" t="0" r="r" b="b"/>
              <a:pathLst>
                <a:path w="250" h="210">
                  <a:moveTo>
                    <a:pt x="58" y="69"/>
                  </a:moveTo>
                  <a:cubicBezTo>
                    <a:pt x="37" y="69"/>
                    <a:pt x="17" y="63"/>
                    <a:pt x="0" y="54"/>
                  </a:cubicBezTo>
                  <a:cubicBezTo>
                    <a:pt x="0" y="210"/>
                    <a:pt x="0" y="210"/>
                    <a:pt x="0" y="210"/>
                  </a:cubicBezTo>
                  <a:cubicBezTo>
                    <a:pt x="250" y="210"/>
                    <a:pt x="250" y="210"/>
                    <a:pt x="250" y="210"/>
                  </a:cubicBezTo>
                  <a:cubicBezTo>
                    <a:pt x="250" y="0"/>
                    <a:pt x="250" y="0"/>
                    <a:pt x="250" y="0"/>
                  </a:cubicBezTo>
                  <a:cubicBezTo>
                    <a:pt x="168" y="0"/>
                    <a:pt x="168" y="0"/>
                    <a:pt x="168" y="0"/>
                  </a:cubicBezTo>
                  <a:cubicBezTo>
                    <a:pt x="148" y="41"/>
                    <a:pt x="106" y="69"/>
                    <a:pt x="58"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3" name="Freeform 136"/>
            <p:cNvSpPr>
              <a:spLocks/>
            </p:cNvSpPr>
            <p:nvPr/>
          </p:nvSpPr>
          <p:spPr bwMode="auto">
            <a:xfrm>
              <a:off x="4173601" y="7688911"/>
              <a:ext cx="168273" cy="63498"/>
            </a:xfrm>
            <a:custGeom>
              <a:avLst/>
              <a:gdLst>
                <a:gd name="T0" fmla="*/ 92 w 183"/>
                <a:gd name="T1" fmla="*/ 70 h 70"/>
                <a:gd name="T2" fmla="*/ 183 w 183"/>
                <a:gd name="T3" fmla="*/ 0 h 70"/>
                <a:gd name="T4" fmla="*/ 0 w 183"/>
                <a:gd name="T5" fmla="*/ 0 h 70"/>
                <a:gd name="T6" fmla="*/ 0 w 183"/>
                <a:gd name="T7" fmla="*/ 49 h 70"/>
                <a:gd name="T8" fmla="*/ 25 w 183"/>
                <a:gd name="T9" fmla="*/ 69 h 70"/>
                <a:gd name="T10" fmla="*/ 92 w 183"/>
                <a:gd name="T11" fmla="*/ 70 h 70"/>
              </a:gdLst>
              <a:ahLst/>
              <a:cxnLst>
                <a:cxn ang="0">
                  <a:pos x="T0" y="T1"/>
                </a:cxn>
                <a:cxn ang="0">
                  <a:pos x="T2" y="T3"/>
                </a:cxn>
                <a:cxn ang="0">
                  <a:pos x="T4" y="T5"/>
                </a:cxn>
                <a:cxn ang="0">
                  <a:pos x="T6" y="T7"/>
                </a:cxn>
                <a:cxn ang="0">
                  <a:pos x="T8" y="T9"/>
                </a:cxn>
                <a:cxn ang="0">
                  <a:pos x="T10" y="T11"/>
                </a:cxn>
              </a:cxnLst>
              <a:rect l="0" t="0" r="r" b="b"/>
              <a:pathLst>
                <a:path w="183" h="70">
                  <a:moveTo>
                    <a:pt x="92" y="70"/>
                  </a:moveTo>
                  <a:cubicBezTo>
                    <a:pt x="183" y="0"/>
                    <a:pt x="183" y="0"/>
                    <a:pt x="183" y="0"/>
                  </a:cubicBezTo>
                  <a:cubicBezTo>
                    <a:pt x="0" y="0"/>
                    <a:pt x="0" y="0"/>
                    <a:pt x="0" y="0"/>
                  </a:cubicBezTo>
                  <a:cubicBezTo>
                    <a:pt x="0" y="49"/>
                    <a:pt x="0" y="49"/>
                    <a:pt x="0" y="49"/>
                  </a:cubicBezTo>
                  <a:cubicBezTo>
                    <a:pt x="25" y="69"/>
                    <a:pt x="25" y="69"/>
                    <a:pt x="25" y="69"/>
                  </a:cubicBezTo>
                  <a:cubicBezTo>
                    <a:pt x="47" y="63"/>
                    <a:pt x="71" y="64"/>
                    <a:pt x="9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4" name="Freeform 137"/>
            <p:cNvSpPr>
              <a:spLocks/>
            </p:cNvSpPr>
            <p:nvPr/>
          </p:nvSpPr>
          <p:spPr bwMode="auto">
            <a:xfrm>
              <a:off x="4338704" y="7809561"/>
              <a:ext cx="65090" cy="73028"/>
            </a:xfrm>
            <a:custGeom>
              <a:avLst/>
              <a:gdLst>
                <a:gd name="T0" fmla="*/ 71 w 71"/>
                <a:gd name="T1" fmla="*/ 79 h 79"/>
                <a:gd name="T2" fmla="*/ 71 w 71"/>
                <a:gd name="T3" fmla="*/ 0 h 79"/>
                <a:gd name="T4" fmla="*/ 2 w 71"/>
                <a:gd name="T5" fmla="*/ 53 h 79"/>
                <a:gd name="T6" fmla="*/ 2 w 71"/>
                <a:gd name="T7" fmla="*/ 56 h 79"/>
                <a:gd name="T8" fmla="*/ 0 w 71"/>
                <a:gd name="T9" fmla="*/ 79 h 79"/>
                <a:gd name="T10" fmla="*/ 71 w 71"/>
                <a:gd name="T11" fmla="*/ 79 h 79"/>
              </a:gdLst>
              <a:ahLst/>
              <a:cxnLst>
                <a:cxn ang="0">
                  <a:pos x="T0" y="T1"/>
                </a:cxn>
                <a:cxn ang="0">
                  <a:pos x="T2" y="T3"/>
                </a:cxn>
                <a:cxn ang="0">
                  <a:pos x="T4" y="T5"/>
                </a:cxn>
                <a:cxn ang="0">
                  <a:pos x="T6" y="T7"/>
                </a:cxn>
                <a:cxn ang="0">
                  <a:pos x="T8" y="T9"/>
                </a:cxn>
                <a:cxn ang="0">
                  <a:pos x="T10" y="T11"/>
                </a:cxn>
              </a:cxnLst>
              <a:rect l="0" t="0" r="r" b="b"/>
              <a:pathLst>
                <a:path w="71" h="79">
                  <a:moveTo>
                    <a:pt x="71" y="79"/>
                  </a:moveTo>
                  <a:cubicBezTo>
                    <a:pt x="71" y="0"/>
                    <a:pt x="71" y="0"/>
                    <a:pt x="71" y="0"/>
                  </a:cubicBezTo>
                  <a:cubicBezTo>
                    <a:pt x="2" y="53"/>
                    <a:pt x="2" y="53"/>
                    <a:pt x="2" y="53"/>
                  </a:cubicBezTo>
                  <a:cubicBezTo>
                    <a:pt x="2" y="54"/>
                    <a:pt x="2" y="55"/>
                    <a:pt x="2" y="56"/>
                  </a:cubicBezTo>
                  <a:cubicBezTo>
                    <a:pt x="2" y="64"/>
                    <a:pt x="1" y="71"/>
                    <a:pt x="0" y="79"/>
                  </a:cubicBezTo>
                  <a:lnTo>
                    <a:pt x="71"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5" name="Rectangle 138"/>
            <p:cNvSpPr>
              <a:spLocks noChangeArrowheads="1"/>
            </p:cNvSpPr>
            <p:nvPr/>
          </p:nvSpPr>
          <p:spPr bwMode="auto">
            <a:xfrm>
              <a:off x="4449825" y="7911159"/>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6" name="Freeform 139"/>
            <p:cNvSpPr>
              <a:spLocks/>
            </p:cNvSpPr>
            <p:nvPr/>
          </p:nvSpPr>
          <p:spPr bwMode="auto">
            <a:xfrm>
              <a:off x="4449825" y="7688904"/>
              <a:ext cx="231778" cy="193672"/>
            </a:xfrm>
            <a:custGeom>
              <a:avLst/>
              <a:gdLst>
                <a:gd name="T0" fmla="*/ 0 w 146"/>
                <a:gd name="T1" fmla="*/ 54 h 122"/>
                <a:gd name="T2" fmla="*/ 0 w 146"/>
                <a:gd name="T3" fmla="*/ 122 h 122"/>
                <a:gd name="T4" fmla="*/ 146 w 146"/>
                <a:gd name="T5" fmla="*/ 122 h 122"/>
                <a:gd name="T6" fmla="*/ 146 w 146"/>
                <a:gd name="T7" fmla="*/ 0 h 122"/>
                <a:gd name="T8" fmla="*/ 72 w 146"/>
                <a:gd name="T9" fmla="*/ 0 h 122"/>
                <a:gd name="T10" fmla="*/ 0 w 146"/>
                <a:gd name="T11" fmla="*/ 54 h 122"/>
              </a:gdLst>
              <a:ahLst/>
              <a:cxnLst>
                <a:cxn ang="0">
                  <a:pos x="T0" y="T1"/>
                </a:cxn>
                <a:cxn ang="0">
                  <a:pos x="T2" y="T3"/>
                </a:cxn>
                <a:cxn ang="0">
                  <a:pos x="T4" y="T5"/>
                </a:cxn>
                <a:cxn ang="0">
                  <a:pos x="T6" y="T7"/>
                </a:cxn>
                <a:cxn ang="0">
                  <a:pos x="T8" y="T9"/>
                </a:cxn>
                <a:cxn ang="0">
                  <a:pos x="T10" y="T11"/>
                </a:cxn>
              </a:cxnLst>
              <a:rect l="0" t="0" r="r" b="b"/>
              <a:pathLst>
                <a:path w="146" h="122">
                  <a:moveTo>
                    <a:pt x="0" y="54"/>
                  </a:moveTo>
                  <a:lnTo>
                    <a:pt x="0" y="122"/>
                  </a:lnTo>
                  <a:lnTo>
                    <a:pt x="146" y="122"/>
                  </a:lnTo>
                  <a:lnTo>
                    <a:pt x="146" y="0"/>
                  </a:lnTo>
                  <a:lnTo>
                    <a:pt x="72" y="0"/>
                  </a:lnTo>
                  <a:lnTo>
                    <a:pt x="0"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7" name="Freeform 140"/>
            <p:cNvSpPr>
              <a:spLocks/>
            </p:cNvSpPr>
            <p:nvPr/>
          </p:nvSpPr>
          <p:spPr bwMode="auto">
            <a:xfrm>
              <a:off x="4600643" y="7622229"/>
              <a:ext cx="80960" cy="38099"/>
            </a:xfrm>
            <a:custGeom>
              <a:avLst/>
              <a:gdLst>
                <a:gd name="T0" fmla="*/ 0 w 51"/>
                <a:gd name="T1" fmla="*/ 24 h 24"/>
                <a:gd name="T2" fmla="*/ 51 w 51"/>
                <a:gd name="T3" fmla="*/ 24 h 24"/>
                <a:gd name="T4" fmla="*/ 32 w 51"/>
                <a:gd name="T5" fmla="*/ 0 h 24"/>
                <a:gd name="T6" fmla="*/ 0 w 51"/>
                <a:gd name="T7" fmla="*/ 24 h 24"/>
              </a:gdLst>
              <a:ahLst/>
              <a:cxnLst>
                <a:cxn ang="0">
                  <a:pos x="T0" y="T1"/>
                </a:cxn>
                <a:cxn ang="0">
                  <a:pos x="T2" y="T3"/>
                </a:cxn>
                <a:cxn ang="0">
                  <a:pos x="T4" y="T5"/>
                </a:cxn>
                <a:cxn ang="0">
                  <a:pos x="T6" y="T7"/>
                </a:cxn>
              </a:cxnLst>
              <a:rect l="0" t="0" r="r" b="b"/>
              <a:pathLst>
                <a:path w="51" h="24">
                  <a:moveTo>
                    <a:pt x="0" y="24"/>
                  </a:moveTo>
                  <a:lnTo>
                    <a:pt x="51" y="24"/>
                  </a:lnTo>
                  <a:lnTo>
                    <a:pt x="32"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8" name="Freeform 141"/>
            <p:cNvSpPr>
              <a:spLocks/>
            </p:cNvSpPr>
            <p:nvPr/>
          </p:nvSpPr>
          <p:spPr bwMode="auto">
            <a:xfrm>
              <a:off x="4449825" y="7466656"/>
              <a:ext cx="119065" cy="139703"/>
            </a:xfrm>
            <a:custGeom>
              <a:avLst/>
              <a:gdLst>
                <a:gd name="T0" fmla="*/ 52 w 75"/>
                <a:gd name="T1" fmla="*/ 0 h 88"/>
                <a:gd name="T2" fmla="*/ 0 w 75"/>
                <a:gd name="T3" fmla="*/ 0 h 88"/>
                <a:gd name="T4" fmla="*/ 0 w 75"/>
                <a:gd name="T5" fmla="*/ 88 h 88"/>
                <a:gd name="T6" fmla="*/ 75 w 75"/>
                <a:gd name="T7" fmla="*/ 30 h 88"/>
                <a:gd name="T8" fmla="*/ 52 w 75"/>
                <a:gd name="T9" fmla="*/ 0 h 88"/>
              </a:gdLst>
              <a:ahLst/>
              <a:cxnLst>
                <a:cxn ang="0">
                  <a:pos x="T0" y="T1"/>
                </a:cxn>
                <a:cxn ang="0">
                  <a:pos x="T2" y="T3"/>
                </a:cxn>
                <a:cxn ang="0">
                  <a:pos x="T4" y="T5"/>
                </a:cxn>
                <a:cxn ang="0">
                  <a:pos x="T6" y="T7"/>
                </a:cxn>
                <a:cxn ang="0">
                  <a:pos x="T8" y="T9"/>
                </a:cxn>
              </a:cxnLst>
              <a:rect l="0" t="0" r="r" b="b"/>
              <a:pathLst>
                <a:path w="75" h="88">
                  <a:moveTo>
                    <a:pt x="52" y="0"/>
                  </a:moveTo>
                  <a:lnTo>
                    <a:pt x="0" y="0"/>
                  </a:lnTo>
                  <a:lnTo>
                    <a:pt x="0" y="88"/>
                  </a:lnTo>
                  <a:lnTo>
                    <a:pt x="75" y="30"/>
                  </a:lnTo>
                  <a:lnTo>
                    <a:pt x="5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9" name="Freeform 142"/>
            <p:cNvSpPr>
              <a:spLocks noEditPoints="1"/>
            </p:cNvSpPr>
            <p:nvPr/>
          </p:nvSpPr>
          <p:spPr bwMode="auto">
            <a:xfrm>
              <a:off x="3543365" y="7438074"/>
              <a:ext cx="1238250" cy="590552"/>
            </a:xfrm>
            <a:custGeom>
              <a:avLst/>
              <a:gdLst>
                <a:gd name="T0" fmla="*/ 1029 w 1342"/>
                <a:gd name="T1" fmla="*/ 198 h 640"/>
                <a:gd name="T2" fmla="*/ 781 w 1342"/>
                <a:gd name="T3" fmla="*/ 388 h 640"/>
                <a:gd name="T4" fmla="*/ 775 w 1342"/>
                <a:gd name="T5" fmla="*/ 384 h 640"/>
                <a:gd name="T6" fmla="*/ 764 w 1342"/>
                <a:gd name="T7" fmla="*/ 380 h 640"/>
                <a:gd name="T8" fmla="*/ 750 w 1342"/>
                <a:gd name="T9" fmla="*/ 378 h 640"/>
                <a:gd name="T10" fmla="*/ 734 w 1342"/>
                <a:gd name="T11" fmla="*/ 377 h 640"/>
                <a:gd name="T12" fmla="*/ 724 w 1342"/>
                <a:gd name="T13" fmla="*/ 379 h 640"/>
                <a:gd name="T14" fmla="*/ 710 w 1342"/>
                <a:gd name="T15" fmla="*/ 383 h 640"/>
                <a:gd name="T16" fmla="*/ 702 w 1342"/>
                <a:gd name="T17" fmla="*/ 387 h 640"/>
                <a:gd name="T18" fmla="*/ 595 w 1342"/>
                <a:gd name="T19" fmla="*/ 304 h 640"/>
                <a:gd name="T20" fmla="*/ 580 w 1342"/>
                <a:gd name="T21" fmla="*/ 259 h 640"/>
                <a:gd name="T22" fmla="*/ 575 w 1342"/>
                <a:gd name="T23" fmla="*/ 252 h 640"/>
                <a:gd name="T24" fmla="*/ 564 w 1342"/>
                <a:gd name="T25" fmla="*/ 242 h 640"/>
                <a:gd name="T26" fmla="*/ 558 w 1342"/>
                <a:gd name="T27" fmla="*/ 238 h 640"/>
                <a:gd name="T28" fmla="*/ 549 w 1342"/>
                <a:gd name="T29" fmla="*/ 232 h 640"/>
                <a:gd name="T30" fmla="*/ 537 w 1342"/>
                <a:gd name="T31" fmla="*/ 227 h 640"/>
                <a:gd name="T32" fmla="*/ 524 w 1342"/>
                <a:gd name="T33" fmla="*/ 225 h 640"/>
                <a:gd name="T34" fmla="*/ 505 w 1342"/>
                <a:gd name="T35" fmla="*/ 224 h 640"/>
                <a:gd name="T36" fmla="*/ 494 w 1342"/>
                <a:gd name="T37" fmla="*/ 226 h 640"/>
                <a:gd name="T38" fmla="*/ 483 w 1342"/>
                <a:gd name="T39" fmla="*/ 230 h 640"/>
                <a:gd name="T40" fmla="*/ 471 w 1342"/>
                <a:gd name="T41" fmla="*/ 235 h 640"/>
                <a:gd name="T42" fmla="*/ 462 w 1342"/>
                <a:gd name="T43" fmla="*/ 241 h 640"/>
                <a:gd name="T44" fmla="*/ 456 w 1342"/>
                <a:gd name="T45" fmla="*/ 246 h 640"/>
                <a:gd name="T46" fmla="*/ 441 w 1342"/>
                <a:gd name="T47" fmla="*/ 265 h 640"/>
                <a:gd name="T48" fmla="*/ 438 w 1342"/>
                <a:gd name="T49" fmla="*/ 272 h 640"/>
                <a:gd name="T50" fmla="*/ 435 w 1342"/>
                <a:gd name="T51" fmla="*/ 278 h 640"/>
                <a:gd name="T52" fmla="*/ 382 w 1342"/>
                <a:gd name="T53" fmla="*/ 320 h 640"/>
                <a:gd name="T54" fmla="*/ 103 w 1342"/>
                <a:gd name="T55" fmla="*/ 514 h 640"/>
                <a:gd name="T56" fmla="*/ 37 w 1342"/>
                <a:gd name="T57" fmla="*/ 640 h 640"/>
                <a:gd name="T58" fmla="*/ 263 w 1342"/>
                <a:gd name="T59" fmla="*/ 483 h 640"/>
                <a:gd name="T60" fmla="*/ 446 w 1342"/>
                <a:gd name="T61" fmla="*/ 355 h 640"/>
                <a:gd name="T62" fmla="*/ 462 w 1342"/>
                <a:gd name="T63" fmla="*/ 372 h 640"/>
                <a:gd name="T64" fmla="*/ 472 w 1342"/>
                <a:gd name="T65" fmla="*/ 378 h 640"/>
                <a:gd name="T66" fmla="*/ 482 w 1342"/>
                <a:gd name="T67" fmla="*/ 383 h 640"/>
                <a:gd name="T68" fmla="*/ 495 w 1342"/>
                <a:gd name="T69" fmla="*/ 387 h 640"/>
                <a:gd name="T70" fmla="*/ 505 w 1342"/>
                <a:gd name="T71" fmla="*/ 389 h 640"/>
                <a:gd name="T72" fmla="*/ 525 w 1342"/>
                <a:gd name="T73" fmla="*/ 388 h 640"/>
                <a:gd name="T74" fmla="*/ 537 w 1342"/>
                <a:gd name="T75" fmla="*/ 386 h 640"/>
                <a:gd name="T76" fmla="*/ 550 w 1342"/>
                <a:gd name="T77" fmla="*/ 380 h 640"/>
                <a:gd name="T78" fmla="*/ 557 w 1342"/>
                <a:gd name="T79" fmla="*/ 376 h 640"/>
                <a:gd name="T80" fmla="*/ 632 w 1342"/>
                <a:gd name="T81" fmla="*/ 416 h 640"/>
                <a:gd name="T82" fmla="*/ 659 w 1342"/>
                <a:gd name="T83" fmla="*/ 450 h 640"/>
                <a:gd name="T84" fmla="*/ 683 w 1342"/>
                <a:gd name="T85" fmla="*/ 518 h 640"/>
                <a:gd name="T86" fmla="*/ 821 w 1342"/>
                <a:gd name="T87" fmla="*/ 483 h 640"/>
                <a:gd name="T88" fmla="*/ 823 w 1342"/>
                <a:gd name="T89" fmla="*/ 450 h 640"/>
                <a:gd name="T90" fmla="*/ 933 w 1342"/>
                <a:gd name="T91" fmla="*/ 354 h 640"/>
                <a:gd name="T92" fmla="*/ 1080 w 1342"/>
                <a:gd name="T93" fmla="*/ 241 h 640"/>
                <a:gd name="T94" fmla="*/ 1256 w 1342"/>
                <a:gd name="T95" fmla="*/ 206 h 640"/>
                <a:gd name="T96" fmla="*/ 1122 w 1342"/>
                <a:gd name="T97" fmla="*/ 31 h 640"/>
                <a:gd name="T98" fmla="*/ 471 w 1342"/>
                <a:gd name="T99" fmla="*/ 307 h 640"/>
                <a:gd name="T100" fmla="*/ 536 w 1342"/>
                <a:gd name="T101" fmla="*/ 272 h 640"/>
                <a:gd name="T102" fmla="*/ 513 w 1342"/>
                <a:gd name="T103" fmla="*/ 348 h 640"/>
                <a:gd name="T104" fmla="*/ 740 w 1342"/>
                <a:gd name="T105" fmla="*/ 501 h 640"/>
                <a:gd name="T106" fmla="*/ 700 w 1342"/>
                <a:gd name="T107" fmla="*/ 460 h 640"/>
                <a:gd name="T108" fmla="*/ 781 w 1342"/>
                <a:gd name="T109" fmla="*/ 47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2" h="640">
                  <a:moveTo>
                    <a:pt x="1122" y="31"/>
                  </a:moveTo>
                  <a:cubicBezTo>
                    <a:pt x="1168" y="91"/>
                    <a:pt x="1168" y="91"/>
                    <a:pt x="1168" y="91"/>
                  </a:cubicBezTo>
                  <a:cubicBezTo>
                    <a:pt x="1029" y="198"/>
                    <a:pt x="1029" y="198"/>
                    <a:pt x="1029" y="198"/>
                  </a:cubicBezTo>
                  <a:cubicBezTo>
                    <a:pt x="983" y="233"/>
                    <a:pt x="983" y="233"/>
                    <a:pt x="983" y="233"/>
                  </a:cubicBezTo>
                  <a:cubicBezTo>
                    <a:pt x="932" y="272"/>
                    <a:pt x="932" y="272"/>
                    <a:pt x="932" y="272"/>
                  </a:cubicBezTo>
                  <a:cubicBezTo>
                    <a:pt x="781" y="388"/>
                    <a:pt x="781" y="388"/>
                    <a:pt x="781" y="388"/>
                  </a:cubicBezTo>
                  <a:cubicBezTo>
                    <a:pt x="781" y="388"/>
                    <a:pt x="781" y="388"/>
                    <a:pt x="781" y="388"/>
                  </a:cubicBezTo>
                  <a:cubicBezTo>
                    <a:pt x="780" y="387"/>
                    <a:pt x="780" y="386"/>
                    <a:pt x="779" y="386"/>
                  </a:cubicBezTo>
                  <a:cubicBezTo>
                    <a:pt x="777" y="385"/>
                    <a:pt x="776" y="385"/>
                    <a:pt x="775" y="384"/>
                  </a:cubicBezTo>
                  <a:cubicBezTo>
                    <a:pt x="774" y="384"/>
                    <a:pt x="773" y="384"/>
                    <a:pt x="772" y="383"/>
                  </a:cubicBezTo>
                  <a:cubicBezTo>
                    <a:pt x="771" y="382"/>
                    <a:pt x="769" y="382"/>
                    <a:pt x="767" y="381"/>
                  </a:cubicBezTo>
                  <a:cubicBezTo>
                    <a:pt x="766" y="381"/>
                    <a:pt x="765" y="381"/>
                    <a:pt x="764" y="380"/>
                  </a:cubicBezTo>
                  <a:cubicBezTo>
                    <a:pt x="762" y="380"/>
                    <a:pt x="761" y="379"/>
                    <a:pt x="759" y="379"/>
                  </a:cubicBezTo>
                  <a:cubicBezTo>
                    <a:pt x="758" y="379"/>
                    <a:pt x="758" y="379"/>
                    <a:pt x="757" y="379"/>
                  </a:cubicBezTo>
                  <a:cubicBezTo>
                    <a:pt x="755" y="378"/>
                    <a:pt x="753" y="378"/>
                    <a:pt x="750" y="378"/>
                  </a:cubicBezTo>
                  <a:cubicBezTo>
                    <a:pt x="750" y="377"/>
                    <a:pt x="749" y="377"/>
                    <a:pt x="749" y="377"/>
                  </a:cubicBezTo>
                  <a:cubicBezTo>
                    <a:pt x="746" y="377"/>
                    <a:pt x="744" y="377"/>
                    <a:pt x="741" y="377"/>
                  </a:cubicBezTo>
                  <a:cubicBezTo>
                    <a:pt x="739" y="377"/>
                    <a:pt x="736" y="377"/>
                    <a:pt x="734" y="377"/>
                  </a:cubicBezTo>
                  <a:cubicBezTo>
                    <a:pt x="733" y="377"/>
                    <a:pt x="732" y="377"/>
                    <a:pt x="732" y="378"/>
                  </a:cubicBezTo>
                  <a:cubicBezTo>
                    <a:pt x="730" y="378"/>
                    <a:pt x="727" y="378"/>
                    <a:pt x="725" y="379"/>
                  </a:cubicBezTo>
                  <a:cubicBezTo>
                    <a:pt x="724" y="379"/>
                    <a:pt x="724" y="379"/>
                    <a:pt x="724" y="379"/>
                  </a:cubicBezTo>
                  <a:cubicBezTo>
                    <a:pt x="721" y="379"/>
                    <a:pt x="719" y="380"/>
                    <a:pt x="717" y="380"/>
                  </a:cubicBezTo>
                  <a:cubicBezTo>
                    <a:pt x="717" y="381"/>
                    <a:pt x="717" y="381"/>
                    <a:pt x="716" y="381"/>
                  </a:cubicBezTo>
                  <a:cubicBezTo>
                    <a:pt x="714" y="382"/>
                    <a:pt x="712" y="382"/>
                    <a:pt x="710" y="383"/>
                  </a:cubicBezTo>
                  <a:cubicBezTo>
                    <a:pt x="709" y="383"/>
                    <a:pt x="709" y="384"/>
                    <a:pt x="708" y="384"/>
                  </a:cubicBezTo>
                  <a:cubicBezTo>
                    <a:pt x="706" y="385"/>
                    <a:pt x="704" y="386"/>
                    <a:pt x="702" y="387"/>
                  </a:cubicBezTo>
                  <a:cubicBezTo>
                    <a:pt x="702" y="387"/>
                    <a:pt x="702" y="387"/>
                    <a:pt x="702" y="387"/>
                  </a:cubicBezTo>
                  <a:cubicBezTo>
                    <a:pt x="683" y="372"/>
                    <a:pt x="683" y="372"/>
                    <a:pt x="683" y="372"/>
                  </a:cubicBezTo>
                  <a:cubicBezTo>
                    <a:pt x="632" y="333"/>
                    <a:pt x="632" y="333"/>
                    <a:pt x="632" y="333"/>
                  </a:cubicBezTo>
                  <a:cubicBezTo>
                    <a:pt x="595" y="304"/>
                    <a:pt x="595" y="304"/>
                    <a:pt x="595" y="304"/>
                  </a:cubicBezTo>
                  <a:cubicBezTo>
                    <a:pt x="595" y="304"/>
                    <a:pt x="595" y="304"/>
                    <a:pt x="595" y="304"/>
                  </a:cubicBezTo>
                  <a:cubicBezTo>
                    <a:pt x="595" y="292"/>
                    <a:pt x="592" y="282"/>
                    <a:pt x="588" y="272"/>
                  </a:cubicBezTo>
                  <a:cubicBezTo>
                    <a:pt x="586" y="268"/>
                    <a:pt x="583" y="263"/>
                    <a:pt x="580" y="259"/>
                  </a:cubicBezTo>
                  <a:cubicBezTo>
                    <a:pt x="580" y="259"/>
                    <a:pt x="580" y="259"/>
                    <a:pt x="580" y="259"/>
                  </a:cubicBezTo>
                  <a:cubicBezTo>
                    <a:pt x="579" y="257"/>
                    <a:pt x="577" y="255"/>
                    <a:pt x="575" y="253"/>
                  </a:cubicBezTo>
                  <a:cubicBezTo>
                    <a:pt x="575" y="253"/>
                    <a:pt x="575" y="253"/>
                    <a:pt x="575" y="252"/>
                  </a:cubicBezTo>
                  <a:cubicBezTo>
                    <a:pt x="573" y="251"/>
                    <a:pt x="572" y="249"/>
                    <a:pt x="570" y="247"/>
                  </a:cubicBezTo>
                  <a:cubicBezTo>
                    <a:pt x="570" y="247"/>
                    <a:pt x="570" y="247"/>
                    <a:pt x="569" y="246"/>
                  </a:cubicBezTo>
                  <a:cubicBezTo>
                    <a:pt x="568" y="245"/>
                    <a:pt x="566" y="243"/>
                    <a:pt x="564" y="242"/>
                  </a:cubicBezTo>
                  <a:cubicBezTo>
                    <a:pt x="564" y="242"/>
                    <a:pt x="564" y="242"/>
                    <a:pt x="564" y="241"/>
                  </a:cubicBezTo>
                  <a:cubicBezTo>
                    <a:pt x="563" y="241"/>
                    <a:pt x="563" y="241"/>
                    <a:pt x="563" y="241"/>
                  </a:cubicBezTo>
                  <a:cubicBezTo>
                    <a:pt x="561" y="240"/>
                    <a:pt x="560" y="239"/>
                    <a:pt x="558" y="238"/>
                  </a:cubicBezTo>
                  <a:cubicBezTo>
                    <a:pt x="558" y="237"/>
                    <a:pt x="557" y="237"/>
                    <a:pt x="556" y="236"/>
                  </a:cubicBezTo>
                  <a:cubicBezTo>
                    <a:pt x="555" y="235"/>
                    <a:pt x="553" y="234"/>
                    <a:pt x="552" y="234"/>
                  </a:cubicBezTo>
                  <a:cubicBezTo>
                    <a:pt x="551" y="233"/>
                    <a:pt x="550" y="233"/>
                    <a:pt x="549" y="232"/>
                  </a:cubicBezTo>
                  <a:cubicBezTo>
                    <a:pt x="547" y="232"/>
                    <a:pt x="546" y="231"/>
                    <a:pt x="544" y="230"/>
                  </a:cubicBezTo>
                  <a:cubicBezTo>
                    <a:pt x="543" y="230"/>
                    <a:pt x="542" y="229"/>
                    <a:pt x="541" y="229"/>
                  </a:cubicBezTo>
                  <a:cubicBezTo>
                    <a:pt x="540" y="228"/>
                    <a:pt x="538" y="228"/>
                    <a:pt x="537" y="227"/>
                  </a:cubicBezTo>
                  <a:cubicBezTo>
                    <a:pt x="536" y="227"/>
                    <a:pt x="534" y="227"/>
                    <a:pt x="533" y="226"/>
                  </a:cubicBezTo>
                  <a:cubicBezTo>
                    <a:pt x="532" y="226"/>
                    <a:pt x="530" y="226"/>
                    <a:pt x="529" y="225"/>
                  </a:cubicBezTo>
                  <a:cubicBezTo>
                    <a:pt x="527" y="225"/>
                    <a:pt x="526" y="225"/>
                    <a:pt x="524" y="225"/>
                  </a:cubicBezTo>
                  <a:cubicBezTo>
                    <a:pt x="523" y="225"/>
                    <a:pt x="522" y="224"/>
                    <a:pt x="521" y="224"/>
                  </a:cubicBezTo>
                  <a:cubicBezTo>
                    <a:pt x="518" y="224"/>
                    <a:pt x="516" y="224"/>
                    <a:pt x="513" y="224"/>
                  </a:cubicBezTo>
                  <a:cubicBezTo>
                    <a:pt x="510" y="224"/>
                    <a:pt x="508" y="224"/>
                    <a:pt x="505" y="224"/>
                  </a:cubicBezTo>
                  <a:cubicBezTo>
                    <a:pt x="504" y="224"/>
                    <a:pt x="503" y="224"/>
                    <a:pt x="502" y="224"/>
                  </a:cubicBezTo>
                  <a:cubicBezTo>
                    <a:pt x="501" y="225"/>
                    <a:pt x="499" y="225"/>
                    <a:pt x="497" y="225"/>
                  </a:cubicBezTo>
                  <a:cubicBezTo>
                    <a:pt x="496" y="225"/>
                    <a:pt x="495" y="226"/>
                    <a:pt x="494" y="226"/>
                  </a:cubicBezTo>
                  <a:cubicBezTo>
                    <a:pt x="493" y="226"/>
                    <a:pt x="491" y="227"/>
                    <a:pt x="490" y="227"/>
                  </a:cubicBezTo>
                  <a:cubicBezTo>
                    <a:pt x="489" y="227"/>
                    <a:pt x="488" y="228"/>
                    <a:pt x="487" y="228"/>
                  </a:cubicBezTo>
                  <a:cubicBezTo>
                    <a:pt x="486" y="228"/>
                    <a:pt x="484" y="229"/>
                    <a:pt x="483" y="230"/>
                  </a:cubicBezTo>
                  <a:cubicBezTo>
                    <a:pt x="482" y="230"/>
                    <a:pt x="481" y="230"/>
                    <a:pt x="480" y="231"/>
                  </a:cubicBezTo>
                  <a:cubicBezTo>
                    <a:pt x="478" y="231"/>
                    <a:pt x="476" y="232"/>
                    <a:pt x="474" y="234"/>
                  </a:cubicBezTo>
                  <a:cubicBezTo>
                    <a:pt x="473" y="234"/>
                    <a:pt x="472" y="235"/>
                    <a:pt x="471" y="235"/>
                  </a:cubicBezTo>
                  <a:cubicBezTo>
                    <a:pt x="470" y="236"/>
                    <a:pt x="469" y="237"/>
                    <a:pt x="467" y="237"/>
                  </a:cubicBezTo>
                  <a:cubicBezTo>
                    <a:pt x="466" y="238"/>
                    <a:pt x="465" y="239"/>
                    <a:pt x="464" y="240"/>
                  </a:cubicBezTo>
                  <a:cubicBezTo>
                    <a:pt x="463" y="240"/>
                    <a:pt x="463" y="241"/>
                    <a:pt x="462" y="241"/>
                  </a:cubicBezTo>
                  <a:cubicBezTo>
                    <a:pt x="462" y="242"/>
                    <a:pt x="462" y="242"/>
                    <a:pt x="462" y="242"/>
                  </a:cubicBezTo>
                  <a:cubicBezTo>
                    <a:pt x="461" y="242"/>
                    <a:pt x="460" y="243"/>
                    <a:pt x="458" y="244"/>
                  </a:cubicBezTo>
                  <a:cubicBezTo>
                    <a:pt x="458" y="245"/>
                    <a:pt x="457" y="245"/>
                    <a:pt x="456" y="246"/>
                  </a:cubicBezTo>
                  <a:cubicBezTo>
                    <a:pt x="455" y="247"/>
                    <a:pt x="454" y="248"/>
                    <a:pt x="453" y="249"/>
                  </a:cubicBezTo>
                  <a:cubicBezTo>
                    <a:pt x="453" y="250"/>
                    <a:pt x="452" y="250"/>
                    <a:pt x="452" y="251"/>
                  </a:cubicBezTo>
                  <a:cubicBezTo>
                    <a:pt x="448" y="255"/>
                    <a:pt x="444" y="260"/>
                    <a:pt x="441" y="265"/>
                  </a:cubicBezTo>
                  <a:cubicBezTo>
                    <a:pt x="441" y="265"/>
                    <a:pt x="441" y="265"/>
                    <a:pt x="441" y="266"/>
                  </a:cubicBezTo>
                  <a:cubicBezTo>
                    <a:pt x="440" y="267"/>
                    <a:pt x="439" y="269"/>
                    <a:pt x="438" y="270"/>
                  </a:cubicBezTo>
                  <a:cubicBezTo>
                    <a:pt x="438" y="271"/>
                    <a:pt x="438" y="271"/>
                    <a:pt x="438" y="272"/>
                  </a:cubicBezTo>
                  <a:cubicBezTo>
                    <a:pt x="438" y="272"/>
                    <a:pt x="437" y="272"/>
                    <a:pt x="437" y="272"/>
                  </a:cubicBezTo>
                  <a:cubicBezTo>
                    <a:pt x="437" y="274"/>
                    <a:pt x="436" y="275"/>
                    <a:pt x="436" y="277"/>
                  </a:cubicBezTo>
                  <a:cubicBezTo>
                    <a:pt x="435" y="277"/>
                    <a:pt x="435" y="278"/>
                    <a:pt x="435" y="278"/>
                  </a:cubicBezTo>
                  <a:cubicBezTo>
                    <a:pt x="434" y="280"/>
                    <a:pt x="434" y="282"/>
                    <a:pt x="433" y="284"/>
                  </a:cubicBezTo>
                  <a:cubicBezTo>
                    <a:pt x="433" y="284"/>
                    <a:pt x="433" y="284"/>
                    <a:pt x="433" y="284"/>
                  </a:cubicBezTo>
                  <a:cubicBezTo>
                    <a:pt x="382" y="320"/>
                    <a:pt x="382" y="320"/>
                    <a:pt x="382" y="320"/>
                  </a:cubicBezTo>
                  <a:cubicBezTo>
                    <a:pt x="332" y="355"/>
                    <a:pt x="332" y="355"/>
                    <a:pt x="332" y="355"/>
                  </a:cubicBezTo>
                  <a:cubicBezTo>
                    <a:pt x="147" y="483"/>
                    <a:pt x="147" y="483"/>
                    <a:pt x="147" y="483"/>
                  </a:cubicBezTo>
                  <a:cubicBezTo>
                    <a:pt x="103" y="514"/>
                    <a:pt x="103" y="514"/>
                    <a:pt x="103" y="514"/>
                  </a:cubicBezTo>
                  <a:cubicBezTo>
                    <a:pt x="81" y="529"/>
                    <a:pt x="81" y="529"/>
                    <a:pt x="81" y="529"/>
                  </a:cubicBezTo>
                  <a:cubicBezTo>
                    <a:pt x="0" y="586"/>
                    <a:pt x="0" y="586"/>
                    <a:pt x="0" y="586"/>
                  </a:cubicBezTo>
                  <a:cubicBezTo>
                    <a:pt x="37" y="640"/>
                    <a:pt x="37" y="640"/>
                    <a:pt x="37" y="640"/>
                  </a:cubicBezTo>
                  <a:cubicBezTo>
                    <a:pt x="81" y="609"/>
                    <a:pt x="81" y="609"/>
                    <a:pt x="81" y="609"/>
                  </a:cubicBezTo>
                  <a:cubicBezTo>
                    <a:pt x="218" y="514"/>
                    <a:pt x="218" y="514"/>
                    <a:pt x="218" y="514"/>
                  </a:cubicBezTo>
                  <a:cubicBezTo>
                    <a:pt x="263" y="483"/>
                    <a:pt x="263" y="483"/>
                    <a:pt x="263" y="483"/>
                  </a:cubicBezTo>
                  <a:cubicBezTo>
                    <a:pt x="332" y="435"/>
                    <a:pt x="332" y="435"/>
                    <a:pt x="332" y="435"/>
                  </a:cubicBezTo>
                  <a:cubicBezTo>
                    <a:pt x="382" y="400"/>
                    <a:pt x="382" y="400"/>
                    <a:pt x="382" y="400"/>
                  </a:cubicBezTo>
                  <a:cubicBezTo>
                    <a:pt x="446" y="355"/>
                    <a:pt x="446" y="355"/>
                    <a:pt x="446" y="355"/>
                  </a:cubicBezTo>
                  <a:cubicBezTo>
                    <a:pt x="448" y="358"/>
                    <a:pt x="450" y="360"/>
                    <a:pt x="452" y="362"/>
                  </a:cubicBezTo>
                  <a:cubicBezTo>
                    <a:pt x="452" y="362"/>
                    <a:pt x="452" y="363"/>
                    <a:pt x="452" y="363"/>
                  </a:cubicBezTo>
                  <a:cubicBezTo>
                    <a:pt x="455" y="366"/>
                    <a:pt x="458" y="369"/>
                    <a:pt x="462" y="372"/>
                  </a:cubicBezTo>
                  <a:cubicBezTo>
                    <a:pt x="463" y="372"/>
                    <a:pt x="463" y="373"/>
                    <a:pt x="464" y="373"/>
                  </a:cubicBezTo>
                  <a:cubicBezTo>
                    <a:pt x="465" y="374"/>
                    <a:pt x="467" y="376"/>
                    <a:pt x="469" y="377"/>
                  </a:cubicBezTo>
                  <a:cubicBezTo>
                    <a:pt x="470" y="377"/>
                    <a:pt x="471" y="378"/>
                    <a:pt x="472" y="378"/>
                  </a:cubicBezTo>
                  <a:cubicBezTo>
                    <a:pt x="472" y="379"/>
                    <a:pt x="473" y="379"/>
                    <a:pt x="474" y="380"/>
                  </a:cubicBezTo>
                  <a:cubicBezTo>
                    <a:pt x="476" y="381"/>
                    <a:pt x="478" y="382"/>
                    <a:pt x="480" y="382"/>
                  </a:cubicBezTo>
                  <a:cubicBezTo>
                    <a:pt x="480" y="383"/>
                    <a:pt x="481" y="383"/>
                    <a:pt x="482" y="383"/>
                  </a:cubicBezTo>
                  <a:cubicBezTo>
                    <a:pt x="484" y="384"/>
                    <a:pt x="486" y="385"/>
                    <a:pt x="487" y="385"/>
                  </a:cubicBezTo>
                  <a:cubicBezTo>
                    <a:pt x="488" y="386"/>
                    <a:pt x="488" y="386"/>
                    <a:pt x="489" y="386"/>
                  </a:cubicBezTo>
                  <a:cubicBezTo>
                    <a:pt x="491" y="386"/>
                    <a:pt x="493" y="387"/>
                    <a:pt x="495" y="387"/>
                  </a:cubicBezTo>
                  <a:cubicBezTo>
                    <a:pt x="496" y="388"/>
                    <a:pt x="496" y="388"/>
                    <a:pt x="497" y="388"/>
                  </a:cubicBezTo>
                  <a:cubicBezTo>
                    <a:pt x="499" y="388"/>
                    <a:pt x="501" y="389"/>
                    <a:pt x="504" y="389"/>
                  </a:cubicBezTo>
                  <a:cubicBezTo>
                    <a:pt x="504" y="389"/>
                    <a:pt x="505" y="389"/>
                    <a:pt x="505" y="389"/>
                  </a:cubicBezTo>
                  <a:cubicBezTo>
                    <a:pt x="508" y="389"/>
                    <a:pt x="510" y="389"/>
                    <a:pt x="513" y="389"/>
                  </a:cubicBezTo>
                  <a:cubicBezTo>
                    <a:pt x="516" y="389"/>
                    <a:pt x="518" y="389"/>
                    <a:pt x="521" y="389"/>
                  </a:cubicBezTo>
                  <a:cubicBezTo>
                    <a:pt x="522" y="389"/>
                    <a:pt x="524" y="389"/>
                    <a:pt x="525" y="388"/>
                  </a:cubicBezTo>
                  <a:cubicBezTo>
                    <a:pt x="526" y="388"/>
                    <a:pt x="528" y="388"/>
                    <a:pt x="529" y="388"/>
                  </a:cubicBezTo>
                  <a:cubicBezTo>
                    <a:pt x="531" y="387"/>
                    <a:pt x="532" y="387"/>
                    <a:pt x="534" y="386"/>
                  </a:cubicBezTo>
                  <a:cubicBezTo>
                    <a:pt x="535" y="386"/>
                    <a:pt x="536" y="386"/>
                    <a:pt x="537" y="386"/>
                  </a:cubicBezTo>
                  <a:cubicBezTo>
                    <a:pt x="539" y="385"/>
                    <a:pt x="541" y="384"/>
                    <a:pt x="543" y="384"/>
                  </a:cubicBezTo>
                  <a:cubicBezTo>
                    <a:pt x="543" y="384"/>
                    <a:pt x="543" y="383"/>
                    <a:pt x="544" y="383"/>
                  </a:cubicBezTo>
                  <a:cubicBezTo>
                    <a:pt x="546" y="382"/>
                    <a:pt x="548" y="381"/>
                    <a:pt x="550" y="380"/>
                  </a:cubicBezTo>
                  <a:cubicBezTo>
                    <a:pt x="550" y="380"/>
                    <a:pt x="551" y="380"/>
                    <a:pt x="551" y="380"/>
                  </a:cubicBezTo>
                  <a:cubicBezTo>
                    <a:pt x="553" y="379"/>
                    <a:pt x="555" y="378"/>
                    <a:pt x="557" y="376"/>
                  </a:cubicBezTo>
                  <a:cubicBezTo>
                    <a:pt x="557" y="376"/>
                    <a:pt x="557" y="376"/>
                    <a:pt x="557" y="376"/>
                  </a:cubicBezTo>
                  <a:cubicBezTo>
                    <a:pt x="562" y="373"/>
                    <a:pt x="566" y="370"/>
                    <a:pt x="569" y="367"/>
                  </a:cubicBezTo>
                  <a:cubicBezTo>
                    <a:pt x="569" y="367"/>
                    <a:pt x="569" y="367"/>
                    <a:pt x="569" y="367"/>
                  </a:cubicBezTo>
                  <a:cubicBezTo>
                    <a:pt x="632" y="416"/>
                    <a:pt x="632" y="416"/>
                    <a:pt x="632" y="416"/>
                  </a:cubicBezTo>
                  <a:cubicBezTo>
                    <a:pt x="661" y="439"/>
                    <a:pt x="661" y="439"/>
                    <a:pt x="661" y="439"/>
                  </a:cubicBezTo>
                  <a:cubicBezTo>
                    <a:pt x="660" y="441"/>
                    <a:pt x="660" y="444"/>
                    <a:pt x="659" y="447"/>
                  </a:cubicBezTo>
                  <a:cubicBezTo>
                    <a:pt x="659" y="448"/>
                    <a:pt x="659" y="449"/>
                    <a:pt x="659" y="450"/>
                  </a:cubicBezTo>
                  <a:cubicBezTo>
                    <a:pt x="659" y="451"/>
                    <a:pt x="659" y="452"/>
                    <a:pt x="659" y="453"/>
                  </a:cubicBezTo>
                  <a:cubicBezTo>
                    <a:pt x="658" y="455"/>
                    <a:pt x="658" y="457"/>
                    <a:pt x="658" y="460"/>
                  </a:cubicBezTo>
                  <a:cubicBezTo>
                    <a:pt x="658" y="483"/>
                    <a:pt x="668" y="503"/>
                    <a:pt x="683" y="518"/>
                  </a:cubicBezTo>
                  <a:cubicBezTo>
                    <a:pt x="698" y="533"/>
                    <a:pt x="718" y="543"/>
                    <a:pt x="741" y="543"/>
                  </a:cubicBezTo>
                  <a:cubicBezTo>
                    <a:pt x="766" y="543"/>
                    <a:pt x="788" y="531"/>
                    <a:pt x="804" y="514"/>
                  </a:cubicBezTo>
                  <a:cubicBezTo>
                    <a:pt x="811" y="505"/>
                    <a:pt x="817" y="494"/>
                    <a:pt x="821" y="483"/>
                  </a:cubicBezTo>
                  <a:cubicBezTo>
                    <a:pt x="823" y="476"/>
                    <a:pt x="824" y="468"/>
                    <a:pt x="824" y="460"/>
                  </a:cubicBezTo>
                  <a:cubicBezTo>
                    <a:pt x="824" y="457"/>
                    <a:pt x="824" y="455"/>
                    <a:pt x="824" y="453"/>
                  </a:cubicBezTo>
                  <a:cubicBezTo>
                    <a:pt x="824" y="452"/>
                    <a:pt x="823" y="451"/>
                    <a:pt x="823" y="450"/>
                  </a:cubicBezTo>
                  <a:cubicBezTo>
                    <a:pt x="823" y="449"/>
                    <a:pt x="823" y="448"/>
                    <a:pt x="823" y="447"/>
                  </a:cubicBezTo>
                  <a:cubicBezTo>
                    <a:pt x="823" y="445"/>
                    <a:pt x="822" y="442"/>
                    <a:pt x="821" y="440"/>
                  </a:cubicBezTo>
                  <a:cubicBezTo>
                    <a:pt x="933" y="354"/>
                    <a:pt x="933" y="354"/>
                    <a:pt x="933" y="354"/>
                  </a:cubicBezTo>
                  <a:cubicBezTo>
                    <a:pt x="983" y="316"/>
                    <a:pt x="983" y="316"/>
                    <a:pt x="983" y="316"/>
                  </a:cubicBezTo>
                  <a:cubicBezTo>
                    <a:pt x="1040" y="272"/>
                    <a:pt x="1040" y="272"/>
                    <a:pt x="1040" y="272"/>
                  </a:cubicBezTo>
                  <a:cubicBezTo>
                    <a:pt x="1080" y="241"/>
                    <a:pt x="1080" y="241"/>
                    <a:pt x="1080" y="241"/>
                  </a:cubicBezTo>
                  <a:cubicBezTo>
                    <a:pt x="1208" y="143"/>
                    <a:pt x="1208" y="143"/>
                    <a:pt x="1208" y="143"/>
                  </a:cubicBezTo>
                  <a:cubicBezTo>
                    <a:pt x="1234" y="177"/>
                    <a:pt x="1234" y="177"/>
                    <a:pt x="1234" y="177"/>
                  </a:cubicBezTo>
                  <a:cubicBezTo>
                    <a:pt x="1256" y="206"/>
                    <a:pt x="1256" y="206"/>
                    <a:pt x="1256" y="206"/>
                  </a:cubicBezTo>
                  <a:cubicBezTo>
                    <a:pt x="1342" y="0"/>
                    <a:pt x="1342" y="0"/>
                    <a:pt x="1342" y="0"/>
                  </a:cubicBezTo>
                  <a:cubicBezTo>
                    <a:pt x="1121" y="29"/>
                    <a:pt x="1121" y="29"/>
                    <a:pt x="1121" y="29"/>
                  </a:cubicBezTo>
                  <a:lnTo>
                    <a:pt x="1122" y="31"/>
                  </a:lnTo>
                  <a:close/>
                  <a:moveTo>
                    <a:pt x="513" y="348"/>
                  </a:moveTo>
                  <a:cubicBezTo>
                    <a:pt x="499" y="348"/>
                    <a:pt x="487" y="341"/>
                    <a:pt x="480" y="331"/>
                  </a:cubicBezTo>
                  <a:cubicBezTo>
                    <a:pt x="475" y="325"/>
                    <a:pt x="471" y="316"/>
                    <a:pt x="471" y="307"/>
                  </a:cubicBezTo>
                  <a:cubicBezTo>
                    <a:pt x="471" y="292"/>
                    <a:pt x="479" y="280"/>
                    <a:pt x="490" y="272"/>
                  </a:cubicBezTo>
                  <a:cubicBezTo>
                    <a:pt x="496" y="268"/>
                    <a:pt x="504" y="265"/>
                    <a:pt x="513" y="265"/>
                  </a:cubicBezTo>
                  <a:cubicBezTo>
                    <a:pt x="521" y="265"/>
                    <a:pt x="529" y="268"/>
                    <a:pt x="536" y="272"/>
                  </a:cubicBezTo>
                  <a:cubicBezTo>
                    <a:pt x="547" y="280"/>
                    <a:pt x="554" y="292"/>
                    <a:pt x="554" y="307"/>
                  </a:cubicBezTo>
                  <a:cubicBezTo>
                    <a:pt x="554" y="321"/>
                    <a:pt x="547" y="333"/>
                    <a:pt x="536" y="340"/>
                  </a:cubicBezTo>
                  <a:cubicBezTo>
                    <a:pt x="529" y="345"/>
                    <a:pt x="521" y="348"/>
                    <a:pt x="513" y="348"/>
                  </a:cubicBezTo>
                  <a:close/>
                  <a:moveTo>
                    <a:pt x="741" y="501"/>
                  </a:moveTo>
                  <a:cubicBezTo>
                    <a:pt x="741" y="501"/>
                    <a:pt x="741" y="501"/>
                    <a:pt x="741" y="501"/>
                  </a:cubicBezTo>
                  <a:cubicBezTo>
                    <a:pt x="741" y="501"/>
                    <a:pt x="741" y="501"/>
                    <a:pt x="740" y="501"/>
                  </a:cubicBezTo>
                  <a:cubicBezTo>
                    <a:pt x="726" y="501"/>
                    <a:pt x="714" y="494"/>
                    <a:pt x="707" y="483"/>
                  </a:cubicBezTo>
                  <a:cubicBezTo>
                    <a:pt x="704" y="479"/>
                    <a:pt x="702" y="475"/>
                    <a:pt x="701" y="470"/>
                  </a:cubicBezTo>
                  <a:cubicBezTo>
                    <a:pt x="700" y="467"/>
                    <a:pt x="700" y="463"/>
                    <a:pt x="700" y="460"/>
                  </a:cubicBezTo>
                  <a:cubicBezTo>
                    <a:pt x="700" y="437"/>
                    <a:pt x="718" y="419"/>
                    <a:pt x="741" y="419"/>
                  </a:cubicBezTo>
                  <a:cubicBezTo>
                    <a:pt x="764" y="419"/>
                    <a:pt x="782" y="437"/>
                    <a:pt x="782" y="460"/>
                  </a:cubicBezTo>
                  <a:cubicBezTo>
                    <a:pt x="782" y="464"/>
                    <a:pt x="782" y="467"/>
                    <a:pt x="781" y="471"/>
                  </a:cubicBezTo>
                  <a:cubicBezTo>
                    <a:pt x="779" y="475"/>
                    <a:pt x="778" y="479"/>
                    <a:pt x="775" y="483"/>
                  </a:cubicBezTo>
                  <a:cubicBezTo>
                    <a:pt x="768" y="494"/>
                    <a:pt x="755" y="501"/>
                    <a:pt x="741" y="5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90" name="Rectangle 152"/>
          <p:cNvSpPr/>
          <p:nvPr/>
        </p:nvSpPr>
        <p:spPr bwMode="auto">
          <a:xfrm>
            <a:off x="6482399"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Azure services</a:t>
            </a:r>
          </a:p>
        </p:txBody>
      </p:sp>
      <p:sp>
        <p:nvSpPr>
          <p:cNvPr id="91" name="Rectangle 152"/>
          <p:cNvSpPr/>
          <p:nvPr/>
        </p:nvSpPr>
        <p:spPr bwMode="auto">
          <a:xfrm>
            <a:off x="10383318"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Power BI Desktop files</a:t>
            </a:r>
          </a:p>
        </p:txBody>
      </p:sp>
      <p:sp>
        <p:nvSpPr>
          <p:cNvPr id="92" name="Rectangle 145"/>
          <p:cNvSpPr/>
          <p:nvPr/>
        </p:nvSpPr>
        <p:spPr bwMode="auto">
          <a:xfrm>
            <a:off x="8272297"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Excel and CSV files</a:t>
            </a:r>
          </a:p>
        </p:txBody>
      </p:sp>
      <p:cxnSp>
        <p:nvCxnSpPr>
          <p:cNvPr id="94" name="Straight Connector 93"/>
          <p:cNvCxnSpPr>
            <a:cxnSpLocks/>
          </p:cNvCxnSpPr>
          <p:nvPr/>
        </p:nvCxnSpPr>
        <p:spPr>
          <a:xfrm rot="5400000">
            <a:off x="9647401"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cxnSpLocks/>
          </p:cNvCxnSpPr>
          <p:nvPr/>
        </p:nvCxnSpPr>
        <p:spPr>
          <a:xfrm rot="5400000">
            <a:off x="754576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cxnSpLocks/>
          </p:cNvCxnSpPr>
          <p:nvPr/>
        </p:nvCxnSpPr>
        <p:spPr>
          <a:xfrm rot="5400000">
            <a:off x="5683903"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cxnSpLocks/>
          </p:cNvCxnSpPr>
          <p:nvPr/>
        </p:nvCxnSpPr>
        <p:spPr>
          <a:xfrm rot="5400000">
            <a:off x="383453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cxnSpLocks/>
          </p:cNvCxnSpPr>
          <p:nvPr/>
        </p:nvCxnSpPr>
        <p:spPr>
          <a:xfrm rot="5400000">
            <a:off x="1732902"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9" name="Rectangle 4"/>
          <p:cNvSpPr/>
          <p:nvPr/>
        </p:nvSpPr>
        <p:spPr>
          <a:xfrm>
            <a:off x="7951230" y="6251293"/>
            <a:ext cx="330455" cy="314278"/>
          </a:xfrm>
          <a:custGeom>
            <a:avLst/>
            <a:gdLst/>
            <a:ahLst/>
            <a:cxnLst/>
            <a:rect l="l" t="t" r="r" b="b"/>
            <a:pathLst>
              <a:path w="2253672" h="2154513">
                <a:moveTo>
                  <a:pt x="1738560" y="1548363"/>
                </a:moveTo>
                <a:lnTo>
                  <a:pt x="1738560" y="1758675"/>
                </a:lnTo>
                <a:lnTo>
                  <a:pt x="2104320" y="1758675"/>
                </a:lnTo>
                <a:lnTo>
                  <a:pt x="2104320" y="1548363"/>
                </a:lnTo>
                <a:close/>
                <a:moveTo>
                  <a:pt x="1738560" y="1261283"/>
                </a:moveTo>
                <a:lnTo>
                  <a:pt x="1738560" y="1471595"/>
                </a:lnTo>
                <a:lnTo>
                  <a:pt x="2104320" y="1471595"/>
                </a:lnTo>
                <a:lnTo>
                  <a:pt x="2104320" y="1261283"/>
                </a:lnTo>
                <a:close/>
                <a:moveTo>
                  <a:pt x="1738560" y="974205"/>
                </a:moveTo>
                <a:lnTo>
                  <a:pt x="1738560" y="1184517"/>
                </a:lnTo>
                <a:lnTo>
                  <a:pt x="2104320" y="1184517"/>
                </a:lnTo>
                <a:lnTo>
                  <a:pt x="2104320" y="974205"/>
                </a:lnTo>
                <a:close/>
                <a:moveTo>
                  <a:pt x="1738560" y="687127"/>
                </a:moveTo>
                <a:lnTo>
                  <a:pt x="1738560" y="897439"/>
                </a:lnTo>
                <a:lnTo>
                  <a:pt x="2104320" y="897439"/>
                </a:lnTo>
                <a:lnTo>
                  <a:pt x="2104320" y="687127"/>
                </a:lnTo>
                <a:close/>
                <a:moveTo>
                  <a:pt x="927711" y="672099"/>
                </a:moveTo>
                <a:lnTo>
                  <a:pt x="770548" y="681624"/>
                </a:lnTo>
                <a:lnTo>
                  <a:pt x="653867" y="953087"/>
                </a:lnTo>
                <a:lnTo>
                  <a:pt x="556236" y="691149"/>
                </a:lnTo>
                <a:lnTo>
                  <a:pt x="403836" y="698293"/>
                </a:lnTo>
                <a:lnTo>
                  <a:pt x="565761" y="1065006"/>
                </a:lnTo>
                <a:lnTo>
                  <a:pt x="387167" y="1431718"/>
                </a:lnTo>
                <a:lnTo>
                  <a:pt x="541948" y="1438862"/>
                </a:lnTo>
                <a:lnTo>
                  <a:pt x="653867" y="1176924"/>
                </a:lnTo>
                <a:lnTo>
                  <a:pt x="768167" y="1455531"/>
                </a:lnTo>
                <a:lnTo>
                  <a:pt x="932473" y="1457912"/>
                </a:lnTo>
                <a:lnTo>
                  <a:pt x="744354" y="1065006"/>
                </a:lnTo>
                <a:close/>
                <a:moveTo>
                  <a:pt x="1738560" y="400049"/>
                </a:moveTo>
                <a:lnTo>
                  <a:pt x="1738560" y="610361"/>
                </a:lnTo>
                <a:lnTo>
                  <a:pt x="2104320" y="610361"/>
                </a:lnTo>
                <a:lnTo>
                  <a:pt x="2104320" y="400049"/>
                </a:lnTo>
                <a:close/>
                <a:moveTo>
                  <a:pt x="1357560" y="249239"/>
                </a:moveTo>
                <a:lnTo>
                  <a:pt x="2230092" y="249239"/>
                </a:lnTo>
                <a:cubicBezTo>
                  <a:pt x="2243115" y="249239"/>
                  <a:pt x="2253672" y="259796"/>
                  <a:pt x="2253672" y="272819"/>
                </a:cubicBezTo>
                <a:lnTo>
                  <a:pt x="2253672" y="1880723"/>
                </a:lnTo>
                <a:cubicBezTo>
                  <a:pt x="2253672" y="1893746"/>
                  <a:pt x="2243115" y="1904303"/>
                  <a:pt x="2230092" y="1904303"/>
                </a:cubicBezTo>
                <a:lnTo>
                  <a:pt x="1357560" y="1904303"/>
                </a:lnTo>
                <a:lnTo>
                  <a:pt x="1357560" y="1758675"/>
                </a:lnTo>
                <a:lnTo>
                  <a:pt x="1677600" y="1758675"/>
                </a:lnTo>
                <a:lnTo>
                  <a:pt x="1677600" y="1548363"/>
                </a:lnTo>
                <a:lnTo>
                  <a:pt x="1357560" y="1548363"/>
                </a:lnTo>
                <a:lnTo>
                  <a:pt x="1357560" y="1471595"/>
                </a:lnTo>
                <a:lnTo>
                  <a:pt x="1677600" y="1471595"/>
                </a:lnTo>
                <a:lnTo>
                  <a:pt x="1677600" y="1261283"/>
                </a:lnTo>
                <a:lnTo>
                  <a:pt x="1357560" y="1261283"/>
                </a:lnTo>
                <a:lnTo>
                  <a:pt x="1357560" y="1184517"/>
                </a:lnTo>
                <a:lnTo>
                  <a:pt x="1677600" y="1184517"/>
                </a:lnTo>
                <a:lnTo>
                  <a:pt x="1677600" y="974205"/>
                </a:lnTo>
                <a:lnTo>
                  <a:pt x="1357560" y="974205"/>
                </a:lnTo>
                <a:lnTo>
                  <a:pt x="1357560" y="897439"/>
                </a:lnTo>
                <a:lnTo>
                  <a:pt x="1677600" y="897439"/>
                </a:lnTo>
                <a:lnTo>
                  <a:pt x="1677600" y="687127"/>
                </a:lnTo>
                <a:lnTo>
                  <a:pt x="1357560" y="687127"/>
                </a:lnTo>
                <a:lnTo>
                  <a:pt x="1357560" y="610361"/>
                </a:lnTo>
                <a:lnTo>
                  <a:pt x="1677600" y="610361"/>
                </a:lnTo>
                <a:lnTo>
                  <a:pt x="1677600" y="400049"/>
                </a:lnTo>
                <a:lnTo>
                  <a:pt x="1357560" y="400049"/>
                </a:lnTo>
                <a:close/>
                <a:moveTo>
                  <a:pt x="1298713" y="0"/>
                </a:moveTo>
                <a:lnTo>
                  <a:pt x="1298713" y="2154513"/>
                </a:lnTo>
                <a:lnTo>
                  <a:pt x="0" y="1932953"/>
                </a:lnTo>
                <a:lnTo>
                  <a:pt x="0" y="2234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100" name="Group 99"/>
          <p:cNvGrpSpPr>
            <a:grpSpLocks noChangeAspect="1"/>
          </p:cNvGrpSpPr>
          <p:nvPr/>
        </p:nvGrpSpPr>
        <p:grpSpPr bwMode="auto">
          <a:xfrm>
            <a:off x="10056313" y="6228115"/>
            <a:ext cx="342331" cy="360633"/>
            <a:chOff x="1782" y="-5"/>
            <a:chExt cx="4115" cy="4335"/>
          </a:xfrm>
          <a:solidFill>
            <a:schemeClr val="accent1"/>
          </a:solidFill>
        </p:grpSpPr>
        <p:sp>
          <p:nvSpPr>
            <p:cNvPr id="101"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7"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8"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9"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0"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sp>
        <p:nvSpPr>
          <p:cNvPr id="10" name="Rectangle 9"/>
          <p:cNvSpPr/>
          <p:nvPr/>
        </p:nvSpPr>
        <p:spPr bwMode="auto">
          <a:xfrm>
            <a:off x="2034171" y="6152501"/>
            <a:ext cx="2010421"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26" name="Rectangle 125"/>
          <p:cNvSpPr/>
          <p:nvPr/>
        </p:nvSpPr>
        <p:spPr bwMode="auto">
          <a:xfrm>
            <a:off x="4189798"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28" name="Rectangle 127"/>
          <p:cNvSpPr/>
          <p:nvPr/>
        </p:nvSpPr>
        <p:spPr bwMode="auto">
          <a:xfrm>
            <a:off x="7865163" y="6152501"/>
            <a:ext cx="1885189"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29" name="Rectangle 128"/>
          <p:cNvSpPr/>
          <p:nvPr/>
        </p:nvSpPr>
        <p:spPr bwMode="auto">
          <a:xfrm>
            <a:off x="9994075" y="6152501"/>
            <a:ext cx="2169284"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30" name="Rectangle 129"/>
          <p:cNvSpPr/>
          <p:nvPr/>
        </p:nvSpPr>
        <p:spPr bwMode="auto">
          <a:xfrm>
            <a:off x="6064809"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143" name="Group 142"/>
          <p:cNvGrpSpPr/>
          <p:nvPr/>
        </p:nvGrpSpPr>
        <p:grpSpPr>
          <a:xfrm>
            <a:off x="6671120" y="1748020"/>
            <a:ext cx="5492239" cy="839343"/>
            <a:chOff x="6218236" y="1903115"/>
            <a:chExt cx="5385037" cy="914400"/>
          </a:xfrm>
        </p:grpSpPr>
        <p:sp>
          <p:nvSpPr>
            <p:cNvPr id="144" name="Rectangle 143"/>
            <p:cNvSpPr/>
            <p:nvPr/>
          </p:nvSpPr>
          <p:spPr bwMode="auto">
            <a:xfrm>
              <a:off x="6218236" y="1903115"/>
              <a:ext cx="5385037"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4663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Connect to cloud services you already use – popular SaaS solutions</a:t>
              </a:r>
            </a:p>
          </p:txBody>
        </p:sp>
        <p:sp>
          <p:nvSpPr>
            <p:cNvPr id="145" name="Rectangle 144"/>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146" name="Group 145"/>
          <p:cNvGrpSpPr/>
          <p:nvPr/>
        </p:nvGrpSpPr>
        <p:grpSpPr>
          <a:xfrm>
            <a:off x="6671121" y="2704165"/>
            <a:ext cx="5492238" cy="1663322"/>
            <a:chOff x="6218237" y="1903115"/>
            <a:chExt cx="5385036" cy="914400"/>
          </a:xfrm>
        </p:grpSpPr>
        <p:sp>
          <p:nvSpPr>
            <p:cNvPr id="147" name="Rectangle 146"/>
            <p:cNvSpPr/>
            <p:nvPr/>
          </p:nvSpPr>
          <p:spPr bwMode="auto">
            <a:xfrm>
              <a:off x="6218237" y="1903115"/>
              <a:ext cx="538503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ctr" anchorCtr="0" forceAA="0" compatLnSpc="1">
              <a:prstTxWarp prst="textNoShape">
                <a:avLst/>
              </a:prstTxWarp>
              <a:noAutofit/>
            </a:bodyPr>
            <a:lstStyle/>
            <a:p>
              <a:pPr defTabSz="544015">
                <a:lnSpc>
                  <a:spcPct val="90000"/>
                </a:lnSpc>
                <a:spcAft>
                  <a:spcPts val="612"/>
                </a:spcAft>
              </a:pPr>
              <a:r>
                <a:rPr lang="en-US" sz="1836" dirty="0">
                  <a:solidFill>
                    <a:srgbClr val="0078D7"/>
                  </a:solidFill>
                </a:rPr>
                <a:t>Quickly start with solution-specific content packs, which include:</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Pre-configured dashboards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Reports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Data models and queries</a:t>
              </a:r>
            </a:p>
          </p:txBody>
        </p:sp>
        <p:sp>
          <p:nvSpPr>
            <p:cNvPr id="148" name="Rectangle 147"/>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ctr" anchorCtr="0" forceAA="0" compatLnSpc="1">
              <a:prstTxWarp prst="textNoShape">
                <a:avLst/>
              </a:prstTxWarp>
              <a:noAutofit/>
            </a:bodyPr>
            <a:lstStyle/>
            <a:p>
              <a:pPr defTabSz="951028" fontAlgn="base">
                <a:lnSpc>
                  <a:spcPct val="90000"/>
                </a:lnSpc>
              </a:pPr>
              <a:endParaRPr lang="en-US" sz="1224" dirty="0">
                <a:solidFill>
                  <a:schemeClr val="bg1"/>
                </a:solidFill>
                <a:latin typeface="+mj-lt"/>
                <a:ea typeface="Segoe UI" pitchFamily="34" charset="0"/>
                <a:cs typeface="Segoe UI" pitchFamily="34" charset="0"/>
              </a:endParaRPr>
            </a:p>
          </p:txBody>
        </p:sp>
      </p:grpSp>
      <p:grpSp>
        <p:nvGrpSpPr>
          <p:cNvPr id="149" name="Group 148"/>
          <p:cNvGrpSpPr/>
          <p:nvPr/>
        </p:nvGrpSpPr>
        <p:grpSpPr>
          <a:xfrm>
            <a:off x="6671121" y="4484289"/>
            <a:ext cx="5492238" cy="559562"/>
            <a:chOff x="6218237" y="1903115"/>
            <a:chExt cx="5385036" cy="914400"/>
          </a:xfrm>
        </p:grpSpPr>
        <p:sp>
          <p:nvSpPr>
            <p:cNvPr id="150" name="Rectangle 149"/>
            <p:cNvSpPr/>
            <p:nvPr/>
          </p:nvSpPr>
          <p:spPr bwMode="auto">
            <a:xfrm>
              <a:off x="6218237" y="1903115"/>
              <a:ext cx="538503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Explore data with fast data processing</a:t>
              </a:r>
            </a:p>
          </p:txBody>
        </p:sp>
        <p:sp>
          <p:nvSpPr>
            <p:cNvPr id="151" name="Rectangle 150"/>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152" name="Group 151"/>
          <p:cNvGrpSpPr/>
          <p:nvPr/>
        </p:nvGrpSpPr>
        <p:grpSpPr>
          <a:xfrm>
            <a:off x="6671121" y="5160651"/>
            <a:ext cx="5492238" cy="559562"/>
            <a:chOff x="6218237" y="1903115"/>
            <a:chExt cx="5385036" cy="914400"/>
          </a:xfrm>
        </p:grpSpPr>
        <p:sp>
          <p:nvSpPr>
            <p:cNvPr id="153" name="Rectangle 152"/>
            <p:cNvSpPr/>
            <p:nvPr/>
          </p:nvSpPr>
          <p:spPr bwMode="auto">
            <a:xfrm>
              <a:off x="6218237" y="1903115"/>
              <a:ext cx="538503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Automatic data refresh is built-in</a:t>
              </a:r>
            </a:p>
          </p:txBody>
        </p:sp>
        <p:sp>
          <p:nvSpPr>
            <p:cNvPr id="154" name="Rectangle 153"/>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12" name="Group 11"/>
          <p:cNvGrpSpPr/>
          <p:nvPr/>
        </p:nvGrpSpPr>
        <p:grpSpPr>
          <a:xfrm>
            <a:off x="278797" y="2221293"/>
            <a:ext cx="5952929" cy="3025647"/>
            <a:chOff x="454240" y="2140555"/>
            <a:chExt cx="5721729" cy="2850836"/>
          </a:xfrm>
        </p:grpSpPr>
        <p:sp>
          <p:nvSpPr>
            <p:cNvPr id="111" name="Freeform 51"/>
            <p:cNvSpPr>
              <a:spLocks/>
            </p:cNvSpPr>
            <p:nvPr/>
          </p:nvSpPr>
          <p:spPr bwMode="auto">
            <a:xfrm>
              <a:off x="454240" y="4765707"/>
              <a:ext cx="5721729" cy="225684"/>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113" name="Rectangle 112"/>
            <p:cNvSpPr/>
            <p:nvPr/>
          </p:nvSpPr>
          <p:spPr bwMode="auto">
            <a:xfrm>
              <a:off x="863385" y="2140555"/>
              <a:ext cx="4993957" cy="2631461"/>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8" name="Picture 7"/>
            <p:cNvPicPr>
              <a:picLocks noChangeAspect="1"/>
            </p:cNvPicPr>
            <p:nvPr/>
          </p:nvPicPr>
          <p:blipFill rotWithShape="1">
            <a:blip r:embed="rId3"/>
            <a:srcRect l="503" t="1805" r="463" b="2032"/>
            <a:stretch/>
          </p:blipFill>
          <p:spPr>
            <a:xfrm>
              <a:off x="1010974" y="2311853"/>
              <a:ext cx="4708209" cy="2459555"/>
            </a:xfrm>
            <a:prstGeom prst="rect">
              <a:avLst/>
            </a:prstGeom>
            <a:ln>
              <a:noFill/>
            </a:ln>
            <a:effectLst>
              <a:innerShdw blurRad="114300">
                <a:prstClr val="black"/>
              </a:innerShdw>
            </a:effectLst>
          </p:spPr>
        </p:pic>
        <p:sp>
          <p:nvSpPr>
            <p:cNvPr id="114" name="Freeform: Shape 113"/>
            <p:cNvSpPr/>
            <p:nvPr/>
          </p:nvSpPr>
          <p:spPr bwMode="auto">
            <a:xfrm>
              <a:off x="2414884" y="2140555"/>
              <a:ext cx="3434320" cy="2568061"/>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spTree>
    <p:extLst>
      <p:ext uri="{BB962C8B-B14F-4D97-AF65-F5344CB8AC3E}">
        <p14:creationId xmlns:p14="http://schemas.microsoft.com/office/powerpoint/2010/main" val="3418388917"/>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 live to your on-premises data</a:t>
            </a:r>
          </a:p>
        </p:txBody>
      </p:sp>
      <p:grpSp>
        <p:nvGrpSpPr>
          <p:cNvPr id="8" name="Group 7"/>
          <p:cNvGrpSpPr/>
          <p:nvPr/>
        </p:nvGrpSpPr>
        <p:grpSpPr>
          <a:xfrm>
            <a:off x="721869" y="1782489"/>
            <a:ext cx="4319018" cy="3703921"/>
            <a:chOff x="5117937" y="2301302"/>
            <a:chExt cx="3678288" cy="3154443"/>
          </a:xfrm>
        </p:grpSpPr>
        <p:sp>
          <p:nvSpPr>
            <p:cNvPr id="125" name="TextBox 124"/>
            <p:cNvSpPr txBox="1"/>
            <p:nvPr/>
          </p:nvSpPr>
          <p:spPr>
            <a:xfrm>
              <a:off x="5117937" y="4612060"/>
              <a:ext cx="515328" cy="540019"/>
            </a:xfrm>
            <a:prstGeom prst="rect">
              <a:avLst/>
            </a:prstGeom>
            <a:noFill/>
          </p:spPr>
          <p:txBody>
            <a:bodyPr wrap="square" lIns="0" tIns="0" rIns="0" bIns="0" rtlCol="0" anchor="ctr">
              <a:spAutoFit/>
            </a:bodyPr>
            <a:lstStyle/>
            <a:p>
              <a:pPr algn="ctr" defTabSz="932205">
                <a:lnSpc>
                  <a:spcPct val="90000"/>
                </a:lnSpc>
                <a:spcAft>
                  <a:spcPts val="600"/>
                </a:spcAft>
                <a:defRPr/>
              </a:pPr>
              <a:r>
                <a:rPr lang="en-US" sz="1122" kern="0" dirty="0">
                  <a:gradFill>
                    <a:gsLst>
                      <a:gs pos="2917">
                        <a:srgbClr val="000000"/>
                      </a:gs>
                      <a:gs pos="30000">
                        <a:srgbClr val="000000"/>
                      </a:gs>
                    </a:gsLst>
                    <a:lin ang="5400000" scaled="0"/>
                  </a:gradFill>
                  <a:latin typeface="Segoe UI Semilight"/>
                </a:rPr>
                <a:t>On-Premises Data Gateway</a:t>
              </a:r>
            </a:p>
          </p:txBody>
        </p:sp>
        <p:sp>
          <p:nvSpPr>
            <p:cNvPr id="81" name="Oval 80"/>
            <p:cNvSpPr/>
            <p:nvPr/>
          </p:nvSpPr>
          <p:spPr bwMode="auto">
            <a:xfrm>
              <a:off x="6421695" y="4229875"/>
              <a:ext cx="215237" cy="216957"/>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marL="342702" indent="-342702" algn="ctr" defTabSz="931935" fontAlgn="base">
                <a:lnSpc>
                  <a:spcPct val="90000"/>
                </a:lnSpc>
                <a:spcBef>
                  <a:spcPct val="0"/>
                </a:spcBef>
                <a:spcAft>
                  <a:spcPct val="0"/>
                </a:spcAft>
                <a:buFont typeface="Wingdings 3" panose="05040102010807070707" pitchFamily="18" charset="2"/>
                <a:buChar char="Æ"/>
                <a:defRPr/>
              </a:pPr>
              <a:endParaRPr lang="en-US" sz="2448" b="1" kern="0" dirty="0" err="1">
                <a:solidFill>
                  <a:srgbClr val="FFFFFF"/>
                </a:solidFill>
                <a:latin typeface="Segoe UI Light"/>
                <a:ea typeface="Segoe UI" pitchFamily="34" charset="0"/>
                <a:cs typeface="Segoe UI" pitchFamily="34" charset="0"/>
              </a:endParaRPr>
            </a:p>
          </p:txBody>
        </p:sp>
        <p:cxnSp>
          <p:nvCxnSpPr>
            <p:cNvPr id="85" name="Straight Connector 84"/>
            <p:cNvCxnSpPr/>
            <p:nvPr/>
          </p:nvCxnSpPr>
          <p:spPr>
            <a:xfrm>
              <a:off x="5303255" y="4261044"/>
              <a:ext cx="3334917" cy="5391"/>
            </a:xfrm>
            <a:prstGeom prst="line">
              <a:avLst/>
            </a:prstGeom>
            <a:noFill/>
            <a:ln w="15875" cap="flat" cmpd="sng" algn="ctr">
              <a:solidFill>
                <a:srgbClr val="505050"/>
              </a:solidFill>
              <a:prstDash val="dash"/>
              <a:headEnd type="none"/>
              <a:tailEnd type="none"/>
            </a:ln>
            <a:effectLst/>
          </p:spPr>
        </p:cxnSp>
        <p:grpSp>
          <p:nvGrpSpPr>
            <p:cNvPr id="86" name="Group 85"/>
            <p:cNvGrpSpPr/>
            <p:nvPr/>
          </p:nvGrpSpPr>
          <p:grpSpPr>
            <a:xfrm>
              <a:off x="7270110" y="4767142"/>
              <a:ext cx="861729" cy="511224"/>
              <a:chOff x="2927465" y="5236638"/>
              <a:chExt cx="1470768" cy="865618"/>
            </a:xfrm>
          </p:grpSpPr>
          <p:sp>
            <p:nvSpPr>
              <p:cNvPr id="115" name="Freeform 97"/>
              <p:cNvSpPr>
                <a:spLocks noEditPoints="1"/>
              </p:cNvSpPr>
              <p:nvPr/>
            </p:nvSpPr>
            <p:spPr bwMode="auto">
              <a:xfrm>
                <a:off x="2927465" y="5236638"/>
                <a:ext cx="360348" cy="865616"/>
              </a:xfrm>
              <a:custGeom>
                <a:avLst/>
                <a:gdLst>
                  <a:gd name="T0" fmla="*/ 0 w 184"/>
                  <a:gd name="T1" fmla="*/ 0 h 442"/>
                  <a:gd name="T2" fmla="*/ 0 w 184"/>
                  <a:gd name="T3" fmla="*/ 442 h 442"/>
                  <a:gd name="T4" fmla="*/ 184 w 184"/>
                  <a:gd name="T5" fmla="*/ 442 h 442"/>
                  <a:gd name="T6" fmla="*/ 184 w 184"/>
                  <a:gd name="T7" fmla="*/ 0 h 442"/>
                  <a:gd name="T8" fmla="*/ 0 w 184"/>
                  <a:gd name="T9" fmla="*/ 0 h 442"/>
                  <a:gd name="T10" fmla="*/ 85 w 184"/>
                  <a:gd name="T11" fmla="*/ 370 h 442"/>
                  <a:gd name="T12" fmla="*/ 19 w 184"/>
                  <a:gd name="T13" fmla="*/ 370 h 442"/>
                  <a:gd name="T14" fmla="*/ 19 w 184"/>
                  <a:gd name="T15" fmla="*/ 310 h 442"/>
                  <a:gd name="T16" fmla="*/ 85 w 184"/>
                  <a:gd name="T17" fmla="*/ 310 h 442"/>
                  <a:gd name="T18" fmla="*/ 85 w 184"/>
                  <a:gd name="T19" fmla="*/ 370 h 442"/>
                  <a:gd name="T20" fmla="*/ 85 w 184"/>
                  <a:gd name="T21" fmla="*/ 296 h 442"/>
                  <a:gd name="T22" fmla="*/ 19 w 184"/>
                  <a:gd name="T23" fmla="*/ 296 h 442"/>
                  <a:gd name="T24" fmla="*/ 19 w 184"/>
                  <a:gd name="T25" fmla="*/ 237 h 442"/>
                  <a:gd name="T26" fmla="*/ 85 w 184"/>
                  <a:gd name="T27" fmla="*/ 237 h 442"/>
                  <a:gd name="T28" fmla="*/ 85 w 184"/>
                  <a:gd name="T29" fmla="*/ 296 h 442"/>
                  <a:gd name="T30" fmla="*/ 85 w 184"/>
                  <a:gd name="T31" fmla="*/ 223 h 442"/>
                  <a:gd name="T32" fmla="*/ 19 w 184"/>
                  <a:gd name="T33" fmla="*/ 223 h 442"/>
                  <a:gd name="T34" fmla="*/ 19 w 184"/>
                  <a:gd name="T35" fmla="*/ 164 h 442"/>
                  <a:gd name="T36" fmla="*/ 85 w 184"/>
                  <a:gd name="T37" fmla="*/ 164 h 442"/>
                  <a:gd name="T38" fmla="*/ 85 w 184"/>
                  <a:gd name="T39" fmla="*/ 223 h 442"/>
                  <a:gd name="T40" fmla="*/ 85 w 184"/>
                  <a:gd name="T41" fmla="*/ 151 h 442"/>
                  <a:gd name="T42" fmla="*/ 19 w 184"/>
                  <a:gd name="T43" fmla="*/ 151 h 442"/>
                  <a:gd name="T44" fmla="*/ 19 w 184"/>
                  <a:gd name="T45" fmla="*/ 91 h 442"/>
                  <a:gd name="T46" fmla="*/ 85 w 184"/>
                  <a:gd name="T47" fmla="*/ 91 h 442"/>
                  <a:gd name="T48" fmla="*/ 85 w 184"/>
                  <a:gd name="T49" fmla="*/ 151 h 442"/>
                  <a:gd name="T50" fmla="*/ 85 w 184"/>
                  <a:gd name="T51" fmla="*/ 78 h 442"/>
                  <a:gd name="T52" fmla="*/ 19 w 184"/>
                  <a:gd name="T53" fmla="*/ 78 h 442"/>
                  <a:gd name="T54" fmla="*/ 19 w 184"/>
                  <a:gd name="T55" fmla="*/ 18 h 442"/>
                  <a:gd name="T56" fmla="*/ 85 w 184"/>
                  <a:gd name="T57" fmla="*/ 18 h 442"/>
                  <a:gd name="T58" fmla="*/ 85 w 184"/>
                  <a:gd name="T59" fmla="*/ 78 h 442"/>
                  <a:gd name="T60" fmla="*/ 164 w 184"/>
                  <a:gd name="T61" fmla="*/ 370 h 442"/>
                  <a:gd name="T62" fmla="*/ 99 w 184"/>
                  <a:gd name="T63" fmla="*/ 370 h 442"/>
                  <a:gd name="T64" fmla="*/ 99 w 184"/>
                  <a:gd name="T65" fmla="*/ 310 h 442"/>
                  <a:gd name="T66" fmla="*/ 164 w 184"/>
                  <a:gd name="T67" fmla="*/ 310 h 442"/>
                  <a:gd name="T68" fmla="*/ 164 w 184"/>
                  <a:gd name="T69" fmla="*/ 370 h 442"/>
                  <a:gd name="T70" fmla="*/ 164 w 184"/>
                  <a:gd name="T71" fmla="*/ 296 h 442"/>
                  <a:gd name="T72" fmla="*/ 99 w 184"/>
                  <a:gd name="T73" fmla="*/ 296 h 442"/>
                  <a:gd name="T74" fmla="*/ 99 w 184"/>
                  <a:gd name="T75" fmla="*/ 237 h 442"/>
                  <a:gd name="T76" fmla="*/ 164 w 184"/>
                  <a:gd name="T77" fmla="*/ 237 h 442"/>
                  <a:gd name="T78" fmla="*/ 164 w 184"/>
                  <a:gd name="T79" fmla="*/ 296 h 442"/>
                  <a:gd name="T80" fmla="*/ 164 w 184"/>
                  <a:gd name="T81" fmla="*/ 223 h 442"/>
                  <a:gd name="T82" fmla="*/ 99 w 184"/>
                  <a:gd name="T83" fmla="*/ 223 h 442"/>
                  <a:gd name="T84" fmla="*/ 99 w 184"/>
                  <a:gd name="T85" fmla="*/ 164 h 442"/>
                  <a:gd name="T86" fmla="*/ 164 w 184"/>
                  <a:gd name="T87" fmla="*/ 164 h 442"/>
                  <a:gd name="T88" fmla="*/ 164 w 184"/>
                  <a:gd name="T89" fmla="*/ 223 h 442"/>
                  <a:gd name="T90" fmla="*/ 164 w 184"/>
                  <a:gd name="T91" fmla="*/ 151 h 442"/>
                  <a:gd name="T92" fmla="*/ 99 w 184"/>
                  <a:gd name="T93" fmla="*/ 151 h 442"/>
                  <a:gd name="T94" fmla="*/ 99 w 184"/>
                  <a:gd name="T95" fmla="*/ 91 h 442"/>
                  <a:gd name="T96" fmla="*/ 164 w 184"/>
                  <a:gd name="T97" fmla="*/ 91 h 442"/>
                  <a:gd name="T98" fmla="*/ 164 w 184"/>
                  <a:gd name="T99" fmla="*/ 151 h 442"/>
                  <a:gd name="T100" fmla="*/ 164 w 184"/>
                  <a:gd name="T101" fmla="*/ 78 h 442"/>
                  <a:gd name="T102" fmla="*/ 99 w 184"/>
                  <a:gd name="T103" fmla="*/ 78 h 442"/>
                  <a:gd name="T104" fmla="*/ 99 w 184"/>
                  <a:gd name="T105" fmla="*/ 18 h 442"/>
                  <a:gd name="T106" fmla="*/ 164 w 184"/>
                  <a:gd name="T107" fmla="*/ 18 h 442"/>
                  <a:gd name="T108" fmla="*/ 164 w 184"/>
                  <a:gd name="T109" fmla="*/ 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442">
                    <a:moveTo>
                      <a:pt x="0" y="0"/>
                    </a:moveTo>
                    <a:lnTo>
                      <a:pt x="0" y="442"/>
                    </a:lnTo>
                    <a:lnTo>
                      <a:pt x="184" y="442"/>
                    </a:lnTo>
                    <a:lnTo>
                      <a:pt x="184" y="0"/>
                    </a:lnTo>
                    <a:lnTo>
                      <a:pt x="0" y="0"/>
                    </a:lnTo>
                    <a:close/>
                    <a:moveTo>
                      <a:pt x="85" y="370"/>
                    </a:moveTo>
                    <a:lnTo>
                      <a:pt x="19" y="370"/>
                    </a:lnTo>
                    <a:lnTo>
                      <a:pt x="19" y="310"/>
                    </a:lnTo>
                    <a:lnTo>
                      <a:pt x="85" y="310"/>
                    </a:lnTo>
                    <a:lnTo>
                      <a:pt x="85" y="370"/>
                    </a:lnTo>
                    <a:close/>
                    <a:moveTo>
                      <a:pt x="85" y="296"/>
                    </a:moveTo>
                    <a:lnTo>
                      <a:pt x="19" y="296"/>
                    </a:lnTo>
                    <a:lnTo>
                      <a:pt x="19" y="237"/>
                    </a:lnTo>
                    <a:lnTo>
                      <a:pt x="85" y="237"/>
                    </a:lnTo>
                    <a:lnTo>
                      <a:pt x="85" y="296"/>
                    </a:lnTo>
                    <a:close/>
                    <a:moveTo>
                      <a:pt x="85" y="223"/>
                    </a:moveTo>
                    <a:lnTo>
                      <a:pt x="19" y="223"/>
                    </a:lnTo>
                    <a:lnTo>
                      <a:pt x="19" y="164"/>
                    </a:lnTo>
                    <a:lnTo>
                      <a:pt x="85" y="164"/>
                    </a:lnTo>
                    <a:lnTo>
                      <a:pt x="85" y="223"/>
                    </a:lnTo>
                    <a:close/>
                    <a:moveTo>
                      <a:pt x="85" y="151"/>
                    </a:moveTo>
                    <a:lnTo>
                      <a:pt x="19" y="151"/>
                    </a:lnTo>
                    <a:lnTo>
                      <a:pt x="19" y="91"/>
                    </a:lnTo>
                    <a:lnTo>
                      <a:pt x="85" y="91"/>
                    </a:lnTo>
                    <a:lnTo>
                      <a:pt x="85" y="151"/>
                    </a:lnTo>
                    <a:close/>
                    <a:moveTo>
                      <a:pt x="85" y="78"/>
                    </a:moveTo>
                    <a:lnTo>
                      <a:pt x="19" y="78"/>
                    </a:lnTo>
                    <a:lnTo>
                      <a:pt x="19" y="18"/>
                    </a:lnTo>
                    <a:lnTo>
                      <a:pt x="85" y="18"/>
                    </a:lnTo>
                    <a:lnTo>
                      <a:pt x="85" y="78"/>
                    </a:lnTo>
                    <a:close/>
                    <a:moveTo>
                      <a:pt x="164" y="370"/>
                    </a:moveTo>
                    <a:lnTo>
                      <a:pt x="99" y="370"/>
                    </a:lnTo>
                    <a:lnTo>
                      <a:pt x="99" y="310"/>
                    </a:lnTo>
                    <a:lnTo>
                      <a:pt x="164" y="310"/>
                    </a:lnTo>
                    <a:lnTo>
                      <a:pt x="164" y="370"/>
                    </a:lnTo>
                    <a:close/>
                    <a:moveTo>
                      <a:pt x="164" y="296"/>
                    </a:moveTo>
                    <a:lnTo>
                      <a:pt x="99" y="296"/>
                    </a:lnTo>
                    <a:lnTo>
                      <a:pt x="99" y="237"/>
                    </a:lnTo>
                    <a:lnTo>
                      <a:pt x="164" y="237"/>
                    </a:lnTo>
                    <a:lnTo>
                      <a:pt x="164" y="296"/>
                    </a:lnTo>
                    <a:close/>
                    <a:moveTo>
                      <a:pt x="164" y="223"/>
                    </a:moveTo>
                    <a:lnTo>
                      <a:pt x="99" y="223"/>
                    </a:lnTo>
                    <a:lnTo>
                      <a:pt x="99" y="164"/>
                    </a:lnTo>
                    <a:lnTo>
                      <a:pt x="164" y="164"/>
                    </a:lnTo>
                    <a:lnTo>
                      <a:pt x="164" y="223"/>
                    </a:lnTo>
                    <a:close/>
                    <a:moveTo>
                      <a:pt x="164" y="151"/>
                    </a:moveTo>
                    <a:lnTo>
                      <a:pt x="99" y="151"/>
                    </a:lnTo>
                    <a:lnTo>
                      <a:pt x="99" y="91"/>
                    </a:lnTo>
                    <a:lnTo>
                      <a:pt x="164" y="91"/>
                    </a:lnTo>
                    <a:lnTo>
                      <a:pt x="164" y="151"/>
                    </a:lnTo>
                    <a:close/>
                    <a:moveTo>
                      <a:pt x="164" y="78"/>
                    </a:moveTo>
                    <a:lnTo>
                      <a:pt x="99" y="78"/>
                    </a:lnTo>
                    <a:lnTo>
                      <a:pt x="99" y="18"/>
                    </a:lnTo>
                    <a:lnTo>
                      <a:pt x="164" y="18"/>
                    </a:lnTo>
                    <a:lnTo>
                      <a:pt x="164" y="78"/>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sz="2856">
                  <a:solidFill>
                    <a:srgbClr val="000000"/>
                  </a:solidFill>
                </a:endParaRPr>
              </a:p>
            </p:txBody>
          </p:sp>
          <p:sp>
            <p:nvSpPr>
              <p:cNvPr id="116" name="Freeform 98"/>
              <p:cNvSpPr>
                <a:spLocks noEditPoints="1"/>
              </p:cNvSpPr>
              <p:nvPr/>
            </p:nvSpPr>
            <p:spPr bwMode="auto">
              <a:xfrm>
                <a:off x="3323066" y="5236638"/>
                <a:ext cx="321181" cy="865616"/>
              </a:xfrm>
              <a:custGeom>
                <a:avLst/>
                <a:gdLst>
                  <a:gd name="T0" fmla="*/ 148 w 164"/>
                  <a:gd name="T1" fmla="*/ 181 h 442"/>
                  <a:gd name="T2" fmla="*/ 148 w 164"/>
                  <a:gd name="T3" fmla="*/ 136 h 442"/>
                  <a:gd name="T4" fmla="*/ 123 w 164"/>
                  <a:gd name="T5" fmla="*/ 136 h 442"/>
                  <a:gd name="T6" fmla="*/ 123 w 164"/>
                  <a:gd name="T7" fmla="*/ 84 h 442"/>
                  <a:gd name="T8" fmla="*/ 101 w 164"/>
                  <a:gd name="T9" fmla="*/ 84 h 442"/>
                  <a:gd name="T10" fmla="*/ 101 w 164"/>
                  <a:gd name="T11" fmla="*/ 45 h 442"/>
                  <a:gd name="T12" fmla="*/ 87 w 164"/>
                  <a:gd name="T13" fmla="*/ 45 h 442"/>
                  <a:gd name="T14" fmla="*/ 87 w 164"/>
                  <a:gd name="T15" fmla="*/ 0 h 442"/>
                  <a:gd name="T16" fmla="*/ 77 w 164"/>
                  <a:gd name="T17" fmla="*/ 0 h 442"/>
                  <a:gd name="T18" fmla="*/ 77 w 164"/>
                  <a:gd name="T19" fmla="*/ 45 h 442"/>
                  <a:gd name="T20" fmla="*/ 63 w 164"/>
                  <a:gd name="T21" fmla="*/ 45 h 442"/>
                  <a:gd name="T22" fmla="*/ 63 w 164"/>
                  <a:gd name="T23" fmla="*/ 84 h 442"/>
                  <a:gd name="T24" fmla="*/ 41 w 164"/>
                  <a:gd name="T25" fmla="*/ 84 h 442"/>
                  <a:gd name="T26" fmla="*/ 41 w 164"/>
                  <a:gd name="T27" fmla="*/ 136 h 442"/>
                  <a:gd name="T28" fmla="*/ 16 w 164"/>
                  <a:gd name="T29" fmla="*/ 136 h 442"/>
                  <a:gd name="T30" fmla="*/ 16 w 164"/>
                  <a:gd name="T31" fmla="*/ 181 h 442"/>
                  <a:gd name="T32" fmla="*/ 0 w 164"/>
                  <a:gd name="T33" fmla="*/ 181 h 442"/>
                  <a:gd name="T34" fmla="*/ 0 w 164"/>
                  <a:gd name="T35" fmla="*/ 442 h 442"/>
                  <a:gd name="T36" fmla="*/ 164 w 164"/>
                  <a:gd name="T37" fmla="*/ 442 h 442"/>
                  <a:gd name="T38" fmla="*/ 164 w 164"/>
                  <a:gd name="T39" fmla="*/ 181 h 442"/>
                  <a:gd name="T40" fmla="*/ 148 w 164"/>
                  <a:gd name="T41" fmla="*/ 181 h 442"/>
                  <a:gd name="T42" fmla="*/ 16 w 164"/>
                  <a:gd name="T43" fmla="*/ 207 h 442"/>
                  <a:gd name="T44" fmla="*/ 82 w 164"/>
                  <a:gd name="T45" fmla="*/ 207 h 442"/>
                  <a:gd name="T46" fmla="*/ 82 w 164"/>
                  <a:gd name="T47" fmla="*/ 266 h 442"/>
                  <a:gd name="T48" fmla="*/ 16 w 164"/>
                  <a:gd name="T49" fmla="*/ 266 h 442"/>
                  <a:gd name="T50" fmla="*/ 16 w 164"/>
                  <a:gd name="T51" fmla="*/ 207 h 442"/>
                  <a:gd name="T52" fmla="*/ 82 w 164"/>
                  <a:gd name="T53" fmla="*/ 411 h 442"/>
                  <a:gd name="T54" fmla="*/ 16 w 164"/>
                  <a:gd name="T55" fmla="*/ 411 h 442"/>
                  <a:gd name="T56" fmla="*/ 16 w 164"/>
                  <a:gd name="T57" fmla="*/ 352 h 442"/>
                  <a:gd name="T58" fmla="*/ 82 w 164"/>
                  <a:gd name="T59" fmla="*/ 352 h 442"/>
                  <a:gd name="T60" fmla="*/ 82 w 164"/>
                  <a:gd name="T61" fmla="*/ 411 h 442"/>
                  <a:gd name="T62" fmla="*/ 148 w 164"/>
                  <a:gd name="T63" fmla="*/ 340 h 442"/>
                  <a:gd name="T64" fmla="*/ 82 w 164"/>
                  <a:gd name="T65" fmla="*/ 340 h 442"/>
                  <a:gd name="T66" fmla="*/ 82 w 164"/>
                  <a:gd name="T67" fmla="*/ 280 h 442"/>
                  <a:gd name="T68" fmla="*/ 148 w 164"/>
                  <a:gd name="T69" fmla="*/ 280 h 442"/>
                  <a:gd name="T70" fmla="*/ 148 w 164"/>
                  <a:gd name="T71" fmla="*/ 3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442">
                    <a:moveTo>
                      <a:pt x="148" y="181"/>
                    </a:moveTo>
                    <a:lnTo>
                      <a:pt x="148" y="136"/>
                    </a:lnTo>
                    <a:lnTo>
                      <a:pt x="123" y="136"/>
                    </a:lnTo>
                    <a:lnTo>
                      <a:pt x="123" y="84"/>
                    </a:lnTo>
                    <a:lnTo>
                      <a:pt x="101" y="84"/>
                    </a:lnTo>
                    <a:lnTo>
                      <a:pt x="101" y="45"/>
                    </a:lnTo>
                    <a:lnTo>
                      <a:pt x="87" y="45"/>
                    </a:lnTo>
                    <a:lnTo>
                      <a:pt x="87" y="0"/>
                    </a:lnTo>
                    <a:lnTo>
                      <a:pt x="77" y="0"/>
                    </a:lnTo>
                    <a:lnTo>
                      <a:pt x="77" y="45"/>
                    </a:lnTo>
                    <a:lnTo>
                      <a:pt x="63" y="45"/>
                    </a:lnTo>
                    <a:lnTo>
                      <a:pt x="63" y="84"/>
                    </a:lnTo>
                    <a:lnTo>
                      <a:pt x="41" y="84"/>
                    </a:lnTo>
                    <a:lnTo>
                      <a:pt x="41" y="136"/>
                    </a:lnTo>
                    <a:lnTo>
                      <a:pt x="16" y="136"/>
                    </a:lnTo>
                    <a:lnTo>
                      <a:pt x="16" y="181"/>
                    </a:lnTo>
                    <a:lnTo>
                      <a:pt x="0" y="181"/>
                    </a:lnTo>
                    <a:lnTo>
                      <a:pt x="0" y="442"/>
                    </a:lnTo>
                    <a:lnTo>
                      <a:pt x="164" y="442"/>
                    </a:lnTo>
                    <a:lnTo>
                      <a:pt x="164" y="181"/>
                    </a:lnTo>
                    <a:lnTo>
                      <a:pt x="148" y="181"/>
                    </a:lnTo>
                    <a:close/>
                    <a:moveTo>
                      <a:pt x="16" y="207"/>
                    </a:moveTo>
                    <a:lnTo>
                      <a:pt x="82" y="207"/>
                    </a:lnTo>
                    <a:lnTo>
                      <a:pt x="82" y="266"/>
                    </a:lnTo>
                    <a:lnTo>
                      <a:pt x="16" y="266"/>
                    </a:lnTo>
                    <a:lnTo>
                      <a:pt x="16" y="207"/>
                    </a:lnTo>
                    <a:close/>
                    <a:moveTo>
                      <a:pt x="82" y="411"/>
                    </a:moveTo>
                    <a:lnTo>
                      <a:pt x="16" y="411"/>
                    </a:lnTo>
                    <a:lnTo>
                      <a:pt x="16" y="352"/>
                    </a:lnTo>
                    <a:lnTo>
                      <a:pt x="82" y="352"/>
                    </a:lnTo>
                    <a:lnTo>
                      <a:pt x="82" y="411"/>
                    </a:lnTo>
                    <a:close/>
                    <a:moveTo>
                      <a:pt x="148" y="340"/>
                    </a:moveTo>
                    <a:lnTo>
                      <a:pt x="82" y="340"/>
                    </a:lnTo>
                    <a:lnTo>
                      <a:pt x="82" y="280"/>
                    </a:lnTo>
                    <a:lnTo>
                      <a:pt x="148" y="280"/>
                    </a:lnTo>
                    <a:lnTo>
                      <a:pt x="148" y="340"/>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sz="2856">
                  <a:solidFill>
                    <a:srgbClr val="000000"/>
                  </a:solidFill>
                </a:endParaRPr>
              </a:p>
            </p:txBody>
          </p:sp>
          <p:sp>
            <p:nvSpPr>
              <p:cNvPr id="117" name="Freeform 105"/>
              <p:cNvSpPr>
                <a:spLocks noEditPoints="1"/>
              </p:cNvSpPr>
              <p:nvPr/>
            </p:nvSpPr>
            <p:spPr bwMode="auto">
              <a:xfrm>
                <a:off x="4077052" y="5424647"/>
                <a:ext cx="321181" cy="677609"/>
              </a:xfrm>
              <a:custGeom>
                <a:avLst/>
                <a:gdLst>
                  <a:gd name="T0" fmla="*/ 148 w 164"/>
                  <a:gd name="T1" fmla="*/ 181 h 346"/>
                  <a:gd name="T2" fmla="*/ 148 w 164"/>
                  <a:gd name="T3" fmla="*/ 136 h 346"/>
                  <a:gd name="T4" fmla="*/ 123 w 164"/>
                  <a:gd name="T5" fmla="*/ 136 h 346"/>
                  <a:gd name="T6" fmla="*/ 123 w 164"/>
                  <a:gd name="T7" fmla="*/ 82 h 346"/>
                  <a:gd name="T8" fmla="*/ 101 w 164"/>
                  <a:gd name="T9" fmla="*/ 82 h 346"/>
                  <a:gd name="T10" fmla="*/ 101 w 164"/>
                  <a:gd name="T11" fmla="*/ 45 h 346"/>
                  <a:gd name="T12" fmla="*/ 87 w 164"/>
                  <a:gd name="T13" fmla="*/ 45 h 346"/>
                  <a:gd name="T14" fmla="*/ 87 w 164"/>
                  <a:gd name="T15" fmla="*/ 0 h 346"/>
                  <a:gd name="T16" fmla="*/ 77 w 164"/>
                  <a:gd name="T17" fmla="*/ 0 h 346"/>
                  <a:gd name="T18" fmla="*/ 77 w 164"/>
                  <a:gd name="T19" fmla="*/ 45 h 346"/>
                  <a:gd name="T20" fmla="*/ 63 w 164"/>
                  <a:gd name="T21" fmla="*/ 45 h 346"/>
                  <a:gd name="T22" fmla="*/ 63 w 164"/>
                  <a:gd name="T23" fmla="*/ 82 h 346"/>
                  <a:gd name="T24" fmla="*/ 42 w 164"/>
                  <a:gd name="T25" fmla="*/ 82 h 346"/>
                  <a:gd name="T26" fmla="*/ 42 w 164"/>
                  <a:gd name="T27" fmla="*/ 136 h 346"/>
                  <a:gd name="T28" fmla="*/ 16 w 164"/>
                  <a:gd name="T29" fmla="*/ 136 h 346"/>
                  <a:gd name="T30" fmla="*/ 16 w 164"/>
                  <a:gd name="T31" fmla="*/ 181 h 346"/>
                  <a:gd name="T32" fmla="*/ 0 w 164"/>
                  <a:gd name="T33" fmla="*/ 181 h 346"/>
                  <a:gd name="T34" fmla="*/ 0 w 164"/>
                  <a:gd name="T35" fmla="*/ 346 h 346"/>
                  <a:gd name="T36" fmla="*/ 164 w 164"/>
                  <a:gd name="T37" fmla="*/ 346 h 346"/>
                  <a:gd name="T38" fmla="*/ 164 w 164"/>
                  <a:gd name="T39" fmla="*/ 181 h 346"/>
                  <a:gd name="T40" fmla="*/ 148 w 164"/>
                  <a:gd name="T41" fmla="*/ 181 h 346"/>
                  <a:gd name="T42" fmla="*/ 35 w 164"/>
                  <a:gd name="T43" fmla="*/ 158 h 346"/>
                  <a:gd name="T44" fmla="*/ 82 w 164"/>
                  <a:gd name="T45" fmla="*/ 158 h 346"/>
                  <a:gd name="T46" fmla="*/ 82 w 164"/>
                  <a:gd name="T47" fmla="*/ 200 h 346"/>
                  <a:gd name="T48" fmla="*/ 35 w 164"/>
                  <a:gd name="T49" fmla="*/ 200 h 346"/>
                  <a:gd name="T50" fmla="*/ 35 w 164"/>
                  <a:gd name="T51" fmla="*/ 158 h 346"/>
                  <a:gd name="T52" fmla="*/ 82 w 164"/>
                  <a:gd name="T53" fmla="*/ 302 h 346"/>
                  <a:gd name="T54" fmla="*/ 35 w 164"/>
                  <a:gd name="T55" fmla="*/ 302 h 346"/>
                  <a:gd name="T56" fmla="*/ 35 w 164"/>
                  <a:gd name="T57" fmla="*/ 260 h 346"/>
                  <a:gd name="T58" fmla="*/ 82 w 164"/>
                  <a:gd name="T59" fmla="*/ 260 h 346"/>
                  <a:gd name="T60" fmla="*/ 82 w 164"/>
                  <a:gd name="T61" fmla="*/ 302 h 346"/>
                  <a:gd name="T62" fmla="*/ 129 w 164"/>
                  <a:gd name="T63" fmla="*/ 251 h 346"/>
                  <a:gd name="T64" fmla="*/ 82 w 164"/>
                  <a:gd name="T65" fmla="*/ 251 h 346"/>
                  <a:gd name="T66" fmla="*/ 82 w 164"/>
                  <a:gd name="T67" fmla="*/ 209 h 346"/>
                  <a:gd name="T68" fmla="*/ 129 w 164"/>
                  <a:gd name="T69" fmla="*/ 209 h 346"/>
                  <a:gd name="T70" fmla="*/ 129 w 164"/>
                  <a:gd name="T71" fmla="*/ 25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 h="346">
                    <a:moveTo>
                      <a:pt x="148" y="181"/>
                    </a:moveTo>
                    <a:lnTo>
                      <a:pt x="148" y="136"/>
                    </a:lnTo>
                    <a:lnTo>
                      <a:pt x="123" y="136"/>
                    </a:lnTo>
                    <a:lnTo>
                      <a:pt x="123" y="82"/>
                    </a:lnTo>
                    <a:lnTo>
                      <a:pt x="101" y="82"/>
                    </a:lnTo>
                    <a:lnTo>
                      <a:pt x="101" y="45"/>
                    </a:lnTo>
                    <a:lnTo>
                      <a:pt x="87" y="45"/>
                    </a:lnTo>
                    <a:lnTo>
                      <a:pt x="87" y="0"/>
                    </a:lnTo>
                    <a:lnTo>
                      <a:pt x="77" y="0"/>
                    </a:lnTo>
                    <a:lnTo>
                      <a:pt x="77" y="45"/>
                    </a:lnTo>
                    <a:lnTo>
                      <a:pt x="63" y="45"/>
                    </a:lnTo>
                    <a:lnTo>
                      <a:pt x="63" y="82"/>
                    </a:lnTo>
                    <a:lnTo>
                      <a:pt x="42" y="82"/>
                    </a:lnTo>
                    <a:lnTo>
                      <a:pt x="42" y="136"/>
                    </a:lnTo>
                    <a:lnTo>
                      <a:pt x="16" y="136"/>
                    </a:lnTo>
                    <a:lnTo>
                      <a:pt x="16" y="181"/>
                    </a:lnTo>
                    <a:lnTo>
                      <a:pt x="0" y="181"/>
                    </a:lnTo>
                    <a:lnTo>
                      <a:pt x="0" y="346"/>
                    </a:lnTo>
                    <a:lnTo>
                      <a:pt x="164" y="346"/>
                    </a:lnTo>
                    <a:lnTo>
                      <a:pt x="164" y="181"/>
                    </a:lnTo>
                    <a:lnTo>
                      <a:pt x="148" y="181"/>
                    </a:lnTo>
                    <a:close/>
                    <a:moveTo>
                      <a:pt x="35" y="158"/>
                    </a:moveTo>
                    <a:lnTo>
                      <a:pt x="82" y="158"/>
                    </a:lnTo>
                    <a:lnTo>
                      <a:pt x="82" y="200"/>
                    </a:lnTo>
                    <a:lnTo>
                      <a:pt x="35" y="200"/>
                    </a:lnTo>
                    <a:lnTo>
                      <a:pt x="35" y="158"/>
                    </a:lnTo>
                    <a:close/>
                    <a:moveTo>
                      <a:pt x="82" y="302"/>
                    </a:moveTo>
                    <a:lnTo>
                      <a:pt x="35" y="302"/>
                    </a:lnTo>
                    <a:lnTo>
                      <a:pt x="35" y="260"/>
                    </a:lnTo>
                    <a:lnTo>
                      <a:pt x="82" y="260"/>
                    </a:lnTo>
                    <a:lnTo>
                      <a:pt x="82" y="302"/>
                    </a:lnTo>
                    <a:close/>
                    <a:moveTo>
                      <a:pt x="129" y="251"/>
                    </a:moveTo>
                    <a:lnTo>
                      <a:pt x="82" y="251"/>
                    </a:lnTo>
                    <a:lnTo>
                      <a:pt x="82" y="209"/>
                    </a:lnTo>
                    <a:lnTo>
                      <a:pt x="129" y="209"/>
                    </a:lnTo>
                    <a:lnTo>
                      <a:pt x="129" y="251"/>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sz="2856">
                  <a:solidFill>
                    <a:srgbClr val="000000"/>
                  </a:solidFill>
                </a:endParaRPr>
              </a:p>
            </p:txBody>
          </p:sp>
          <p:sp>
            <p:nvSpPr>
              <p:cNvPr id="118" name="Freeform 106"/>
              <p:cNvSpPr>
                <a:spLocks noEditPoints="1"/>
              </p:cNvSpPr>
              <p:nvPr/>
            </p:nvSpPr>
            <p:spPr bwMode="auto">
              <a:xfrm>
                <a:off x="3679497" y="5365893"/>
                <a:ext cx="362307" cy="736363"/>
              </a:xfrm>
              <a:custGeom>
                <a:avLst/>
                <a:gdLst>
                  <a:gd name="T0" fmla="*/ 0 w 185"/>
                  <a:gd name="T1" fmla="*/ 0 h 376"/>
                  <a:gd name="T2" fmla="*/ 0 w 185"/>
                  <a:gd name="T3" fmla="*/ 376 h 376"/>
                  <a:gd name="T4" fmla="*/ 185 w 185"/>
                  <a:gd name="T5" fmla="*/ 376 h 376"/>
                  <a:gd name="T6" fmla="*/ 185 w 185"/>
                  <a:gd name="T7" fmla="*/ 0 h 376"/>
                  <a:gd name="T8" fmla="*/ 0 w 185"/>
                  <a:gd name="T9" fmla="*/ 0 h 376"/>
                  <a:gd name="T10" fmla="*/ 86 w 185"/>
                  <a:gd name="T11" fmla="*/ 304 h 376"/>
                  <a:gd name="T12" fmla="*/ 20 w 185"/>
                  <a:gd name="T13" fmla="*/ 304 h 376"/>
                  <a:gd name="T14" fmla="*/ 20 w 185"/>
                  <a:gd name="T15" fmla="*/ 244 h 376"/>
                  <a:gd name="T16" fmla="*/ 86 w 185"/>
                  <a:gd name="T17" fmla="*/ 244 h 376"/>
                  <a:gd name="T18" fmla="*/ 86 w 185"/>
                  <a:gd name="T19" fmla="*/ 304 h 376"/>
                  <a:gd name="T20" fmla="*/ 86 w 185"/>
                  <a:gd name="T21" fmla="*/ 230 h 376"/>
                  <a:gd name="T22" fmla="*/ 20 w 185"/>
                  <a:gd name="T23" fmla="*/ 230 h 376"/>
                  <a:gd name="T24" fmla="*/ 20 w 185"/>
                  <a:gd name="T25" fmla="*/ 171 h 376"/>
                  <a:gd name="T26" fmla="*/ 86 w 185"/>
                  <a:gd name="T27" fmla="*/ 171 h 376"/>
                  <a:gd name="T28" fmla="*/ 86 w 185"/>
                  <a:gd name="T29" fmla="*/ 230 h 376"/>
                  <a:gd name="T30" fmla="*/ 86 w 185"/>
                  <a:gd name="T31" fmla="*/ 157 h 376"/>
                  <a:gd name="T32" fmla="*/ 20 w 185"/>
                  <a:gd name="T33" fmla="*/ 157 h 376"/>
                  <a:gd name="T34" fmla="*/ 20 w 185"/>
                  <a:gd name="T35" fmla="*/ 98 h 376"/>
                  <a:gd name="T36" fmla="*/ 86 w 185"/>
                  <a:gd name="T37" fmla="*/ 98 h 376"/>
                  <a:gd name="T38" fmla="*/ 86 w 185"/>
                  <a:gd name="T39" fmla="*/ 157 h 376"/>
                  <a:gd name="T40" fmla="*/ 86 w 185"/>
                  <a:gd name="T41" fmla="*/ 85 h 376"/>
                  <a:gd name="T42" fmla="*/ 20 w 185"/>
                  <a:gd name="T43" fmla="*/ 85 h 376"/>
                  <a:gd name="T44" fmla="*/ 20 w 185"/>
                  <a:gd name="T45" fmla="*/ 25 h 376"/>
                  <a:gd name="T46" fmla="*/ 86 w 185"/>
                  <a:gd name="T47" fmla="*/ 25 h 376"/>
                  <a:gd name="T48" fmla="*/ 86 w 185"/>
                  <a:gd name="T49" fmla="*/ 85 h 376"/>
                  <a:gd name="T50" fmla="*/ 166 w 185"/>
                  <a:gd name="T51" fmla="*/ 304 h 376"/>
                  <a:gd name="T52" fmla="*/ 99 w 185"/>
                  <a:gd name="T53" fmla="*/ 304 h 376"/>
                  <a:gd name="T54" fmla="*/ 99 w 185"/>
                  <a:gd name="T55" fmla="*/ 244 h 376"/>
                  <a:gd name="T56" fmla="*/ 166 w 185"/>
                  <a:gd name="T57" fmla="*/ 244 h 376"/>
                  <a:gd name="T58" fmla="*/ 166 w 185"/>
                  <a:gd name="T59" fmla="*/ 304 h 376"/>
                  <a:gd name="T60" fmla="*/ 166 w 185"/>
                  <a:gd name="T61" fmla="*/ 230 h 376"/>
                  <a:gd name="T62" fmla="*/ 99 w 185"/>
                  <a:gd name="T63" fmla="*/ 230 h 376"/>
                  <a:gd name="T64" fmla="*/ 99 w 185"/>
                  <a:gd name="T65" fmla="*/ 171 h 376"/>
                  <a:gd name="T66" fmla="*/ 166 w 185"/>
                  <a:gd name="T67" fmla="*/ 171 h 376"/>
                  <a:gd name="T68" fmla="*/ 166 w 185"/>
                  <a:gd name="T69" fmla="*/ 230 h 376"/>
                  <a:gd name="T70" fmla="*/ 166 w 185"/>
                  <a:gd name="T71" fmla="*/ 157 h 376"/>
                  <a:gd name="T72" fmla="*/ 99 w 185"/>
                  <a:gd name="T73" fmla="*/ 157 h 376"/>
                  <a:gd name="T74" fmla="*/ 99 w 185"/>
                  <a:gd name="T75" fmla="*/ 98 h 376"/>
                  <a:gd name="T76" fmla="*/ 166 w 185"/>
                  <a:gd name="T77" fmla="*/ 98 h 376"/>
                  <a:gd name="T78" fmla="*/ 166 w 185"/>
                  <a:gd name="T79" fmla="*/ 157 h 376"/>
                  <a:gd name="T80" fmla="*/ 166 w 185"/>
                  <a:gd name="T81" fmla="*/ 85 h 376"/>
                  <a:gd name="T82" fmla="*/ 99 w 185"/>
                  <a:gd name="T83" fmla="*/ 85 h 376"/>
                  <a:gd name="T84" fmla="*/ 99 w 185"/>
                  <a:gd name="T85" fmla="*/ 25 h 376"/>
                  <a:gd name="T86" fmla="*/ 166 w 185"/>
                  <a:gd name="T87" fmla="*/ 25 h 376"/>
                  <a:gd name="T88" fmla="*/ 166 w 185"/>
                  <a:gd name="T89" fmla="*/ 8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5" h="376">
                    <a:moveTo>
                      <a:pt x="0" y="0"/>
                    </a:moveTo>
                    <a:lnTo>
                      <a:pt x="0" y="376"/>
                    </a:lnTo>
                    <a:lnTo>
                      <a:pt x="185" y="376"/>
                    </a:lnTo>
                    <a:lnTo>
                      <a:pt x="185" y="0"/>
                    </a:lnTo>
                    <a:lnTo>
                      <a:pt x="0" y="0"/>
                    </a:lnTo>
                    <a:close/>
                    <a:moveTo>
                      <a:pt x="86" y="304"/>
                    </a:moveTo>
                    <a:lnTo>
                      <a:pt x="20" y="304"/>
                    </a:lnTo>
                    <a:lnTo>
                      <a:pt x="20" y="244"/>
                    </a:lnTo>
                    <a:lnTo>
                      <a:pt x="86" y="244"/>
                    </a:lnTo>
                    <a:lnTo>
                      <a:pt x="86" y="304"/>
                    </a:lnTo>
                    <a:close/>
                    <a:moveTo>
                      <a:pt x="86" y="230"/>
                    </a:moveTo>
                    <a:lnTo>
                      <a:pt x="20" y="230"/>
                    </a:lnTo>
                    <a:lnTo>
                      <a:pt x="20" y="171"/>
                    </a:lnTo>
                    <a:lnTo>
                      <a:pt x="86" y="171"/>
                    </a:lnTo>
                    <a:lnTo>
                      <a:pt x="86" y="230"/>
                    </a:lnTo>
                    <a:close/>
                    <a:moveTo>
                      <a:pt x="86" y="157"/>
                    </a:moveTo>
                    <a:lnTo>
                      <a:pt x="20" y="157"/>
                    </a:lnTo>
                    <a:lnTo>
                      <a:pt x="20" y="98"/>
                    </a:lnTo>
                    <a:lnTo>
                      <a:pt x="86" y="98"/>
                    </a:lnTo>
                    <a:lnTo>
                      <a:pt x="86" y="157"/>
                    </a:lnTo>
                    <a:close/>
                    <a:moveTo>
                      <a:pt x="86" y="85"/>
                    </a:moveTo>
                    <a:lnTo>
                      <a:pt x="20" y="85"/>
                    </a:lnTo>
                    <a:lnTo>
                      <a:pt x="20" y="25"/>
                    </a:lnTo>
                    <a:lnTo>
                      <a:pt x="86" y="25"/>
                    </a:lnTo>
                    <a:lnTo>
                      <a:pt x="86" y="85"/>
                    </a:lnTo>
                    <a:close/>
                    <a:moveTo>
                      <a:pt x="166" y="304"/>
                    </a:moveTo>
                    <a:lnTo>
                      <a:pt x="99" y="304"/>
                    </a:lnTo>
                    <a:lnTo>
                      <a:pt x="99" y="244"/>
                    </a:lnTo>
                    <a:lnTo>
                      <a:pt x="166" y="244"/>
                    </a:lnTo>
                    <a:lnTo>
                      <a:pt x="166" y="304"/>
                    </a:lnTo>
                    <a:close/>
                    <a:moveTo>
                      <a:pt x="166" y="230"/>
                    </a:moveTo>
                    <a:lnTo>
                      <a:pt x="99" y="230"/>
                    </a:lnTo>
                    <a:lnTo>
                      <a:pt x="99" y="171"/>
                    </a:lnTo>
                    <a:lnTo>
                      <a:pt x="166" y="171"/>
                    </a:lnTo>
                    <a:lnTo>
                      <a:pt x="166" y="230"/>
                    </a:lnTo>
                    <a:close/>
                    <a:moveTo>
                      <a:pt x="166" y="157"/>
                    </a:moveTo>
                    <a:lnTo>
                      <a:pt x="99" y="157"/>
                    </a:lnTo>
                    <a:lnTo>
                      <a:pt x="99" y="98"/>
                    </a:lnTo>
                    <a:lnTo>
                      <a:pt x="166" y="98"/>
                    </a:lnTo>
                    <a:lnTo>
                      <a:pt x="166" y="157"/>
                    </a:lnTo>
                    <a:close/>
                    <a:moveTo>
                      <a:pt x="166" y="85"/>
                    </a:moveTo>
                    <a:lnTo>
                      <a:pt x="99" y="85"/>
                    </a:lnTo>
                    <a:lnTo>
                      <a:pt x="99" y="25"/>
                    </a:lnTo>
                    <a:lnTo>
                      <a:pt x="166" y="25"/>
                    </a:lnTo>
                    <a:lnTo>
                      <a:pt x="166" y="85"/>
                    </a:lnTo>
                    <a:close/>
                  </a:path>
                </a:pathLst>
              </a:custGeom>
              <a:solidFill>
                <a:srgbClr val="0070C0"/>
              </a:solidFill>
              <a:ln>
                <a:noFill/>
              </a:ln>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sz="2856">
                  <a:solidFill>
                    <a:srgbClr val="000000"/>
                  </a:solidFill>
                </a:endParaRPr>
              </a:p>
            </p:txBody>
          </p:sp>
        </p:grpSp>
        <p:sp>
          <p:nvSpPr>
            <p:cNvPr id="87" name="Freeform 90"/>
            <p:cNvSpPr>
              <a:spLocks/>
            </p:cNvSpPr>
            <p:nvPr/>
          </p:nvSpPr>
          <p:spPr bwMode="auto">
            <a:xfrm>
              <a:off x="5458367" y="5409211"/>
              <a:ext cx="3179804" cy="46534"/>
            </a:xfrm>
            <a:custGeom>
              <a:avLst/>
              <a:gdLst>
                <a:gd name="T0" fmla="*/ 2028 w 2087"/>
                <a:gd name="T1" fmla="*/ 139 h 139"/>
                <a:gd name="T2" fmla="*/ 59 w 2087"/>
                <a:gd name="T3" fmla="*/ 139 h 139"/>
                <a:gd name="T4" fmla="*/ 26 w 2087"/>
                <a:gd name="T5" fmla="*/ 65 h 139"/>
                <a:gd name="T6" fmla="*/ 73 w 2087"/>
                <a:gd name="T7" fmla="*/ 14 h 139"/>
                <a:gd name="T8" fmla="*/ 106 w 2087"/>
                <a:gd name="T9" fmla="*/ 0 h 139"/>
                <a:gd name="T10" fmla="*/ 1981 w 2087"/>
                <a:gd name="T11" fmla="*/ 0 h 139"/>
                <a:gd name="T12" fmla="*/ 2014 w 2087"/>
                <a:gd name="T13" fmla="*/ 14 h 139"/>
                <a:gd name="T14" fmla="*/ 2061 w 2087"/>
                <a:gd name="T15" fmla="*/ 65 h 139"/>
                <a:gd name="T16" fmla="*/ 2028 w 2087"/>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7" h="139">
                  <a:moveTo>
                    <a:pt x="2028" y="139"/>
                  </a:moveTo>
                  <a:cubicBezTo>
                    <a:pt x="59" y="139"/>
                    <a:pt x="59" y="139"/>
                    <a:pt x="59" y="139"/>
                  </a:cubicBezTo>
                  <a:cubicBezTo>
                    <a:pt x="20" y="139"/>
                    <a:pt x="0" y="94"/>
                    <a:pt x="26" y="65"/>
                  </a:cubicBezTo>
                  <a:cubicBezTo>
                    <a:pt x="73" y="14"/>
                    <a:pt x="73" y="14"/>
                    <a:pt x="73" y="14"/>
                  </a:cubicBezTo>
                  <a:cubicBezTo>
                    <a:pt x="82" y="5"/>
                    <a:pt x="94" y="0"/>
                    <a:pt x="106" y="0"/>
                  </a:cubicBezTo>
                  <a:cubicBezTo>
                    <a:pt x="1981" y="0"/>
                    <a:pt x="1981" y="0"/>
                    <a:pt x="1981" y="0"/>
                  </a:cubicBezTo>
                  <a:cubicBezTo>
                    <a:pt x="1994" y="0"/>
                    <a:pt x="2006" y="5"/>
                    <a:pt x="2014" y="14"/>
                  </a:cubicBezTo>
                  <a:cubicBezTo>
                    <a:pt x="2061" y="65"/>
                    <a:pt x="2061" y="65"/>
                    <a:pt x="2061" y="65"/>
                  </a:cubicBezTo>
                  <a:cubicBezTo>
                    <a:pt x="2087" y="94"/>
                    <a:pt x="2067" y="139"/>
                    <a:pt x="2028" y="139"/>
                  </a:cubicBez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sz="2856" dirty="0">
                <a:solidFill>
                  <a:srgbClr val="000000"/>
                </a:solidFill>
              </a:endParaRPr>
            </a:p>
          </p:txBody>
        </p:sp>
        <p:sp>
          <p:nvSpPr>
            <p:cNvPr id="88" name="Freeform 91"/>
            <p:cNvSpPr>
              <a:spLocks noChangeAspect="1"/>
            </p:cNvSpPr>
            <p:nvPr/>
          </p:nvSpPr>
          <p:spPr bwMode="auto">
            <a:xfrm>
              <a:off x="6656126" y="2327373"/>
              <a:ext cx="1905772" cy="1180435"/>
            </a:xfrm>
            <a:custGeom>
              <a:avLst/>
              <a:gdLst>
                <a:gd name="T0" fmla="*/ 860 w 994"/>
                <a:gd name="T1" fmla="*/ 342 h 610"/>
                <a:gd name="T2" fmla="*/ 858 w 994"/>
                <a:gd name="T3" fmla="*/ 342 h 610"/>
                <a:gd name="T4" fmla="*/ 860 w 994"/>
                <a:gd name="T5" fmla="*/ 305 h 610"/>
                <a:gd name="T6" fmla="*/ 555 w 994"/>
                <a:gd name="T7" fmla="*/ 0 h 610"/>
                <a:gd name="T8" fmla="*/ 272 w 994"/>
                <a:gd name="T9" fmla="*/ 193 h 610"/>
                <a:gd name="T10" fmla="*/ 212 w 994"/>
                <a:gd name="T11" fmla="*/ 185 h 610"/>
                <a:gd name="T12" fmla="*/ 0 w 994"/>
                <a:gd name="T13" fmla="*/ 397 h 610"/>
                <a:gd name="T14" fmla="*/ 212 w 994"/>
                <a:gd name="T15" fmla="*/ 610 h 610"/>
                <a:gd name="T16" fmla="*/ 860 w 994"/>
                <a:gd name="T17" fmla="*/ 610 h 610"/>
                <a:gd name="T18" fmla="*/ 994 w 994"/>
                <a:gd name="T19" fmla="*/ 476 h 610"/>
                <a:gd name="T20" fmla="*/ 860 w 994"/>
                <a:gd name="T21" fmla="*/ 34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 h="610">
                  <a:moveTo>
                    <a:pt x="860" y="342"/>
                  </a:moveTo>
                  <a:cubicBezTo>
                    <a:pt x="859" y="342"/>
                    <a:pt x="858" y="342"/>
                    <a:pt x="858" y="342"/>
                  </a:cubicBezTo>
                  <a:cubicBezTo>
                    <a:pt x="859" y="330"/>
                    <a:pt x="860" y="318"/>
                    <a:pt x="860" y="305"/>
                  </a:cubicBezTo>
                  <a:cubicBezTo>
                    <a:pt x="860" y="137"/>
                    <a:pt x="723" y="0"/>
                    <a:pt x="555" y="0"/>
                  </a:cubicBezTo>
                  <a:cubicBezTo>
                    <a:pt x="426" y="0"/>
                    <a:pt x="316" y="80"/>
                    <a:pt x="272" y="193"/>
                  </a:cubicBezTo>
                  <a:cubicBezTo>
                    <a:pt x="253" y="188"/>
                    <a:pt x="233" y="185"/>
                    <a:pt x="212" y="185"/>
                  </a:cubicBezTo>
                  <a:cubicBezTo>
                    <a:pt x="95" y="185"/>
                    <a:pt x="0" y="280"/>
                    <a:pt x="0" y="397"/>
                  </a:cubicBezTo>
                  <a:cubicBezTo>
                    <a:pt x="0" y="515"/>
                    <a:pt x="95" y="610"/>
                    <a:pt x="212" y="610"/>
                  </a:cubicBezTo>
                  <a:cubicBezTo>
                    <a:pt x="860" y="610"/>
                    <a:pt x="860" y="610"/>
                    <a:pt x="860" y="610"/>
                  </a:cubicBezTo>
                  <a:cubicBezTo>
                    <a:pt x="934" y="610"/>
                    <a:pt x="994" y="550"/>
                    <a:pt x="994" y="476"/>
                  </a:cubicBezTo>
                  <a:cubicBezTo>
                    <a:pt x="994" y="402"/>
                    <a:pt x="934" y="342"/>
                    <a:pt x="860" y="342"/>
                  </a:cubicBezTo>
                  <a:close/>
                </a:path>
              </a:pathLst>
            </a:custGeom>
            <a:solidFill>
              <a:schemeClr val="accent3">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p>
              <a:pPr defTabSz="931326" fontAlgn="base">
                <a:spcBef>
                  <a:spcPct val="0"/>
                </a:spcBef>
                <a:spcAft>
                  <a:spcPct val="0"/>
                </a:spcAft>
              </a:pPr>
              <a:endParaRPr lang="en-US" sz="2856" dirty="0">
                <a:solidFill>
                  <a:srgbClr val="000000"/>
                </a:solidFill>
                <a:latin typeface="Segoe UI Semilight"/>
                <a:ea typeface="MS PGothic" charset="0"/>
                <a:cs typeface="MS PGothic" charset="0"/>
              </a:endParaRPr>
            </a:p>
          </p:txBody>
        </p:sp>
        <p:sp>
          <p:nvSpPr>
            <p:cNvPr id="107" name="Freeform 92"/>
            <p:cNvSpPr>
              <a:spLocks noChangeAspect="1"/>
            </p:cNvSpPr>
            <p:nvPr/>
          </p:nvSpPr>
          <p:spPr bwMode="auto">
            <a:xfrm>
              <a:off x="6853140" y="2832682"/>
              <a:ext cx="1831506" cy="835470"/>
            </a:xfrm>
            <a:custGeom>
              <a:avLst/>
              <a:gdLst>
                <a:gd name="T0" fmla="*/ 951 w 1004"/>
                <a:gd name="T1" fmla="*/ 296 h 454"/>
                <a:gd name="T2" fmla="*/ 809 w 1004"/>
                <a:gd name="T3" fmla="*/ 168 h 454"/>
                <a:gd name="T4" fmla="*/ 730 w 1004"/>
                <a:gd name="T5" fmla="*/ 191 h 454"/>
                <a:gd name="T6" fmla="*/ 506 w 1004"/>
                <a:gd name="T7" fmla="*/ 0 h 454"/>
                <a:gd name="T8" fmla="*/ 286 w 1004"/>
                <a:gd name="T9" fmla="*/ 169 h 454"/>
                <a:gd name="T10" fmla="*/ 266 w 1004"/>
                <a:gd name="T11" fmla="*/ 168 h 454"/>
                <a:gd name="T12" fmla="*/ 133 w 1004"/>
                <a:gd name="T13" fmla="*/ 256 h 454"/>
                <a:gd name="T14" fmla="*/ 102 w 1004"/>
                <a:gd name="T15" fmla="*/ 251 h 454"/>
                <a:gd name="T16" fmla="*/ 0 w 1004"/>
                <a:gd name="T17" fmla="*/ 353 h 454"/>
                <a:gd name="T18" fmla="*/ 102 w 1004"/>
                <a:gd name="T19" fmla="*/ 454 h 454"/>
                <a:gd name="T20" fmla="*/ 921 w 1004"/>
                <a:gd name="T21" fmla="*/ 454 h 454"/>
                <a:gd name="T22" fmla="*/ 1004 w 1004"/>
                <a:gd name="T23" fmla="*/ 372 h 454"/>
                <a:gd name="T24" fmla="*/ 951 w 1004"/>
                <a:gd name="T25" fmla="*/ 2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4" h="454">
                  <a:moveTo>
                    <a:pt x="951" y="296"/>
                  </a:moveTo>
                  <a:cubicBezTo>
                    <a:pt x="944" y="224"/>
                    <a:pt x="883" y="168"/>
                    <a:pt x="809" y="168"/>
                  </a:cubicBezTo>
                  <a:cubicBezTo>
                    <a:pt x="780" y="168"/>
                    <a:pt x="753" y="176"/>
                    <a:pt x="730" y="191"/>
                  </a:cubicBezTo>
                  <a:cubicBezTo>
                    <a:pt x="713" y="83"/>
                    <a:pt x="619" y="0"/>
                    <a:pt x="506" y="0"/>
                  </a:cubicBezTo>
                  <a:cubicBezTo>
                    <a:pt x="401" y="0"/>
                    <a:pt x="312" y="72"/>
                    <a:pt x="286" y="169"/>
                  </a:cubicBezTo>
                  <a:cubicBezTo>
                    <a:pt x="280" y="168"/>
                    <a:pt x="273" y="168"/>
                    <a:pt x="266" y="168"/>
                  </a:cubicBezTo>
                  <a:cubicBezTo>
                    <a:pt x="206" y="168"/>
                    <a:pt x="155" y="204"/>
                    <a:pt x="133" y="256"/>
                  </a:cubicBezTo>
                  <a:cubicBezTo>
                    <a:pt x="123" y="253"/>
                    <a:pt x="113" y="251"/>
                    <a:pt x="102" y="251"/>
                  </a:cubicBezTo>
                  <a:cubicBezTo>
                    <a:pt x="45" y="251"/>
                    <a:pt x="0" y="297"/>
                    <a:pt x="0" y="353"/>
                  </a:cubicBezTo>
                  <a:cubicBezTo>
                    <a:pt x="0" y="409"/>
                    <a:pt x="45" y="454"/>
                    <a:pt x="102" y="454"/>
                  </a:cubicBezTo>
                  <a:cubicBezTo>
                    <a:pt x="921" y="454"/>
                    <a:pt x="921" y="454"/>
                    <a:pt x="921" y="454"/>
                  </a:cubicBezTo>
                  <a:cubicBezTo>
                    <a:pt x="967" y="454"/>
                    <a:pt x="1004" y="417"/>
                    <a:pt x="1004" y="372"/>
                  </a:cubicBezTo>
                  <a:cubicBezTo>
                    <a:pt x="1004" y="337"/>
                    <a:pt x="982" y="308"/>
                    <a:pt x="951" y="296"/>
                  </a:cubicBezTo>
                  <a:close/>
                </a:path>
              </a:pathLst>
            </a:custGeom>
            <a:solidFill>
              <a:schemeClr val="accent3">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376" tIns="45688" rIns="91376" bIns="45688" numCol="1" anchor="t" anchorCtr="0" compatLnSpc="1">
              <a:prstTxWarp prst="textNoShape">
                <a:avLst/>
              </a:prstTxWarp>
            </a:bodyPr>
            <a:lstStyle>
              <a:defPPr>
                <a:defRPr lang="en-US"/>
              </a:defPPr>
              <a:lvl1pPr algn="l" defTabSz="931863" rtl="0" fontAlgn="base">
                <a:spcBef>
                  <a:spcPct val="0"/>
                </a:spcBef>
                <a:spcAft>
                  <a:spcPct val="0"/>
                </a:spcAft>
                <a:defRPr sz="2400" kern="1200">
                  <a:solidFill>
                    <a:schemeClr val="tx1"/>
                  </a:solidFill>
                  <a:latin typeface="Segoe UI" charset="0"/>
                  <a:ea typeface="MS PGothic" charset="0"/>
                  <a:cs typeface="MS PGothic" charset="0"/>
                </a:defRPr>
              </a:lvl1pPr>
              <a:lvl2pPr marL="465138" indent="-7938" algn="l" defTabSz="931863" rtl="0" fontAlgn="base">
                <a:spcBef>
                  <a:spcPct val="0"/>
                </a:spcBef>
                <a:spcAft>
                  <a:spcPct val="0"/>
                </a:spcAft>
                <a:defRPr sz="2400" kern="1200">
                  <a:solidFill>
                    <a:schemeClr val="tx1"/>
                  </a:solidFill>
                  <a:latin typeface="Segoe UI" charset="0"/>
                  <a:ea typeface="MS PGothic" charset="0"/>
                  <a:cs typeface="MS PGothic" charset="0"/>
                </a:defRPr>
              </a:lvl2pPr>
              <a:lvl3pPr marL="931863" indent="-17463" algn="l" defTabSz="931863" rtl="0" fontAlgn="base">
                <a:spcBef>
                  <a:spcPct val="0"/>
                </a:spcBef>
                <a:spcAft>
                  <a:spcPct val="0"/>
                </a:spcAft>
                <a:defRPr sz="2400" kern="1200">
                  <a:solidFill>
                    <a:schemeClr val="tx1"/>
                  </a:solidFill>
                  <a:latin typeface="Segoe UI" charset="0"/>
                  <a:ea typeface="MS PGothic" charset="0"/>
                  <a:cs typeface="MS PGothic" charset="0"/>
                </a:defRPr>
              </a:lvl3pPr>
              <a:lvl4pPr marL="1398588" indent="-26988" algn="l" defTabSz="931863" rtl="0" fontAlgn="base">
                <a:spcBef>
                  <a:spcPct val="0"/>
                </a:spcBef>
                <a:spcAft>
                  <a:spcPct val="0"/>
                </a:spcAft>
                <a:defRPr sz="2400" kern="1200">
                  <a:solidFill>
                    <a:schemeClr val="tx1"/>
                  </a:solidFill>
                  <a:latin typeface="Segoe UI" charset="0"/>
                  <a:ea typeface="MS PGothic" charset="0"/>
                  <a:cs typeface="MS PGothic" charset="0"/>
                </a:defRPr>
              </a:lvl4pPr>
              <a:lvl5pPr marL="1865313" indent="-36513" algn="l" defTabSz="931863" rtl="0" fontAlgn="base">
                <a:spcBef>
                  <a:spcPct val="0"/>
                </a:spcBef>
                <a:spcAft>
                  <a:spcPct val="0"/>
                </a:spcAft>
                <a:defRPr sz="2400" kern="1200">
                  <a:solidFill>
                    <a:schemeClr val="tx1"/>
                  </a:solidFill>
                  <a:latin typeface="Segoe UI" charset="0"/>
                  <a:ea typeface="MS PGothic" charset="0"/>
                  <a:cs typeface="MS PGothic" charset="0"/>
                </a:defRPr>
              </a:lvl5pPr>
              <a:lvl6pPr marL="2286000" algn="l" defTabSz="457200" rtl="0" eaLnBrk="1" latinLnBrk="0" hangingPunct="1">
                <a:defRPr sz="2400" kern="1200">
                  <a:solidFill>
                    <a:schemeClr val="tx1"/>
                  </a:solidFill>
                  <a:latin typeface="Segoe UI" charset="0"/>
                  <a:ea typeface="MS PGothic" charset="0"/>
                  <a:cs typeface="MS PGothic" charset="0"/>
                </a:defRPr>
              </a:lvl6pPr>
              <a:lvl7pPr marL="2743200" algn="l" defTabSz="457200" rtl="0" eaLnBrk="1" latinLnBrk="0" hangingPunct="1">
                <a:defRPr sz="2400" kern="1200">
                  <a:solidFill>
                    <a:schemeClr val="tx1"/>
                  </a:solidFill>
                  <a:latin typeface="Segoe UI" charset="0"/>
                  <a:ea typeface="MS PGothic" charset="0"/>
                  <a:cs typeface="MS PGothic" charset="0"/>
                </a:defRPr>
              </a:lvl7pPr>
              <a:lvl8pPr marL="3200400" algn="l" defTabSz="457200" rtl="0" eaLnBrk="1" latinLnBrk="0" hangingPunct="1">
                <a:defRPr sz="2400" kern="1200">
                  <a:solidFill>
                    <a:schemeClr val="tx1"/>
                  </a:solidFill>
                  <a:latin typeface="Segoe UI" charset="0"/>
                  <a:ea typeface="MS PGothic" charset="0"/>
                  <a:cs typeface="MS PGothic" charset="0"/>
                </a:defRPr>
              </a:lvl8pPr>
              <a:lvl9pPr marL="3657600" algn="l" defTabSz="457200" rtl="0" eaLnBrk="1" latinLnBrk="0" hangingPunct="1">
                <a:defRPr sz="2400" kern="1200">
                  <a:solidFill>
                    <a:schemeClr val="tx1"/>
                  </a:solidFill>
                  <a:latin typeface="Segoe UI" charset="0"/>
                  <a:ea typeface="MS PGothic" charset="0"/>
                  <a:cs typeface="MS PGothic" charset="0"/>
                </a:defRPr>
              </a:lvl9pPr>
            </a:lstStyle>
            <a:p>
              <a:pPr defTabSz="931684">
                <a:defRPr/>
              </a:pPr>
              <a:endParaRPr lang="en-US" sz="2856">
                <a:solidFill>
                  <a:srgbClr val="000000"/>
                </a:solidFill>
              </a:endParaRPr>
            </a:p>
          </p:txBody>
        </p:sp>
        <p:sp>
          <p:nvSpPr>
            <p:cNvPr id="109" name="TextBox 108"/>
            <p:cNvSpPr txBox="1"/>
            <p:nvPr/>
          </p:nvSpPr>
          <p:spPr>
            <a:xfrm>
              <a:off x="7498649" y="4083643"/>
              <a:ext cx="1032272" cy="115213"/>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22" kern="0" dirty="0">
                  <a:gradFill>
                    <a:gsLst>
                      <a:gs pos="2917">
                        <a:srgbClr val="000000"/>
                      </a:gs>
                      <a:gs pos="30000">
                        <a:srgbClr val="000000"/>
                      </a:gs>
                    </a:gsLst>
                    <a:lin ang="5400000" scaled="0"/>
                  </a:gradFill>
                  <a:latin typeface="Segoe UI Semilight"/>
                </a:rPr>
                <a:t>Cloud</a:t>
              </a:r>
            </a:p>
          </p:txBody>
        </p:sp>
        <p:sp>
          <p:nvSpPr>
            <p:cNvPr id="110" name="TextBox 109"/>
            <p:cNvSpPr txBox="1"/>
            <p:nvPr/>
          </p:nvSpPr>
          <p:spPr>
            <a:xfrm>
              <a:off x="7374372" y="4348380"/>
              <a:ext cx="1146659" cy="120171"/>
            </a:xfrm>
            <a:prstGeom prst="rect">
              <a:avLst/>
            </a:prstGeom>
            <a:noFill/>
          </p:spPr>
          <p:txBody>
            <a:bodyPr wrap="square" lIns="182802" tIns="146241" rIns="182802" bIns="146241" rtlCol="0" anchor="ctr">
              <a:noAutofit/>
            </a:bodyPr>
            <a:lstStyle/>
            <a:p>
              <a:pPr defTabSz="932205">
                <a:lnSpc>
                  <a:spcPct val="90000"/>
                </a:lnSpc>
                <a:spcAft>
                  <a:spcPts val="600"/>
                </a:spcAft>
                <a:defRPr/>
              </a:pPr>
              <a:r>
                <a:rPr lang="en-US" sz="1122" kern="0" dirty="0">
                  <a:gradFill>
                    <a:gsLst>
                      <a:gs pos="2917">
                        <a:srgbClr val="000000"/>
                      </a:gs>
                      <a:gs pos="30000">
                        <a:srgbClr val="000000"/>
                      </a:gs>
                    </a:gsLst>
                    <a:lin ang="5400000" scaled="0"/>
                  </a:gradFill>
                  <a:latin typeface="Segoe UI Semilight"/>
                </a:rPr>
                <a:t>On-premises</a:t>
              </a:r>
            </a:p>
          </p:txBody>
        </p:sp>
        <p:sp>
          <p:nvSpPr>
            <p:cNvPr id="83" name="TextBox 82"/>
            <p:cNvSpPr txBox="1"/>
            <p:nvPr/>
          </p:nvSpPr>
          <p:spPr>
            <a:xfrm>
              <a:off x="5379283" y="3944413"/>
              <a:ext cx="1440243" cy="613567"/>
            </a:xfrm>
            <a:prstGeom prst="rect">
              <a:avLst/>
            </a:prstGeom>
            <a:solidFill>
              <a:schemeClr val="bg1">
                <a:alpha val="99000"/>
              </a:schemeClr>
            </a:solidFill>
            <a:ln>
              <a:solidFill>
                <a:schemeClr val="accent3">
                  <a:lumMod val="20000"/>
                  <a:lumOff val="80000"/>
                </a:schemeClr>
              </a:solidFill>
            </a:ln>
          </p:spPr>
          <p:txBody>
            <a:bodyPr wrap="square" lIns="182750" tIns="146200" rIns="182750" bIns="146200" rtlCol="0" anchor="ctr">
              <a:noAutofit/>
            </a:bodyPr>
            <a:lstStyle/>
            <a:p>
              <a:pPr algn="ctr" defTabSz="930968" fontAlgn="base">
                <a:spcBef>
                  <a:spcPts val="1836"/>
                </a:spcBef>
              </a:pPr>
              <a:r>
                <a:rPr lang="en-US" sz="1122" dirty="0">
                  <a:gradFill>
                    <a:gsLst>
                      <a:gs pos="87611">
                        <a:srgbClr val="00BCF2"/>
                      </a:gs>
                      <a:gs pos="72000">
                        <a:srgbClr val="00BCF2"/>
                      </a:gs>
                    </a:gsLst>
                    <a:lin ang="5400000" scaled="0"/>
                  </a:gradFill>
                  <a:latin typeface="Segoe UI Semibold" panose="020B0702040204020203" pitchFamily="34" charset="0"/>
                  <a:ea typeface="MS PGothic" charset="0"/>
                  <a:cs typeface="Segoe UI Semibold" panose="020B0702040204020203" pitchFamily="34" charset="0"/>
                </a:rPr>
                <a:t>Scheduled Refresh</a:t>
              </a:r>
            </a:p>
            <a:p>
              <a:pPr algn="ctr" defTabSz="930968" fontAlgn="base">
                <a:spcBef>
                  <a:spcPts val="1836"/>
                </a:spcBef>
              </a:pPr>
              <a:r>
                <a:rPr lang="en-US" sz="1071" dirty="0">
                  <a:gradFill>
                    <a:gsLst>
                      <a:gs pos="87611">
                        <a:srgbClr val="00BCF2"/>
                      </a:gs>
                      <a:gs pos="72000">
                        <a:srgbClr val="00BCF2"/>
                      </a:gs>
                    </a:gsLst>
                    <a:lin ang="5400000" scaled="0"/>
                  </a:gradFill>
                  <a:latin typeface="Segoe UI Semibold" panose="020B0702040204020203" pitchFamily="34" charset="0"/>
                  <a:ea typeface="MS PGothic" charset="0"/>
                  <a:cs typeface="Segoe UI Semibold" panose="020B0702040204020203" pitchFamily="34" charset="0"/>
                </a:rPr>
                <a:t>Manage &amp; Monitor</a:t>
              </a:r>
              <a:endParaRPr lang="en-US" sz="1428" dirty="0">
                <a:gradFill>
                  <a:gsLst>
                    <a:gs pos="87611">
                      <a:srgbClr val="00BCF2"/>
                    </a:gs>
                    <a:gs pos="72000">
                      <a:srgbClr val="00BCF2"/>
                    </a:gs>
                  </a:gsLst>
                  <a:lin ang="5400000" scaled="0"/>
                </a:gradFill>
                <a:latin typeface="Segoe UI Semibold" panose="020B0702040204020203" pitchFamily="34" charset="0"/>
                <a:ea typeface="MS PGothic" charset="0"/>
                <a:cs typeface="Segoe UI Semibold" panose="020B0702040204020203" pitchFamily="34" charset="0"/>
              </a:endParaRPr>
            </a:p>
          </p:txBody>
        </p:sp>
        <p:sp>
          <p:nvSpPr>
            <p:cNvPr id="84" name="Freeform 5"/>
            <p:cNvSpPr>
              <a:spLocks noEditPoints="1"/>
            </p:cNvSpPr>
            <p:nvPr/>
          </p:nvSpPr>
          <p:spPr bwMode="auto">
            <a:xfrm>
              <a:off x="5971051" y="4143643"/>
              <a:ext cx="227128" cy="229032"/>
            </a:xfrm>
            <a:custGeom>
              <a:avLst/>
              <a:gdLst>
                <a:gd name="T0" fmla="*/ 1131 w 2204"/>
                <a:gd name="T1" fmla="*/ 1075 h 2204"/>
                <a:gd name="T2" fmla="*/ 849 w 2204"/>
                <a:gd name="T3" fmla="*/ 764 h 2204"/>
                <a:gd name="T4" fmla="*/ 849 w 2204"/>
                <a:gd name="T5" fmla="*/ 1470 h 2204"/>
                <a:gd name="T6" fmla="*/ 645 w 2204"/>
                <a:gd name="T7" fmla="*/ 1470 h 2204"/>
                <a:gd name="T8" fmla="*/ 645 w 2204"/>
                <a:gd name="T9" fmla="*/ 764 h 2204"/>
                <a:gd name="T10" fmla="*/ 344 w 2204"/>
                <a:gd name="T11" fmla="*/ 1075 h 2204"/>
                <a:gd name="T12" fmla="*/ 344 w 2204"/>
                <a:gd name="T13" fmla="*/ 819 h 2204"/>
                <a:gd name="T14" fmla="*/ 738 w 2204"/>
                <a:gd name="T15" fmla="*/ 397 h 2204"/>
                <a:gd name="T16" fmla="*/ 1131 w 2204"/>
                <a:gd name="T17" fmla="*/ 819 h 2204"/>
                <a:gd name="T18" fmla="*/ 1131 w 2204"/>
                <a:gd name="T19" fmla="*/ 1075 h 2204"/>
                <a:gd name="T20" fmla="*/ 1802 w 2204"/>
                <a:gd name="T21" fmla="*/ 1194 h 2204"/>
                <a:gd name="T22" fmla="*/ 1519 w 2204"/>
                <a:gd name="T23" fmla="*/ 1505 h 2204"/>
                <a:gd name="T24" fmla="*/ 1519 w 2204"/>
                <a:gd name="T25" fmla="*/ 799 h 2204"/>
                <a:gd name="T26" fmla="*/ 1316 w 2204"/>
                <a:gd name="T27" fmla="*/ 799 h 2204"/>
                <a:gd name="T28" fmla="*/ 1316 w 2204"/>
                <a:gd name="T29" fmla="*/ 1505 h 2204"/>
                <a:gd name="T30" fmla="*/ 1015 w 2204"/>
                <a:gd name="T31" fmla="*/ 1194 h 2204"/>
                <a:gd name="T32" fmla="*/ 1015 w 2204"/>
                <a:gd name="T33" fmla="*/ 1449 h 2204"/>
                <a:gd name="T34" fmla="*/ 1408 w 2204"/>
                <a:gd name="T35" fmla="*/ 1872 h 2204"/>
                <a:gd name="T36" fmla="*/ 1802 w 2204"/>
                <a:gd name="T37" fmla="*/ 1449 h 2204"/>
                <a:gd name="T38" fmla="*/ 1802 w 2204"/>
                <a:gd name="T39" fmla="*/ 1194 h 2204"/>
                <a:gd name="T40" fmla="*/ 1095 w 2204"/>
                <a:gd name="T41" fmla="*/ 2204 h 2204"/>
                <a:gd name="T42" fmla="*/ 2204 w 2204"/>
                <a:gd name="T43" fmla="*/ 1092 h 2204"/>
                <a:gd name="T44" fmla="*/ 1095 w 2204"/>
                <a:gd name="T45" fmla="*/ 0 h 2204"/>
                <a:gd name="T46" fmla="*/ 0 w 2204"/>
                <a:gd name="T47" fmla="*/ 1092 h 2204"/>
                <a:gd name="T48" fmla="*/ 1095 w 2204"/>
                <a:gd name="T49" fmla="*/ 2204 h 2204"/>
                <a:gd name="T50" fmla="*/ 1095 w 2204"/>
                <a:gd name="T51" fmla="*/ 132 h 2204"/>
                <a:gd name="T52" fmla="*/ 2072 w 2204"/>
                <a:gd name="T53" fmla="*/ 1092 h 2204"/>
                <a:gd name="T54" fmla="*/ 1095 w 2204"/>
                <a:gd name="T55" fmla="*/ 2068 h 2204"/>
                <a:gd name="T56" fmla="*/ 137 w 2204"/>
                <a:gd name="T57" fmla="*/ 1092 h 2204"/>
                <a:gd name="T58" fmla="*/ 1095 w 2204"/>
                <a:gd name="T59" fmla="*/ 132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4" h="2204">
                  <a:moveTo>
                    <a:pt x="1131" y="1075"/>
                  </a:moveTo>
                  <a:cubicBezTo>
                    <a:pt x="1131" y="1075"/>
                    <a:pt x="1131" y="1075"/>
                    <a:pt x="849" y="764"/>
                  </a:cubicBezTo>
                  <a:cubicBezTo>
                    <a:pt x="849" y="1470"/>
                    <a:pt x="849" y="1470"/>
                    <a:pt x="849" y="1470"/>
                  </a:cubicBezTo>
                  <a:cubicBezTo>
                    <a:pt x="849" y="1470"/>
                    <a:pt x="849" y="1470"/>
                    <a:pt x="645" y="1470"/>
                  </a:cubicBezTo>
                  <a:cubicBezTo>
                    <a:pt x="645" y="1470"/>
                    <a:pt x="645" y="1470"/>
                    <a:pt x="645" y="764"/>
                  </a:cubicBezTo>
                  <a:cubicBezTo>
                    <a:pt x="645" y="764"/>
                    <a:pt x="645" y="764"/>
                    <a:pt x="344" y="1075"/>
                  </a:cubicBezTo>
                  <a:cubicBezTo>
                    <a:pt x="344" y="1075"/>
                    <a:pt x="344" y="1075"/>
                    <a:pt x="344" y="819"/>
                  </a:cubicBezTo>
                  <a:cubicBezTo>
                    <a:pt x="344" y="819"/>
                    <a:pt x="344" y="819"/>
                    <a:pt x="738" y="397"/>
                  </a:cubicBezTo>
                  <a:cubicBezTo>
                    <a:pt x="738" y="397"/>
                    <a:pt x="738" y="397"/>
                    <a:pt x="1131" y="819"/>
                  </a:cubicBezTo>
                  <a:cubicBezTo>
                    <a:pt x="1131" y="819"/>
                    <a:pt x="1131" y="819"/>
                    <a:pt x="1131" y="1075"/>
                  </a:cubicBezTo>
                  <a:close/>
                  <a:moveTo>
                    <a:pt x="1802" y="1194"/>
                  </a:moveTo>
                  <a:cubicBezTo>
                    <a:pt x="1802" y="1194"/>
                    <a:pt x="1802" y="1194"/>
                    <a:pt x="1519" y="1505"/>
                  </a:cubicBezTo>
                  <a:cubicBezTo>
                    <a:pt x="1519" y="799"/>
                    <a:pt x="1519" y="799"/>
                    <a:pt x="1519" y="799"/>
                  </a:cubicBezTo>
                  <a:cubicBezTo>
                    <a:pt x="1519" y="799"/>
                    <a:pt x="1519" y="799"/>
                    <a:pt x="1316" y="799"/>
                  </a:cubicBezTo>
                  <a:cubicBezTo>
                    <a:pt x="1316" y="799"/>
                    <a:pt x="1316" y="799"/>
                    <a:pt x="1316" y="1505"/>
                  </a:cubicBezTo>
                  <a:cubicBezTo>
                    <a:pt x="1316" y="1505"/>
                    <a:pt x="1316" y="1505"/>
                    <a:pt x="1015" y="1194"/>
                  </a:cubicBezTo>
                  <a:cubicBezTo>
                    <a:pt x="1015" y="1194"/>
                    <a:pt x="1015" y="1194"/>
                    <a:pt x="1015" y="1449"/>
                  </a:cubicBezTo>
                  <a:cubicBezTo>
                    <a:pt x="1015" y="1449"/>
                    <a:pt x="1015" y="1449"/>
                    <a:pt x="1408" y="1872"/>
                  </a:cubicBezTo>
                  <a:cubicBezTo>
                    <a:pt x="1408" y="1872"/>
                    <a:pt x="1408" y="1872"/>
                    <a:pt x="1802" y="1449"/>
                  </a:cubicBezTo>
                  <a:cubicBezTo>
                    <a:pt x="1802" y="1449"/>
                    <a:pt x="1802" y="1449"/>
                    <a:pt x="1802" y="1194"/>
                  </a:cubicBezTo>
                  <a:close/>
                  <a:moveTo>
                    <a:pt x="1095" y="2204"/>
                  </a:moveTo>
                  <a:cubicBezTo>
                    <a:pt x="1718" y="2204"/>
                    <a:pt x="2204" y="1714"/>
                    <a:pt x="2204" y="1092"/>
                  </a:cubicBezTo>
                  <a:cubicBezTo>
                    <a:pt x="2204" y="485"/>
                    <a:pt x="1718" y="0"/>
                    <a:pt x="1095" y="0"/>
                  </a:cubicBezTo>
                  <a:cubicBezTo>
                    <a:pt x="492" y="0"/>
                    <a:pt x="0" y="485"/>
                    <a:pt x="0" y="1092"/>
                  </a:cubicBezTo>
                  <a:cubicBezTo>
                    <a:pt x="0" y="1714"/>
                    <a:pt x="492" y="2204"/>
                    <a:pt x="1095" y="2204"/>
                  </a:cubicBezTo>
                  <a:close/>
                  <a:moveTo>
                    <a:pt x="1095" y="132"/>
                  </a:moveTo>
                  <a:cubicBezTo>
                    <a:pt x="1627" y="132"/>
                    <a:pt x="2072" y="561"/>
                    <a:pt x="2072" y="1092"/>
                  </a:cubicBezTo>
                  <a:cubicBezTo>
                    <a:pt x="2072" y="1628"/>
                    <a:pt x="1627" y="2068"/>
                    <a:pt x="1095" y="2068"/>
                  </a:cubicBezTo>
                  <a:cubicBezTo>
                    <a:pt x="563" y="2068"/>
                    <a:pt x="137" y="1628"/>
                    <a:pt x="137" y="1092"/>
                  </a:cubicBezTo>
                  <a:cubicBezTo>
                    <a:pt x="137" y="561"/>
                    <a:pt x="563" y="132"/>
                    <a:pt x="1095" y="132"/>
                  </a:cubicBezTo>
                  <a:close/>
                </a:path>
              </a:pathLst>
            </a:custGeom>
            <a:solidFill>
              <a:srgbClr val="00B0F0"/>
            </a:solidFill>
            <a:ln w="9525" cap="flat" cmpd="sng" algn="ctr">
              <a:noFill/>
              <a:prstDash val="solid"/>
              <a:headEnd type="none" w="med" len="med"/>
              <a:tailEnd type="none" w="med" len="med"/>
            </a:ln>
            <a:effectLst/>
            <a:extLst/>
          </p:spPr>
          <p:txBody>
            <a:bodyPr rot="0" spcFirstLastPara="0" vertOverflow="overflow" horzOverflow="overflow" vert="horz" wrap="square" lIns="182750" tIns="146200" rIns="182750" bIns="146200" numCol="1" spcCol="0" rtlCol="0" fromWordArt="0" anchor="t" anchorCtr="0" forceAA="0" compatLnSpc="1">
              <a:prstTxWarp prst="textNoShape">
                <a:avLst/>
              </a:prstTxWarp>
              <a:noAutofit/>
            </a:bodyPr>
            <a:lstStyle/>
            <a:p>
              <a:pPr marL="342570" indent="-342570" algn="ctr" defTabSz="931577">
                <a:lnSpc>
                  <a:spcPct val="90000"/>
                </a:lnSpc>
                <a:buFont typeface="Wingdings 3" panose="05040102010807070707" pitchFamily="18" charset="2"/>
                <a:buChar char="Æ"/>
                <a:defRPr/>
              </a:pPr>
              <a:endParaRPr lang="en-US" sz="2448" b="1" kern="0">
                <a:solidFill>
                  <a:srgbClr val="FFFFFF"/>
                </a:solidFill>
                <a:latin typeface="Segoe UI Light"/>
                <a:ea typeface="Segoe UI" pitchFamily="34" charset="0"/>
                <a:cs typeface="Segoe UI" pitchFamily="34" charset="0"/>
              </a:endParaRPr>
            </a:p>
          </p:txBody>
        </p:sp>
        <p:sp>
          <p:nvSpPr>
            <p:cNvPr id="119" name="Freeform 5"/>
            <p:cNvSpPr>
              <a:spLocks noEditPoints="1"/>
            </p:cNvSpPr>
            <p:nvPr/>
          </p:nvSpPr>
          <p:spPr bwMode="auto">
            <a:xfrm>
              <a:off x="5787018" y="4678794"/>
              <a:ext cx="193263" cy="272682"/>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0" tIns="0" rIns="0" bIns="0" numCol="1" anchor="t" anchorCtr="0" compatLnSpc="1">
              <a:prstTxWarp prst="textNoShape">
                <a:avLst/>
              </a:prstTxWarp>
              <a:spAutoFit/>
            </a:bodyPr>
            <a:lstStyle/>
            <a:p>
              <a:pPr defTabSz="913490">
                <a:defRPr/>
              </a:pPr>
              <a:endParaRPr lang="en-US" sz="2040" kern="0">
                <a:solidFill>
                  <a:srgbClr val="505050"/>
                </a:solidFill>
                <a:latin typeface="Segoe UI Semilight"/>
              </a:endParaRPr>
            </a:p>
          </p:txBody>
        </p:sp>
        <p:sp>
          <p:nvSpPr>
            <p:cNvPr id="120" name="TextBox 119"/>
            <p:cNvSpPr txBox="1"/>
            <p:nvPr/>
          </p:nvSpPr>
          <p:spPr>
            <a:xfrm>
              <a:off x="5603956" y="4899655"/>
              <a:ext cx="544451" cy="405013"/>
            </a:xfrm>
            <a:prstGeom prst="rect">
              <a:avLst/>
            </a:prstGeom>
            <a:noFill/>
          </p:spPr>
          <p:txBody>
            <a:bodyPr wrap="square" lIns="0" tIns="0" rIns="0" bIns="0" rtlCol="0" anchor="ctr">
              <a:spAutoFit/>
            </a:bodyPr>
            <a:lstStyle/>
            <a:p>
              <a:pPr algn="ctr" defTabSz="930968" fontAlgn="base">
                <a:lnSpc>
                  <a:spcPct val="90000"/>
                </a:lnSpc>
                <a:spcBef>
                  <a:spcPct val="0"/>
                </a:spcBef>
                <a:spcAft>
                  <a:spcPts val="600"/>
                </a:spcAft>
              </a:pPr>
              <a:r>
                <a:rPr lang="en-US" sz="1122"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	</a:t>
              </a:r>
            </a:p>
          </p:txBody>
        </p:sp>
        <p:sp>
          <p:nvSpPr>
            <p:cNvPr id="121" name="Freeform 5"/>
            <p:cNvSpPr>
              <a:spLocks noEditPoints="1"/>
            </p:cNvSpPr>
            <p:nvPr/>
          </p:nvSpPr>
          <p:spPr bwMode="auto">
            <a:xfrm>
              <a:off x="6310172" y="4678794"/>
              <a:ext cx="217719" cy="272682"/>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rgbClr val="0070C0"/>
            </a:solidFill>
            <a:ln>
              <a:noFill/>
            </a:ln>
            <a:extLst/>
          </p:spPr>
          <p:txBody>
            <a:bodyPr vert="horz" wrap="square" lIns="0" tIns="0" rIns="0" bIns="0" numCol="1" anchor="t" anchorCtr="0" compatLnSpc="1">
              <a:prstTxWarp prst="textNoShape">
                <a:avLst/>
              </a:prstTxWarp>
              <a:spAutoFit/>
            </a:bodyPr>
            <a:lstStyle/>
            <a:p>
              <a:pPr defTabSz="913490"/>
              <a:endParaRPr lang="en-US" sz="2040" kern="0">
                <a:solidFill>
                  <a:srgbClr val="505050"/>
                </a:solidFill>
                <a:latin typeface="Segoe UI Semilight"/>
              </a:endParaRPr>
            </a:p>
          </p:txBody>
        </p:sp>
        <p:sp>
          <p:nvSpPr>
            <p:cNvPr id="122" name="TextBox 121"/>
            <p:cNvSpPr txBox="1"/>
            <p:nvPr/>
          </p:nvSpPr>
          <p:spPr>
            <a:xfrm>
              <a:off x="6173773" y="4899655"/>
              <a:ext cx="555691" cy="405013"/>
            </a:xfrm>
            <a:prstGeom prst="rect">
              <a:avLst/>
            </a:prstGeom>
            <a:noFill/>
          </p:spPr>
          <p:txBody>
            <a:bodyPr wrap="square" lIns="0" tIns="0" rIns="0" bIns="0" rtlCol="0" anchor="ctr">
              <a:spAutoFit/>
            </a:bodyPr>
            <a:lstStyle/>
            <a:p>
              <a:pPr algn="ctr" defTabSz="930968" fontAlgn="base">
                <a:lnSpc>
                  <a:spcPct val="90000"/>
                </a:lnSpc>
                <a:spcBef>
                  <a:spcPct val="0"/>
                </a:spcBef>
                <a:spcAft>
                  <a:spcPts val="600"/>
                </a:spcAft>
              </a:pPr>
              <a:r>
                <a:rPr lang="en-US" sz="1122" dirty="0">
                  <a:gradFill>
                    <a:gsLst>
                      <a:gs pos="72566">
                        <a:srgbClr val="505050"/>
                      </a:gs>
                      <a:gs pos="43000">
                        <a:srgbClr val="505050"/>
                      </a:gs>
                    </a:gsLst>
                    <a:lin ang="5400000" scaled="0"/>
                  </a:gradFill>
                  <a:latin typeface="Segoe UI Semibold" panose="020B0702040204020203" pitchFamily="34" charset="0"/>
                  <a:ea typeface="MS PGothic" charset="0"/>
                  <a:cs typeface="Segoe UI Semibold" panose="020B0702040204020203" pitchFamily="34" charset="0"/>
                </a:rPr>
                <a:t>Data Source	</a:t>
              </a:r>
            </a:p>
          </p:txBody>
        </p:sp>
        <p:sp>
          <p:nvSpPr>
            <p:cNvPr id="126" name="TextBox 125"/>
            <p:cNvSpPr txBox="1"/>
            <p:nvPr/>
          </p:nvSpPr>
          <p:spPr>
            <a:xfrm>
              <a:off x="7249596" y="2597606"/>
              <a:ext cx="1000190" cy="135004"/>
            </a:xfrm>
            <a:prstGeom prst="rect">
              <a:avLst/>
            </a:prstGeom>
            <a:noFill/>
            <a:ln>
              <a:noFill/>
            </a:ln>
          </p:spPr>
          <p:txBody>
            <a:bodyPr wrap="square" lIns="0" tIns="0" rIns="0" bIns="0" rtlCol="0" anchor="ctr">
              <a:spAutoFit/>
            </a:bodyPr>
            <a:lstStyle/>
            <a:p>
              <a:pPr algn="ctr" defTabSz="932205">
                <a:lnSpc>
                  <a:spcPct val="90000"/>
                </a:lnSpc>
                <a:spcAft>
                  <a:spcPts val="600"/>
                </a:spcAft>
                <a:defRPr/>
              </a:pPr>
              <a:r>
                <a:rPr lang="en-US" sz="1122" kern="0" dirty="0" err="1">
                  <a:gradFill>
                    <a:gsLst>
                      <a:gs pos="2917">
                        <a:srgbClr val="000000"/>
                      </a:gs>
                      <a:gs pos="30000">
                        <a:srgbClr val="000000"/>
                      </a:gs>
                    </a:gsLst>
                    <a:lin ang="5400000" scaled="0"/>
                  </a:gradFill>
                  <a:latin typeface="Segoe UI Semilight"/>
                </a:rPr>
                <a:t>PowerApps</a:t>
              </a:r>
              <a:endParaRPr lang="en-US" sz="1122" kern="0" dirty="0">
                <a:gradFill>
                  <a:gsLst>
                    <a:gs pos="2917">
                      <a:srgbClr val="000000"/>
                    </a:gs>
                    <a:gs pos="30000">
                      <a:srgbClr val="000000"/>
                    </a:gs>
                  </a:gsLst>
                  <a:lin ang="5400000" scaled="0"/>
                </a:gradFill>
                <a:latin typeface="Segoe UI Semilight"/>
              </a:endParaRPr>
            </a:p>
          </p:txBody>
        </p:sp>
        <p:sp>
          <p:nvSpPr>
            <p:cNvPr id="127" name="TextBox 126"/>
            <p:cNvSpPr txBox="1"/>
            <p:nvPr/>
          </p:nvSpPr>
          <p:spPr>
            <a:xfrm>
              <a:off x="7149672" y="3136423"/>
              <a:ext cx="1159977" cy="135004"/>
            </a:xfrm>
            <a:prstGeom prst="rect">
              <a:avLst/>
            </a:prstGeom>
            <a:noFill/>
            <a:ln>
              <a:noFill/>
            </a:ln>
          </p:spPr>
          <p:txBody>
            <a:bodyPr wrap="square" lIns="0" tIns="0" rIns="0" bIns="0" rtlCol="0" anchor="ctr">
              <a:spAutoFit/>
            </a:bodyPr>
            <a:lstStyle/>
            <a:p>
              <a:pPr algn="ctr" defTabSz="932205">
                <a:lnSpc>
                  <a:spcPct val="90000"/>
                </a:lnSpc>
                <a:spcAft>
                  <a:spcPts val="600"/>
                </a:spcAft>
                <a:defRPr/>
              </a:pPr>
              <a:r>
                <a:rPr lang="en-US" sz="1122" kern="0" dirty="0">
                  <a:gradFill>
                    <a:gsLst>
                      <a:gs pos="2917">
                        <a:srgbClr val="000000"/>
                      </a:gs>
                      <a:gs pos="30000">
                        <a:srgbClr val="000000"/>
                      </a:gs>
                    </a:gsLst>
                    <a:lin ang="5400000" scaled="0"/>
                  </a:gradFill>
                  <a:latin typeface="Segoe UI Semilight"/>
                </a:rPr>
                <a:t>Microsoft Flow</a:t>
              </a:r>
            </a:p>
          </p:txBody>
        </p:sp>
        <p:sp>
          <p:nvSpPr>
            <p:cNvPr id="129" name="TextBox 128"/>
            <p:cNvSpPr txBox="1"/>
            <p:nvPr/>
          </p:nvSpPr>
          <p:spPr>
            <a:xfrm>
              <a:off x="7411799" y="3450879"/>
              <a:ext cx="1384426" cy="135004"/>
            </a:xfrm>
            <a:prstGeom prst="rect">
              <a:avLst/>
            </a:prstGeom>
            <a:noFill/>
            <a:ln>
              <a:noFill/>
            </a:ln>
          </p:spPr>
          <p:txBody>
            <a:bodyPr wrap="square" lIns="0" tIns="0" rIns="0" bIns="0" rtlCol="0" anchor="ctr">
              <a:spAutoFit/>
            </a:bodyPr>
            <a:lstStyle/>
            <a:p>
              <a:pPr algn="ctr" defTabSz="932205">
                <a:lnSpc>
                  <a:spcPct val="90000"/>
                </a:lnSpc>
                <a:spcAft>
                  <a:spcPts val="600"/>
                </a:spcAft>
                <a:defRPr/>
              </a:pPr>
              <a:r>
                <a:rPr lang="en-US" sz="1122" kern="0" dirty="0">
                  <a:gradFill>
                    <a:gsLst>
                      <a:gs pos="2917">
                        <a:srgbClr val="000000"/>
                      </a:gs>
                      <a:gs pos="30000">
                        <a:srgbClr val="000000"/>
                      </a:gs>
                    </a:gsLst>
                    <a:lin ang="5400000" scaled="0"/>
                  </a:gradFill>
                  <a:latin typeface="Segoe UI Semilight"/>
                </a:rPr>
                <a:t>Azure Logic Apps</a:t>
              </a:r>
            </a:p>
          </p:txBody>
        </p:sp>
        <p:sp>
          <p:nvSpPr>
            <p:cNvPr id="133" name="TextBox 132"/>
            <p:cNvSpPr txBox="1"/>
            <p:nvPr/>
          </p:nvSpPr>
          <p:spPr>
            <a:xfrm>
              <a:off x="5241795" y="2301302"/>
              <a:ext cx="1408306" cy="270009"/>
            </a:xfrm>
            <a:prstGeom prst="rect">
              <a:avLst/>
            </a:prstGeom>
            <a:noFill/>
          </p:spPr>
          <p:txBody>
            <a:bodyPr wrap="square" lIns="0" tIns="0" rIns="0" bIns="0" rtlCol="0" anchor="ctr">
              <a:spAutoFit/>
            </a:bodyPr>
            <a:lstStyle/>
            <a:p>
              <a:pPr algn="ctr" defTabSz="932205">
                <a:lnSpc>
                  <a:spcPct val="90000"/>
                </a:lnSpc>
                <a:spcAft>
                  <a:spcPts val="600"/>
                </a:spcAft>
                <a:defRPr/>
              </a:pPr>
              <a:r>
                <a:rPr lang="en-US" sz="1122" kern="0" dirty="0">
                  <a:gradFill>
                    <a:gsLst>
                      <a:gs pos="2917">
                        <a:srgbClr val="000000"/>
                      </a:gs>
                      <a:gs pos="30000">
                        <a:srgbClr val="000000"/>
                      </a:gs>
                    </a:gsLst>
                    <a:lin ang="5400000" scaled="0"/>
                  </a:gradFill>
                  <a:latin typeface="Segoe UI Semilight"/>
                </a:rPr>
                <a:t>Live Power BI </a:t>
              </a:r>
              <a:br>
                <a:rPr lang="en-US" sz="1122" kern="0" dirty="0">
                  <a:gradFill>
                    <a:gsLst>
                      <a:gs pos="2917">
                        <a:srgbClr val="000000"/>
                      </a:gs>
                      <a:gs pos="30000">
                        <a:srgbClr val="000000"/>
                      </a:gs>
                    </a:gsLst>
                    <a:lin ang="5400000" scaled="0"/>
                  </a:gradFill>
                  <a:latin typeface="Segoe UI Semilight"/>
                </a:rPr>
              </a:br>
              <a:r>
                <a:rPr lang="en-US" sz="1122" kern="0" dirty="0">
                  <a:gradFill>
                    <a:gsLst>
                      <a:gs pos="2917">
                        <a:srgbClr val="000000"/>
                      </a:gs>
                      <a:gs pos="30000">
                        <a:srgbClr val="000000"/>
                      </a:gs>
                    </a:gsLst>
                    <a:lin ang="5400000" scaled="0"/>
                  </a:gradFill>
                  <a:latin typeface="Segoe UI Semilight"/>
                </a:rPr>
                <a:t>Dashboards and Reports</a:t>
              </a:r>
            </a:p>
          </p:txBody>
        </p:sp>
        <p:grpSp>
          <p:nvGrpSpPr>
            <p:cNvPr id="11" name="Group 10"/>
            <p:cNvGrpSpPr/>
            <p:nvPr/>
          </p:nvGrpSpPr>
          <p:grpSpPr>
            <a:xfrm>
              <a:off x="5332295" y="2622586"/>
              <a:ext cx="1264599" cy="758507"/>
              <a:chOff x="559250" y="2157526"/>
              <a:chExt cx="1490983" cy="894292"/>
            </a:xfrm>
          </p:grpSpPr>
          <p:grpSp>
            <p:nvGrpSpPr>
              <p:cNvPr id="135" name="Group 134"/>
              <p:cNvGrpSpPr/>
              <p:nvPr/>
            </p:nvGrpSpPr>
            <p:grpSpPr>
              <a:xfrm>
                <a:off x="559250" y="2157526"/>
                <a:ext cx="1490983" cy="894292"/>
                <a:chOff x="2778376" y="2668310"/>
                <a:chExt cx="3728518" cy="2362937"/>
              </a:xfrm>
            </p:grpSpPr>
            <p:sp>
              <p:nvSpPr>
                <p:cNvPr id="137" name="Rectangle 136"/>
                <p:cNvSpPr/>
                <p:nvPr/>
              </p:nvSpPr>
              <p:spPr bwMode="auto">
                <a:xfrm>
                  <a:off x="2778376" y="2668310"/>
                  <a:ext cx="3728518" cy="2362937"/>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sz="2040" dirty="0" err="1">
                    <a:solidFill>
                      <a:srgbClr val="353535"/>
                    </a:solidFill>
                    <a:latin typeface="Segoe UI Semilight"/>
                  </a:endParaRPr>
                </a:p>
              </p:txBody>
            </p:sp>
            <p:sp>
              <p:nvSpPr>
                <p:cNvPr id="138" name="Rectangle 137"/>
                <p:cNvSpPr/>
                <p:nvPr/>
              </p:nvSpPr>
              <p:spPr bwMode="auto">
                <a:xfrm>
                  <a:off x="2957051" y="2850643"/>
                  <a:ext cx="3371170" cy="2016314"/>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endParaRPr lang="en-US" sz="2856"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39" name="Freeform: Shape 138"/>
                <p:cNvSpPr/>
                <p:nvPr/>
              </p:nvSpPr>
              <p:spPr bwMode="auto">
                <a:xfrm>
                  <a:off x="3936734" y="2668310"/>
                  <a:ext cx="2564084" cy="2306006"/>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sz="2040" dirty="0" err="1">
                    <a:solidFill>
                      <a:srgbClr val="353535"/>
                    </a:solidFill>
                    <a:latin typeface="Segoe UI Semilight"/>
                  </a:endParaRPr>
                </a:p>
              </p:txBody>
            </p:sp>
          </p:grpSp>
          <p:pic>
            <p:nvPicPr>
              <p:cNvPr id="10" name="Picture 9"/>
              <p:cNvPicPr>
                <a:picLocks noChangeAspect="1"/>
              </p:cNvPicPr>
              <p:nvPr/>
            </p:nvPicPr>
            <p:blipFill rotWithShape="1">
              <a:blip r:embed="rId3"/>
              <a:srcRect l="7632" t="10699" r="14684" b="21898"/>
              <a:stretch/>
            </p:blipFill>
            <p:spPr>
              <a:xfrm>
                <a:off x="624498" y="2213432"/>
                <a:ext cx="1360486" cy="780298"/>
              </a:xfrm>
              <a:prstGeom prst="rect">
                <a:avLst/>
              </a:prstGeom>
            </p:spPr>
          </p:pic>
        </p:grpSp>
      </p:grpSp>
      <p:sp>
        <p:nvSpPr>
          <p:cNvPr id="92" name="Rectangle 145"/>
          <p:cNvSpPr/>
          <p:nvPr/>
        </p:nvSpPr>
        <p:spPr bwMode="auto">
          <a:xfrm>
            <a:off x="721870"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SaaS solutions</a:t>
            </a:r>
          </a:p>
        </p:txBody>
      </p:sp>
      <p:grpSp>
        <p:nvGrpSpPr>
          <p:cNvPr id="93" name="Group 332"/>
          <p:cNvGrpSpPr>
            <a:grpSpLocks noChangeAspect="1"/>
          </p:cNvGrpSpPr>
          <p:nvPr/>
        </p:nvGrpSpPr>
        <p:grpSpPr>
          <a:xfrm>
            <a:off x="307338" y="6226411"/>
            <a:ext cx="445345" cy="364042"/>
            <a:chOff x="2123129" y="1797431"/>
            <a:chExt cx="2472585" cy="2021180"/>
          </a:xfrm>
          <a:solidFill>
            <a:schemeClr val="accent1"/>
          </a:solidFill>
        </p:grpSpPr>
        <p:sp>
          <p:nvSpPr>
            <p:cNvPr id="94" name="Freeform 13"/>
            <p:cNvSpPr>
              <a:spLocks/>
            </p:cNvSpPr>
            <p:nvPr/>
          </p:nvSpPr>
          <p:spPr bwMode="auto">
            <a:xfrm rot="20700000">
              <a:off x="3155856" y="2377155"/>
              <a:ext cx="1439858" cy="1441456"/>
            </a:xfrm>
            <a:custGeom>
              <a:avLst/>
              <a:gdLst>
                <a:gd name="T0" fmla="*/ 138 w 441"/>
                <a:gd name="T1" fmla="*/ 341 h 441"/>
                <a:gd name="T2" fmla="*/ 183 w 441"/>
                <a:gd name="T3" fmla="*/ 374 h 441"/>
                <a:gd name="T4" fmla="*/ 220 w 441"/>
                <a:gd name="T5" fmla="*/ 423 h 441"/>
                <a:gd name="T6" fmla="*/ 422 w 441"/>
                <a:gd name="T7" fmla="*/ 220 h 441"/>
                <a:gd name="T8" fmla="*/ 373 w 441"/>
                <a:gd name="T9" fmla="*/ 184 h 441"/>
                <a:gd name="T10" fmla="*/ 341 w 441"/>
                <a:gd name="T11" fmla="*/ 139 h 441"/>
                <a:gd name="T12" fmla="*/ 382 w 441"/>
                <a:gd name="T13" fmla="*/ 58 h 441"/>
                <a:gd name="T14" fmla="*/ 302 w 441"/>
                <a:gd name="T15" fmla="*/ 100 h 441"/>
                <a:gd name="T16" fmla="*/ 257 w 441"/>
                <a:gd name="T17" fmla="*/ 67 h 441"/>
                <a:gd name="T18" fmla="*/ 220 w 441"/>
                <a:gd name="T19" fmla="*/ 18 h 441"/>
                <a:gd name="T20" fmla="*/ 171 w 441"/>
                <a:gd name="T21" fmla="*/ 55 h 441"/>
                <a:gd name="T22" fmla="*/ 138 w 441"/>
                <a:gd name="T23" fmla="*/ 100 h 441"/>
                <a:gd name="T24" fmla="*/ 180 w 441"/>
                <a:gd name="T25" fmla="*/ 181 h 441"/>
                <a:gd name="T26" fmla="*/ 100 w 441"/>
                <a:gd name="T27" fmla="*/ 139 h 441"/>
                <a:gd name="T28" fmla="*/ 55 w 441"/>
                <a:gd name="T29" fmla="*/ 171 h 441"/>
                <a:gd name="T30" fmla="*/ 18 w 441"/>
                <a:gd name="T31" fmla="*/ 220 h 441"/>
                <a:gd name="T32" fmla="*/ 67 w 441"/>
                <a:gd name="T33" fmla="*/ 257 h 441"/>
                <a:gd name="T34" fmla="*/ 100 w 441"/>
                <a:gd name="T35" fmla="*/ 302 h 441"/>
                <a:gd name="T36" fmla="*/ 58 w 441"/>
                <a:gd name="T37" fmla="*/ 383 h 441"/>
                <a:gd name="T38" fmla="*/ 138 w 441"/>
                <a:gd name="T39" fmla="*/ 3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441">
                  <a:moveTo>
                    <a:pt x="138" y="341"/>
                  </a:moveTo>
                  <a:cubicBezTo>
                    <a:pt x="147" y="337"/>
                    <a:pt x="171" y="361"/>
                    <a:pt x="183" y="374"/>
                  </a:cubicBezTo>
                  <a:cubicBezTo>
                    <a:pt x="196" y="386"/>
                    <a:pt x="220" y="423"/>
                    <a:pt x="220" y="423"/>
                  </a:cubicBezTo>
                  <a:cubicBezTo>
                    <a:pt x="422" y="220"/>
                    <a:pt x="422" y="220"/>
                    <a:pt x="422" y="220"/>
                  </a:cubicBezTo>
                  <a:cubicBezTo>
                    <a:pt x="422" y="220"/>
                    <a:pt x="386" y="196"/>
                    <a:pt x="373" y="184"/>
                  </a:cubicBezTo>
                  <a:cubicBezTo>
                    <a:pt x="361" y="171"/>
                    <a:pt x="338" y="149"/>
                    <a:pt x="341" y="139"/>
                  </a:cubicBezTo>
                  <a:cubicBezTo>
                    <a:pt x="343" y="129"/>
                    <a:pt x="441" y="116"/>
                    <a:pt x="382" y="58"/>
                  </a:cubicBezTo>
                  <a:cubicBezTo>
                    <a:pt x="324" y="0"/>
                    <a:pt x="310" y="96"/>
                    <a:pt x="302" y="100"/>
                  </a:cubicBezTo>
                  <a:cubicBezTo>
                    <a:pt x="294" y="104"/>
                    <a:pt x="269" y="80"/>
                    <a:pt x="257" y="67"/>
                  </a:cubicBezTo>
                  <a:cubicBezTo>
                    <a:pt x="245" y="55"/>
                    <a:pt x="220" y="18"/>
                    <a:pt x="220" y="18"/>
                  </a:cubicBezTo>
                  <a:cubicBezTo>
                    <a:pt x="220" y="18"/>
                    <a:pt x="183" y="43"/>
                    <a:pt x="171" y="55"/>
                  </a:cubicBezTo>
                  <a:cubicBezTo>
                    <a:pt x="159" y="67"/>
                    <a:pt x="134" y="92"/>
                    <a:pt x="138" y="100"/>
                  </a:cubicBezTo>
                  <a:cubicBezTo>
                    <a:pt x="142" y="108"/>
                    <a:pt x="238" y="122"/>
                    <a:pt x="180" y="181"/>
                  </a:cubicBezTo>
                  <a:cubicBezTo>
                    <a:pt x="122" y="239"/>
                    <a:pt x="110" y="141"/>
                    <a:pt x="100" y="139"/>
                  </a:cubicBezTo>
                  <a:cubicBezTo>
                    <a:pt x="89" y="137"/>
                    <a:pt x="67" y="159"/>
                    <a:pt x="55" y="171"/>
                  </a:cubicBezTo>
                  <a:cubicBezTo>
                    <a:pt x="42" y="184"/>
                    <a:pt x="18" y="220"/>
                    <a:pt x="18" y="220"/>
                  </a:cubicBezTo>
                  <a:cubicBezTo>
                    <a:pt x="18" y="220"/>
                    <a:pt x="55" y="245"/>
                    <a:pt x="67" y="257"/>
                  </a:cubicBezTo>
                  <a:cubicBezTo>
                    <a:pt x="79" y="269"/>
                    <a:pt x="102" y="292"/>
                    <a:pt x="100" y="302"/>
                  </a:cubicBezTo>
                  <a:cubicBezTo>
                    <a:pt x="98" y="312"/>
                    <a:pt x="0" y="325"/>
                    <a:pt x="58" y="383"/>
                  </a:cubicBezTo>
                  <a:cubicBezTo>
                    <a:pt x="116" y="441"/>
                    <a:pt x="130" y="345"/>
                    <a:pt x="138" y="341"/>
                  </a:cubicBez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5" name="Freeform 14"/>
            <p:cNvSpPr>
              <a:spLocks/>
            </p:cNvSpPr>
            <p:nvPr/>
          </p:nvSpPr>
          <p:spPr bwMode="auto">
            <a:xfrm rot="9900000">
              <a:off x="2123129" y="1797431"/>
              <a:ext cx="1377949" cy="1377949"/>
            </a:xfrm>
            <a:custGeom>
              <a:avLst/>
              <a:gdLst>
                <a:gd name="T0" fmla="*/ 422 w 422"/>
                <a:gd name="T1" fmla="*/ 220 h 422"/>
                <a:gd name="T2" fmla="*/ 386 w 422"/>
                <a:gd name="T3" fmla="*/ 171 h 422"/>
                <a:gd name="T4" fmla="*/ 341 w 422"/>
                <a:gd name="T5" fmla="*/ 138 h 422"/>
                <a:gd name="T6" fmla="*/ 260 w 422"/>
                <a:gd name="T7" fmla="*/ 180 h 422"/>
                <a:gd name="T8" fmla="*/ 302 w 422"/>
                <a:gd name="T9" fmla="*/ 100 h 422"/>
                <a:gd name="T10" fmla="*/ 269 w 422"/>
                <a:gd name="T11" fmla="*/ 55 h 422"/>
                <a:gd name="T12" fmla="*/ 220 w 422"/>
                <a:gd name="T13" fmla="*/ 18 h 422"/>
                <a:gd name="T14" fmla="*/ 183 w 422"/>
                <a:gd name="T15" fmla="*/ 67 h 422"/>
                <a:gd name="T16" fmla="*/ 138 w 422"/>
                <a:gd name="T17" fmla="*/ 100 h 422"/>
                <a:gd name="T18" fmla="*/ 58 w 422"/>
                <a:gd name="T19" fmla="*/ 58 h 422"/>
                <a:gd name="T20" fmla="*/ 100 w 422"/>
                <a:gd name="T21" fmla="*/ 138 h 422"/>
                <a:gd name="T22" fmla="*/ 67 w 422"/>
                <a:gd name="T23" fmla="*/ 183 h 422"/>
                <a:gd name="T24" fmla="*/ 18 w 422"/>
                <a:gd name="T25" fmla="*/ 220 h 422"/>
                <a:gd name="T26" fmla="*/ 55 w 422"/>
                <a:gd name="T27" fmla="*/ 269 h 422"/>
                <a:gd name="T28" fmla="*/ 100 w 422"/>
                <a:gd name="T29" fmla="*/ 302 h 422"/>
                <a:gd name="T30" fmla="*/ 180 w 422"/>
                <a:gd name="T31" fmla="*/ 260 h 422"/>
                <a:gd name="T32" fmla="*/ 138 w 422"/>
                <a:gd name="T33" fmla="*/ 341 h 422"/>
                <a:gd name="T34" fmla="*/ 171 w 422"/>
                <a:gd name="T35" fmla="*/ 386 h 422"/>
                <a:gd name="T36" fmla="*/ 220 w 422"/>
                <a:gd name="T37" fmla="*/ 422 h 422"/>
                <a:gd name="T38" fmla="*/ 422 w 422"/>
                <a:gd name="T39" fmla="*/ 2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2" h="422">
                  <a:moveTo>
                    <a:pt x="422" y="220"/>
                  </a:moveTo>
                  <a:cubicBezTo>
                    <a:pt x="422" y="220"/>
                    <a:pt x="398" y="183"/>
                    <a:pt x="386" y="171"/>
                  </a:cubicBezTo>
                  <a:cubicBezTo>
                    <a:pt x="373" y="159"/>
                    <a:pt x="349" y="134"/>
                    <a:pt x="341" y="138"/>
                  </a:cubicBezTo>
                  <a:cubicBezTo>
                    <a:pt x="332" y="142"/>
                    <a:pt x="318" y="239"/>
                    <a:pt x="260" y="180"/>
                  </a:cubicBezTo>
                  <a:cubicBezTo>
                    <a:pt x="202" y="122"/>
                    <a:pt x="300" y="110"/>
                    <a:pt x="302" y="100"/>
                  </a:cubicBezTo>
                  <a:cubicBezTo>
                    <a:pt x="304" y="90"/>
                    <a:pt x="281" y="67"/>
                    <a:pt x="269" y="55"/>
                  </a:cubicBezTo>
                  <a:cubicBezTo>
                    <a:pt x="257" y="42"/>
                    <a:pt x="220" y="18"/>
                    <a:pt x="220" y="18"/>
                  </a:cubicBezTo>
                  <a:cubicBezTo>
                    <a:pt x="220" y="18"/>
                    <a:pt x="196" y="55"/>
                    <a:pt x="183" y="67"/>
                  </a:cubicBezTo>
                  <a:cubicBezTo>
                    <a:pt x="171" y="79"/>
                    <a:pt x="149" y="102"/>
                    <a:pt x="138" y="100"/>
                  </a:cubicBezTo>
                  <a:cubicBezTo>
                    <a:pt x="128" y="98"/>
                    <a:pt x="116" y="0"/>
                    <a:pt x="58" y="58"/>
                  </a:cubicBezTo>
                  <a:cubicBezTo>
                    <a:pt x="0" y="116"/>
                    <a:pt x="96" y="130"/>
                    <a:pt x="100" y="138"/>
                  </a:cubicBezTo>
                  <a:cubicBezTo>
                    <a:pt x="104" y="147"/>
                    <a:pt x="79" y="171"/>
                    <a:pt x="67" y="183"/>
                  </a:cubicBezTo>
                  <a:cubicBezTo>
                    <a:pt x="55" y="196"/>
                    <a:pt x="18" y="220"/>
                    <a:pt x="18" y="220"/>
                  </a:cubicBezTo>
                  <a:cubicBezTo>
                    <a:pt x="18" y="220"/>
                    <a:pt x="42" y="257"/>
                    <a:pt x="55" y="269"/>
                  </a:cubicBezTo>
                  <a:cubicBezTo>
                    <a:pt x="67" y="281"/>
                    <a:pt x="91" y="306"/>
                    <a:pt x="100" y="302"/>
                  </a:cubicBezTo>
                  <a:cubicBezTo>
                    <a:pt x="108" y="298"/>
                    <a:pt x="122" y="202"/>
                    <a:pt x="180" y="260"/>
                  </a:cubicBezTo>
                  <a:cubicBezTo>
                    <a:pt x="238" y="318"/>
                    <a:pt x="140" y="330"/>
                    <a:pt x="138" y="341"/>
                  </a:cubicBezTo>
                  <a:cubicBezTo>
                    <a:pt x="136" y="351"/>
                    <a:pt x="159" y="373"/>
                    <a:pt x="171" y="386"/>
                  </a:cubicBezTo>
                  <a:cubicBezTo>
                    <a:pt x="183" y="398"/>
                    <a:pt x="220" y="422"/>
                    <a:pt x="220" y="422"/>
                  </a:cubicBezTo>
                  <a:lnTo>
                    <a:pt x="422" y="220"/>
                  </a:ln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96" name="Rectangle 152"/>
          <p:cNvSpPr/>
          <p:nvPr/>
        </p:nvSpPr>
        <p:spPr bwMode="auto">
          <a:xfrm>
            <a:off x="2511595"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On-premises Data</a:t>
            </a:r>
          </a:p>
        </p:txBody>
      </p:sp>
      <p:sp>
        <p:nvSpPr>
          <p:cNvPr id="98" name="Freeform 30"/>
          <p:cNvSpPr>
            <a:spLocks noChangeAspect="1" noEditPoints="1"/>
          </p:cNvSpPr>
          <p:nvPr/>
        </p:nvSpPr>
        <p:spPr bwMode="auto">
          <a:xfrm>
            <a:off x="2136790" y="6243501"/>
            <a:ext cx="373957" cy="329864"/>
          </a:xfrm>
          <a:custGeom>
            <a:avLst/>
            <a:gdLst>
              <a:gd name="T0" fmla="*/ 883 w 916"/>
              <a:gd name="T1" fmla="*/ 286 h 808"/>
              <a:gd name="T2" fmla="*/ 539 w 916"/>
              <a:gd name="T3" fmla="*/ 723 h 808"/>
              <a:gd name="T4" fmla="*/ 504 w 916"/>
              <a:gd name="T5" fmla="*/ 0 h 808"/>
              <a:gd name="T6" fmla="*/ 35 w 916"/>
              <a:gd name="T7" fmla="*/ 723 h 808"/>
              <a:gd name="T8" fmla="*/ 0 w 916"/>
              <a:gd name="T9" fmla="*/ 808 h 808"/>
              <a:gd name="T10" fmla="*/ 916 w 916"/>
              <a:gd name="T11" fmla="*/ 723 h 808"/>
              <a:gd name="T12" fmla="*/ 229 w 916"/>
              <a:gd name="T13" fmla="*/ 665 h 808"/>
              <a:gd name="T14" fmla="*/ 109 w 916"/>
              <a:gd name="T15" fmla="*/ 596 h 808"/>
              <a:gd name="T16" fmla="*/ 229 w 916"/>
              <a:gd name="T17" fmla="*/ 665 h 808"/>
              <a:gd name="T18" fmla="*/ 109 w 916"/>
              <a:gd name="T19" fmla="*/ 501 h 808"/>
              <a:gd name="T20" fmla="*/ 229 w 916"/>
              <a:gd name="T21" fmla="*/ 432 h 808"/>
              <a:gd name="T22" fmla="*/ 229 w 916"/>
              <a:gd name="T23" fmla="*/ 337 h 808"/>
              <a:gd name="T24" fmla="*/ 109 w 916"/>
              <a:gd name="T25" fmla="*/ 267 h 808"/>
              <a:gd name="T26" fmla="*/ 229 w 916"/>
              <a:gd name="T27" fmla="*/ 337 h 808"/>
              <a:gd name="T28" fmla="*/ 109 w 916"/>
              <a:gd name="T29" fmla="*/ 172 h 808"/>
              <a:gd name="T30" fmla="*/ 229 w 916"/>
              <a:gd name="T31" fmla="*/ 103 h 808"/>
              <a:gd name="T32" fmla="*/ 428 w 916"/>
              <a:gd name="T33" fmla="*/ 665 h 808"/>
              <a:gd name="T34" fmla="*/ 307 w 916"/>
              <a:gd name="T35" fmla="*/ 596 h 808"/>
              <a:gd name="T36" fmla="*/ 428 w 916"/>
              <a:gd name="T37" fmla="*/ 665 h 808"/>
              <a:gd name="T38" fmla="*/ 307 w 916"/>
              <a:gd name="T39" fmla="*/ 501 h 808"/>
              <a:gd name="T40" fmla="*/ 428 w 916"/>
              <a:gd name="T41" fmla="*/ 432 h 808"/>
              <a:gd name="T42" fmla="*/ 428 w 916"/>
              <a:gd name="T43" fmla="*/ 337 h 808"/>
              <a:gd name="T44" fmla="*/ 307 w 916"/>
              <a:gd name="T45" fmla="*/ 267 h 808"/>
              <a:gd name="T46" fmla="*/ 428 w 916"/>
              <a:gd name="T47" fmla="*/ 337 h 808"/>
              <a:gd name="T48" fmla="*/ 307 w 916"/>
              <a:gd name="T49" fmla="*/ 172 h 808"/>
              <a:gd name="T50" fmla="*/ 428 w 916"/>
              <a:gd name="T51" fmla="*/ 103 h 808"/>
              <a:gd name="T52" fmla="*/ 684 w 916"/>
              <a:gd name="T53" fmla="*/ 668 h 808"/>
              <a:gd name="T54" fmla="*/ 606 w 916"/>
              <a:gd name="T55" fmla="*/ 549 h 808"/>
              <a:gd name="T56" fmla="*/ 684 w 916"/>
              <a:gd name="T57" fmla="*/ 668 h 808"/>
              <a:gd name="T58" fmla="*/ 606 w 916"/>
              <a:gd name="T59" fmla="*/ 482 h 808"/>
              <a:gd name="T60" fmla="*/ 684 w 916"/>
              <a:gd name="T61" fmla="*/ 365 h 808"/>
              <a:gd name="T62" fmla="*/ 816 w 916"/>
              <a:gd name="T63" fmla="*/ 668 h 808"/>
              <a:gd name="T64" fmla="*/ 738 w 916"/>
              <a:gd name="T65" fmla="*/ 549 h 808"/>
              <a:gd name="T66" fmla="*/ 816 w 916"/>
              <a:gd name="T67" fmla="*/ 668 h 808"/>
              <a:gd name="T68" fmla="*/ 738 w 916"/>
              <a:gd name="T69" fmla="*/ 482 h 808"/>
              <a:gd name="T70" fmla="*/ 816 w 916"/>
              <a:gd name="T71" fmla="*/ 36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808">
                <a:moveTo>
                  <a:pt x="883" y="723"/>
                </a:moveTo>
                <a:lnTo>
                  <a:pt x="883" y="286"/>
                </a:lnTo>
                <a:lnTo>
                  <a:pt x="539" y="286"/>
                </a:lnTo>
                <a:lnTo>
                  <a:pt x="539" y="723"/>
                </a:lnTo>
                <a:lnTo>
                  <a:pt x="504" y="723"/>
                </a:lnTo>
                <a:lnTo>
                  <a:pt x="504" y="0"/>
                </a:lnTo>
                <a:lnTo>
                  <a:pt x="35" y="0"/>
                </a:lnTo>
                <a:lnTo>
                  <a:pt x="35" y="723"/>
                </a:lnTo>
                <a:lnTo>
                  <a:pt x="0" y="723"/>
                </a:lnTo>
                <a:lnTo>
                  <a:pt x="0" y="808"/>
                </a:lnTo>
                <a:lnTo>
                  <a:pt x="916" y="808"/>
                </a:lnTo>
                <a:lnTo>
                  <a:pt x="916" y="723"/>
                </a:lnTo>
                <a:lnTo>
                  <a:pt x="883" y="723"/>
                </a:lnTo>
                <a:close/>
                <a:moveTo>
                  <a:pt x="229" y="665"/>
                </a:moveTo>
                <a:lnTo>
                  <a:pt x="109" y="665"/>
                </a:lnTo>
                <a:lnTo>
                  <a:pt x="109" y="596"/>
                </a:lnTo>
                <a:lnTo>
                  <a:pt x="229" y="596"/>
                </a:lnTo>
                <a:lnTo>
                  <a:pt x="229" y="665"/>
                </a:lnTo>
                <a:close/>
                <a:moveTo>
                  <a:pt x="229" y="501"/>
                </a:moveTo>
                <a:lnTo>
                  <a:pt x="109" y="501"/>
                </a:lnTo>
                <a:lnTo>
                  <a:pt x="109" y="432"/>
                </a:lnTo>
                <a:lnTo>
                  <a:pt x="229" y="432"/>
                </a:lnTo>
                <a:lnTo>
                  <a:pt x="229" y="501"/>
                </a:lnTo>
                <a:close/>
                <a:moveTo>
                  <a:pt x="229" y="337"/>
                </a:moveTo>
                <a:lnTo>
                  <a:pt x="109" y="337"/>
                </a:lnTo>
                <a:lnTo>
                  <a:pt x="109" y="267"/>
                </a:lnTo>
                <a:lnTo>
                  <a:pt x="229" y="267"/>
                </a:lnTo>
                <a:lnTo>
                  <a:pt x="229" y="337"/>
                </a:lnTo>
                <a:close/>
                <a:moveTo>
                  <a:pt x="229" y="172"/>
                </a:moveTo>
                <a:lnTo>
                  <a:pt x="109" y="172"/>
                </a:lnTo>
                <a:lnTo>
                  <a:pt x="109" y="103"/>
                </a:lnTo>
                <a:lnTo>
                  <a:pt x="229" y="103"/>
                </a:lnTo>
                <a:lnTo>
                  <a:pt x="229" y="172"/>
                </a:lnTo>
                <a:close/>
                <a:moveTo>
                  <a:pt x="428" y="665"/>
                </a:moveTo>
                <a:lnTo>
                  <a:pt x="307" y="665"/>
                </a:lnTo>
                <a:lnTo>
                  <a:pt x="307" y="596"/>
                </a:lnTo>
                <a:lnTo>
                  <a:pt x="428" y="596"/>
                </a:lnTo>
                <a:lnTo>
                  <a:pt x="428" y="665"/>
                </a:lnTo>
                <a:close/>
                <a:moveTo>
                  <a:pt x="428" y="501"/>
                </a:moveTo>
                <a:lnTo>
                  <a:pt x="307" y="501"/>
                </a:lnTo>
                <a:lnTo>
                  <a:pt x="307" y="432"/>
                </a:lnTo>
                <a:lnTo>
                  <a:pt x="428" y="432"/>
                </a:lnTo>
                <a:lnTo>
                  <a:pt x="428" y="501"/>
                </a:lnTo>
                <a:close/>
                <a:moveTo>
                  <a:pt x="428" y="337"/>
                </a:moveTo>
                <a:lnTo>
                  <a:pt x="307" y="337"/>
                </a:lnTo>
                <a:lnTo>
                  <a:pt x="307" y="267"/>
                </a:lnTo>
                <a:lnTo>
                  <a:pt x="428" y="267"/>
                </a:lnTo>
                <a:lnTo>
                  <a:pt x="428" y="337"/>
                </a:lnTo>
                <a:close/>
                <a:moveTo>
                  <a:pt x="428" y="172"/>
                </a:moveTo>
                <a:lnTo>
                  <a:pt x="307" y="172"/>
                </a:lnTo>
                <a:lnTo>
                  <a:pt x="307" y="103"/>
                </a:lnTo>
                <a:lnTo>
                  <a:pt x="428" y="103"/>
                </a:lnTo>
                <a:lnTo>
                  <a:pt x="428" y="172"/>
                </a:lnTo>
                <a:close/>
                <a:moveTo>
                  <a:pt x="684" y="668"/>
                </a:moveTo>
                <a:lnTo>
                  <a:pt x="606" y="668"/>
                </a:lnTo>
                <a:lnTo>
                  <a:pt x="606" y="549"/>
                </a:lnTo>
                <a:lnTo>
                  <a:pt x="684" y="549"/>
                </a:lnTo>
                <a:lnTo>
                  <a:pt x="684" y="668"/>
                </a:lnTo>
                <a:close/>
                <a:moveTo>
                  <a:pt x="684" y="482"/>
                </a:moveTo>
                <a:lnTo>
                  <a:pt x="606" y="482"/>
                </a:lnTo>
                <a:lnTo>
                  <a:pt x="606" y="365"/>
                </a:lnTo>
                <a:lnTo>
                  <a:pt x="684" y="365"/>
                </a:lnTo>
                <a:lnTo>
                  <a:pt x="684" y="482"/>
                </a:lnTo>
                <a:close/>
                <a:moveTo>
                  <a:pt x="816" y="668"/>
                </a:moveTo>
                <a:lnTo>
                  <a:pt x="738" y="668"/>
                </a:lnTo>
                <a:lnTo>
                  <a:pt x="738" y="549"/>
                </a:lnTo>
                <a:lnTo>
                  <a:pt x="816" y="549"/>
                </a:lnTo>
                <a:lnTo>
                  <a:pt x="816" y="668"/>
                </a:lnTo>
                <a:close/>
                <a:moveTo>
                  <a:pt x="816" y="482"/>
                </a:moveTo>
                <a:lnTo>
                  <a:pt x="738" y="482"/>
                </a:lnTo>
                <a:lnTo>
                  <a:pt x="738" y="365"/>
                </a:lnTo>
                <a:lnTo>
                  <a:pt x="816" y="365"/>
                </a:lnTo>
                <a:lnTo>
                  <a:pt x="816" y="482"/>
                </a:lnTo>
                <a:close/>
              </a:path>
            </a:pathLst>
          </a:custGeom>
          <a:solidFill>
            <a:schemeClr val="accent1"/>
          </a:solid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nvGrpSpPr>
          <p:cNvPr id="99" name="Group 98"/>
          <p:cNvGrpSpPr>
            <a:grpSpLocks noChangeAspect="1"/>
          </p:cNvGrpSpPr>
          <p:nvPr/>
        </p:nvGrpSpPr>
        <p:grpSpPr>
          <a:xfrm>
            <a:off x="4242327" y="6243501"/>
            <a:ext cx="375277" cy="329864"/>
            <a:chOff x="681704" y="2920137"/>
            <a:chExt cx="321649" cy="282726"/>
          </a:xfrm>
          <a:solidFill>
            <a:schemeClr val="accent1"/>
          </a:solidFill>
        </p:grpSpPr>
        <p:sp>
          <p:nvSpPr>
            <p:cNvPr id="100" name="Freeform 34"/>
            <p:cNvSpPr>
              <a:spLocks/>
            </p:cNvSpPr>
            <p:nvPr/>
          </p:nvSpPr>
          <p:spPr bwMode="auto">
            <a:xfrm>
              <a:off x="681704" y="2920137"/>
              <a:ext cx="270621" cy="210107"/>
            </a:xfrm>
            <a:custGeom>
              <a:avLst/>
              <a:gdLst>
                <a:gd name="T0" fmla="*/ 270 w 1048"/>
                <a:gd name="T1" fmla="*/ 104 h 814"/>
                <a:gd name="T2" fmla="*/ 328 w 1048"/>
                <a:gd name="T3" fmla="*/ 81 h 814"/>
                <a:gd name="T4" fmla="*/ 967 w 1048"/>
                <a:gd name="T5" fmla="*/ 81 h 814"/>
                <a:gd name="T6" fmla="*/ 967 w 1048"/>
                <a:gd name="T7" fmla="*/ 142 h 814"/>
                <a:gd name="T8" fmla="*/ 1048 w 1048"/>
                <a:gd name="T9" fmla="*/ 142 h 814"/>
                <a:gd name="T10" fmla="*/ 1048 w 1048"/>
                <a:gd name="T11" fmla="*/ 0 h 814"/>
                <a:gd name="T12" fmla="*/ 328 w 1048"/>
                <a:gd name="T13" fmla="*/ 0 h 814"/>
                <a:gd name="T14" fmla="*/ 205 w 1048"/>
                <a:gd name="T15" fmla="*/ 56 h 814"/>
                <a:gd name="T16" fmla="*/ 38 w 1048"/>
                <a:gd name="T17" fmla="*/ 318 h 814"/>
                <a:gd name="T18" fmla="*/ 0 w 1048"/>
                <a:gd name="T19" fmla="*/ 426 h 814"/>
                <a:gd name="T20" fmla="*/ 0 w 1048"/>
                <a:gd name="T21" fmla="*/ 814 h 814"/>
                <a:gd name="T22" fmla="*/ 240 w 1048"/>
                <a:gd name="T23" fmla="*/ 814 h 814"/>
                <a:gd name="T24" fmla="*/ 240 w 1048"/>
                <a:gd name="T25" fmla="*/ 733 h 814"/>
                <a:gd name="T26" fmla="*/ 81 w 1048"/>
                <a:gd name="T27" fmla="*/ 733 h 814"/>
                <a:gd name="T28" fmla="*/ 81 w 1048"/>
                <a:gd name="T29" fmla="*/ 426 h 814"/>
                <a:gd name="T30" fmla="*/ 280 w 1048"/>
                <a:gd name="T31" fmla="*/ 297 h 814"/>
                <a:gd name="T32" fmla="*/ 270 w 1048"/>
                <a:gd name="T33" fmla="*/ 10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8" h="814">
                  <a:moveTo>
                    <a:pt x="270" y="104"/>
                  </a:moveTo>
                  <a:cubicBezTo>
                    <a:pt x="274" y="98"/>
                    <a:pt x="287" y="81"/>
                    <a:pt x="328" y="81"/>
                  </a:cubicBezTo>
                  <a:cubicBezTo>
                    <a:pt x="967" y="81"/>
                    <a:pt x="967" y="81"/>
                    <a:pt x="967" y="81"/>
                  </a:cubicBezTo>
                  <a:cubicBezTo>
                    <a:pt x="967" y="142"/>
                    <a:pt x="967" y="142"/>
                    <a:pt x="967" y="142"/>
                  </a:cubicBezTo>
                  <a:cubicBezTo>
                    <a:pt x="1048" y="142"/>
                    <a:pt x="1048" y="142"/>
                    <a:pt x="1048" y="142"/>
                  </a:cubicBezTo>
                  <a:cubicBezTo>
                    <a:pt x="1048" y="0"/>
                    <a:pt x="1048" y="0"/>
                    <a:pt x="1048" y="0"/>
                  </a:cubicBezTo>
                  <a:cubicBezTo>
                    <a:pt x="328" y="0"/>
                    <a:pt x="328" y="0"/>
                    <a:pt x="328" y="0"/>
                  </a:cubicBezTo>
                  <a:cubicBezTo>
                    <a:pt x="260" y="0"/>
                    <a:pt x="223" y="30"/>
                    <a:pt x="205" y="56"/>
                  </a:cubicBezTo>
                  <a:cubicBezTo>
                    <a:pt x="38" y="318"/>
                    <a:pt x="38" y="318"/>
                    <a:pt x="38" y="318"/>
                  </a:cubicBezTo>
                  <a:cubicBezTo>
                    <a:pt x="19" y="345"/>
                    <a:pt x="0" y="383"/>
                    <a:pt x="0" y="426"/>
                  </a:cubicBezTo>
                  <a:cubicBezTo>
                    <a:pt x="0" y="814"/>
                    <a:pt x="0" y="814"/>
                    <a:pt x="0" y="814"/>
                  </a:cubicBezTo>
                  <a:cubicBezTo>
                    <a:pt x="240" y="814"/>
                    <a:pt x="240" y="814"/>
                    <a:pt x="240" y="814"/>
                  </a:cubicBezTo>
                  <a:cubicBezTo>
                    <a:pt x="240" y="733"/>
                    <a:pt x="240" y="733"/>
                    <a:pt x="240" y="733"/>
                  </a:cubicBezTo>
                  <a:cubicBezTo>
                    <a:pt x="81" y="733"/>
                    <a:pt x="81" y="733"/>
                    <a:pt x="81" y="733"/>
                  </a:cubicBezTo>
                  <a:cubicBezTo>
                    <a:pt x="81" y="426"/>
                    <a:pt x="81" y="426"/>
                    <a:pt x="81" y="426"/>
                  </a:cubicBezTo>
                  <a:cubicBezTo>
                    <a:pt x="81" y="357"/>
                    <a:pt x="213" y="303"/>
                    <a:pt x="280" y="297"/>
                  </a:cubicBezTo>
                  <a:cubicBezTo>
                    <a:pt x="258" y="241"/>
                    <a:pt x="241" y="148"/>
                    <a:pt x="270"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1" name="Freeform 35"/>
            <p:cNvSpPr>
              <a:spLocks noEditPoints="1"/>
            </p:cNvSpPr>
            <p:nvPr/>
          </p:nvSpPr>
          <p:spPr bwMode="auto">
            <a:xfrm>
              <a:off x="760426" y="2959066"/>
              <a:ext cx="242927" cy="243797"/>
            </a:xfrm>
            <a:custGeom>
              <a:avLst/>
              <a:gdLst>
                <a:gd name="T0" fmla="*/ 327 w 941"/>
                <a:gd name="T1" fmla="*/ 277 h 944"/>
                <a:gd name="T2" fmla="*/ 327 w 941"/>
                <a:gd name="T3" fmla="*/ 321 h 944"/>
                <a:gd name="T4" fmla="*/ 344 w 941"/>
                <a:gd name="T5" fmla="*/ 338 h 944"/>
                <a:gd name="T6" fmla="*/ 45 w 941"/>
                <a:gd name="T7" fmla="*/ 510 h 944"/>
                <a:gd name="T8" fmla="*/ 44 w 941"/>
                <a:gd name="T9" fmla="*/ 547 h 944"/>
                <a:gd name="T10" fmla="*/ 0 w 941"/>
                <a:gd name="T11" fmla="*/ 640 h 944"/>
                <a:gd name="T12" fmla="*/ 72 w 941"/>
                <a:gd name="T13" fmla="*/ 596 h 944"/>
                <a:gd name="T14" fmla="*/ 87 w 941"/>
                <a:gd name="T15" fmla="*/ 595 h 944"/>
                <a:gd name="T16" fmla="*/ 414 w 941"/>
                <a:gd name="T17" fmla="*/ 408 h 944"/>
                <a:gd name="T18" fmla="*/ 449 w 941"/>
                <a:gd name="T19" fmla="*/ 443 h 944"/>
                <a:gd name="T20" fmla="*/ 443 w 941"/>
                <a:gd name="T21" fmla="*/ 449 h 944"/>
                <a:gd name="T22" fmla="*/ 443 w 941"/>
                <a:gd name="T23" fmla="*/ 502 h 944"/>
                <a:gd name="T24" fmla="*/ 496 w 941"/>
                <a:gd name="T25" fmla="*/ 502 h 944"/>
                <a:gd name="T26" fmla="*/ 502 w 941"/>
                <a:gd name="T27" fmla="*/ 496 h 944"/>
                <a:gd name="T28" fmla="*/ 536 w 941"/>
                <a:gd name="T29" fmla="*/ 530 h 944"/>
                <a:gd name="T30" fmla="*/ 349 w 941"/>
                <a:gd name="T31" fmla="*/ 855 h 944"/>
                <a:gd name="T32" fmla="*/ 348 w 941"/>
                <a:gd name="T33" fmla="*/ 872 h 944"/>
                <a:gd name="T34" fmla="*/ 304 w 941"/>
                <a:gd name="T35" fmla="*/ 944 h 944"/>
                <a:gd name="T36" fmla="*/ 396 w 941"/>
                <a:gd name="T37" fmla="*/ 899 h 944"/>
                <a:gd name="T38" fmla="*/ 433 w 941"/>
                <a:gd name="T39" fmla="*/ 899 h 944"/>
                <a:gd name="T40" fmla="*/ 605 w 941"/>
                <a:gd name="T41" fmla="*/ 599 h 944"/>
                <a:gd name="T42" fmla="*/ 624 w 941"/>
                <a:gd name="T43" fmla="*/ 618 h 944"/>
                <a:gd name="T44" fmla="*/ 668 w 941"/>
                <a:gd name="T45" fmla="*/ 618 h 944"/>
                <a:gd name="T46" fmla="*/ 668 w 941"/>
                <a:gd name="T47" fmla="*/ 575 h 944"/>
                <a:gd name="T48" fmla="*/ 637 w 941"/>
                <a:gd name="T49" fmla="*/ 544 h 944"/>
                <a:gd name="T50" fmla="*/ 747 w 941"/>
                <a:gd name="T51" fmla="*/ 353 h 944"/>
                <a:gd name="T52" fmla="*/ 843 w 941"/>
                <a:gd name="T53" fmla="*/ 310 h 944"/>
                <a:gd name="T54" fmla="*/ 866 w 941"/>
                <a:gd name="T55" fmla="*/ 132 h 944"/>
                <a:gd name="T56" fmla="*/ 927 w 941"/>
                <a:gd name="T57" fmla="*/ 71 h 944"/>
                <a:gd name="T58" fmla="*/ 927 w 941"/>
                <a:gd name="T59" fmla="*/ 18 h 944"/>
                <a:gd name="T60" fmla="*/ 874 w 941"/>
                <a:gd name="T61" fmla="*/ 18 h 944"/>
                <a:gd name="T62" fmla="*/ 813 w 941"/>
                <a:gd name="T63" fmla="*/ 79 h 944"/>
                <a:gd name="T64" fmla="*/ 635 w 941"/>
                <a:gd name="T65" fmla="*/ 102 h 944"/>
                <a:gd name="T66" fmla="*/ 592 w 941"/>
                <a:gd name="T67" fmla="*/ 196 h 944"/>
                <a:gd name="T68" fmla="*/ 400 w 941"/>
                <a:gd name="T69" fmla="*/ 306 h 944"/>
                <a:gd name="T70" fmla="*/ 370 w 941"/>
                <a:gd name="T71" fmla="*/ 277 h 944"/>
                <a:gd name="T72" fmla="*/ 327 w 941"/>
                <a:gd name="T73" fmla="*/ 277 h 944"/>
                <a:gd name="T74" fmla="*/ 500 w 941"/>
                <a:gd name="T75" fmla="*/ 393 h 944"/>
                <a:gd name="T76" fmla="*/ 493 w 941"/>
                <a:gd name="T77" fmla="*/ 399 h 944"/>
                <a:gd name="T78" fmla="*/ 470 w 941"/>
                <a:gd name="T79" fmla="*/ 376 h 944"/>
                <a:gd name="T80" fmla="*/ 618 w 941"/>
                <a:gd name="T81" fmla="*/ 290 h 944"/>
                <a:gd name="T82" fmla="*/ 635 w 941"/>
                <a:gd name="T83" fmla="*/ 310 h 944"/>
                <a:gd name="T84" fmla="*/ 653 w 941"/>
                <a:gd name="T85" fmla="*/ 325 h 944"/>
                <a:gd name="T86" fmla="*/ 568 w 941"/>
                <a:gd name="T87" fmla="*/ 474 h 944"/>
                <a:gd name="T88" fmla="*/ 546 w 941"/>
                <a:gd name="T89" fmla="*/ 452 h 944"/>
                <a:gd name="T90" fmla="*/ 552 w 941"/>
                <a:gd name="T91" fmla="*/ 445 h 944"/>
                <a:gd name="T92" fmla="*/ 552 w 941"/>
                <a:gd name="T93" fmla="*/ 393 h 944"/>
                <a:gd name="T94" fmla="*/ 500 w 941"/>
                <a:gd name="T95" fmla="*/ 393 h 944"/>
                <a:gd name="T96" fmla="*/ 739 w 941"/>
                <a:gd name="T97" fmla="*/ 270 h 944"/>
                <a:gd name="T98" fmla="*/ 675 w 941"/>
                <a:gd name="T99" fmla="*/ 206 h 944"/>
                <a:gd name="T100" fmla="*/ 739 w 941"/>
                <a:gd name="T101" fmla="*/ 142 h 944"/>
                <a:gd name="T102" fmla="*/ 803 w 941"/>
                <a:gd name="T103" fmla="*/ 206 h 944"/>
                <a:gd name="T104" fmla="*/ 739 w 941"/>
                <a:gd name="T105" fmla="*/ 2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1" h="944">
                  <a:moveTo>
                    <a:pt x="327" y="277"/>
                  </a:moveTo>
                  <a:cubicBezTo>
                    <a:pt x="314" y="289"/>
                    <a:pt x="314" y="308"/>
                    <a:pt x="327" y="321"/>
                  </a:cubicBezTo>
                  <a:cubicBezTo>
                    <a:pt x="344" y="338"/>
                    <a:pt x="344" y="338"/>
                    <a:pt x="344" y="338"/>
                  </a:cubicBezTo>
                  <a:cubicBezTo>
                    <a:pt x="45" y="510"/>
                    <a:pt x="45" y="510"/>
                    <a:pt x="45" y="510"/>
                  </a:cubicBezTo>
                  <a:cubicBezTo>
                    <a:pt x="44" y="547"/>
                    <a:pt x="44" y="547"/>
                    <a:pt x="44" y="547"/>
                  </a:cubicBezTo>
                  <a:cubicBezTo>
                    <a:pt x="0" y="640"/>
                    <a:pt x="0" y="640"/>
                    <a:pt x="0" y="640"/>
                  </a:cubicBezTo>
                  <a:cubicBezTo>
                    <a:pt x="72" y="596"/>
                    <a:pt x="72" y="596"/>
                    <a:pt x="72" y="596"/>
                  </a:cubicBezTo>
                  <a:cubicBezTo>
                    <a:pt x="87" y="595"/>
                    <a:pt x="87" y="595"/>
                    <a:pt x="87" y="595"/>
                  </a:cubicBezTo>
                  <a:cubicBezTo>
                    <a:pt x="414" y="408"/>
                    <a:pt x="414" y="408"/>
                    <a:pt x="414" y="408"/>
                  </a:cubicBezTo>
                  <a:cubicBezTo>
                    <a:pt x="449" y="443"/>
                    <a:pt x="449" y="443"/>
                    <a:pt x="449" y="443"/>
                  </a:cubicBezTo>
                  <a:cubicBezTo>
                    <a:pt x="443" y="449"/>
                    <a:pt x="443" y="449"/>
                    <a:pt x="443" y="449"/>
                  </a:cubicBezTo>
                  <a:cubicBezTo>
                    <a:pt x="429" y="464"/>
                    <a:pt x="429" y="487"/>
                    <a:pt x="443" y="502"/>
                  </a:cubicBezTo>
                  <a:cubicBezTo>
                    <a:pt x="455" y="514"/>
                    <a:pt x="478" y="519"/>
                    <a:pt x="496" y="502"/>
                  </a:cubicBezTo>
                  <a:cubicBezTo>
                    <a:pt x="502" y="496"/>
                    <a:pt x="502" y="496"/>
                    <a:pt x="502" y="496"/>
                  </a:cubicBezTo>
                  <a:cubicBezTo>
                    <a:pt x="536" y="530"/>
                    <a:pt x="536" y="530"/>
                    <a:pt x="536" y="530"/>
                  </a:cubicBezTo>
                  <a:cubicBezTo>
                    <a:pt x="349" y="855"/>
                    <a:pt x="349" y="855"/>
                    <a:pt x="349" y="855"/>
                  </a:cubicBezTo>
                  <a:cubicBezTo>
                    <a:pt x="348" y="872"/>
                    <a:pt x="348" y="872"/>
                    <a:pt x="348" y="872"/>
                  </a:cubicBezTo>
                  <a:cubicBezTo>
                    <a:pt x="304" y="944"/>
                    <a:pt x="304" y="944"/>
                    <a:pt x="304" y="944"/>
                  </a:cubicBezTo>
                  <a:cubicBezTo>
                    <a:pt x="396" y="899"/>
                    <a:pt x="396" y="899"/>
                    <a:pt x="396" y="899"/>
                  </a:cubicBezTo>
                  <a:cubicBezTo>
                    <a:pt x="433" y="899"/>
                    <a:pt x="433" y="899"/>
                    <a:pt x="433" y="899"/>
                  </a:cubicBezTo>
                  <a:cubicBezTo>
                    <a:pt x="605" y="599"/>
                    <a:pt x="605" y="599"/>
                    <a:pt x="605" y="599"/>
                  </a:cubicBezTo>
                  <a:cubicBezTo>
                    <a:pt x="624" y="618"/>
                    <a:pt x="624" y="618"/>
                    <a:pt x="624" y="618"/>
                  </a:cubicBezTo>
                  <a:cubicBezTo>
                    <a:pt x="632" y="627"/>
                    <a:pt x="653" y="634"/>
                    <a:pt x="668" y="618"/>
                  </a:cubicBezTo>
                  <a:cubicBezTo>
                    <a:pt x="680" y="606"/>
                    <a:pt x="680" y="587"/>
                    <a:pt x="668" y="575"/>
                  </a:cubicBezTo>
                  <a:cubicBezTo>
                    <a:pt x="637" y="544"/>
                    <a:pt x="637" y="544"/>
                    <a:pt x="637" y="544"/>
                  </a:cubicBezTo>
                  <a:cubicBezTo>
                    <a:pt x="747" y="353"/>
                    <a:pt x="747" y="353"/>
                    <a:pt x="747" y="353"/>
                  </a:cubicBezTo>
                  <a:cubicBezTo>
                    <a:pt x="782" y="351"/>
                    <a:pt x="816" y="337"/>
                    <a:pt x="843" y="310"/>
                  </a:cubicBezTo>
                  <a:cubicBezTo>
                    <a:pt x="891" y="262"/>
                    <a:pt x="899" y="188"/>
                    <a:pt x="866" y="132"/>
                  </a:cubicBezTo>
                  <a:cubicBezTo>
                    <a:pt x="927" y="71"/>
                    <a:pt x="927" y="71"/>
                    <a:pt x="927" y="71"/>
                  </a:cubicBezTo>
                  <a:cubicBezTo>
                    <a:pt x="941" y="56"/>
                    <a:pt x="941" y="33"/>
                    <a:pt x="927" y="18"/>
                  </a:cubicBezTo>
                  <a:cubicBezTo>
                    <a:pt x="908" y="0"/>
                    <a:pt x="883" y="9"/>
                    <a:pt x="874" y="18"/>
                  </a:cubicBezTo>
                  <a:cubicBezTo>
                    <a:pt x="813" y="79"/>
                    <a:pt x="813" y="79"/>
                    <a:pt x="813" y="79"/>
                  </a:cubicBezTo>
                  <a:cubicBezTo>
                    <a:pt x="758" y="47"/>
                    <a:pt x="685" y="54"/>
                    <a:pt x="635" y="102"/>
                  </a:cubicBezTo>
                  <a:cubicBezTo>
                    <a:pt x="608" y="127"/>
                    <a:pt x="595" y="162"/>
                    <a:pt x="592" y="196"/>
                  </a:cubicBezTo>
                  <a:cubicBezTo>
                    <a:pt x="400" y="306"/>
                    <a:pt x="400" y="306"/>
                    <a:pt x="400" y="306"/>
                  </a:cubicBezTo>
                  <a:cubicBezTo>
                    <a:pt x="370" y="277"/>
                    <a:pt x="370" y="277"/>
                    <a:pt x="370" y="277"/>
                  </a:cubicBezTo>
                  <a:cubicBezTo>
                    <a:pt x="359" y="267"/>
                    <a:pt x="341" y="263"/>
                    <a:pt x="327" y="277"/>
                  </a:cubicBezTo>
                  <a:close/>
                  <a:moveTo>
                    <a:pt x="500" y="393"/>
                  </a:moveTo>
                  <a:cubicBezTo>
                    <a:pt x="493" y="399"/>
                    <a:pt x="493" y="399"/>
                    <a:pt x="493" y="399"/>
                  </a:cubicBezTo>
                  <a:cubicBezTo>
                    <a:pt x="470" y="376"/>
                    <a:pt x="470" y="376"/>
                    <a:pt x="470" y="376"/>
                  </a:cubicBezTo>
                  <a:cubicBezTo>
                    <a:pt x="618" y="290"/>
                    <a:pt x="618" y="290"/>
                    <a:pt x="618" y="290"/>
                  </a:cubicBezTo>
                  <a:cubicBezTo>
                    <a:pt x="623" y="297"/>
                    <a:pt x="629" y="304"/>
                    <a:pt x="635" y="310"/>
                  </a:cubicBezTo>
                  <a:cubicBezTo>
                    <a:pt x="641" y="316"/>
                    <a:pt x="647" y="321"/>
                    <a:pt x="653" y="325"/>
                  </a:cubicBezTo>
                  <a:cubicBezTo>
                    <a:pt x="568" y="474"/>
                    <a:pt x="568" y="474"/>
                    <a:pt x="568" y="474"/>
                  </a:cubicBezTo>
                  <a:cubicBezTo>
                    <a:pt x="546" y="452"/>
                    <a:pt x="546" y="452"/>
                    <a:pt x="546" y="452"/>
                  </a:cubicBezTo>
                  <a:cubicBezTo>
                    <a:pt x="552" y="445"/>
                    <a:pt x="552" y="445"/>
                    <a:pt x="552" y="445"/>
                  </a:cubicBezTo>
                  <a:cubicBezTo>
                    <a:pt x="567" y="431"/>
                    <a:pt x="567" y="407"/>
                    <a:pt x="552" y="393"/>
                  </a:cubicBezTo>
                  <a:cubicBezTo>
                    <a:pt x="535" y="376"/>
                    <a:pt x="513" y="380"/>
                    <a:pt x="500" y="393"/>
                  </a:cubicBezTo>
                  <a:close/>
                  <a:moveTo>
                    <a:pt x="739" y="270"/>
                  </a:moveTo>
                  <a:cubicBezTo>
                    <a:pt x="703" y="270"/>
                    <a:pt x="675" y="241"/>
                    <a:pt x="675" y="206"/>
                  </a:cubicBezTo>
                  <a:cubicBezTo>
                    <a:pt x="675" y="171"/>
                    <a:pt x="703" y="142"/>
                    <a:pt x="739" y="142"/>
                  </a:cubicBezTo>
                  <a:cubicBezTo>
                    <a:pt x="774" y="142"/>
                    <a:pt x="803" y="171"/>
                    <a:pt x="803" y="206"/>
                  </a:cubicBezTo>
                  <a:cubicBezTo>
                    <a:pt x="803" y="241"/>
                    <a:pt x="774" y="270"/>
                    <a:pt x="739" y="2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08" name="Rectangle 145"/>
          <p:cNvSpPr/>
          <p:nvPr/>
        </p:nvSpPr>
        <p:spPr bwMode="auto">
          <a:xfrm>
            <a:off x="4585806"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Organizational</a:t>
            </a:r>
            <a:endParaRPr lang="en-US" sz="1224" i="1" dirty="0">
              <a:solidFill>
                <a:schemeClr val="accent2"/>
              </a:solidFill>
              <a:latin typeface="Segoe UI Semibold" panose="020B0702040204020203" pitchFamily="34" charset="0"/>
              <a:cs typeface="Segoe UI Semibold" panose="020B0702040204020203" pitchFamily="34" charset="0"/>
            </a:endParaRPr>
          </a:p>
        </p:txBody>
      </p:sp>
      <p:grpSp>
        <p:nvGrpSpPr>
          <p:cNvPr id="111" name="Group 379"/>
          <p:cNvGrpSpPr>
            <a:grpSpLocks noChangeAspect="1"/>
          </p:cNvGrpSpPr>
          <p:nvPr/>
        </p:nvGrpSpPr>
        <p:grpSpPr>
          <a:xfrm>
            <a:off x="6095835" y="6243500"/>
            <a:ext cx="394029" cy="329866"/>
            <a:chOff x="3543365" y="7242824"/>
            <a:chExt cx="1238250" cy="862020"/>
          </a:xfrm>
          <a:solidFill>
            <a:schemeClr val="accent1"/>
          </a:solidFill>
        </p:grpSpPr>
        <p:sp>
          <p:nvSpPr>
            <p:cNvPr id="112" name="Freeform 127"/>
            <p:cNvSpPr>
              <a:spLocks/>
            </p:cNvSpPr>
            <p:nvPr/>
          </p:nvSpPr>
          <p:spPr bwMode="auto">
            <a:xfrm>
              <a:off x="3617978" y="7911159"/>
              <a:ext cx="231778" cy="193672"/>
            </a:xfrm>
            <a:custGeom>
              <a:avLst/>
              <a:gdLst>
                <a:gd name="T0" fmla="*/ 0 w 146"/>
                <a:gd name="T1" fmla="*/ 84 h 122"/>
                <a:gd name="T2" fmla="*/ 0 w 146"/>
                <a:gd name="T3" fmla="*/ 122 h 122"/>
                <a:gd name="T4" fmla="*/ 146 w 146"/>
                <a:gd name="T5" fmla="*/ 122 h 122"/>
                <a:gd name="T6" fmla="*/ 146 w 146"/>
                <a:gd name="T7" fmla="*/ 0 h 122"/>
                <a:gd name="T8" fmla="*/ 120 w 146"/>
                <a:gd name="T9" fmla="*/ 0 h 122"/>
                <a:gd name="T10" fmla="*/ 0 w 146"/>
                <a:gd name="T11" fmla="*/ 84 h 122"/>
              </a:gdLst>
              <a:ahLst/>
              <a:cxnLst>
                <a:cxn ang="0">
                  <a:pos x="T0" y="T1"/>
                </a:cxn>
                <a:cxn ang="0">
                  <a:pos x="T2" y="T3"/>
                </a:cxn>
                <a:cxn ang="0">
                  <a:pos x="T4" y="T5"/>
                </a:cxn>
                <a:cxn ang="0">
                  <a:pos x="T6" y="T7"/>
                </a:cxn>
                <a:cxn ang="0">
                  <a:pos x="T8" y="T9"/>
                </a:cxn>
                <a:cxn ang="0">
                  <a:pos x="T10" y="T11"/>
                </a:cxn>
              </a:cxnLst>
              <a:rect l="0" t="0" r="r" b="b"/>
              <a:pathLst>
                <a:path w="146" h="122">
                  <a:moveTo>
                    <a:pt x="0" y="84"/>
                  </a:moveTo>
                  <a:lnTo>
                    <a:pt x="0" y="122"/>
                  </a:lnTo>
                  <a:lnTo>
                    <a:pt x="146" y="122"/>
                  </a:lnTo>
                  <a:lnTo>
                    <a:pt x="146" y="0"/>
                  </a:lnTo>
                  <a:lnTo>
                    <a:pt x="120" y="0"/>
                  </a:lnTo>
                  <a:lnTo>
                    <a:pt x="0"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3" name="Freeform 128"/>
            <p:cNvSpPr>
              <a:spLocks/>
            </p:cNvSpPr>
            <p:nvPr/>
          </p:nvSpPr>
          <p:spPr bwMode="auto">
            <a:xfrm>
              <a:off x="3617978" y="7688905"/>
              <a:ext cx="231778" cy="192087"/>
            </a:xfrm>
            <a:custGeom>
              <a:avLst/>
              <a:gdLst>
                <a:gd name="T0" fmla="*/ 146 w 146"/>
                <a:gd name="T1" fmla="*/ 0 h 121"/>
                <a:gd name="T2" fmla="*/ 0 w 146"/>
                <a:gd name="T3" fmla="*/ 0 h 121"/>
                <a:gd name="T4" fmla="*/ 0 w 146"/>
                <a:gd name="T5" fmla="*/ 121 h 121"/>
                <a:gd name="T6" fmla="*/ 146 w 146"/>
                <a:gd name="T7" fmla="*/ 19 h 121"/>
                <a:gd name="T8" fmla="*/ 146 w 146"/>
                <a:gd name="T9" fmla="*/ 0 h 121"/>
              </a:gdLst>
              <a:ahLst/>
              <a:cxnLst>
                <a:cxn ang="0">
                  <a:pos x="T0" y="T1"/>
                </a:cxn>
                <a:cxn ang="0">
                  <a:pos x="T2" y="T3"/>
                </a:cxn>
                <a:cxn ang="0">
                  <a:pos x="T4" y="T5"/>
                </a:cxn>
                <a:cxn ang="0">
                  <a:pos x="T6" y="T7"/>
                </a:cxn>
                <a:cxn ang="0">
                  <a:pos x="T8" y="T9"/>
                </a:cxn>
              </a:cxnLst>
              <a:rect l="0" t="0" r="r" b="b"/>
              <a:pathLst>
                <a:path w="146" h="121">
                  <a:moveTo>
                    <a:pt x="146" y="0"/>
                  </a:moveTo>
                  <a:lnTo>
                    <a:pt x="0" y="0"/>
                  </a:lnTo>
                  <a:lnTo>
                    <a:pt x="0" y="121"/>
                  </a:lnTo>
                  <a:lnTo>
                    <a:pt x="146" y="19"/>
                  </a:lnTo>
                  <a:lnTo>
                    <a:pt x="1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4" name="Rectangle 129"/>
            <p:cNvSpPr>
              <a:spLocks noChangeArrowheads="1"/>
            </p:cNvSpPr>
            <p:nvPr/>
          </p:nvSpPr>
          <p:spPr bwMode="auto">
            <a:xfrm>
              <a:off x="3617978" y="7466657"/>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3" name="Rectangle 130"/>
            <p:cNvSpPr>
              <a:spLocks noChangeArrowheads="1"/>
            </p:cNvSpPr>
            <p:nvPr/>
          </p:nvSpPr>
          <p:spPr bwMode="auto">
            <a:xfrm>
              <a:off x="3617978" y="7242824"/>
              <a:ext cx="231778" cy="1952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30" name="Freeform 131"/>
            <p:cNvSpPr>
              <a:spLocks/>
            </p:cNvSpPr>
            <p:nvPr/>
          </p:nvSpPr>
          <p:spPr bwMode="auto">
            <a:xfrm>
              <a:off x="3895793" y="7911172"/>
              <a:ext cx="230186" cy="193672"/>
            </a:xfrm>
            <a:custGeom>
              <a:avLst/>
              <a:gdLst>
                <a:gd name="T0" fmla="*/ 0 w 250"/>
                <a:gd name="T1" fmla="*/ 210 h 210"/>
                <a:gd name="T2" fmla="*/ 250 w 250"/>
                <a:gd name="T3" fmla="*/ 210 h 210"/>
                <a:gd name="T4" fmla="*/ 250 w 250"/>
                <a:gd name="T5" fmla="*/ 3 h 210"/>
                <a:gd name="T6" fmla="*/ 249 w 250"/>
                <a:gd name="T7" fmla="*/ 0 h 210"/>
                <a:gd name="T8" fmla="*/ 0 w 250"/>
                <a:gd name="T9" fmla="*/ 0 h 210"/>
                <a:gd name="T10" fmla="*/ 0 w 250"/>
                <a:gd name="T11" fmla="*/ 210 h 210"/>
              </a:gdLst>
              <a:ahLst/>
              <a:cxnLst>
                <a:cxn ang="0">
                  <a:pos x="T0" y="T1"/>
                </a:cxn>
                <a:cxn ang="0">
                  <a:pos x="T2" y="T3"/>
                </a:cxn>
                <a:cxn ang="0">
                  <a:pos x="T4" y="T5"/>
                </a:cxn>
                <a:cxn ang="0">
                  <a:pos x="T6" y="T7"/>
                </a:cxn>
                <a:cxn ang="0">
                  <a:pos x="T8" y="T9"/>
                </a:cxn>
                <a:cxn ang="0">
                  <a:pos x="T10" y="T11"/>
                </a:cxn>
              </a:cxnLst>
              <a:rect l="0" t="0" r="r" b="b"/>
              <a:pathLst>
                <a:path w="250" h="210">
                  <a:moveTo>
                    <a:pt x="0" y="210"/>
                  </a:moveTo>
                  <a:cubicBezTo>
                    <a:pt x="250" y="210"/>
                    <a:pt x="250" y="210"/>
                    <a:pt x="250" y="210"/>
                  </a:cubicBezTo>
                  <a:cubicBezTo>
                    <a:pt x="250" y="3"/>
                    <a:pt x="250" y="3"/>
                    <a:pt x="250" y="3"/>
                  </a:cubicBezTo>
                  <a:cubicBezTo>
                    <a:pt x="250" y="2"/>
                    <a:pt x="249" y="1"/>
                    <a:pt x="249" y="0"/>
                  </a:cubicBezTo>
                  <a:cubicBezTo>
                    <a:pt x="0" y="0"/>
                    <a:pt x="0" y="0"/>
                    <a:pt x="0" y="0"/>
                  </a:cubicBezTo>
                  <a:lnTo>
                    <a:pt x="0" y="2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31" name="Freeform 132"/>
            <p:cNvSpPr>
              <a:spLocks/>
            </p:cNvSpPr>
            <p:nvPr/>
          </p:nvSpPr>
          <p:spPr bwMode="auto">
            <a:xfrm>
              <a:off x="4125979" y="7688918"/>
              <a:ext cx="0" cy="6353"/>
            </a:xfrm>
            <a:custGeom>
              <a:avLst/>
              <a:gdLst>
                <a:gd name="T0" fmla="*/ 1 w 1"/>
                <a:gd name="T1" fmla="*/ 0 h 8"/>
                <a:gd name="T2" fmla="*/ 0 w 1"/>
                <a:gd name="T3" fmla="*/ 0 h 8"/>
                <a:gd name="T4" fmla="*/ 1 w 1"/>
                <a:gd name="T5" fmla="*/ 8 h 8"/>
                <a:gd name="T6" fmla="*/ 1 w 1"/>
                <a:gd name="T7" fmla="*/ 0 h 8"/>
              </a:gdLst>
              <a:ahLst/>
              <a:cxnLst>
                <a:cxn ang="0">
                  <a:pos x="T0" y="T1"/>
                </a:cxn>
                <a:cxn ang="0">
                  <a:pos x="T2" y="T3"/>
                </a:cxn>
                <a:cxn ang="0">
                  <a:pos x="T4" y="T5"/>
                </a:cxn>
                <a:cxn ang="0">
                  <a:pos x="T6" y="T7"/>
                </a:cxn>
              </a:cxnLst>
              <a:rect l="0" t="0" r="r" b="b"/>
              <a:pathLst>
                <a:path w="1" h="8">
                  <a:moveTo>
                    <a:pt x="1" y="0"/>
                  </a:moveTo>
                  <a:cubicBezTo>
                    <a:pt x="0" y="0"/>
                    <a:pt x="0" y="0"/>
                    <a:pt x="0" y="0"/>
                  </a:cubicBezTo>
                  <a:cubicBezTo>
                    <a:pt x="0" y="3"/>
                    <a:pt x="1" y="5"/>
                    <a:pt x="1" y="8"/>
                  </a:cubicBez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32" name="Freeform 133"/>
            <p:cNvSpPr>
              <a:spLocks/>
            </p:cNvSpPr>
            <p:nvPr/>
          </p:nvSpPr>
          <p:spPr bwMode="auto">
            <a:xfrm>
              <a:off x="3895793" y="7812745"/>
              <a:ext cx="219078" cy="69852"/>
            </a:xfrm>
            <a:custGeom>
              <a:avLst/>
              <a:gdLst>
                <a:gd name="T0" fmla="*/ 186 w 238"/>
                <a:gd name="T1" fmla="*/ 9 h 76"/>
                <a:gd name="T2" fmla="*/ 131 w 238"/>
                <a:gd name="T3" fmla="*/ 22 h 76"/>
                <a:gd name="T4" fmla="*/ 60 w 238"/>
                <a:gd name="T5" fmla="*/ 0 h 76"/>
                <a:gd name="T6" fmla="*/ 0 w 238"/>
                <a:gd name="T7" fmla="*/ 42 h 76"/>
                <a:gd name="T8" fmla="*/ 0 w 238"/>
                <a:gd name="T9" fmla="*/ 76 h 76"/>
                <a:gd name="T10" fmla="*/ 238 w 238"/>
                <a:gd name="T11" fmla="*/ 76 h 76"/>
                <a:gd name="T12" fmla="*/ 236 w 238"/>
                <a:gd name="T13" fmla="*/ 53 h 76"/>
                <a:gd name="T14" fmla="*/ 236 w 238"/>
                <a:gd name="T15" fmla="*/ 49 h 76"/>
                <a:gd name="T16" fmla="*/ 186 w 238"/>
                <a:gd name="T17"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76">
                  <a:moveTo>
                    <a:pt x="186" y="9"/>
                  </a:moveTo>
                  <a:cubicBezTo>
                    <a:pt x="169" y="18"/>
                    <a:pt x="150" y="22"/>
                    <a:pt x="131" y="22"/>
                  </a:cubicBezTo>
                  <a:cubicBezTo>
                    <a:pt x="105" y="22"/>
                    <a:pt x="80" y="14"/>
                    <a:pt x="60" y="0"/>
                  </a:cubicBezTo>
                  <a:cubicBezTo>
                    <a:pt x="0" y="42"/>
                    <a:pt x="0" y="42"/>
                    <a:pt x="0" y="42"/>
                  </a:cubicBezTo>
                  <a:cubicBezTo>
                    <a:pt x="0" y="76"/>
                    <a:pt x="0" y="76"/>
                    <a:pt x="0" y="76"/>
                  </a:cubicBezTo>
                  <a:cubicBezTo>
                    <a:pt x="238" y="76"/>
                    <a:pt x="238" y="76"/>
                    <a:pt x="238" y="76"/>
                  </a:cubicBezTo>
                  <a:cubicBezTo>
                    <a:pt x="237" y="68"/>
                    <a:pt x="236" y="61"/>
                    <a:pt x="236" y="53"/>
                  </a:cubicBezTo>
                  <a:cubicBezTo>
                    <a:pt x="236" y="51"/>
                    <a:pt x="236" y="50"/>
                    <a:pt x="236" y="49"/>
                  </a:cubicBezTo>
                  <a:lnTo>
                    <a:pt x="186"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34" name="Freeform 134"/>
            <p:cNvSpPr>
              <a:spLocks/>
            </p:cNvSpPr>
            <p:nvPr/>
          </p:nvSpPr>
          <p:spPr bwMode="auto">
            <a:xfrm>
              <a:off x="3895793" y="7466670"/>
              <a:ext cx="230186" cy="193672"/>
            </a:xfrm>
            <a:custGeom>
              <a:avLst/>
              <a:gdLst>
                <a:gd name="T0" fmla="*/ 131 w 250"/>
                <a:gd name="T1" fmla="*/ 153 h 210"/>
                <a:gd name="T2" fmla="*/ 235 w 250"/>
                <a:gd name="T3" fmla="*/ 210 h 210"/>
                <a:gd name="T4" fmla="*/ 250 w 250"/>
                <a:gd name="T5" fmla="*/ 210 h 210"/>
                <a:gd name="T6" fmla="*/ 250 w 250"/>
                <a:gd name="T7" fmla="*/ 0 h 210"/>
                <a:gd name="T8" fmla="*/ 0 w 250"/>
                <a:gd name="T9" fmla="*/ 0 h 210"/>
                <a:gd name="T10" fmla="*/ 0 w 250"/>
                <a:gd name="T11" fmla="*/ 210 h 210"/>
                <a:gd name="T12" fmla="*/ 27 w 250"/>
                <a:gd name="T13" fmla="*/ 210 h 210"/>
                <a:gd name="T14" fmla="*/ 131 w 250"/>
                <a:gd name="T15" fmla="*/ 153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10">
                  <a:moveTo>
                    <a:pt x="131" y="153"/>
                  </a:moveTo>
                  <a:cubicBezTo>
                    <a:pt x="175" y="153"/>
                    <a:pt x="213" y="176"/>
                    <a:pt x="235" y="210"/>
                  </a:cubicBezTo>
                  <a:cubicBezTo>
                    <a:pt x="250" y="210"/>
                    <a:pt x="250" y="210"/>
                    <a:pt x="250" y="210"/>
                  </a:cubicBezTo>
                  <a:cubicBezTo>
                    <a:pt x="250" y="0"/>
                    <a:pt x="250" y="0"/>
                    <a:pt x="250" y="0"/>
                  </a:cubicBezTo>
                  <a:cubicBezTo>
                    <a:pt x="0" y="0"/>
                    <a:pt x="0" y="0"/>
                    <a:pt x="0" y="0"/>
                  </a:cubicBezTo>
                  <a:cubicBezTo>
                    <a:pt x="0" y="210"/>
                    <a:pt x="0" y="210"/>
                    <a:pt x="0" y="210"/>
                  </a:cubicBezTo>
                  <a:cubicBezTo>
                    <a:pt x="27" y="210"/>
                    <a:pt x="27" y="210"/>
                    <a:pt x="27" y="210"/>
                  </a:cubicBezTo>
                  <a:cubicBezTo>
                    <a:pt x="49" y="175"/>
                    <a:pt x="88" y="153"/>
                    <a:pt x="131" y="1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36" name="Freeform 135"/>
            <p:cNvSpPr>
              <a:spLocks/>
            </p:cNvSpPr>
            <p:nvPr/>
          </p:nvSpPr>
          <p:spPr bwMode="auto">
            <a:xfrm>
              <a:off x="4173601" y="7911166"/>
              <a:ext cx="230186" cy="193672"/>
            </a:xfrm>
            <a:custGeom>
              <a:avLst/>
              <a:gdLst>
                <a:gd name="T0" fmla="*/ 58 w 250"/>
                <a:gd name="T1" fmla="*/ 69 h 210"/>
                <a:gd name="T2" fmla="*/ 0 w 250"/>
                <a:gd name="T3" fmla="*/ 54 h 210"/>
                <a:gd name="T4" fmla="*/ 0 w 250"/>
                <a:gd name="T5" fmla="*/ 210 h 210"/>
                <a:gd name="T6" fmla="*/ 250 w 250"/>
                <a:gd name="T7" fmla="*/ 210 h 210"/>
                <a:gd name="T8" fmla="*/ 250 w 250"/>
                <a:gd name="T9" fmla="*/ 0 h 210"/>
                <a:gd name="T10" fmla="*/ 168 w 250"/>
                <a:gd name="T11" fmla="*/ 0 h 210"/>
                <a:gd name="T12" fmla="*/ 58 w 250"/>
                <a:gd name="T13" fmla="*/ 69 h 210"/>
              </a:gdLst>
              <a:ahLst/>
              <a:cxnLst>
                <a:cxn ang="0">
                  <a:pos x="T0" y="T1"/>
                </a:cxn>
                <a:cxn ang="0">
                  <a:pos x="T2" y="T3"/>
                </a:cxn>
                <a:cxn ang="0">
                  <a:pos x="T4" y="T5"/>
                </a:cxn>
                <a:cxn ang="0">
                  <a:pos x="T6" y="T7"/>
                </a:cxn>
                <a:cxn ang="0">
                  <a:pos x="T8" y="T9"/>
                </a:cxn>
                <a:cxn ang="0">
                  <a:pos x="T10" y="T11"/>
                </a:cxn>
                <a:cxn ang="0">
                  <a:pos x="T12" y="T13"/>
                </a:cxn>
              </a:cxnLst>
              <a:rect l="0" t="0" r="r" b="b"/>
              <a:pathLst>
                <a:path w="250" h="210">
                  <a:moveTo>
                    <a:pt x="58" y="69"/>
                  </a:moveTo>
                  <a:cubicBezTo>
                    <a:pt x="37" y="69"/>
                    <a:pt x="17" y="63"/>
                    <a:pt x="0" y="54"/>
                  </a:cubicBezTo>
                  <a:cubicBezTo>
                    <a:pt x="0" y="210"/>
                    <a:pt x="0" y="210"/>
                    <a:pt x="0" y="210"/>
                  </a:cubicBezTo>
                  <a:cubicBezTo>
                    <a:pt x="250" y="210"/>
                    <a:pt x="250" y="210"/>
                    <a:pt x="250" y="210"/>
                  </a:cubicBezTo>
                  <a:cubicBezTo>
                    <a:pt x="250" y="0"/>
                    <a:pt x="250" y="0"/>
                    <a:pt x="250" y="0"/>
                  </a:cubicBezTo>
                  <a:cubicBezTo>
                    <a:pt x="168" y="0"/>
                    <a:pt x="168" y="0"/>
                    <a:pt x="168" y="0"/>
                  </a:cubicBezTo>
                  <a:cubicBezTo>
                    <a:pt x="148" y="41"/>
                    <a:pt x="106" y="69"/>
                    <a:pt x="58"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0" name="Freeform 136"/>
            <p:cNvSpPr>
              <a:spLocks/>
            </p:cNvSpPr>
            <p:nvPr/>
          </p:nvSpPr>
          <p:spPr bwMode="auto">
            <a:xfrm>
              <a:off x="4173601" y="7688911"/>
              <a:ext cx="168273" cy="63498"/>
            </a:xfrm>
            <a:custGeom>
              <a:avLst/>
              <a:gdLst>
                <a:gd name="T0" fmla="*/ 92 w 183"/>
                <a:gd name="T1" fmla="*/ 70 h 70"/>
                <a:gd name="T2" fmla="*/ 183 w 183"/>
                <a:gd name="T3" fmla="*/ 0 h 70"/>
                <a:gd name="T4" fmla="*/ 0 w 183"/>
                <a:gd name="T5" fmla="*/ 0 h 70"/>
                <a:gd name="T6" fmla="*/ 0 w 183"/>
                <a:gd name="T7" fmla="*/ 49 h 70"/>
                <a:gd name="T8" fmla="*/ 25 w 183"/>
                <a:gd name="T9" fmla="*/ 69 h 70"/>
                <a:gd name="T10" fmla="*/ 92 w 183"/>
                <a:gd name="T11" fmla="*/ 70 h 70"/>
              </a:gdLst>
              <a:ahLst/>
              <a:cxnLst>
                <a:cxn ang="0">
                  <a:pos x="T0" y="T1"/>
                </a:cxn>
                <a:cxn ang="0">
                  <a:pos x="T2" y="T3"/>
                </a:cxn>
                <a:cxn ang="0">
                  <a:pos x="T4" y="T5"/>
                </a:cxn>
                <a:cxn ang="0">
                  <a:pos x="T6" y="T7"/>
                </a:cxn>
                <a:cxn ang="0">
                  <a:pos x="T8" y="T9"/>
                </a:cxn>
                <a:cxn ang="0">
                  <a:pos x="T10" y="T11"/>
                </a:cxn>
              </a:cxnLst>
              <a:rect l="0" t="0" r="r" b="b"/>
              <a:pathLst>
                <a:path w="183" h="70">
                  <a:moveTo>
                    <a:pt x="92" y="70"/>
                  </a:moveTo>
                  <a:cubicBezTo>
                    <a:pt x="183" y="0"/>
                    <a:pt x="183" y="0"/>
                    <a:pt x="183" y="0"/>
                  </a:cubicBezTo>
                  <a:cubicBezTo>
                    <a:pt x="0" y="0"/>
                    <a:pt x="0" y="0"/>
                    <a:pt x="0" y="0"/>
                  </a:cubicBezTo>
                  <a:cubicBezTo>
                    <a:pt x="0" y="49"/>
                    <a:pt x="0" y="49"/>
                    <a:pt x="0" y="49"/>
                  </a:cubicBezTo>
                  <a:cubicBezTo>
                    <a:pt x="25" y="69"/>
                    <a:pt x="25" y="69"/>
                    <a:pt x="25" y="69"/>
                  </a:cubicBezTo>
                  <a:cubicBezTo>
                    <a:pt x="47" y="63"/>
                    <a:pt x="71" y="64"/>
                    <a:pt x="9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1" name="Freeform 137"/>
            <p:cNvSpPr>
              <a:spLocks/>
            </p:cNvSpPr>
            <p:nvPr/>
          </p:nvSpPr>
          <p:spPr bwMode="auto">
            <a:xfrm>
              <a:off x="4338704" y="7809561"/>
              <a:ext cx="65090" cy="73028"/>
            </a:xfrm>
            <a:custGeom>
              <a:avLst/>
              <a:gdLst>
                <a:gd name="T0" fmla="*/ 71 w 71"/>
                <a:gd name="T1" fmla="*/ 79 h 79"/>
                <a:gd name="T2" fmla="*/ 71 w 71"/>
                <a:gd name="T3" fmla="*/ 0 h 79"/>
                <a:gd name="T4" fmla="*/ 2 w 71"/>
                <a:gd name="T5" fmla="*/ 53 h 79"/>
                <a:gd name="T6" fmla="*/ 2 w 71"/>
                <a:gd name="T7" fmla="*/ 56 h 79"/>
                <a:gd name="T8" fmla="*/ 0 w 71"/>
                <a:gd name="T9" fmla="*/ 79 h 79"/>
                <a:gd name="T10" fmla="*/ 71 w 71"/>
                <a:gd name="T11" fmla="*/ 79 h 79"/>
              </a:gdLst>
              <a:ahLst/>
              <a:cxnLst>
                <a:cxn ang="0">
                  <a:pos x="T0" y="T1"/>
                </a:cxn>
                <a:cxn ang="0">
                  <a:pos x="T2" y="T3"/>
                </a:cxn>
                <a:cxn ang="0">
                  <a:pos x="T4" y="T5"/>
                </a:cxn>
                <a:cxn ang="0">
                  <a:pos x="T6" y="T7"/>
                </a:cxn>
                <a:cxn ang="0">
                  <a:pos x="T8" y="T9"/>
                </a:cxn>
                <a:cxn ang="0">
                  <a:pos x="T10" y="T11"/>
                </a:cxn>
              </a:cxnLst>
              <a:rect l="0" t="0" r="r" b="b"/>
              <a:pathLst>
                <a:path w="71" h="79">
                  <a:moveTo>
                    <a:pt x="71" y="79"/>
                  </a:moveTo>
                  <a:cubicBezTo>
                    <a:pt x="71" y="0"/>
                    <a:pt x="71" y="0"/>
                    <a:pt x="71" y="0"/>
                  </a:cubicBezTo>
                  <a:cubicBezTo>
                    <a:pt x="2" y="53"/>
                    <a:pt x="2" y="53"/>
                    <a:pt x="2" y="53"/>
                  </a:cubicBezTo>
                  <a:cubicBezTo>
                    <a:pt x="2" y="54"/>
                    <a:pt x="2" y="55"/>
                    <a:pt x="2" y="56"/>
                  </a:cubicBezTo>
                  <a:cubicBezTo>
                    <a:pt x="2" y="64"/>
                    <a:pt x="1" y="71"/>
                    <a:pt x="0" y="79"/>
                  </a:cubicBezTo>
                  <a:lnTo>
                    <a:pt x="71"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2" name="Rectangle 138"/>
            <p:cNvSpPr>
              <a:spLocks noChangeArrowheads="1"/>
            </p:cNvSpPr>
            <p:nvPr/>
          </p:nvSpPr>
          <p:spPr bwMode="auto">
            <a:xfrm>
              <a:off x="4449825" y="7911159"/>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3" name="Freeform 139"/>
            <p:cNvSpPr>
              <a:spLocks/>
            </p:cNvSpPr>
            <p:nvPr/>
          </p:nvSpPr>
          <p:spPr bwMode="auto">
            <a:xfrm>
              <a:off x="4449825" y="7688904"/>
              <a:ext cx="231778" cy="193672"/>
            </a:xfrm>
            <a:custGeom>
              <a:avLst/>
              <a:gdLst>
                <a:gd name="T0" fmla="*/ 0 w 146"/>
                <a:gd name="T1" fmla="*/ 54 h 122"/>
                <a:gd name="T2" fmla="*/ 0 w 146"/>
                <a:gd name="T3" fmla="*/ 122 h 122"/>
                <a:gd name="T4" fmla="*/ 146 w 146"/>
                <a:gd name="T5" fmla="*/ 122 h 122"/>
                <a:gd name="T6" fmla="*/ 146 w 146"/>
                <a:gd name="T7" fmla="*/ 0 h 122"/>
                <a:gd name="T8" fmla="*/ 72 w 146"/>
                <a:gd name="T9" fmla="*/ 0 h 122"/>
                <a:gd name="T10" fmla="*/ 0 w 146"/>
                <a:gd name="T11" fmla="*/ 54 h 122"/>
              </a:gdLst>
              <a:ahLst/>
              <a:cxnLst>
                <a:cxn ang="0">
                  <a:pos x="T0" y="T1"/>
                </a:cxn>
                <a:cxn ang="0">
                  <a:pos x="T2" y="T3"/>
                </a:cxn>
                <a:cxn ang="0">
                  <a:pos x="T4" y="T5"/>
                </a:cxn>
                <a:cxn ang="0">
                  <a:pos x="T6" y="T7"/>
                </a:cxn>
                <a:cxn ang="0">
                  <a:pos x="T8" y="T9"/>
                </a:cxn>
                <a:cxn ang="0">
                  <a:pos x="T10" y="T11"/>
                </a:cxn>
              </a:cxnLst>
              <a:rect l="0" t="0" r="r" b="b"/>
              <a:pathLst>
                <a:path w="146" h="122">
                  <a:moveTo>
                    <a:pt x="0" y="54"/>
                  </a:moveTo>
                  <a:lnTo>
                    <a:pt x="0" y="122"/>
                  </a:lnTo>
                  <a:lnTo>
                    <a:pt x="146" y="122"/>
                  </a:lnTo>
                  <a:lnTo>
                    <a:pt x="146" y="0"/>
                  </a:lnTo>
                  <a:lnTo>
                    <a:pt x="72" y="0"/>
                  </a:lnTo>
                  <a:lnTo>
                    <a:pt x="0"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4" name="Freeform 140"/>
            <p:cNvSpPr>
              <a:spLocks/>
            </p:cNvSpPr>
            <p:nvPr/>
          </p:nvSpPr>
          <p:spPr bwMode="auto">
            <a:xfrm>
              <a:off x="4600643" y="7622229"/>
              <a:ext cx="80960" cy="38099"/>
            </a:xfrm>
            <a:custGeom>
              <a:avLst/>
              <a:gdLst>
                <a:gd name="T0" fmla="*/ 0 w 51"/>
                <a:gd name="T1" fmla="*/ 24 h 24"/>
                <a:gd name="T2" fmla="*/ 51 w 51"/>
                <a:gd name="T3" fmla="*/ 24 h 24"/>
                <a:gd name="T4" fmla="*/ 32 w 51"/>
                <a:gd name="T5" fmla="*/ 0 h 24"/>
                <a:gd name="T6" fmla="*/ 0 w 51"/>
                <a:gd name="T7" fmla="*/ 24 h 24"/>
              </a:gdLst>
              <a:ahLst/>
              <a:cxnLst>
                <a:cxn ang="0">
                  <a:pos x="T0" y="T1"/>
                </a:cxn>
                <a:cxn ang="0">
                  <a:pos x="T2" y="T3"/>
                </a:cxn>
                <a:cxn ang="0">
                  <a:pos x="T4" y="T5"/>
                </a:cxn>
                <a:cxn ang="0">
                  <a:pos x="T6" y="T7"/>
                </a:cxn>
              </a:cxnLst>
              <a:rect l="0" t="0" r="r" b="b"/>
              <a:pathLst>
                <a:path w="51" h="24">
                  <a:moveTo>
                    <a:pt x="0" y="24"/>
                  </a:moveTo>
                  <a:lnTo>
                    <a:pt x="51" y="24"/>
                  </a:lnTo>
                  <a:lnTo>
                    <a:pt x="32"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5" name="Freeform 141"/>
            <p:cNvSpPr>
              <a:spLocks/>
            </p:cNvSpPr>
            <p:nvPr/>
          </p:nvSpPr>
          <p:spPr bwMode="auto">
            <a:xfrm>
              <a:off x="4449825" y="7466656"/>
              <a:ext cx="119065" cy="139703"/>
            </a:xfrm>
            <a:custGeom>
              <a:avLst/>
              <a:gdLst>
                <a:gd name="T0" fmla="*/ 52 w 75"/>
                <a:gd name="T1" fmla="*/ 0 h 88"/>
                <a:gd name="T2" fmla="*/ 0 w 75"/>
                <a:gd name="T3" fmla="*/ 0 h 88"/>
                <a:gd name="T4" fmla="*/ 0 w 75"/>
                <a:gd name="T5" fmla="*/ 88 h 88"/>
                <a:gd name="T6" fmla="*/ 75 w 75"/>
                <a:gd name="T7" fmla="*/ 30 h 88"/>
                <a:gd name="T8" fmla="*/ 52 w 75"/>
                <a:gd name="T9" fmla="*/ 0 h 88"/>
              </a:gdLst>
              <a:ahLst/>
              <a:cxnLst>
                <a:cxn ang="0">
                  <a:pos x="T0" y="T1"/>
                </a:cxn>
                <a:cxn ang="0">
                  <a:pos x="T2" y="T3"/>
                </a:cxn>
                <a:cxn ang="0">
                  <a:pos x="T4" y="T5"/>
                </a:cxn>
                <a:cxn ang="0">
                  <a:pos x="T6" y="T7"/>
                </a:cxn>
                <a:cxn ang="0">
                  <a:pos x="T8" y="T9"/>
                </a:cxn>
              </a:cxnLst>
              <a:rect l="0" t="0" r="r" b="b"/>
              <a:pathLst>
                <a:path w="75" h="88">
                  <a:moveTo>
                    <a:pt x="52" y="0"/>
                  </a:moveTo>
                  <a:lnTo>
                    <a:pt x="0" y="0"/>
                  </a:lnTo>
                  <a:lnTo>
                    <a:pt x="0" y="88"/>
                  </a:lnTo>
                  <a:lnTo>
                    <a:pt x="75" y="30"/>
                  </a:lnTo>
                  <a:lnTo>
                    <a:pt x="5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46" name="Freeform 142"/>
            <p:cNvSpPr>
              <a:spLocks noEditPoints="1"/>
            </p:cNvSpPr>
            <p:nvPr/>
          </p:nvSpPr>
          <p:spPr bwMode="auto">
            <a:xfrm>
              <a:off x="3543365" y="7438074"/>
              <a:ext cx="1238250" cy="590552"/>
            </a:xfrm>
            <a:custGeom>
              <a:avLst/>
              <a:gdLst>
                <a:gd name="T0" fmla="*/ 1029 w 1342"/>
                <a:gd name="T1" fmla="*/ 198 h 640"/>
                <a:gd name="T2" fmla="*/ 781 w 1342"/>
                <a:gd name="T3" fmla="*/ 388 h 640"/>
                <a:gd name="T4" fmla="*/ 775 w 1342"/>
                <a:gd name="T5" fmla="*/ 384 h 640"/>
                <a:gd name="T6" fmla="*/ 764 w 1342"/>
                <a:gd name="T7" fmla="*/ 380 h 640"/>
                <a:gd name="T8" fmla="*/ 750 w 1342"/>
                <a:gd name="T9" fmla="*/ 378 h 640"/>
                <a:gd name="T10" fmla="*/ 734 w 1342"/>
                <a:gd name="T11" fmla="*/ 377 h 640"/>
                <a:gd name="T12" fmla="*/ 724 w 1342"/>
                <a:gd name="T13" fmla="*/ 379 h 640"/>
                <a:gd name="T14" fmla="*/ 710 w 1342"/>
                <a:gd name="T15" fmla="*/ 383 h 640"/>
                <a:gd name="T16" fmla="*/ 702 w 1342"/>
                <a:gd name="T17" fmla="*/ 387 h 640"/>
                <a:gd name="T18" fmla="*/ 595 w 1342"/>
                <a:gd name="T19" fmla="*/ 304 h 640"/>
                <a:gd name="T20" fmla="*/ 580 w 1342"/>
                <a:gd name="T21" fmla="*/ 259 h 640"/>
                <a:gd name="T22" fmla="*/ 575 w 1342"/>
                <a:gd name="T23" fmla="*/ 252 h 640"/>
                <a:gd name="T24" fmla="*/ 564 w 1342"/>
                <a:gd name="T25" fmla="*/ 242 h 640"/>
                <a:gd name="T26" fmla="*/ 558 w 1342"/>
                <a:gd name="T27" fmla="*/ 238 h 640"/>
                <a:gd name="T28" fmla="*/ 549 w 1342"/>
                <a:gd name="T29" fmla="*/ 232 h 640"/>
                <a:gd name="T30" fmla="*/ 537 w 1342"/>
                <a:gd name="T31" fmla="*/ 227 h 640"/>
                <a:gd name="T32" fmla="*/ 524 w 1342"/>
                <a:gd name="T33" fmla="*/ 225 h 640"/>
                <a:gd name="T34" fmla="*/ 505 w 1342"/>
                <a:gd name="T35" fmla="*/ 224 h 640"/>
                <a:gd name="T36" fmla="*/ 494 w 1342"/>
                <a:gd name="T37" fmla="*/ 226 h 640"/>
                <a:gd name="T38" fmla="*/ 483 w 1342"/>
                <a:gd name="T39" fmla="*/ 230 h 640"/>
                <a:gd name="T40" fmla="*/ 471 w 1342"/>
                <a:gd name="T41" fmla="*/ 235 h 640"/>
                <a:gd name="T42" fmla="*/ 462 w 1342"/>
                <a:gd name="T43" fmla="*/ 241 h 640"/>
                <a:gd name="T44" fmla="*/ 456 w 1342"/>
                <a:gd name="T45" fmla="*/ 246 h 640"/>
                <a:gd name="T46" fmla="*/ 441 w 1342"/>
                <a:gd name="T47" fmla="*/ 265 h 640"/>
                <a:gd name="T48" fmla="*/ 438 w 1342"/>
                <a:gd name="T49" fmla="*/ 272 h 640"/>
                <a:gd name="T50" fmla="*/ 435 w 1342"/>
                <a:gd name="T51" fmla="*/ 278 h 640"/>
                <a:gd name="T52" fmla="*/ 382 w 1342"/>
                <a:gd name="T53" fmla="*/ 320 h 640"/>
                <a:gd name="T54" fmla="*/ 103 w 1342"/>
                <a:gd name="T55" fmla="*/ 514 h 640"/>
                <a:gd name="T56" fmla="*/ 37 w 1342"/>
                <a:gd name="T57" fmla="*/ 640 h 640"/>
                <a:gd name="T58" fmla="*/ 263 w 1342"/>
                <a:gd name="T59" fmla="*/ 483 h 640"/>
                <a:gd name="T60" fmla="*/ 446 w 1342"/>
                <a:gd name="T61" fmla="*/ 355 h 640"/>
                <a:gd name="T62" fmla="*/ 462 w 1342"/>
                <a:gd name="T63" fmla="*/ 372 h 640"/>
                <a:gd name="T64" fmla="*/ 472 w 1342"/>
                <a:gd name="T65" fmla="*/ 378 h 640"/>
                <a:gd name="T66" fmla="*/ 482 w 1342"/>
                <a:gd name="T67" fmla="*/ 383 h 640"/>
                <a:gd name="T68" fmla="*/ 495 w 1342"/>
                <a:gd name="T69" fmla="*/ 387 h 640"/>
                <a:gd name="T70" fmla="*/ 505 w 1342"/>
                <a:gd name="T71" fmla="*/ 389 h 640"/>
                <a:gd name="T72" fmla="*/ 525 w 1342"/>
                <a:gd name="T73" fmla="*/ 388 h 640"/>
                <a:gd name="T74" fmla="*/ 537 w 1342"/>
                <a:gd name="T75" fmla="*/ 386 h 640"/>
                <a:gd name="T76" fmla="*/ 550 w 1342"/>
                <a:gd name="T77" fmla="*/ 380 h 640"/>
                <a:gd name="T78" fmla="*/ 557 w 1342"/>
                <a:gd name="T79" fmla="*/ 376 h 640"/>
                <a:gd name="T80" fmla="*/ 632 w 1342"/>
                <a:gd name="T81" fmla="*/ 416 h 640"/>
                <a:gd name="T82" fmla="*/ 659 w 1342"/>
                <a:gd name="T83" fmla="*/ 450 h 640"/>
                <a:gd name="T84" fmla="*/ 683 w 1342"/>
                <a:gd name="T85" fmla="*/ 518 h 640"/>
                <a:gd name="T86" fmla="*/ 821 w 1342"/>
                <a:gd name="T87" fmla="*/ 483 h 640"/>
                <a:gd name="T88" fmla="*/ 823 w 1342"/>
                <a:gd name="T89" fmla="*/ 450 h 640"/>
                <a:gd name="T90" fmla="*/ 933 w 1342"/>
                <a:gd name="T91" fmla="*/ 354 h 640"/>
                <a:gd name="T92" fmla="*/ 1080 w 1342"/>
                <a:gd name="T93" fmla="*/ 241 h 640"/>
                <a:gd name="T94" fmla="*/ 1256 w 1342"/>
                <a:gd name="T95" fmla="*/ 206 h 640"/>
                <a:gd name="T96" fmla="*/ 1122 w 1342"/>
                <a:gd name="T97" fmla="*/ 31 h 640"/>
                <a:gd name="T98" fmla="*/ 471 w 1342"/>
                <a:gd name="T99" fmla="*/ 307 h 640"/>
                <a:gd name="T100" fmla="*/ 536 w 1342"/>
                <a:gd name="T101" fmla="*/ 272 h 640"/>
                <a:gd name="T102" fmla="*/ 513 w 1342"/>
                <a:gd name="T103" fmla="*/ 348 h 640"/>
                <a:gd name="T104" fmla="*/ 740 w 1342"/>
                <a:gd name="T105" fmla="*/ 501 h 640"/>
                <a:gd name="T106" fmla="*/ 700 w 1342"/>
                <a:gd name="T107" fmla="*/ 460 h 640"/>
                <a:gd name="T108" fmla="*/ 781 w 1342"/>
                <a:gd name="T109" fmla="*/ 47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2" h="640">
                  <a:moveTo>
                    <a:pt x="1122" y="31"/>
                  </a:moveTo>
                  <a:cubicBezTo>
                    <a:pt x="1168" y="91"/>
                    <a:pt x="1168" y="91"/>
                    <a:pt x="1168" y="91"/>
                  </a:cubicBezTo>
                  <a:cubicBezTo>
                    <a:pt x="1029" y="198"/>
                    <a:pt x="1029" y="198"/>
                    <a:pt x="1029" y="198"/>
                  </a:cubicBezTo>
                  <a:cubicBezTo>
                    <a:pt x="983" y="233"/>
                    <a:pt x="983" y="233"/>
                    <a:pt x="983" y="233"/>
                  </a:cubicBezTo>
                  <a:cubicBezTo>
                    <a:pt x="932" y="272"/>
                    <a:pt x="932" y="272"/>
                    <a:pt x="932" y="272"/>
                  </a:cubicBezTo>
                  <a:cubicBezTo>
                    <a:pt x="781" y="388"/>
                    <a:pt x="781" y="388"/>
                    <a:pt x="781" y="388"/>
                  </a:cubicBezTo>
                  <a:cubicBezTo>
                    <a:pt x="781" y="388"/>
                    <a:pt x="781" y="388"/>
                    <a:pt x="781" y="388"/>
                  </a:cubicBezTo>
                  <a:cubicBezTo>
                    <a:pt x="780" y="387"/>
                    <a:pt x="780" y="386"/>
                    <a:pt x="779" y="386"/>
                  </a:cubicBezTo>
                  <a:cubicBezTo>
                    <a:pt x="777" y="385"/>
                    <a:pt x="776" y="385"/>
                    <a:pt x="775" y="384"/>
                  </a:cubicBezTo>
                  <a:cubicBezTo>
                    <a:pt x="774" y="384"/>
                    <a:pt x="773" y="384"/>
                    <a:pt x="772" y="383"/>
                  </a:cubicBezTo>
                  <a:cubicBezTo>
                    <a:pt x="771" y="382"/>
                    <a:pt x="769" y="382"/>
                    <a:pt x="767" y="381"/>
                  </a:cubicBezTo>
                  <a:cubicBezTo>
                    <a:pt x="766" y="381"/>
                    <a:pt x="765" y="381"/>
                    <a:pt x="764" y="380"/>
                  </a:cubicBezTo>
                  <a:cubicBezTo>
                    <a:pt x="762" y="380"/>
                    <a:pt x="761" y="379"/>
                    <a:pt x="759" y="379"/>
                  </a:cubicBezTo>
                  <a:cubicBezTo>
                    <a:pt x="758" y="379"/>
                    <a:pt x="758" y="379"/>
                    <a:pt x="757" y="379"/>
                  </a:cubicBezTo>
                  <a:cubicBezTo>
                    <a:pt x="755" y="378"/>
                    <a:pt x="753" y="378"/>
                    <a:pt x="750" y="378"/>
                  </a:cubicBezTo>
                  <a:cubicBezTo>
                    <a:pt x="750" y="377"/>
                    <a:pt x="749" y="377"/>
                    <a:pt x="749" y="377"/>
                  </a:cubicBezTo>
                  <a:cubicBezTo>
                    <a:pt x="746" y="377"/>
                    <a:pt x="744" y="377"/>
                    <a:pt x="741" y="377"/>
                  </a:cubicBezTo>
                  <a:cubicBezTo>
                    <a:pt x="739" y="377"/>
                    <a:pt x="736" y="377"/>
                    <a:pt x="734" y="377"/>
                  </a:cubicBezTo>
                  <a:cubicBezTo>
                    <a:pt x="733" y="377"/>
                    <a:pt x="732" y="377"/>
                    <a:pt x="732" y="378"/>
                  </a:cubicBezTo>
                  <a:cubicBezTo>
                    <a:pt x="730" y="378"/>
                    <a:pt x="727" y="378"/>
                    <a:pt x="725" y="379"/>
                  </a:cubicBezTo>
                  <a:cubicBezTo>
                    <a:pt x="724" y="379"/>
                    <a:pt x="724" y="379"/>
                    <a:pt x="724" y="379"/>
                  </a:cubicBezTo>
                  <a:cubicBezTo>
                    <a:pt x="721" y="379"/>
                    <a:pt x="719" y="380"/>
                    <a:pt x="717" y="380"/>
                  </a:cubicBezTo>
                  <a:cubicBezTo>
                    <a:pt x="717" y="381"/>
                    <a:pt x="717" y="381"/>
                    <a:pt x="716" y="381"/>
                  </a:cubicBezTo>
                  <a:cubicBezTo>
                    <a:pt x="714" y="382"/>
                    <a:pt x="712" y="382"/>
                    <a:pt x="710" y="383"/>
                  </a:cubicBezTo>
                  <a:cubicBezTo>
                    <a:pt x="709" y="383"/>
                    <a:pt x="709" y="384"/>
                    <a:pt x="708" y="384"/>
                  </a:cubicBezTo>
                  <a:cubicBezTo>
                    <a:pt x="706" y="385"/>
                    <a:pt x="704" y="386"/>
                    <a:pt x="702" y="387"/>
                  </a:cubicBezTo>
                  <a:cubicBezTo>
                    <a:pt x="702" y="387"/>
                    <a:pt x="702" y="387"/>
                    <a:pt x="702" y="387"/>
                  </a:cubicBezTo>
                  <a:cubicBezTo>
                    <a:pt x="683" y="372"/>
                    <a:pt x="683" y="372"/>
                    <a:pt x="683" y="372"/>
                  </a:cubicBezTo>
                  <a:cubicBezTo>
                    <a:pt x="632" y="333"/>
                    <a:pt x="632" y="333"/>
                    <a:pt x="632" y="333"/>
                  </a:cubicBezTo>
                  <a:cubicBezTo>
                    <a:pt x="595" y="304"/>
                    <a:pt x="595" y="304"/>
                    <a:pt x="595" y="304"/>
                  </a:cubicBezTo>
                  <a:cubicBezTo>
                    <a:pt x="595" y="304"/>
                    <a:pt x="595" y="304"/>
                    <a:pt x="595" y="304"/>
                  </a:cubicBezTo>
                  <a:cubicBezTo>
                    <a:pt x="595" y="292"/>
                    <a:pt x="592" y="282"/>
                    <a:pt x="588" y="272"/>
                  </a:cubicBezTo>
                  <a:cubicBezTo>
                    <a:pt x="586" y="268"/>
                    <a:pt x="583" y="263"/>
                    <a:pt x="580" y="259"/>
                  </a:cubicBezTo>
                  <a:cubicBezTo>
                    <a:pt x="580" y="259"/>
                    <a:pt x="580" y="259"/>
                    <a:pt x="580" y="259"/>
                  </a:cubicBezTo>
                  <a:cubicBezTo>
                    <a:pt x="579" y="257"/>
                    <a:pt x="577" y="255"/>
                    <a:pt x="575" y="253"/>
                  </a:cubicBezTo>
                  <a:cubicBezTo>
                    <a:pt x="575" y="253"/>
                    <a:pt x="575" y="253"/>
                    <a:pt x="575" y="252"/>
                  </a:cubicBezTo>
                  <a:cubicBezTo>
                    <a:pt x="573" y="251"/>
                    <a:pt x="572" y="249"/>
                    <a:pt x="570" y="247"/>
                  </a:cubicBezTo>
                  <a:cubicBezTo>
                    <a:pt x="570" y="247"/>
                    <a:pt x="570" y="247"/>
                    <a:pt x="569" y="246"/>
                  </a:cubicBezTo>
                  <a:cubicBezTo>
                    <a:pt x="568" y="245"/>
                    <a:pt x="566" y="243"/>
                    <a:pt x="564" y="242"/>
                  </a:cubicBezTo>
                  <a:cubicBezTo>
                    <a:pt x="564" y="242"/>
                    <a:pt x="564" y="242"/>
                    <a:pt x="564" y="241"/>
                  </a:cubicBezTo>
                  <a:cubicBezTo>
                    <a:pt x="563" y="241"/>
                    <a:pt x="563" y="241"/>
                    <a:pt x="563" y="241"/>
                  </a:cubicBezTo>
                  <a:cubicBezTo>
                    <a:pt x="561" y="240"/>
                    <a:pt x="560" y="239"/>
                    <a:pt x="558" y="238"/>
                  </a:cubicBezTo>
                  <a:cubicBezTo>
                    <a:pt x="558" y="237"/>
                    <a:pt x="557" y="237"/>
                    <a:pt x="556" y="236"/>
                  </a:cubicBezTo>
                  <a:cubicBezTo>
                    <a:pt x="555" y="235"/>
                    <a:pt x="553" y="234"/>
                    <a:pt x="552" y="234"/>
                  </a:cubicBezTo>
                  <a:cubicBezTo>
                    <a:pt x="551" y="233"/>
                    <a:pt x="550" y="233"/>
                    <a:pt x="549" y="232"/>
                  </a:cubicBezTo>
                  <a:cubicBezTo>
                    <a:pt x="547" y="232"/>
                    <a:pt x="546" y="231"/>
                    <a:pt x="544" y="230"/>
                  </a:cubicBezTo>
                  <a:cubicBezTo>
                    <a:pt x="543" y="230"/>
                    <a:pt x="542" y="229"/>
                    <a:pt x="541" y="229"/>
                  </a:cubicBezTo>
                  <a:cubicBezTo>
                    <a:pt x="540" y="228"/>
                    <a:pt x="538" y="228"/>
                    <a:pt x="537" y="227"/>
                  </a:cubicBezTo>
                  <a:cubicBezTo>
                    <a:pt x="536" y="227"/>
                    <a:pt x="534" y="227"/>
                    <a:pt x="533" y="226"/>
                  </a:cubicBezTo>
                  <a:cubicBezTo>
                    <a:pt x="532" y="226"/>
                    <a:pt x="530" y="226"/>
                    <a:pt x="529" y="225"/>
                  </a:cubicBezTo>
                  <a:cubicBezTo>
                    <a:pt x="527" y="225"/>
                    <a:pt x="526" y="225"/>
                    <a:pt x="524" y="225"/>
                  </a:cubicBezTo>
                  <a:cubicBezTo>
                    <a:pt x="523" y="225"/>
                    <a:pt x="522" y="224"/>
                    <a:pt x="521" y="224"/>
                  </a:cubicBezTo>
                  <a:cubicBezTo>
                    <a:pt x="518" y="224"/>
                    <a:pt x="516" y="224"/>
                    <a:pt x="513" y="224"/>
                  </a:cubicBezTo>
                  <a:cubicBezTo>
                    <a:pt x="510" y="224"/>
                    <a:pt x="508" y="224"/>
                    <a:pt x="505" y="224"/>
                  </a:cubicBezTo>
                  <a:cubicBezTo>
                    <a:pt x="504" y="224"/>
                    <a:pt x="503" y="224"/>
                    <a:pt x="502" y="224"/>
                  </a:cubicBezTo>
                  <a:cubicBezTo>
                    <a:pt x="501" y="225"/>
                    <a:pt x="499" y="225"/>
                    <a:pt x="497" y="225"/>
                  </a:cubicBezTo>
                  <a:cubicBezTo>
                    <a:pt x="496" y="225"/>
                    <a:pt x="495" y="226"/>
                    <a:pt x="494" y="226"/>
                  </a:cubicBezTo>
                  <a:cubicBezTo>
                    <a:pt x="493" y="226"/>
                    <a:pt x="491" y="227"/>
                    <a:pt x="490" y="227"/>
                  </a:cubicBezTo>
                  <a:cubicBezTo>
                    <a:pt x="489" y="227"/>
                    <a:pt x="488" y="228"/>
                    <a:pt x="487" y="228"/>
                  </a:cubicBezTo>
                  <a:cubicBezTo>
                    <a:pt x="486" y="228"/>
                    <a:pt x="484" y="229"/>
                    <a:pt x="483" y="230"/>
                  </a:cubicBezTo>
                  <a:cubicBezTo>
                    <a:pt x="482" y="230"/>
                    <a:pt x="481" y="230"/>
                    <a:pt x="480" y="231"/>
                  </a:cubicBezTo>
                  <a:cubicBezTo>
                    <a:pt x="478" y="231"/>
                    <a:pt x="476" y="232"/>
                    <a:pt x="474" y="234"/>
                  </a:cubicBezTo>
                  <a:cubicBezTo>
                    <a:pt x="473" y="234"/>
                    <a:pt x="472" y="235"/>
                    <a:pt x="471" y="235"/>
                  </a:cubicBezTo>
                  <a:cubicBezTo>
                    <a:pt x="470" y="236"/>
                    <a:pt x="469" y="237"/>
                    <a:pt x="467" y="237"/>
                  </a:cubicBezTo>
                  <a:cubicBezTo>
                    <a:pt x="466" y="238"/>
                    <a:pt x="465" y="239"/>
                    <a:pt x="464" y="240"/>
                  </a:cubicBezTo>
                  <a:cubicBezTo>
                    <a:pt x="463" y="240"/>
                    <a:pt x="463" y="241"/>
                    <a:pt x="462" y="241"/>
                  </a:cubicBezTo>
                  <a:cubicBezTo>
                    <a:pt x="462" y="242"/>
                    <a:pt x="462" y="242"/>
                    <a:pt x="462" y="242"/>
                  </a:cubicBezTo>
                  <a:cubicBezTo>
                    <a:pt x="461" y="242"/>
                    <a:pt x="460" y="243"/>
                    <a:pt x="458" y="244"/>
                  </a:cubicBezTo>
                  <a:cubicBezTo>
                    <a:pt x="458" y="245"/>
                    <a:pt x="457" y="245"/>
                    <a:pt x="456" y="246"/>
                  </a:cubicBezTo>
                  <a:cubicBezTo>
                    <a:pt x="455" y="247"/>
                    <a:pt x="454" y="248"/>
                    <a:pt x="453" y="249"/>
                  </a:cubicBezTo>
                  <a:cubicBezTo>
                    <a:pt x="453" y="250"/>
                    <a:pt x="452" y="250"/>
                    <a:pt x="452" y="251"/>
                  </a:cubicBezTo>
                  <a:cubicBezTo>
                    <a:pt x="448" y="255"/>
                    <a:pt x="444" y="260"/>
                    <a:pt x="441" y="265"/>
                  </a:cubicBezTo>
                  <a:cubicBezTo>
                    <a:pt x="441" y="265"/>
                    <a:pt x="441" y="265"/>
                    <a:pt x="441" y="266"/>
                  </a:cubicBezTo>
                  <a:cubicBezTo>
                    <a:pt x="440" y="267"/>
                    <a:pt x="439" y="269"/>
                    <a:pt x="438" y="270"/>
                  </a:cubicBezTo>
                  <a:cubicBezTo>
                    <a:pt x="438" y="271"/>
                    <a:pt x="438" y="271"/>
                    <a:pt x="438" y="272"/>
                  </a:cubicBezTo>
                  <a:cubicBezTo>
                    <a:pt x="438" y="272"/>
                    <a:pt x="437" y="272"/>
                    <a:pt x="437" y="272"/>
                  </a:cubicBezTo>
                  <a:cubicBezTo>
                    <a:pt x="437" y="274"/>
                    <a:pt x="436" y="275"/>
                    <a:pt x="436" y="277"/>
                  </a:cubicBezTo>
                  <a:cubicBezTo>
                    <a:pt x="435" y="277"/>
                    <a:pt x="435" y="278"/>
                    <a:pt x="435" y="278"/>
                  </a:cubicBezTo>
                  <a:cubicBezTo>
                    <a:pt x="434" y="280"/>
                    <a:pt x="434" y="282"/>
                    <a:pt x="433" y="284"/>
                  </a:cubicBezTo>
                  <a:cubicBezTo>
                    <a:pt x="433" y="284"/>
                    <a:pt x="433" y="284"/>
                    <a:pt x="433" y="284"/>
                  </a:cubicBezTo>
                  <a:cubicBezTo>
                    <a:pt x="382" y="320"/>
                    <a:pt x="382" y="320"/>
                    <a:pt x="382" y="320"/>
                  </a:cubicBezTo>
                  <a:cubicBezTo>
                    <a:pt x="332" y="355"/>
                    <a:pt x="332" y="355"/>
                    <a:pt x="332" y="355"/>
                  </a:cubicBezTo>
                  <a:cubicBezTo>
                    <a:pt x="147" y="483"/>
                    <a:pt x="147" y="483"/>
                    <a:pt x="147" y="483"/>
                  </a:cubicBezTo>
                  <a:cubicBezTo>
                    <a:pt x="103" y="514"/>
                    <a:pt x="103" y="514"/>
                    <a:pt x="103" y="514"/>
                  </a:cubicBezTo>
                  <a:cubicBezTo>
                    <a:pt x="81" y="529"/>
                    <a:pt x="81" y="529"/>
                    <a:pt x="81" y="529"/>
                  </a:cubicBezTo>
                  <a:cubicBezTo>
                    <a:pt x="0" y="586"/>
                    <a:pt x="0" y="586"/>
                    <a:pt x="0" y="586"/>
                  </a:cubicBezTo>
                  <a:cubicBezTo>
                    <a:pt x="37" y="640"/>
                    <a:pt x="37" y="640"/>
                    <a:pt x="37" y="640"/>
                  </a:cubicBezTo>
                  <a:cubicBezTo>
                    <a:pt x="81" y="609"/>
                    <a:pt x="81" y="609"/>
                    <a:pt x="81" y="609"/>
                  </a:cubicBezTo>
                  <a:cubicBezTo>
                    <a:pt x="218" y="514"/>
                    <a:pt x="218" y="514"/>
                    <a:pt x="218" y="514"/>
                  </a:cubicBezTo>
                  <a:cubicBezTo>
                    <a:pt x="263" y="483"/>
                    <a:pt x="263" y="483"/>
                    <a:pt x="263" y="483"/>
                  </a:cubicBezTo>
                  <a:cubicBezTo>
                    <a:pt x="332" y="435"/>
                    <a:pt x="332" y="435"/>
                    <a:pt x="332" y="435"/>
                  </a:cubicBezTo>
                  <a:cubicBezTo>
                    <a:pt x="382" y="400"/>
                    <a:pt x="382" y="400"/>
                    <a:pt x="382" y="400"/>
                  </a:cubicBezTo>
                  <a:cubicBezTo>
                    <a:pt x="446" y="355"/>
                    <a:pt x="446" y="355"/>
                    <a:pt x="446" y="355"/>
                  </a:cubicBezTo>
                  <a:cubicBezTo>
                    <a:pt x="448" y="358"/>
                    <a:pt x="450" y="360"/>
                    <a:pt x="452" y="362"/>
                  </a:cubicBezTo>
                  <a:cubicBezTo>
                    <a:pt x="452" y="362"/>
                    <a:pt x="452" y="363"/>
                    <a:pt x="452" y="363"/>
                  </a:cubicBezTo>
                  <a:cubicBezTo>
                    <a:pt x="455" y="366"/>
                    <a:pt x="458" y="369"/>
                    <a:pt x="462" y="372"/>
                  </a:cubicBezTo>
                  <a:cubicBezTo>
                    <a:pt x="463" y="372"/>
                    <a:pt x="463" y="373"/>
                    <a:pt x="464" y="373"/>
                  </a:cubicBezTo>
                  <a:cubicBezTo>
                    <a:pt x="465" y="374"/>
                    <a:pt x="467" y="376"/>
                    <a:pt x="469" y="377"/>
                  </a:cubicBezTo>
                  <a:cubicBezTo>
                    <a:pt x="470" y="377"/>
                    <a:pt x="471" y="378"/>
                    <a:pt x="472" y="378"/>
                  </a:cubicBezTo>
                  <a:cubicBezTo>
                    <a:pt x="472" y="379"/>
                    <a:pt x="473" y="379"/>
                    <a:pt x="474" y="380"/>
                  </a:cubicBezTo>
                  <a:cubicBezTo>
                    <a:pt x="476" y="381"/>
                    <a:pt x="478" y="382"/>
                    <a:pt x="480" y="382"/>
                  </a:cubicBezTo>
                  <a:cubicBezTo>
                    <a:pt x="480" y="383"/>
                    <a:pt x="481" y="383"/>
                    <a:pt x="482" y="383"/>
                  </a:cubicBezTo>
                  <a:cubicBezTo>
                    <a:pt x="484" y="384"/>
                    <a:pt x="486" y="385"/>
                    <a:pt x="487" y="385"/>
                  </a:cubicBezTo>
                  <a:cubicBezTo>
                    <a:pt x="488" y="386"/>
                    <a:pt x="488" y="386"/>
                    <a:pt x="489" y="386"/>
                  </a:cubicBezTo>
                  <a:cubicBezTo>
                    <a:pt x="491" y="386"/>
                    <a:pt x="493" y="387"/>
                    <a:pt x="495" y="387"/>
                  </a:cubicBezTo>
                  <a:cubicBezTo>
                    <a:pt x="496" y="388"/>
                    <a:pt x="496" y="388"/>
                    <a:pt x="497" y="388"/>
                  </a:cubicBezTo>
                  <a:cubicBezTo>
                    <a:pt x="499" y="388"/>
                    <a:pt x="501" y="389"/>
                    <a:pt x="504" y="389"/>
                  </a:cubicBezTo>
                  <a:cubicBezTo>
                    <a:pt x="504" y="389"/>
                    <a:pt x="505" y="389"/>
                    <a:pt x="505" y="389"/>
                  </a:cubicBezTo>
                  <a:cubicBezTo>
                    <a:pt x="508" y="389"/>
                    <a:pt x="510" y="389"/>
                    <a:pt x="513" y="389"/>
                  </a:cubicBezTo>
                  <a:cubicBezTo>
                    <a:pt x="516" y="389"/>
                    <a:pt x="518" y="389"/>
                    <a:pt x="521" y="389"/>
                  </a:cubicBezTo>
                  <a:cubicBezTo>
                    <a:pt x="522" y="389"/>
                    <a:pt x="524" y="389"/>
                    <a:pt x="525" y="388"/>
                  </a:cubicBezTo>
                  <a:cubicBezTo>
                    <a:pt x="526" y="388"/>
                    <a:pt x="528" y="388"/>
                    <a:pt x="529" y="388"/>
                  </a:cubicBezTo>
                  <a:cubicBezTo>
                    <a:pt x="531" y="387"/>
                    <a:pt x="532" y="387"/>
                    <a:pt x="534" y="386"/>
                  </a:cubicBezTo>
                  <a:cubicBezTo>
                    <a:pt x="535" y="386"/>
                    <a:pt x="536" y="386"/>
                    <a:pt x="537" y="386"/>
                  </a:cubicBezTo>
                  <a:cubicBezTo>
                    <a:pt x="539" y="385"/>
                    <a:pt x="541" y="384"/>
                    <a:pt x="543" y="384"/>
                  </a:cubicBezTo>
                  <a:cubicBezTo>
                    <a:pt x="543" y="384"/>
                    <a:pt x="543" y="383"/>
                    <a:pt x="544" y="383"/>
                  </a:cubicBezTo>
                  <a:cubicBezTo>
                    <a:pt x="546" y="382"/>
                    <a:pt x="548" y="381"/>
                    <a:pt x="550" y="380"/>
                  </a:cubicBezTo>
                  <a:cubicBezTo>
                    <a:pt x="550" y="380"/>
                    <a:pt x="551" y="380"/>
                    <a:pt x="551" y="380"/>
                  </a:cubicBezTo>
                  <a:cubicBezTo>
                    <a:pt x="553" y="379"/>
                    <a:pt x="555" y="378"/>
                    <a:pt x="557" y="376"/>
                  </a:cubicBezTo>
                  <a:cubicBezTo>
                    <a:pt x="557" y="376"/>
                    <a:pt x="557" y="376"/>
                    <a:pt x="557" y="376"/>
                  </a:cubicBezTo>
                  <a:cubicBezTo>
                    <a:pt x="562" y="373"/>
                    <a:pt x="566" y="370"/>
                    <a:pt x="569" y="367"/>
                  </a:cubicBezTo>
                  <a:cubicBezTo>
                    <a:pt x="569" y="367"/>
                    <a:pt x="569" y="367"/>
                    <a:pt x="569" y="367"/>
                  </a:cubicBezTo>
                  <a:cubicBezTo>
                    <a:pt x="632" y="416"/>
                    <a:pt x="632" y="416"/>
                    <a:pt x="632" y="416"/>
                  </a:cubicBezTo>
                  <a:cubicBezTo>
                    <a:pt x="661" y="439"/>
                    <a:pt x="661" y="439"/>
                    <a:pt x="661" y="439"/>
                  </a:cubicBezTo>
                  <a:cubicBezTo>
                    <a:pt x="660" y="441"/>
                    <a:pt x="660" y="444"/>
                    <a:pt x="659" y="447"/>
                  </a:cubicBezTo>
                  <a:cubicBezTo>
                    <a:pt x="659" y="448"/>
                    <a:pt x="659" y="449"/>
                    <a:pt x="659" y="450"/>
                  </a:cubicBezTo>
                  <a:cubicBezTo>
                    <a:pt x="659" y="451"/>
                    <a:pt x="659" y="452"/>
                    <a:pt x="659" y="453"/>
                  </a:cubicBezTo>
                  <a:cubicBezTo>
                    <a:pt x="658" y="455"/>
                    <a:pt x="658" y="457"/>
                    <a:pt x="658" y="460"/>
                  </a:cubicBezTo>
                  <a:cubicBezTo>
                    <a:pt x="658" y="483"/>
                    <a:pt x="668" y="503"/>
                    <a:pt x="683" y="518"/>
                  </a:cubicBezTo>
                  <a:cubicBezTo>
                    <a:pt x="698" y="533"/>
                    <a:pt x="718" y="543"/>
                    <a:pt x="741" y="543"/>
                  </a:cubicBezTo>
                  <a:cubicBezTo>
                    <a:pt x="766" y="543"/>
                    <a:pt x="788" y="531"/>
                    <a:pt x="804" y="514"/>
                  </a:cubicBezTo>
                  <a:cubicBezTo>
                    <a:pt x="811" y="505"/>
                    <a:pt x="817" y="494"/>
                    <a:pt x="821" y="483"/>
                  </a:cubicBezTo>
                  <a:cubicBezTo>
                    <a:pt x="823" y="476"/>
                    <a:pt x="824" y="468"/>
                    <a:pt x="824" y="460"/>
                  </a:cubicBezTo>
                  <a:cubicBezTo>
                    <a:pt x="824" y="457"/>
                    <a:pt x="824" y="455"/>
                    <a:pt x="824" y="453"/>
                  </a:cubicBezTo>
                  <a:cubicBezTo>
                    <a:pt x="824" y="452"/>
                    <a:pt x="823" y="451"/>
                    <a:pt x="823" y="450"/>
                  </a:cubicBezTo>
                  <a:cubicBezTo>
                    <a:pt x="823" y="449"/>
                    <a:pt x="823" y="448"/>
                    <a:pt x="823" y="447"/>
                  </a:cubicBezTo>
                  <a:cubicBezTo>
                    <a:pt x="823" y="445"/>
                    <a:pt x="822" y="442"/>
                    <a:pt x="821" y="440"/>
                  </a:cubicBezTo>
                  <a:cubicBezTo>
                    <a:pt x="933" y="354"/>
                    <a:pt x="933" y="354"/>
                    <a:pt x="933" y="354"/>
                  </a:cubicBezTo>
                  <a:cubicBezTo>
                    <a:pt x="983" y="316"/>
                    <a:pt x="983" y="316"/>
                    <a:pt x="983" y="316"/>
                  </a:cubicBezTo>
                  <a:cubicBezTo>
                    <a:pt x="1040" y="272"/>
                    <a:pt x="1040" y="272"/>
                    <a:pt x="1040" y="272"/>
                  </a:cubicBezTo>
                  <a:cubicBezTo>
                    <a:pt x="1080" y="241"/>
                    <a:pt x="1080" y="241"/>
                    <a:pt x="1080" y="241"/>
                  </a:cubicBezTo>
                  <a:cubicBezTo>
                    <a:pt x="1208" y="143"/>
                    <a:pt x="1208" y="143"/>
                    <a:pt x="1208" y="143"/>
                  </a:cubicBezTo>
                  <a:cubicBezTo>
                    <a:pt x="1234" y="177"/>
                    <a:pt x="1234" y="177"/>
                    <a:pt x="1234" y="177"/>
                  </a:cubicBezTo>
                  <a:cubicBezTo>
                    <a:pt x="1256" y="206"/>
                    <a:pt x="1256" y="206"/>
                    <a:pt x="1256" y="206"/>
                  </a:cubicBezTo>
                  <a:cubicBezTo>
                    <a:pt x="1342" y="0"/>
                    <a:pt x="1342" y="0"/>
                    <a:pt x="1342" y="0"/>
                  </a:cubicBezTo>
                  <a:cubicBezTo>
                    <a:pt x="1121" y="29"/>
                    <a:pt x="1121" y="29"/>
                    <a:pt x="1121" y="29"/>
                  </a:cubicBezTo>
                  <a:lnTo>
                    <a:pt x="1122" y="31"/>
                  </a:lnTo>
                  <a:close/>
                  <a:moveTo>
                    <a:pt x="513" y="348"/>
                  </a:moveTo>
                  <a:cubicBezTo>
                    <a:pt x="499" y="348"/>
                    <a:pt x="487" y="341"/>
                    <a:pt x="480" y="331"/>
                  </a:cubicBezTo>
                  <a:cubicBezTo>
                    <a:pt x="475" y="325"/>
                    <a:pt x="471" y="316"/>
                    <a:pt x="471" y="307"/>
                  </a:cubicBezTo>
                  <a:cubicBezTo>
                    <a:pt x="471" y="292"/>
                    <a:pt x="479" y="280"/>
                    <a:pt x="490" y="272"/>
                  </a:cubicBezTo>
                  <a:cubicBezTo>
                    <a:pt x="496" y="268"/>
                    <a:pt x="504" y="265"/>
                    <a:pt x="513" y="265"/>
                  </a:cubicBezTo>
                  <a:cubicBezTo>
                    <a:pt x="521" y="265"/>
                    <a:pt x="529" y="268"/>
                    <a:pt x="536" y="272"/>
                  </a:cubicBezTo>
                  <a:cubicBezTo>
                    <a:pt x="547" y="280"/>
                    <a:pt x="554" y="292"/>
                    <a:pt x="554" y="307"/>
                  </a:cubicBezTo>
                  <a:cubicBezTo>
                    <a:pt x="554" y="321"/>
                    <a:pt x="547" y="333"/>
                    <a:pt x="536" y="340"/>
                  </a:cubicBezTo>
                  <a:cubicBezTo>
                    <a:pt x="529" y="345"/>
                    <a:pt x="521" y="348"/>
                    <a:pt x="513" y="348"/>
                  </a:cubicBezTo>
                  <a:close/>
                  <a:moveTo>
                    <a:pt x="741" y="501"/>
                  </a:moveTo>
                  <a:cubicBezTo>
                    <a:pt x="741" y="501"/>
                    <a:pt x="741" y="501"/>
                    <a:pt x="741" y="501"/>
                  </a:cubicBezTo>
                  <a:cubicBezTo>
                    <a:pt x="741" y="501"/>
                    <a:pt x="741" y="501"/>
                    <a:pt x="740" y="501"/>
                  </a:cubicBezTo>
                  <a:cubicBezTo>
                    <a:pt x="726" y="501"/>
                    <a:pt x="714" y="494"/>
                    <a:pt x="707" y="483"/>
                  </a:cubicBezTo>
                  <a:cubicBezTo>
                    <a:pt x="704" y="479"/>
                    <a:pt x="702" y="475"/>
                    <a:pt x="701" y="470"/>
                  </a:cubicBezTo>
                  <a:cubicBezTo>
                    <a:pt x="700" y="467"/>
                    <a:pt x="700" y="463"/>
                    <a:pt x="700" y="460"/>
                  </a:cubicBezTo>
                  <a:cubicBezTo>
                    <a:pt x="700" y="437"/>
                    <a:pt x="718" y="419"/>
                    <a:pt x="741" y="419"/>
                  </a:cubicBezTo>
                  <a:cubicBezTo>
                    <a:pt x="764" y="419"/>
                    <a:pt x="782" y="437"/>
                    <a:pt x="782" y="460"/>
                  </a:cubicBezTo>
                  <a:cubicBezTo>
                    <a:pt x="782" y="464"/>
                    <a:pt x="782" y="467"/>
                    <a:pt x="781" y="471"/>
                  </a:cubicBezTo>
                  <a:cubicBezTo>
                    <a:pt x="779" y="475"/>
                    <a:pt x="778" y="479"/>
                    <a:pt x="775" y="483"/>
                  </a:cubicBezTo>
                  <a:cubicBezTo>
                    <a:pt x="768" y="494"/>
                    <a:pt x="755" y="501"/>
                    <a:pt x="741" y="5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47" name="Rectangle 152"/>
          <p:cNvSpPr/>
          <p:nvPr/>
        </p:nvSpPr>
        <p:spPr bwMode="auto">
          <a:xfrm>
            <a:off x="6482399"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Azure services</a:t>
            </a:r>
          </a:p>
        </p:txBody>
      </p:sp>
      <p:sp>
        <p:nvSpPr>
          <p:cNvPr id="148" name="Rectangle 152"/>
          <p:cNvSpPr/>
          <p:nvPr/>
        </p:nvSpPr>
        <p:spPr bwMode="auto">
          <a:xfrm>
            <a:off x="10383318"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Power BI Desktop files</a:t>
            </a:r>
          </a:p>
        </p:txBody>
      </p:sp>
      <p:sp>
        <p:nvSpPr>
          <p:cNvPr id="149" name="Rectangle 145"/>
          <p:cNvSpPr/>
          <p:nvPr/>
        </p:nvSpPr>
        <p:spPr bwMode="auto">
          <a:xfrm>
            <a:off x="8272297"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Excel and CSV files</a:t>
            </a:r>
          </a:p>
        </p:txBody>
      </p:sp>
      <p:cxnSp>
        <p:nvCxnSpPr>
          <p:cNvPr id="152" name="Straight Connector 151"/>
          <p:cNvCxnSpPr>
            <a:cxnSpLocks/>
          </p:cNvCxnSpPr>
          <p:nvPr/>
        </p:nvCxnSpPr>
        <p:spPr>
          <a:xfrm rot="5400000">
            <a:off x="9647401"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cxnSpLocks/>
          </p:cNvCxnSpPr>
          <p:nvPr/>
        </p:nvCxnSpPr>
        <p:spPr>
          <a:xfrm rot="5400000">
            <a:off x="754576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p:cNvCxnSpPr>
          <p:nvPr/>
        </p:nvCxnSpPr>
        <p:spPr>
          <a:xfrm rot="5400000">
            <a:off x="5683903"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a:cxnSpLocks/>
          </p:cNvCxnSpPr>
          <p:nvPr/>
        </p:nvCxnSpPr>
        <p:spPr>
          <a:xfrm rot="5400000">
            <a:off x="383453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a:cxnSpLocks/>
          </p:cNvCxnSpPr>
          <p:nvPr/>
        </p:nvCxnSpPr>
        <p:spPr>
          <a:xfrm rot="5400000">
            <a:off x="1732902"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5" name="Rectangle 4"/>
          <p:cNvSpPr/>
          <p:nvPr/>
        </p:nvSpPr>
        <p:spPr>
          <a:xfrm>
            <a:off x="7951230" y="6251293"/>
            <a:ext cx="330455" cy="314278"/>
          </a:xfrm>
          <a:custGeom>
            <a:avLst/>
            <a:gdLst/>
            <a:ahLst/>
            <a:cxnLst/>
            <a:rect l="l" t="t" r="r" b="b"/>
            <a:pathLst>
              <a:path w="2253672" h="2154513">
                <a:moveTo>
                  <a:pt x="1738560" y="1548363"/>
                </a:moveTo>
                <a:lnTo>
                  <a:pt x="1738560" y="1758675"/>
                </a:lnTo>
                <a:lnTo>
                  <a:pt x="2104320" y="1758675"/>
                </a:lnTo>
                <a:lnTo>
                  <a:pt x="2104320" y="1548363"/>
                </a:lnTo>
                <a:close/>
                <a:moveTo>
                  <a:pt x="1738560" y="1261283"/>
                </a:moveTo>
                <a:lnTo>
                  <a:pt x="1738560" y="1471595"/>
                </a:lnTo>
                <a:lnTo>
                  <a:pt x="2104320" y="1471595"/>
                </a:lnTo>
                <a:lnTo>
                  <a:pt x="2104320" y="1261283"/>
                </a:lnTo>
                <a:close/>
                <a:moveTo>
                  <a:pt x="1738560" y="974205"/>
                </a:moveTo>
                <a:lnTo>
                  <a:pt x="1738560" y="1184517"/>
                </a:lnTo>
                <a:lnTo>
                  <a:pt x="2104320" y="1184517"/>
                </a:lnTo>
                <a:lnTo>
                  <a:pt x="2104320" y="974205"/>
                </a:lnTo>
                <a:close/>
                <a:moveTo>
                  <a:pt x="1738560" y="687127"/>
                </a:moveTo>
                <a:lnTo>
                  <a:pt x="1738560" y="897439"/>
                </a:lnTo>
                <a:lnTo>
                  <a:pt x="2104320" y="897439"/>
                </a:lnTo>
                <a:lnTo>
                  <a:pt x="2104320" y="687127"/>
                </a:lnTo>
                <a:close/>
                <a:moveTo>
                  <a:pt x="927711" y="672099"/>
                </a:moveTo>
                <a:lnTo>
                  <a:pt x="770548" y="681624"/>
                </a:lnTo>
                <a:lnTo>
                  <a:pt x="653867" y="953087"/>
                </a:lnTo>
                <a:lnTo>
                  <a:pt x="556236" y="691149"/>
                </a:lnTo>
                <a:lnTo>
                  <a:pt x="403836" y="698293"/>
                </a:lnTo>
                <a:lnTo>
                  <a:pt x="565761" y="1065006"/>
                </a:lnTo>
                <a:lnTo>
                  <a:pt x="387167" y="1431718"/>
                </a:lnTo>
                <a:lnTo>
                  <a:pt x="541948" y="1438862"/>
                </a:lnTo>
                <a:lnTo>
                  <a:pt x="653867" y="1176924"/>
                </a:lnTo>
                <a:lnTo>
                  <a:pt x="768167" y="1455531"/>
                </a:lnTo>
                <a:lnTo>
                  <a:pt x="932473" y="1457912"/>
                </a:lnTo>
                <a:lnTo>
                  <a:pt x="744354" y="1065006"/>
                </a:lnTo>
                <a:close/>
                <a:moveTo>
                  <a:pt x="1738560" y="400049"/>
                </a:moveTo>
                <a:lnTo>
                  <a:pt x="1738560" y="610361"/>
                </a:lnTo>
                <a:lnTo>
                  <a:pt x="2104320" y="610361"/>
                </a:lnTo>
                <a:lnTo>
                  <a:pt x="2104320" y="400049"/>
                </a:lnTo>
                <a:close/>
                <a:moveTo>
                  <a:pt x="1357560" y="249239"/>
                </a:moveTo>
                <a:lnTo>
                  <a:pt x="2230092" y="249239"/>
                </a:lnTo>
                <a:cubicBezTo>
                  <a:pt x="2243115" y="249239"/>
                  <a:pt x="2253672" y="259796"/>
                  <a:pt x="2253672" y="272819"/>
                </a:cubicBezTo>
                <a:lnTo>
                  <a:pt x="2253672" y="1880723"/>
                </a:lnTo>
                <a:cubicBezTo>
                  <a:pt x="2253672" y="1893746"/>
                  <a:pt x="2243115" y="1904303"/>
                  <a:pt x="2230092" y="1904303"/>
                </a:cubicBezTo>
                <a:lnTo>
                  <a:pt x="1357560" y="1904303"/>
                </a:lnTo>
                <a:lnTo>
                  <a:pt x="1357560" y="1758675"/>
                </a:lnTo>
                <a:lnTo>
                  <a:pt x="1677600" y="1758675"/>
                </a:lnTo>
                <a:lnTo>
                  <a:pt x="1677600" y="1548363"/>
                </a:lnTo>
                <a:lnTo>
                  <a:pt x="1357560" y="1548363"/>
                </a:lnTo>
                <a:lnTo>
                  <a:pt x="1357560" y="1471595"/>
                </a:lnTo>
                <a:lnTo>
                  <a:pt x="1677600" y="1471595"/>
                </a:lnTo>
                <a:lnTo>
                  <a:pt x="1677600" y="1261283"/>
                </a:lnTo>
                <a:lnTo>
                  <a:pt x="1357560" y="1261283"/>
                </a:lnTo>
                <a:lnTo>
                  <a:pt x="1357560" y="1184517"/>
                </a:lnTo>
                <a:lnTo>
                  <a:pt x="1677600" y="1184517"/>
                </a:lnTo>
                <a:lnTo>
                  <a:pt x="1677600" y="974205"/>
                </a:lnTo>
                <a:lnTo>
                  <a:pt x="1357560" y="974205"/>
                </a:lnTo>
                <a:lnTo>
                  <a:pt x="1357560" y="897439"/>
                </a:lnTo>
                <a:lnTo>
                  <a:pt x="1677600" y="897439"/>
                </a:lnTo>
                <a:lnTo>
                  <a:pt x="1677600" y="687127"/>
                </a:lnTo>
                <a:lnTo>
                  <a:pt x="1357560" y="687127"/>
                </a:lnTo>
                <a:lnTo>
                  <a:pt x="1357560" y="610361"/>
                </a:lnTo>
                <a:lnTo>
                  <a:pt x="1677600" y="610361"/>
                </a:lnTo>
                <a:lnTo>
                  <a:pt x="1677600" y="400049"/>
                </a:lnTo>
                <a:lnTo>
                  <a:pt x="1357560" y="400049"/>
                </a:lnTo>
                <a:close/>
                <a:moveTo>
                  <a:pt x="1298713" y="0"/>
                </a:moveTo>
                <a:lnTo>
                  <a:pt x="1298713" y="2154513"/>
                </a:lnTo>
                <a:lnTo>
                  <a:pt x="0" y="1932953"/>
                </a:lnTo>
                <a:lnTo>
                  <a:pt x="0" y="2234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186" name="Group 185"/>
          <p:cNvGrpSpPr>
            <a:grpSpLocks noChangeAspect="1"/>
          </p:cNvGrpSpPr>
          <p:nvPr/>
        </p:nvGrpSpPr>
        <p:grpSpPr bwMode="auto">
          <a:xfrm>
            <a:off x="10056313" y="6228115"/>
            <a:ext cx="342331" cy="360633"/>
            <a:chOff x="1782" y="-5"/>
            <a:chExt cx="4115" cy="4335"/>
          </a:xfrm>
          <a:solidFill>
            <a:schemeClr val="accent1"/>
          </a:solidFill>
        </p:grpSpPr>
        <p:sp>
          <p:nvSpPr>
            <p:cNvPr id="187"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8"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9"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0"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1"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sp>
        <p:nvSpPr>
          <p:cNvPr id="192" name="Rectangle 191"/>
          <p:cNvSpPr/>
          <p:nvPr/>
        </p:nvSpPr>
        <p:spPr bwMode="auto">
          <a:xfrm>
            <a:off x="238108" y="6152501"/>
            <a:ext cx="165105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93" name="Rectangle 192"/>
          <p:cNvSpPr/>
          <p:nvPr/>
        </p:nvSpPr>
        <p:spPr bwMode="auto">
          <a:xfrm>
            <a:off x="4189798"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94" name="Rectangle 193"/>
          <p:cNvSpPr/>
          <p:nvPr/>
        </p:nvSpPr>
        <p:spPr bwMode="auto">
          <a:xfrm>
            <a:off x="7865163" y="6152501"/>
            <a:ext cx="1885189"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95" name="Rectangle 194"/>
          <p:cNvSpPr/>
          <p:nvPr/>
        </p:nvSpPr>
        <p:spPr bwMode="auto">
          <a:xfrm>
            <a:off x="9994075" y="6152501"/>
            <a:ext cx="2169284"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96" name="Rectangle 195"/>
          <p:cNvSpPr/>
          <p:nvPr/>
        </p:nvSpPr>
        <p:spPr bwMode="auto">
          <a:xfrm>
            <a:off x="6064809"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9" name="Group 8"/>
          <p:cNvGrpSpPr/>
          <p:nvPr/>
        </p:nvGrpSpPr>
        <p:grpSpPr>
          <a:xfrm>
            <a:off x="5620531" y="1748020"/>
            <a:ext cx="6537622" cy="3972193"/>
            <a:chOff x="5509960" y="1551375"/>
            <a:chExt cx="6410015" cy="3850202"/>
          </a:xfrm>
        </p:grpSpPr>
        <p:grpSp>
          <p:nvGrpSpPr>
            <p:cNvPr id="197" name="Group 196"/>
            <p:cNvGrpSpPr/>
            <p:nvPr/>
          </p:nvGrpSpPr>
          <p:grpSpPr>
            <a:xfrm>
              <a:off x="5509960" y="1551375"/>
              <a:ext cx="6410015" cy="1877625"/>
              <a:chOff x="6218236" y="1903115"/>
              <a:chExt cx="6410015" cy="914400"/>
            </a:xfrm>
          </p:grpSpPr>
          <p:sp>
            <p:nvSpPr>
              <p:cNvPr id="198" name="Rectangle 197"/>
              <p:cNvSpPr/>
              <p:nvPr/>
            </p:nvSpPr>
            <p:spPr bwMode="auto">
              <a:xfrm>
                <a:off x="6218236" y="1903115"/>
                <a:ext cx="6410015"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46630" rIns="186521" bIns="93260" numCol="1" spcCol="0" rtlCol="0" fromWordArt="0" anchor="ctr" anchorCtr="0" forceAA="0" compatLnSpc="1">
                <a:prstTxWarp prst="textNoShape">
                  <a:avLst/>
                </a:prstTxWarp>
                <a:noAutofit/>
              </a:bodyPr>
              <a:lstStyle/>
              <a:p>
                <a:pPr defTabSz="544015">
                  <a:lnSpc>
                    <a:spcPct val="90000"/>
                  </a:lnSpc>
                  <a:spcAft>
                    <a:spcPts val="612"/>
                  </a:spcAft>
                </a:pPr>
                <a:r>
                  <a:rPr lang="en-US" sz="1836" dirty="0">
                    <a:solidFill>
                      <a:srgbClr val="0078D7"/>
                    </a:solidFill>
                    <a:cs typeface="Segoe UI Semibold" panose="020B0702040204020203" pitchFamily="34" charset="0"/>
                  </a:rPr>
                  <a:t>Connect directly to your existing on-premises data sources: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Analysis Services (tabular and multidimensional)</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SQL Server</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SAP HANA</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Oracle</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Teradata</a:t>
                </a:r>
              </a:p>
            </p:txBody>
          </p:sp>
          <p:sp>
            <p:nvSpPr>
              <p:cNvPr id="199" name="Rectangle 198"/>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pPr>
                <a:endParaRPr lang="en-US" sz="1224" dirty="0">
                  <a:solidFill>
                    <a:schemeClr val="bg1"/>
                  </a:solidFill>
                  <a:latin typeface="+mj-lt"/>
                  <a:ea typeface="Segoe UI" pitchFamily="34" charset="0"/>
                  <a:cs typeface="Segoe UI" pitchFamily="34" charset="0"/>
                </a:endParaRPr>
              </a:p>
            </p:txBody>
          </p:sp>
        </p:grpSp>
        <p:grpSp>
          <p:nvGrpSpPr>
            <p:cNvPr id="200" name="Group 199"/>
            <p:cNvGrpSpPr/>
            <p:nvPr/>
          </p:nvGrpSpPr>
          <p:grpSpPr>
            <a:xfrm>
              <a:off x="5509961" y="3537886"/>
              <a:ext cx="6410014" cy="548640"/>
              <a:chOff x="6218237" y="1903115"/>
              <a:chExt cx="6410014" cy="914400"/>
            </a:xfrm>
          </p:grpSpPr>
          <p:sp>
            <p:nvSpPr>
              <p:cNvPr id="201" name="Rectangle 200"/>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Requires On-Premises Data Gateway</a:t>
                </a:r>
              </a:p>
            </p:txBody>
          </p:sp>
          <p:sp>
            <p:nvSpPr>
              <p:cNvPr id="202" name="Rectangle 201"/>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203" name="Group 202"/>
            <p:cNvGrpSpPr/>
            <p:nvPr/>
          </p:nvGrpSpPr>
          <p:grpSpPr>
            <a:xfrm>
              <a:off x="5509961" y="4195412"/>
              <a:ext cx="6410014" cy="548640"/>
              <a:chOff x="6218237" y="1903115"/>
              <a:chExt cx="6410014" cy="914400"/>
            </a:xfrm>
          </p:grpSpPr>
          <p:sp>
            <p:nvSpPr>
              <p:cNvPr id="204" name="Rectangle 203"/>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Role-based and row-level data security is applied</a:t>
                </a:r>
              </a:p>
            </p:txBody>
          </p:sp>
          <p:sp>
            <p:nvSpPr>
              <p:cNvPr id="205" name="Rectangle 204"/>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206" name="Group 205"/>
            <p:cNvGrpSpPr/>
            <p:nvPr/>
          </p:nvGrpSpPr>
          <p:grpSpPr>
            <a:xfrm>
              <a:off x="5509961" y="4852937"/>
              <a:ext cx="6410014" cy="548640"/>
              <a:chOff x="6218237" y="1903115"/>
              <a:chExt cx="6410014" cy="914400"/>
            </a:xfrm>
          </p:grpSpPr>
          <p:sp>
            <p:nvSpPr>
              <p:cNvPr id="207" name="Rectangle 206"/>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Data remains on-premises, only query is stored in Power BI</a:t>
                </a:r>
              </a:p>
            </p:txBody>
          </p:sp>
          <p:sp>
            <p:nvSpPr>
              <p:cNvPr id="208" name="Rectangle 207"/>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spTree>
    <p:extLst>
      <p:ext uri="{BB962C8B-B14F-4D97-AF65-F5344CB8AC3E}">
        <p14:creationId xmlns:p14="http://schemas.microsoft.com/office/powerpoint/2010/main" val="2252330059"/>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Get immediate insights into your organization</a:t>
            </a:r>
            <a:endParaRPr lang="en-IN" dirty="0"/>
          </a:p>
        </p:txBody>
      </p:sp>
      <p:sp>
        <p:nvSpPr>
          <p:cNvPr id="100" name="Rectangle 145"/>
          <p:cNvSpPr/>
          <p:nvPr/>
        </p:nvSpPr>
        <p:spPr bwMode="auto">
          <a:xfrm>
            <a:off x="721870"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SaaS solutions</a:t>
            </a:r>
          </a:p>
        </p:txBody>
      </p:sp>
      <p:grpSp>
        <p:nvGrpSpPr>
          <p:cNvPr id="101" name="Group 332"/>
          <p:cNvGrpSpPr>
            <a:grpSpLocks noChangeAspect="1"/>
          </p:cNvGrpSpPr>
          <p:nvPr/>
        </p:nvGrpSpPr>
        <p:grpSpPr>
          <a:xfrm>
            <a:off x="307338" y="6226411"/>
            <a:ext cx="445345" cy="364042"/>
            <a:chOff x="2123129" y="1797431"/>
            <a:chExt cx="2472585" cy="2021180"/>
          </a:xfrm>
          <a:solidFill>
            <a:schemeClr val="accent1"/>
          </a:solidFill>
        </p:grpSpPr>
        <p:sp>
          <p:nvSpPr>
            <p:cNvPr id="102" name="Freeform 13"/>
            <p:cNvSpPr>
              <a:spLocks/>
            </p:cNvSpPr>
            <p:nvPr/>
          </p:nvSpPr>
          <p:spPr bwMode="auto">
            <a:xfrm rot="20700000">
              <a:off x="3155856" y="2377155"/>
              <a:ext cx="1439858" cy="1441456"/>
            </a:xfrm>
            <a:custGeom>
              <a:avLst/>
              <a:gdLst>
                <a:gd name="T0" fmla="*/ 138 w 441"/>
                <a:gd name="T1" fmla="*/ 341 h 441"/>
                <a:gd name="T2" fmla="*/ 183 w 441"/>
                <a:gd name="T3" fmla="*/ 374 h 441"/>
                <a:gd name="T4" fmla="*/ 220 w 441"/>
                <a:gd name="T5" fmla="*/ 423 h 441"/>
                <a:gd name="T6" fmla="*/ 422 w 441"/>
                <a:gd name="T7" fmla="*/ 220 h 441"/>
                <a:gd name="T8" fmla="*/ 373 w 441"/>
                <a:gd name="T9" fmla="*/ 184 h 441"/>
                <a:gd name="T10" fmla="*/ 341 w 441"/>
                <a:gd name="T11" fmla="*/ 139 h 441"/>
                <a:gd name="T12" fmla="*/ 382 w 441"/>
                <a:gd name="T13" fmla="*/ 58 h 441"/>
                <a:gd name="T14" fmla="*/ 302 w 441"/>
                <a:gd name="T15" fmla="*/ 100 h 441"/>
                <a:gd name="T16" fmla="*/ 257 w 441"/>
                <a:gd name="T17" fmla="*/ 67 h 441"/>
                <a:gd name="T18" fmla="*/ 220 w 441"/>
                <a:gd name="T19" fmla="*/ 18 h 441"/>
                <a:gd name="T20" fmla="*/ 171 w 441"/>
                <a:gd name="T21" fmla="*/ 55 h 441"/>
                <a:gd name="T22" fmla="*/ 138 w 441"/>
                <a:gd name="T23" fmla="*/ 100 h 441"/>
                <a:gd name="T24" fmla="*/ 180 w 441"/>
                <a:gd name="T25" fmla="*/ 181 h 441"/>
                <a:gd name="T26" fmla="*/ 100 w 441"/>
                <a:gd name="T27" fmla="*/ 139 h 441"/>
                <a:gd name="T28" fmla="*/ 55 w 441"/>
                <a:gd name="T29" fmla="*/ 171 h 441"/>
                <a:gd name="T30" fmla="*/ 18 w 441"/>
                <a:gd name="T31" fmla="*/ 220 h 441"/>
                <a:gd name="T32" fmla="*/ 67 w 441"/>
                <a:gd name="T33" fmla="*/ 257 h 441"/>
                <a:gd name="T34" fmla="*/ 100 w 441"/>
                <a:gd name="T35" fmla="*/ 302 h 441"/>
                <a:gd name="T36" fmla="*/ 58 w 441"/>
                <a:gd name="T37" fmla="*/ 383 h 441"/>
                <a:gd name="T38" fmla="*/ 138 w 441"/>
                <a:gd name="T39" fmla="*/ 3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441">
                  <a:moveTo>
                    <a:pt x="138" y="341"/>
                  </a:moveTo>
                  <a:cubicBezTo>
                    <a:pt x="147" y="337"/>
                    <a:pt x="171" y="361"/>
                    <a:pt x="183" y="374"/>
                  </a:cubicBezTo>
                  <a:cubicBezTo>
                    <a:pt x="196" y="386"/>
                    <a:pt x="220" y="423"/>
                    <a:pt x="220" y="423"/>
                  </a:cubicBezTo>
                  <a:cubicBezTo>
                    <a:pt x="422" y="220"/>
                    <a:pt x="422" y="220"/>
                    <a:pt x="422" y="220"/>
                  </a:cubicBezTo>
                  <a:cubicBezTo>
                    <a:pt x="422" y="220"/>
                    <a:pt x="386" y="196"/>
                    <a:pt x="373" y="184"/>
                  </a:cubicBezTo>
                  <a:cubicBezTo>
                    <a:pt x="361" y="171"/>
                    <a:pt x="338" y="149"/>
                    <a:pt x="341" y="139"/>
                  </a:cubicBezTo>
                  <a:cubicBezTo>
                    <a:pt x="343" y="129"/>
                    <a:pt x="441" y="116"/>
                    <a:pt x="382" y="58"/>
                  </a:cubicBezTo>
                  <a:cubicBezTo>
                    <a:pt x="324" y="0"/>
                    <a:pt x="310" y="96"/>
                    <a:pt x="302" y="100"/>
                  </a:cubicBezTo>
                  <a:cubicBezTo>
                    <a:pt x="294" y="104"/>
                    <a:pt x="269" y="80"/>
                    <a:pt x="257" y="67"/>
                  </a:cubicBezTo>
                  <a:cubicBezTo>
                    <a:pt x="245" y="55"/>
                    <a:pt x="220" y="18"/>
                    <a:pt x="220" y="18"/>
                  </a:cubicBezTo>
                  <a:cubicBezTo>
                    <a:pt x="220" y="18"/>
                    <a:pt x="183" y="43"/>
                    <a:pt x="171" y="55"/>
                  </a:cubicBezTo>
                  <a:cubicBezTo>
                    <a:pt x="159" y="67"/>
                    <a:pt x="134" y="92"/>
                    <a:pt x="138" y="100"/>
                  </a:cubicBezTo>
                  <a:cubicBezTo>
                    <a:pt x="142" y="108"/>
                    <a:pt x="238" y="122"/>
                    <a:pt x="180" y="181"/>
                  </a:cubicBezTo>
                  <a:cubicBezTo>
                    <a:pt x="122" y="239"/>
                    <a:pt x="110" y="141"/>
                    <a:pt x="100" y="139"/>
                  </a:cubicBezTo>
                  <a:cubicBezTo>
                    <a:pt x="89" y="137"/>
                    <a:pt x="67" y="159"/>
                    <a:pt x="55" y="171"/>
                  </a:cubicBezTo>
                  <a:cubicBezTo>
                    <a:pt x="42" y="184"/>
                    <a:pt x="18" y="220"/>
                    <a:pt x="18" y="220"/>
                  </a:cubicBezTo>
                  <a:cubicBezTo>
                    <a:pt x="18" y="220"/>
                    <a:pt x="55" y="245"/>
                    <a:pt x="67" y="257"/>
                  </a:cubicBezTo>
                  <a:cubicBezTo>
                    <a:pt x="79" y="269"/>
                    <a:pt x="102" y="292"/>
                    <a:pt x="100" y="302"/>
                  </a:cubicBezTo>
                  <a:cubicBezTo>
                    <a:pt x="98" y="312"/>
                    <a:pt x="0" y="325"/>
                    <a:pt x="58" y="383"/>
                  </a:cubicBezTo>
                  <a:cubicBezTo>
                    <a:pt x="116" y="441"/>
                    <a:pt x="130" y="345"/>
                    <a:pt x="138" y="341"/>
                  </a:cubicBez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3" name="Freeform 14"/>
            <p:cNvSpPr>
              <a:spLocks/>
            </p:cNvSpPr>
            <p:nvPr/>
          </p:nvSpPr>
          <p:spPr bwMode="auto">
            <a:xfrm rot="9900000">
              <a:off x="2123129" y="1797431"/>
              <a:ext cx="1377949" cy="1377949"/>
            </a:xfrm>
            <a:custGeom>
              <a:avLst/>
              <a:gdLst>
                <a:gd name="T0" fmla="*/ 422 w 422"/>
                <a:gd name="T1" fmla="*/ 220 h 422"/>
                <a:gd name="T2" fmla="*/ 386 w 422"/>
                <a:gd name="T3" fmla="*/ 171 h 422"/>
                <a:gd name="T4" fmla="*/ 341 w 422"/>
                <a:gd name="T5" fmla="*/ 138 h 422"/>
                <a:gd name="T6" fmla="*/ 260 w 422"/>
                <a:gd name="T7" fmla="*/ 180 h 422"/>
                <a:gd name="T8" fmla="*/ 302 w 422"/>
                <a:gd name="T9" fmla="*/ 100 h 422"/>
                <a:gd name="T10" fmla="*/ 269 w 422"/>
                <a:gd name="T11" fmla="*/ 55 h 422"/>
                <a:gd name="T12" fmla="*/ 220 w 422"/>
                <a:gd name="T13" fmla="*/ 18 h 422"/>
                <a:gd name="T14" fmla="*/ 183 w 422"/>
                <a:gd name="T15" fmla="*/ 67 h 422"/>
                <a:gd name="T16" fmla="*/ 138 w 422"/>
                <a:gd name="T17" fmla="*/ 100 h 422"/>
                <a:gd name="T18" fmla="*/ 58 w 422"/>
                <a:gd name="T19" fmla="*/ 58 h 422"/>
                <a:gd name="T20" fmla="*/ 100 w 422"/>
                <a:gd name="T21" fmla="*/ 138 h 422"/>
                <a:gd name="T22" fmla="*/ 67 w 422"/>
                <a:gd name="T23" fmla="*/ 183 h 422"/>
                <a:gd name="T24" fmla="*/ 18 w 422"/>
                <a:gd name="T25" fmla="*/ 220 h 422"/>
                <a:gd name="T26" fmla="*/ 55 w 422"/>
                <a:gd name="T27" fmla="*/ 269 h 422"/>
                <a:gd name="T28" fmla="*/ 100 w 422"/>
                <a:gd name="T29" fmla="*/ 302 h 422"/>
                <a:gd name="T30" fmla="*/ 180 w 422"/>
                <a:gd name="T31" fmla="*/ 260 h 422"/>
                <a:gd name="T32" fmla="*/ 138 w 422"/>
                <a:gd name="T33" fmla="*/ 341 h 422"/>
                <a:gd name="T34" fmla="*/ 171 w 422"/>
                <a:gd name="T35" fmla="*/ 386 h 422"/>
                <a:gd name="T36" fmla="*/ 220 w 422"/>
                <a:gd name="T37" fmla="*/ 422 h 422"/>
                <a:gd name="T38" fmla="*/ 422 w 422"/>
                <a:gd name="T39" fmla="*/ 2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2" h="422">
                  <a:moveTo>
                    <a:pt x="422" y="220"/>
                  </a:moveTo>
                  <a:cubicBezTo>
                    <a:pt x="422" y="220"/>
                    <a:pt x="398" y="183"/>
                    <a:pt x="386" y="171"/>
                  </a:cubicBezTo>
                  <a:cubicBezTo>
                    <a:pt x="373" y="159"/>
                    <a:pt x="349" y="134"/>
                    <a:pt x="341" y="138"/>
                  </a:cubicBezTo>
                  <a:cubicBezTo>
                    <a:pt x="332" y="142"/>
                    <a:pt x="318" y="239"/>
                    <a:pt x="260" y="180"/>
                  </a:cubicBezTo>
                  <a:cubicBezTo>
                    <a:pt x="202" y="122"/>
                    <a:pt x="300" y="110"/>
                    <a:pt x="302" y="100"/>
                  </a:cubicBezTo>
                  <a:cubicBezTo>
                    <a:pt x="304" y="90"/>
                    <a:pt x="281" y="67"/>
                    <a:pt x="269" y="55"/>
                  </a:cubicBezTo>
                  <a:cubicBezTo>
                    <a:pt x="257" y="42"/>
                    <a:pt x="220" y="18"/>
                    <a:pt x="220" y="18"/>
                  </a:cubicBezTo>
                  <a:cubicBezTo>
                    <a:pt x="220" y="18"/>
                    <a:pt x="196" y="55"/>
                    <a:pt x="183" y="67"/>
                  </a:cubicBezTo>
                  <a:cubicBezTo>
                    <a:pt x="171" y="79"/>
                    <a:pt x="149" y="102"/>
                    <a:pt x="138" y="100"/>
                  </a:cubicBezTo>
                  <a:cubicBezTo>
                    <a:pt x="128" y="98"/>
                    <a:pt x="116" y="0"/>
                    <a:pt x="58" y="58"/>
                  </a:cubicBezTo>
                  <a:cubicBezTo>
                    <a:pt x="0" y="116"/>
                    <a:pt x="96" y="130"/>
                    <a:pt x="100" y="138"/>
                  </a:cubicBezTo>
                  <a:cubicBezTo>
                    <a:pt x="104" y="147"/>
                    <a:pt x="79" y="171"/>
                    <a:pt x="67" y="183"/>
                  </a:cubicBezTo>
                  <a:cubicBezTo>
                    <a:pt x="55" y="196"/>
                    <a:pt x="18" y="220"/>
                    <a:pt x="18" y="220"/>
                  </a:cubicBezTo>
                  <a:cubicBezTo>
                    <a:pt x="18" y="220"/>
                    <a:pt x="42" y="257"/>
                    <a:pt x="55" y="269"/>
                  </a:cubicBezTo>
                  <a:cubicBezTo>
                    <a:pt x="67" y="281"/>
                    <a:pt x="91" y="306"/>
                    <a:pt x="100" y="302"/>
                  </a:cubicBezTo>
                  <a:cubicBezTo>
                    <a:pt x="108" y="298"/>
                    <a:pt x="122" y="202"/>
                    <a:pt x="180" y="260"/>
                  </a:cubicBezTo>
                  <a:cubicBezTo>
                    <a:pt x="238" y="318"/>
                    <a:pt x="140" y="330"/>
                    <a:pt x="138" y="341"/>
                  </a:cubicBezTo>
                  <a:cubicBezTo>
                    <a:pt x="136" y="351"/>
                    <a:pt x="159" y="373"/>
                    <a:pt x="171" y="386"/>
                  </a:cubicBezTo>
                  <a:cubicBezTo>
                    <a:pt x="183" y="398"/>
                    <a:pt x="220" y="422"/>
                    <a:pt x="220" y="422"/>
                  </a:cubicBezTo>
                  <a:lnTo>
                    <a:pt x="422" y="220"/>
                  </a:ln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04" name="Rectangle 152"/>
          <p:cNvSpPr/>
          <p:nvPr/>
        </p:nvSpPr>
        <p:spPr bwMode="auto">
          <a:xfrm>
            <a:off x="2511595"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On-premises Data</a:t>
            </a:r>
          </a:p>
        </p:txBody>
      </p:sp>
      <p:sp>
        <p:nvSpPr>
          <p:cNvPr id="105" name="Freeform 30"/>
          <p:cNvSpPr>
            <a:spLocks noChangeAspect="1" noEditPoints="1"/>
          </p:cNvSpPr>
          <p:nvPr/>
        </p:nvSpPr>
        <p:spPr bwMode="auto">
          <a:xfrm>
            <a:off x="2136790" y="6243501"/>
            <a:ext cx="373957" cy="329864"/>
          </a:xfrm>
          <a:custGeom>
            <a:avLst/>
            <a:gdLst>
              <a:gd name="T0" fmla="*/ 883 w 916"/>
              <a:gd name="T1" fmla="*/ 286 h 808"/>
              <a:gd name="T2" fmla="*/ 539 w 916"/>
              <a:gd name="T3" fmla="*/ 723 h 808"/>
              <a:gd name="T4" fmla="*/ 504 w 916"/>
              <a:gd name="T5" fmla="*/ 0 h 808"/>
              <a:gd name="T6" fmla="*/ 35 w 916"/>
              <a:gd name="T7" fmla="*/ 723 h 808"/>
              <a:gd name="T8" fmla="*/ 0 w 916"/>
              <a:gd name="T9" fmla="*/ 808 h 808"/>
              <a:gd name="T10" fmla="*/ 916 w 916"/>
              <a:gd name="T11" fmla="*/ 723 h 808"/>
              <a:gd name="T12" fmla="*/ 229 w 916"/>
              <a:gd name="T13" fmla="*/ 665 h 808"/>
              <a:gd name="T14" fmla="*/ 109 w 916"/>
              <a:gd name="T15" fmla="*/ 596 h 808"/>
              <a:gd name="T16" fmla="*/ 229 w 916"/>
              <a:gd name="T17" fmla="*/ 665 h 808"/>
              <a:gd name="T18" fmla="*/ 109 w 916"/>
              <a:gd name="T19" fmla="*/ 501 h 808"/>
              <a:gd name="T20" fmla="*/ 229 w 916"/>
              <a:gd name="T21" fmla="*/ 432 h 808"/>
              <a:gd name="T22" fmla="*/ 229 w 916"/>
              <a:gd name="T23" fmla="*/ 337 h 808"/>
              <a:gd name="T24" fmla="*/ 109 w 916"/>
              <a:gd name="T25" fmla="*/ 267 h 808"/>
              <a:gd name="T26" fmla="*/ 229 w 916"/>
              <a:gd name="T27" fmla="*/ 337 h 808"/>
              <a:gd name="T28" fmla="*/ 109 w 916"/>
              <a:gd name="T29" fmla="*/ 172 h 808"/>
              <a:gd name="T30" fmla="*/ 229 w 916"/>
              <a:gd name="T31" fmla="*/ 103 h 808"/>
              <a:gd name="T32" fmla="*/ 428 w 916"/>
              <a:gd name="T33" fmla="*/ 665 h 808"/>
              <a:gd name="T34" fmla="*/ 307 w 916"/>
              <a:gd name="T35" fmla="*/ 596 h 808"/>
              <a:gd name="T36" fmla="*/ 428 w 916"/>
              <a:gd name="T37" fmla="*/ 665 h 808"/>
              <a:gd name="T38" fmla="*/ 307 w 916"/>
              <a:gd name="T39" fmla="*/ 501 h 808"/>
              <a:gd name="T40" fmla="*/ 428 w 916"/>
              <a:gd name="T41" fmla="*/ 432 h 808"/>
              <a:gd name="T42" fmla="*/ 428 w 916"/>
              <a:gd name="T43" fmla="*/ 337 h 808"/>
              <a:gd name="T44" fmla="*/ 307 w 916"/>
              <a:gd name="T45" fmla="*/ 267 h 808"/>
              <a:gd name="T46" fmla="*/ 428 w 916"/>
              <a:gd name="T47" fmla="*/ 337 h 808"/>
              <a:gd name="T48" fmla="*/ 307 w 916"/>
              <a:gd name="T49" fmla="*/ 172 h 808"/>
              <a:gd name="T50" fmla="*/ 428 w 916"/>
              <a:gd name="T51" fmla="*/ 103 h 808"/>
              <a:gd name="T52" fmla="*/ 684 w 916"/>
              <a:gd name="T53" fmla="*/ 668 h 808"/>
              <a:gd name="T54" fmla="*/ 606 w 916"/>
              <a:gd name="T55" fmla="*/ 549 h 808"/>
              <a:gd name="T56" fmla="*/ 684 w 916"/>
              <a:gd name="T57" fmla="*/ 668 h 808"/>
              <a:gd name="T58" fmla="*/ 606 w 916"/>
              <a:gd name="T59" fmla="*/ 482 h 808"/>
              <a:gd name="T60" fmla="*/ 684 w 916"/>
              <a:gd name="T61" fmla="*/ 365 h 808"/>
              <a:gd name="T62" fmla="*/ 816 w 916"/>
              <a:gd name="T63" fmla="*/ 668 h 808"/>
              <a:gd name="T64" fmla="*/ 738 w 916"/>
              <a:gd name="T65" fmla="*/ 549 h 808"/>
              <a:gd name="T66" fmla="*/ 816 w 916"/>
              <a:gd name="T67" fmla="*/ 668 h 808"/>
              <a:gd name="T68" fmla="*/ 738 w 916"/>
              <a:gd name="T69" fmla="*/ 482 h 808"/>
              <a:gd name="T70" fmla="*/ 816 w 916"/>
              <a:gd name="T71" fmla="*/ 36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808">
                <a:moveTo>
                  <a:pt x="883" y="723"/>
                </a:moveTo>
                <a:lnTo>
                  <a:pt x="883" y="286"/>
                </a:lnTo>
                <a:lnTo>
                  <a:pt x="539" y="286"/>
                </a:lnTo>
                <a:lnTo>
                  <a:pt x="539" y="723"/>
                </a:lnTo>
                <a:lnTo>
                  <a:pt x="504" y="723"/>
                </a:lnTo>
                <a:lnTo>
                  <a:pt x="504" y="0"/>
                </a:lnTo>
                <a:lnTo>
                  <a:pt x="35" y="0"/>
                </a:lnTo>
                <a:lnTo>
                  <a:pt x="35" y="723"/>
                </a:lnTo>
                <a:lnTo>
                  <a:pt x="0" y="723"/>
                </a:lnTo>
                <a:lnTo>
                  <a:pt x="0" y="808"/>
                </a:lnTo>
                <a:lnTo>
                  <a:pt x="916" y="808"/>
                </a:lnTo>
                <a:lnTo>
                  <a:pt x="916" y="723"/>
                </a:lnTo>
                <a:lnTo>
                  <a:pt x="883" y="723"/>
                </a:lnTo>
                <a:close/>
                <a:moveTo>
                  <a:pt x="229" y="665"/>
                </a:moveTo>
                <a:lnTo>
                  <a:pt x="109" y="665"/>
                </a:lnTo>
                <a:lnTo>
                  <a:pt x="109" y="596"/>
                </a:lnTo>
                <a:lnTo>
                  <a:pt x="229" y="596"/>
                </a:lnTo>
                <a:lnTo>
                  <a:pt x="229" y="665"/>
                </a:lnTo>
                <a:close/>
                <a:moveTo>
                  <a:pt x="229" y="501"/>
                </a:moveTo>
                <a:lnTo>
                  <a:pt x="109" y="501"/>
                </a:lnTo>
                <a:lnTo>
                  <a:pt x="109" y="432"/>
                </a:lnTo>
                <a:lnTo>
                  <a:pt x="229" y="432"/>
                </a:lnTo>
                <a:lnTo>
                  <a:pt x="229" y="501"/>
                </a:lnTo>
                <a:close/>
                <a:moveTo>
                  <a:pt x="229" y="337"/>
                </a:moveTo>
                <a:lnTo>
                  <a:pt x="109" y="337"/>
                </a:lnTo>
                <a:lnTo>
                  <a:pt x="109" y="267"/>
                </a:lnTo>
                <a:lnTo>
                  <a:pt x="229" y="267"/>
                </a:lnTo>
                <a:lnTo>
                  <a:pt x="229" y="337"/>
                </a:lnTo>
                <a:close/>
                <a:moveTo>
                  <a:pt x="229" y="172"/>
                </a:moveTo>
                <a:lnTo>
                  <a:pt x="109" y="172"/>
                </a:lnTo>
                <a:lnTo>
                  <a:pt x="109" y="103"/>
                </a:lnTo>
                <a:lnTo>
                  <a:pt x="229" y="103"/>
                </a:lnTo>
                <a:lnTo>
                  <a:pt x="229" y="172"/>
                </a:lnTo>
                <a:close/>
                <a:moveTo>
                  <a:pt x="428" y="665"/>
                </a:moveTo>
                <a:lnTo>
                  <a:pt x="307" y="665"/>
                </a:lnTo>
                <a:lnTo>
                  <a:pt x="307" y="596"/>
                </a:lnTo>
                <a:lnTo>
                  <a:pt x="428" y="596"/>
                </a:lnTo>
                <a:lnTo>
                  <a:pt x="428" y="665"/>
                </a:lnTo>
                <a:close/>
                <a:moveTo>
                  <a:pt x="428" y="501"/>
                </a:moveTo>
                <a:lnTo>
                  <a:pt x="307" y="501"/>
                </a:lnTo>
                <a:lnTo>
                  <a:pt x="307" y="432"/>
                </a:lnTo>
                <a:lnTo>
                  <a:pt x="428" y="432"/>
                </a:lnTo>
                <a:lnTo>
                  <a:pt x="428" y="501"/>
                </a:lnTo>
                <a:close/>
                <a:moveTo>
                  <a:pt x="428" y="337"/>
                </a:moveTo>
                <a:lnTo>
                  <a:pt x="307" y="337"/>
                </a:lnTo>
                <a:lnTo>
                  <a:pt x="307" y="267"/>
                </a:lnTo>
                <a:lnTo>
                  <a:pt x="428" y="267"/>
                </a:lnTo>
                <a:lnTo>
                  <a:pt x="428" y="337"/>
                </a:lnTo>
                <a:close/>
                <a:moveTo>
                  <a:pt x="428" y="172"/>
                </a:moveTo>
                <a:lnTo>
                  <a:pt x="307" y="172"/>
                </a:lnTo>
                <a:lnTo>
                  <a:pt x="307" y="103"/>
                </a:lnTo>
                <a:lnTo>
                  <a:pt x="428" y="103"/>
                </a:lnTo>
                <a:lnTo>
                  <a:pt x="428" y="172"/>
                </a:lnTo>
                <a:close/>
                <a:moveTo>
                  <a:pt x="684" y="668"/>
                </a:moveTo>
                <a:lnTo>
                  <a:pt x="606" y="668"/>
                </a:lnTo>
                <a:lnTo>
                  <a:pt x="606" y="549"/>
                </a:lnTo>
                <a:lnTo>
                  <a:pt x="684" y="549"/>
                </a:lnTo>
                <a:lnTo>
                  <a:pt x="684" y="668"/>
                </a:lnTo>
                <a:close/>
                <a:moveTo>
                  <a:pt x="684" y="482"/>
                </a:moveTo>
                <a:lnTo>
                  <a:pt x="606" y="482"/>
                </a:lnTo>
                <a:lnTo>
                  <a:pt x="606" y="365"/>
                </a:lnTo>
                <a:lnTo>
                  <a:pt x="684" y="365"/>
                </a:lnTo>
                <a:lnTo>
                  <a:pt x="684" y="482"/>
                </a:lnTo>
                <a:close/>
                <a:moveTo>
                  <a:pt x="816" y="668"/>
                </a:moveTo>
                <a:lnTo>
                  <a:pt x="738" y="668"/>
                </a:lnTo>
                <a:lnTo>
                  <a:pt x="738" y="549"/>
                </a:lnTo>
                <a:lnTo>
                  <a:pt x="816" y="549"/>
                </a:lnTo>
                <a:lnTo>
                  <a:pt x="816" y="668"/>
                </a:lnTo>
                <a:close/>
                <a:moveTo>
                  <a:pt x="816" y="482"/>
                </a:moveTo>
                <a:lnTo>
                  <a:pt x="738" y="482"/>
                </a:lnTo>
                <a:lnTo>
                  <a:pt x="738" y="365"/>
                </a:lnTo>
                <a:lnTo>
                  <a:pt x="816" y="365"/>
                </a:lnTo>
                <a:lnTo>
                  <a:pt x="816" y="482"/>
                </a:lnTo>
                <a:close/>
              </a:path>
            </a:pathLst>
          </a:custGeom>
          <a:solidFill>
            <a:schemeClr val="accent1"/>
          </a:solid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nvGrpSpPr>
          <p:cNvPr id="106" name="Group 105"/>
          <p:cNvGrpSpPr>
            <a:grpSpLocks noChangeAspect="1"/>
          </p:cNvGrpSpPr>
          <p:nvPr/>
        </p:nvGrpSpPr>
        <p:grpSpPr>
          <a:xfrm>
            <a:off x="4242327" y="6243501"/>
            <a:ext cx="375277" cy="329864"/>
            <a:chOff x="681704" y="2920137"/>
            <a:chExt cx="321649" cy="282726"/>
          </a:xfrm>
          <a:solidFill>
            <a:schemeClr val="accent1"/>
          </a:solidFill>
        </p:grpSpPr>
        <p:sp>
          <p:nvSpPr>
            <p:cNvPr id="107" name="Freeform 34"/>
            <p:cNvSpPr>
              <a:spLocks/>
            </p:cNvSpPr>
            <p:nvPr/>
          </p:nvSpPr>
          <p:spPr bwMode="auto">
            <a:xfrm>
              <a:off x="681704" y="2920137"/>
              <a:ext cx="270621" cy="210107"/>
            </a:xfrm>
            <a:custGeom>
              <a:avLst/>
              <a:gdLst>
                <a:gd name="T0" fmla="*/ 270 w 1048"/>
                <a:gd name="T1" fmla="*/ 104 h 814"/>
                <a:gd name="T2" fmla="*/ 328 w 1048"/>
                <a:gd name="T3" fmla="*/ 81 h 814"/>
                <a:gd name="T4" fmla="*/ 967 w 1048"/>
                <a:gd name="T5" fmla="*/ 81 h 814"/>
                <a:gd name="T6" fmla="*/ 967 w 1048"/>
                <a:gd name="T7" fmla="*/ 142 h 814"/>
                <a:gd name="T8" fmla="*/ 1048 w 1048"/>
                <a:gd name="T9" fmla="*/ 142 h 814"/>
                <a:gd name="T10" fmla="*/ 1048 w 1048"/>
                <a:gd name="T11" fmla="*/ 0 h 814"/>
                <a:gd name="T12" fmla="*/ 328 w 1048"/>
                <a:gd name="T13" fmla="*/ 0 h 814"/>
                <a:gd name="T14" fmla="*/ 205 w 1048"/>
                <a:gd name="T15" fmla="*/ 56 h 814"/>
                <a:gd name="T16" fmla="*/ 38 w 1048"/>
                <a:gd name="T17" fmla="*/ 318 h 814"/>
                <a:gd name="T18" fmla="*/ 0 w 1048"/>
                <a:gd name="T19" fmla="*/ 426 h 814"/>
                <a:gd name="T20" fmla="*/ 0 w 1048"/>
                <a:gd name="T21" fmla="*/ 814 h 814"/>
                <a:gd name="T22" fmla="*/ 240 w 1048"/>
                <a:gd name="T23" fmla="*/ 814 h 814"/>
                <a:gd name="T24" fmla="*/ 240 w 1048"/>
                <a:gd name="T25" fmla="*/ 733 h 814"/>
                <a:gd name="T26" fmla="*/ 81 w 1048"/>
                <a:gd name="T27" fmla="*/ 733 h 814"/>
                <a:gd name="T28" fmla="*/ 81 w 1048"/>
                <a:gd name="T29" fmla="*/ 426 h 814"/>
                <a:gd name="T30" fmla="*/ 280 w 1048"/>
                <a:gd name="T31" fmla="*/ 297 h 814"/>
                <a:gd name="T32" fmla="*/ 270 w 1048"/>
                <a:gd name="T33" fmla="*/ 10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8" h="814">
                  <a:moveTo>
                    <a:pt x="270" y="104"/>
                  </a:moveTo>
                  <a:cubicBezTo>
                    <a:pt x="274" y="98"/>
                    <a:pt x="287" y="81"/>
                    <a:pt x="328" y="81"/>
                  </a:cubicBezTo>
                  <a:cubicBezTo>
                    <a:pt x="967" y="81"/>
                    <a:pt x="967" y="81"/>
                    <a:pt x="967" y="81"/>
                  </a:cubicBezTo>
                  <a:cubicBezTo>
                    <a:pt x="967" y="142"/>
                    <a:pt x="967" y="142"/>
                    <a:pt x="967" y="142"/>
                  </a:cubicBezTo>
                  <a:cubicBezTo>
                    <a:pt x="1048" y="142"/>
                    <a:pt x="1048" y="142"/>
                    <a:pt x="1048" y="142"/>
                  </a:cubicBezTo>
                  <a:cubicBezTo>
                    <a:pt x="1048" y="0"/>
                    <a:pt x="1048" y="0"/>
                    <a:pt x="1048" y="0"/>
                  </a:cubicBezTo>
                  <a:cubicBezTo>
                    <a:pt x="328" y="0"/>
                    <a:pt x="328" y="0"/>
                    <a:pt x="328" y="0"/>
                  </a:cubicBezTo>
                  <a:cubicBezTo>
                    <a:pt x="260" y="0"/>
                    <a:pt x="223" y="30"/>
                    <a:pt x="205" y="56"/>
                  </a:cubicBezTo>
                  <a:cubicBezTo>
                    <a:pt x="38" y="318"/>
                    <a:pt x="38" y="318"/>
                    <a:pt x="38" y="318"/>
                  </a:cubicBezTo>
                  <a:cubicBezTo>
                    <a:pt x="19" y="345"/>
                    <a:pt x="0" y="383"/>
                    <a:pt x="0" y="426"/>
                  </a:cubicBezTo>
                  <a:cubicBezTo>
                    <a:pt x="0" y="814"/>
                    <a:pt x="0" y="814"/>
                    <a:pt x="0" y="814"/>
                  </a:cubicBezTo>
                  <a:cubicBezTo>
                    <a:pt x="240" y="814"/>
                    <a:pt x="240" y="814"/>
                    <a:pt x="240" y="814"/>
                  </a:cubicBezTo>
                  <a:cubicBezTo>
                    <a:pt x="240" y="733"/>
                    <a:pt x="240" y="733"/>
                    <a:pt x="240" y="733"/>
                  </a:cubicBezTo>
                  <a:cubicBezTo>
                    <a:pt x="81" y="733"/>
                    <a:pt x="81" y="733"/>
                    <a:pt x="81" y="733"/>
                  </a:cubicBezTo>
                  <a:cubicBezTo>
                    <a:pt x="81" y="426"/>
                    <a:pt x="81" y="426"/>
                    <a:pt x="81" y="426"/>
                  </a:cubicBezTo>
                  <a:cubicBezTo>
                    <a:pt x="81" y="357"/>
                    <a:pt x="213" y="303"/>
                    <a:pt x="280" y="297"/>
                  </a:cubicBezTo>
                  <a:cubicBezTo>
                    <a:pt x="258" y="241"/>
                    <a:pt x="241" y="148"/>
                    <a:pt x="270"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8" name="Freeform 35"/>
            <p:cNvSpPr>
              <a:spLocks noEditPoints="1"/>
            </p:cNvSpPr>
            <p:nvPr/>
          </p:nvSpPr>
          <p:spPr bwMode="auto">
            <a:xfrm>
              <a:off x="760426" y="2959066"/>
              <a:ext cx="242927" cy="243797"/>
            </a:xfrm>
            <a:custGeom>
              <a:avLst/>
              <a:gdLst>
                <a:gd name="T0" fmla="*/ 327 w 941"/>
                <a:gd name="T1" fmla="*/ 277 h 944"/>
                <a:gd name="T2" fmla="*/ 327 w 941"/>
                <a:gd name="T3" fmla="*/ 321 h 944"/>
                <a:gd name="T4" fmla="*/ 344 w 941"/>
                <a:gd name="T5" fmla="*/ 338 h 944"/>
                <a:gd name="T6" fmla="*/ 45 w 941"/>
                <a:gd name="T7" fmla="*/ 510 h 944"/>
                <a:gd name="T8" fmla="*/ 44 w 941"/>
                <a:gd name="T9" fmla="*/ 547 h 944"/>
                <a:gd name="T10" fmla="*/ 0 w 941"/>
                <a:gd name="T11" fmla="*/ 640 h 944"/>
                <a:gd name="T12" fmla="*/ 72 w 941"/>
                <a:gd name="T13" fmla="*/ 596 h 944"/>
                <a:gd name="T14" fmla="*/ 87 w 941"/>
                <a:gd name="T15" fmla="*/ 595 h 944"/>
                <a:gd name="T16" fmla="*/ 414 w 941"/>
                <a:gd name="T17" fmla="*/ 408 h 944"/>
                <a:gd name="T18" fmla="*/ 449 w 941"/>
                <a:gd name="T19" fmla="*/ 443 h 944"/>
                <a:gd name="T20" fmla="*/ 443 w 941"/>
                <a:gd name="T21" fmla="*/ 449 h 944"/>
                <a:gd name="T22" fmla="*/ 443 w 941"/>
                <a:gd name="T23" fmla="*/ 502 h 944"/>
                <a:gd name="T24" fmla="*/ 496 w 941"/>
                <a:gd name="T25" fmla="*/ 502 h 944"/>
                <a:gd name="T26" fmla="*/ 502 w 941"/>
                <a:gd name="T27" fmla="*/ 496 h 944"/>
                <a:gd name="T28" fmla="*/ 536 w 941"/>
                <a:gd name="T29" fmla="*/ 530 h 944"/>
                <a:gd name="T30" fmla="*/ 349 w 941"/>
                <a:gd name="T31" fmla="*/ 855 h 944"/>
                <a:gd name="T32" fmla="*/ 348 w 941"/>
                <a:gd name="T33" fmla="*/ 872 h 944"/>
                <a:gd name="T34" fmla="*/ 304 w 941"/>
                <a:gd name="T35" fmla="*/ 944 h 944"/>
                <a:gd name="T36" fmla="*/ 396 w 941"/>
                <a:gd name="T37" fmla="*/ 899 h 944"/>
                <a:gd name="T38" fmla="*/ 433 w 941"/>
                <a:gd name="T39" fmla="*/ 899 h 944"/>
                <a:gd name="T40" fmla="*/ 605 w 941"/>
                <a:gd name="T41" fmla="*/ 599 h 944"/>
                <a:gd name="T42" fmla="*/ 624 w 941"/>
                <a:gd name="T43" fmla="*/ 618 h 944"/>
                <a:gd name="T44" fmla="*/ 668 w 941"/>
                <a:gd name="T45" fmla="*/ 618 h 944"/>
                <a:gd name="T46" fmla="*/ 668 w 941"/>
                <a:gd name="T47" fmla="*/ 575 h 944"/>
                <a:gd name="T48" fmla="*/ 637 w 941"/>
                <a:gd name="T49" fmla="*/ 544 h 944"/>
                <a:gd name="T50" fmla="*/ 747 w 941"/>
                <a:gd name="T51" fmla="*/ 353 h 944"/>
                <a:gd name="T52" fmla="*/ 843 w 941"/>
                <a:gd name="T53" fmla="*/ 310 h 944"/>
                <a:gd name="T54" fmla="*/ 866 w 941"/>
                <a:gd name="T55" fmla="*/ 132 h 944"/>
                <a:gd name="T56" fmla="*/ 927 w 941"/>
                <a:gd name="T57" fmla="*/ 71 h 944"/>
                <a:gd name="T58" fmla="*/ 927 w 941"/>
                <a:gd name="T59" fmla="*/ 18 h 944"/>
                <a:gd name="T60" fmla="*/ 874 w 941"/>
                <a:gd name="T61" fmla="*/ 18 h 944"/>
                <a:gd name="T62" fmla="*/ 813 w 941"/>
                <a:gd name="T63" fmla="*/ 79 h 944"/>
                <a:gd name="T64" fmla="*/ 635 w 941"/>
                <a:gd name="T65" fmla="*/ 102 h 944"/>
                <a:gd name="T66" fmla="*/ 592 w 941"/>
                <a:gd name="T67" fmla="*/ 196 h 944"/>
                <a:gd name="T68" fmla="*/ 400 w 941"/>
                <a:gd name="T69" fmla="*/ 306 h 944"/>
                <a:gd name="T70" fmla="*/ 370 w 941"/>
                <a:gd name="T71" fmla="*/ 277 h 944"/>
                <a:gd name="T72" fmla="*/ 327 w 941"/>
                <a:gd name="T73" fmla="*/ 277 h 944"/>
                <a:gd name="T74" fmla="*/ 500 w 941"/>
                <a:gd name="T75" fmla="*/ 393 h 944"/>
                <a:gd name="T76" fmla="*/ 493 w 941"/>
                <a:gd name="T77" fmla="*/ 399 h 944"/>
                <a:gd name="T78" fmla="*/ 470 w 941"/>
                <a:gd name="T79" fmla="*/ 376 h 944"/>
                <a:gd name="T80" fmla="*/ 618 w 941"/>
                <a:gd name="T81" fmla="*/ 290 h 944"/>
                <a:gd name="T82" fmla="*/ 635 w 941"/>
                <a:gd name="T83" fmla="*/ 310 h 944"/>
                <a:gd name="T84" fmla="*/ 653 w 941"/>
                <a:gd name="T85" fmla="*/ 325 h 944"/>
                <a:gd name="T86" fmla="*/ 568 w 941"/>
                <a:gd name="T87" fmla="*/ 474 h 944"/>
                <a:gd name="T88" fmla="*/ 546 w 941"/>
                <a:gd name="T89" fmla="*/ 452 h 944"/>
                <a:gd name="T90" fmla="*/ 552 w 941"/>
                <a:gd name="T91" fmla="*/ 445 h 944"/>
                <a:gd name="T92" fmla="*/ 552 w 941"/>
                <a:gd name="T93" fmla="*/ 393 h 944"/>
                <a:gd name="T94" fmla="*/ 500 w 941"/>
                <a:gd name="T95" fmla="*/ 393 h 944"/>
                <a:gd name="T96" fmla="*/ 739 w 941"/>
                <a:gd name="T97" fmla="*/ 270 h 944"/>
                <a:gd name="T98" fmla="*/ 675 w 941"/>
                <a:gd name="T99" fmla="*/ 206 h 944"/>
                <a:gd name="T100" fmla="*/ 739 w 941"/>
                <a:gd name="T101" fmla="*/ 142 h 944"/>
                <a:gd name="T102" fmla="*/ 803 w 941"/>
                <a:gd name="T103" fmla="*/ 206 h 944"/>
                <a:gd name="T104" fmla="*/ 739 w 941"/>
                <a:gd name="T105" fmla="*/ 2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1" h="944">
                  <a:moveTo>
                    <a:pt x="327" y="277"/>
                  </a:moveTo>
                  <a:cubicBezTo>
                    <a:pt x="314" y="289"/>
                    <a:pt x="314" y="308"/>
                    <a:pt x="327" y="321"/>
                  </a:cubicBezTo>
                  <a:cubicBezTo>
                    <a:pt x="344" y="338"/>
                    <a:pt x="344" y="338"/>
                    <a:pt x="344" y="338"/>
                  </a:cubicBezTo>
                  <a:cubicBezTo>
                    <a:pt x="45" y="510"/>
                    <a:pt x="45" y="510"/>
                    <a:pt x="45" y="510"/>
                  </a:cubicBezTo>
                  <a:cubicBezTo>
                    <a:pt x="44" y="547"/>
                    <a:pt x="44" y="547"/>
                    <a:pt x="44" y="547"/>
                  </a:cubicBezTo>
                  <a:cubicBezTo>
                    <a:pt x="0" y="640"/>
                    <a:pt x="0" y="640"/>
                    <a:pt x="0" y="640"/>
                  </a:cubicBezTo>
                  <a:cubicBezTo>
                    <a:pt x="72" y="596"/>
                    <a:pt x="72" y="596"/>
                    <a:pt x="72" y="596"/>
                  </a:cubicBezTo>
                  <a:cubicBezTo>
                    <a:pt x="87" y="595"/>
                    <a:pt x="87" y="595"/>
                    <a:pt x="87" y="595"/>
                  </a:cubicBezTo>
                  <a:cubicBezTo>
                    <a:pt x="414" y="408"/>
                    <a:pt x="414" y="408"/>
                    <a:pt x="414" y="408"/>
                  </a:cubicBezTo>
                  <a:cubicBezTo>
                    <a:pt x="449" y="443"/>
                    <a:pt x="449" y="443"/>
                    <a:pt x="449" y="443"/>
                  </a:cubicBezTo>
                  <a:cubicBezTo>
                    <a:pt x="443" y="449"/>
                    <a:pt x="443" y="449"/>
                    <a:pt x="443" y="449"/>
                  </a:cubicBezTo>
                  <a:cubicBezTo>
                    <a:pt x="429" y="464"/>
                    <a:pt x="429" y="487"/>
                    <a:pt x="443" y="502"/>
                  </a:cubicBezTo>
                  <a:cubicBezTo>
                    <a:pt x="455" y="514"/>
                    <a:pt x="478" y="519"/>
                    <a:pt x="496" y="502"/>
                  </a:cubicBezTo>
                  <a:cubicBezTo>
                    <a:pt x="502" y="496"/>
                    <a:pt x="502" y="496"/>
                    <a:pt x="502" y="496"/>
                  </a:cubicBezTo>
                  <a:cubicBezTo>
                    <a:pt x="536" y="530"/>
                    <a:pt x="536" y="530"/>
                    <a:pt x="536" y="530"/>
                  </a:cubicBezTo>
                  <a:cubicBezTo>
                    <a:pt x="349" y="855"/>
                    <a:pt x="349" y="855"/>
                    <a:pt x="349" y="855"/>
                  </a:cubicBezTo>
                  <a:cubicBezTo>
                    <a:pt x="348" y="872"/>
                    <a:pt x="348" y="872"/>
                    <a:pt x="348" y="872"/>
                  </a:cubicBezTo>
                  <a:cubicBezTo>
                    <a:pt x="304" y="944"/>
                    <a:pt x="304" y="944"/>
                    <a:pt x="304" y="944"/>
                  </a:cubicBezTo>
                  <a:cubicBezTo>
                    <a:pt x="396" y="899"/>
                    <a:pt x="396" y="899"/>
                    <a:pt x="396" y="899"/>
                  </a:cubicBezTo>
                  <a:cubicBezTo>
                    <a:pt x="433" y="899"/>
                    <a:pt x="433" y="899"/>
                    <a:pt x="433" y="899"/>
                  </a:cubicBezTo>
                  <a:cubicBezTo>
                    <a:pt x="605" y="599"/>
                    <a:pt x="605" y="599"/>
                    <a:pt x="605" y="599"/>
                  </a:cubicBezTo>
                  <a:cubicBezTo>
                    <a:pt x="624" y="618"/>
                    <a:pt x="624" y="618"/>
                    <a:pt x="624" y="618"/>
                  </a:cubicBezTo>
                  <a:cubicBezTo>
                    <a:pt x="632" y="627"/>
                    <a:pt x="653" y="634"/>
                    <a:pt x="668" y="618"/>
                  </a:cubicBezTo>
                  <a:cubicBezTo>
                    <a:pt x="680" y="606"/>
                    <a:pt x="680" y="587"/>
                    <a:pt x="668" y="575"/>
                  </a:cubicBezTo>
                  <a:cubicBezTo>
                    <a:pt x="637" y="544"/>
                    <a:pt x="637" y="544"/>
                    <a:pt x="637" y="544"/>
                  </a:cubicBezTo>
                  <a:cubicBezTo>
                    <a:pt x="747" y="353"/>
                    <a:pt x="747" y="353"/>
                    <a:pt x="747" y="353"/>
                  </a:cubicBezTo>
                  <a:cubicBezTo>
                    <a:pt x="782" y="351"/>
                    <a:pt x="816" y="337"/>
                    <a:pt x="843" y="310"/>
                  </a:cubicBezTo>
                  <a:cubicBezTo>
                    <a:pt x="891" y="262"/>
                    <a:pt x="899" y="188"/>
                    <a:pt x="866" y="132"/>
                  </a:cubicBezTo>
                  <a:cubicBezTo>
                    <a:pt x="927" y="71"/>
                    <a:pt x="927" y="71"/>
                    <a:pt x="927" y="71"/>
                  </a:cubicBezTo>
                  <a:cubicBezTo>
                    <a:pt x="941" y="56"/>
                    <a:pt x="941" y="33"/>
                    <a:pt x="927" y="18"/>
                  </a:cubicBezTo>
                  <a:cubicBezTo>
                    <a:pt x="908" y="0"/>
                    <a:pt x="883" y="9"/>
                    <a:pt x="874" y="18"/>
                  </a:cubicBezTo>
                  <a:cubicBezTo>
                    <a:pt x="813" y="79"/>
                    <a:pt x="813" y="79"/>
                    <a:pt x="813" y="79"/>
                  </a:cubicBezTo>
                  <a:cubicBezTo>
                    <a:pt x="758" y="47"/>
                    <a:pt x="685" y="54"/>
                    <a:pt x="635" y="102"/>
                  </a:cubicBezTo>
                  <a:cubicBezTo>
                    <a:pt x="608" y="127"/>
                    <a:pt x="595" y="162"/>
                    <a:pt x="592" y="196"/>
                  </a:cubicBezTo>
                  <a:cubicBezTo>
                    <a:pt x="400" y="306"/>
                    <a:pt x="400" y="306"/>
                    <a:pt x="400" y="306"/>
                  </a:cubicBezTo>
                  <a:cubicBezTo>
                    <a:pt x="370" y="277"/>
                    <a:pt x="370" y="277"/>
                    <a:pt x="370" y="277"/>
                  </a:cubicBezTo>
                  <a:cubicBezTo>
                    <a:pt x="359" y="267"/>
                    <a:pt x="341" y="263"/>
                    <a:pt x="327" y="277"/>
                  </a:cubicBezTo>
                  <a:close/>
                  <a:moveTo>
                    <a:pt x="500" y="393"/>
                  </a:moveTo>
                  <a:cubicBezTo>
                    <a:pt x="493" y="399"/>
                    <a:pt x="493" y="399"/>
                    <a:pt x="493" y="399"/>
                  </a:cubicBezTo>
                  <a:cubicBezTo>
                    <a:pt x="470" y="376"/>
                    <a:pt x="470" y="376"/>
                    <a:pt x="470" y="376"/>
                  </a:cubicBezTo>
                  <a:cubicBezTo>
                    <a:pt x="618" y="290"/>
                    <a:pt x="618" y="290"/>
                    <a:pt x="618" y="290"/>
                  </a:cubicBezTo>
                  <a:cubicBezTo>
                    <a:pt x="623" y="297"/>
                    <a:pt x="629" y="304"/>
                    <a:pt x="635" y="310"/>
                  </a:cubicBezTo>
                  <a:cubicBezTo>
                    <a:pt x="641" y="316"/>
                    <a:pt x="647" y="321"/>
                    <a:pt x="653" y="325"/>
                  </a:cubicBezTo>
                  <a:cubicBezTo>
                    <a:pt x="568" y="474"/>
                    <a:pt x="568" y="474"/>
                    <a:pt x="568" y="474"/>
                  </a:cubicBezTo>
                  <a:cubicBezTo>
                    <a:pt x="546" y="452"/>
                    <a:pt x="546" y="452"/>
                    <a:pt x="546" y="452"/>
                  </a:cubicBezTo>
                  <a:cubicBezTo>
                    <a:pt x="552" y="445"/>
                    <a:pt x="552" y="445"/>
                    <a:pt x="552" y="445"/>
                  </a:cubicBezTo>
                  <a:cubicBezTo>
                    <a:pt x="567" y="431"/>
                    <a:pt x="567" y="407"/>
                    <a:pt x="552" y="393"/>
                  </a:cubicBezTo>
                  <a:cubicBezTo>
                    <a:pt x="535" y="376"/>
                    <a:pt x="513" y="380"/>
                    <a:pt x="500" y="393"/>
                  </a:cubicBezTo>
                  <a:close/>
                  <a:moveTo>
                    <a:pt x="739" y="270"/>
                  </a:moveTo>
                  <a:cubicBezTo>
                    <a:pt x="703" y="270"/>
                    <a:pt x="675" y="241"/>
                    <a:pt x="675" y="206"/>
                  </a:cubicBezTo>
                  <a:cubicBezTo>
                    <a:pt x="675" y="171"/>
                    <a:pt x="703" y="142"/>
                    <a:pt x="739" y="142"/>
                  </a:cubicBezTo>
                  <a:cubicBezTo>
                    <a:pt x="774" y="142"/>
                    <a:pt x="803" y="171"/>
                    <a:pt x="803" y="206"/>
                  </a:cubicBezTo>
                  <a:cubicBezTo>
                    <a:pt x="803" y="241"/>
                    <a:pt x="774" y="270"/>
                    <a:pt x="739" y="2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09" name="Rectangle 145"/>
          <p:cNvSpPr/>
          <p:nvPr/>
        </p:nvSpPr>
        <p:spPr bwMode="auto">
          <a:xfrm>
            <a:off x="4585806"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Organizational</a:t>
            </a:r>
            <a:endParaRPr lang="en-US" sz="1224" i="1" dirty="0">
              <a:solidFill>
                <a:schemeClr val="accent2"/>
              </a:solidFill>
              <a:latin typeface="Segoe UI Semibold" panose="020B0702040204020203" pitchFamily="34" charset="0"/>
              <a:cs typeface="Segoe UI Semibold" panose="020B0702040204020203" pitchFamily="34" charset="0"/>
            </a:endParaRPr>
          </a:p>
        </p:txBody>
      </p:sp>
      <p:grpSp>
        <p:nvGrpSpPr>
          <p:cNvPr id="110" name="Group 379"/>
          <p:cNvGrpSpPr>
            <a:grpSpLocks noChangeAspect="1"/>
          </p:cNvGrpSpPr>
          <p:nvPr/>
        </p:nvGrpSpPr>
        <p:grpSpPr>
          <a:xfrm>
            <a:off x="6095835" y="6243500"/>
            <a:ext cx="394029" cy="329866"/>
            <a:chOff x="3543365" y="7242824"/>
            <a:chExt cx="1238250" cy="862020"/>
          </a:xfrm>
          <a:solidFill>
            <a:schemeClr val="accent1"/>
          </a:solidFill>
        </p:grpSpPr>
        <p:sp>
          <p:nvSpPr>
            <p:cNvPr id="115" name="Freeform 127"/>
            <p:cNvSpPr>
              <a:spLocks/>
            </p:cNvSpPr>
            <p:nvPr/>
          </p:nvSpPr>
          <p:spPr bwMode="auto">
            <a:xfrm>
              <a:off x="3617978" y="7911159"/>
              <a:ext cx="231778" cy="193672"/>
            </a:xfrm>
            <a:custGeom>
              <a:avLst/>
              <a:gdLst>
                <a:gd name="T0" fmla="*/ 0 w 146"/>
                <a:gd name="T1" fmla="*/ 84 h 122"/>
                <a:gd name="T2" fmla="*/ 0 w 146"/>
                <a:gd name="T3" fmla="*/ 122 h 122"/>
                <a:gd name="T4" fmla="*/ 146 w 146"/>
                <a:gd name="T5" fmla="*/ 122 h 122"/>
                <a:gd name="T6" fmla="*/ 146 w 146"/>
                <a:gd name="T7" fmla="*/ 0 h 122"/>
                <a:gd name="T8" fmla="*/ 120 w 146"/>
                <a:gd name="T9" fmla="*/ 0 h 122"/>
                <a:gd name="T10" fmla="*/ 0 w 146"/>
                <a:gd name="T11" fmla="*/ 84 h 122"/>
              </a:gdLst>
              <a:ahLst/>
              <a:cxnLst>
                <a:cxn ang="0">
                  <a:pos x="T0" y="T1"/>
                </a:cxn>
                <a:cxn ang="0">
                  <a:pos x="T2" y="T3"/>
                </a:cxn>
                <a:cxn ang="0">
                  <a:pos x="T4" y="T5"/>
                </a:cxn>
                <a:cxn ang="0">
                  <a:pos x="T6" y="T7"/>
                </a:cxn>
                <a:cxn ang="0">
                  <a:pos x="T8" y="T9"/>
                </a:cxn>
                <a:cxn ang="0">
                  <a:pos x="T10" y="T11"/>
                </a:cxn>
              </a:cxnLst>
              <a:rect l="0" t="0" r="r" b="b"/>
              <a:pathLst>
                <a:path w="146" h="122">
                  <a:moveTo>
                    <a:pt x="0" y="84"/>
                  </a:moveTo>
                  <a:lnTo>
                    <a:pt x="0" y="122"/>
                  </a:lnTo>
                  <a:lnTo>
                    <a:pt x="146" y="122"/>
                  </a:lnTo>
                  <a:lnTo>
                    <a:pt x="146" y="0"/>
                  </a:lnTo>
                  <a:lnTo>
                    <a:pt x="120" y="0"/>
                  </a:lnTo>
                  <a:lnTo>
                    <a:pt x="0"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6" name="Freeform 128"/>
            <p:cNvSpPr>
              <a:spLocks/>
            </p:cNvSpPr>
            <p:nvPr/>
          </p:nvSpPr>
          <p:spPr bwMode="auto">
            <a:xfrm>
              <a:off x="3617978" y="7688905"/>
              <a:ext cx="231778" cy="192087"/>
            </a:xfrm>
            <a:custGeom>
              <a:avLst/>
              <a:gdLst>
                <a:gd name="T0" fmla="*/ 146 w 146"/>
                <a:gd name="T1" fmla="*/ 0 h 121"/>
                <a:gd name="T2" fmla="*/ 0 w 146"/>
                <a:gd name="T3" fmla="*/ 0 h 121"/>
                <a:gd name="T4" fmla="*/ 0 w 146"/>
                <a:gd name="T5" fmla="*/ 121 h 121"/>
                <a:gd name="T6" fmla="*/ 146 w 146"/>
                <a:gd name="T7" fmla="*/ 19 h 121"/>
                <a:gd name="T8" fmla="*/ 146 w 146"/>
                <a:gd name="T9" fmla="*/ 0 h 121"/>
              </a:gdLst>
              <a:ahLst/>
              <a:cxnLst>
                <a:cxn ang="0">
                  <a:pos x="T0" y="T1"/>
                </a:cxn>
                <a:cxn ang="0">
                  <a:pos x="T2" y="T3"/>
                </a:cxn>
                <a:cxn ang="0">
                  <a:pos x="T4" y="T5"/>
                </a:cxn>
                <a:cxn ang="0">
                  <a:pos x="T6" y="T7"/>
                </a:cxn>
                <a:cxn ang="0">
                  <a:pos x="T8" y="T9"/>
                </a:cxn>
              </a:cxnLst>
              <a:rect l="0" t="0" r="r" b="b"/>
              <a:pathLst>
                <a:path w="146" h="121">
                  <a:moveTo>
                    <a:pt x="146" y="0"/>
                  </a:moveTo>
                  <a:lnTo>
                    <a:pt x="0" y="0"/>
                  </a:lnTo>
                  <a:lnTo>
                    <a:pt x="0" y="121"/>
                  </a:lnTo>
                  <a:lnTo>
                    <a:pt x="146" y="19"/>
                  </a:lnTo>
                  <a:lnTo>
                    <a:pt x="1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7" name="Rectangle 129"/>
            <p:cNvSpPr>
              <a:spLocks noChangeArrowheads="1"/>
            </p:cNvSpPr>
            <p:nvPr/>
          </p:nvSpPr>
          <p:spPr bwMode="auto">
            <a:xfrm>
              <a:off x="3617978" y="7466657"/>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8" name="Rectangle 130"/>
            <p:cNvSpPr>
              <a:spLocks noChangeArrowheads="1"/>
            </p:cNvSpPr>
            <p:nvPr/>
          </p:nvSpPr>
          <p:spPr bwMode="auto">
            <a:xfrm>
              <a:off x="3617978" y="7242824"/>
              <a:ext cx="231778" cy="1952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9" name="Freeform 131"/>
            <p:cNvSpPr>
              <a:spLocks/>
            </p:cNvSpPr>
            <p:nvPr/>
          </p:nvSpPr>
          <p:spPr bwMode="auto">
            <a:xfrm>
              <a:off x="3895793" y="7911172"/>
              <a:ext cx="230186" cy="193672"/>
            </a:xfrm>
            <a:custGeom>
              <a:avLst/>
              <a:gdLst>
                <a:gd name="T0" fmla="*/ 0 w 250"/>
                <a:gd name="T1" fmla="*/ 210 h 210"/>
                <a:gd name="T2" fmla="*/ 250 w 250"/>
                <a:gd name="T3" fmla="*/ 210 h 210"/>
                <a:gd name="T4" fmla="*/ 250 w 250"/>
                <a:gd name="T5" fmla="*/ 3 h 210"/>
                <a:gd name="T6" fmla="*/ 249 w 250"/>
                <a:gd name="T7" fmla="*/ 0 h 210"/>
                <a:gd name="T8" fmla="*/ 0 w 250"/>
                <a:gd name="T9" fmla="*/ 0 h 210"/>
                <a:gd name="T10" fmla="*/ 0 w 250"/>
                <a:gd name="T11" fmla="*/ 210 h 210"/>
              </a:gdLst>
              <a:ahLst/>
              <a:cxnLst>
                <a:cxn ang="0">
                  <a:pos x="T0" y="T1"/>
                </a:cxn>
                <a:cxn ang="0">
                  <a:pos x="T2" y="T3"/>
                </a:cxn>
                <a:cxn ang="0">
                  <a:pos x="T4" y="T5"/>
                </a:cxn>
                <a:cxn ang="0">
                  <a:pos x="T6" y="T7"/>
                </a:cxn>
                <a:cxn ang="0">
                  <a:pos x="T8" y="T9"/>
                </a:cxn>
                <a:cxn ang="0">
                  <a:pos x="T10" y="T11"/>
                </a:cxn>
              </a:cxnLst>
              <a:rect l="0" t="0" r="r" b="b"/>
              <a:pathLst>
                <a:path w="250" h="210">
                  <a:moveTo>
                    <a:pt x="0" y="210"/>
                  </a:moveTo>
                  <a:cubicBezTo>
                    <a:pt x="250" y="210"/>
                    <a:pt x="250" y="210"/>
                    <a:pt x="250" y="210"/>
                  </a:cubicBezTo>
                  <a:cubicBezTo>
                    <a:pt x="250" y="3"/>
                    <a:pt x="250" y="3"/>
                    <a:pt x="250" y="3"/>
                  </a:cubicBezTo>
                  <a:cubicBezTo>
                    <a:pt x="250" y="2"/>
                    <a:pt x="249" y="1"/>
                    <a:pt x="249" y="0"/>
                  </a:cubicBezTo>
                  <a:cubicBezTo>
                    <a:pt x="0" y="0"/>
                    <a:pt x="0" y="0"/>
                    <a:pt x="0" y="0"/>
                  </a:cubicBezTo>
                  <a:lnTo>
                    <a:pt x="0" y="2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0" name="Freeform 132"/>
            <p:cNvSpPr>
              <a:spLocks/>
            </p:cNvSpPr>
            <p:nvPr/>
          </p:nvSpPr>
          <p:spPr bwMode="auto">
            <a:xfrm>
              <a:off x="4125979" y="7688918"/>
              <a:ext cx="0" cy="6353"/>
            </a:xfrm>
            <a:custGeom>
              <a:avLst/>
              <a:gdLst>
                <a:gd name="T0" fmla="*/ 1 w 1"/>
                <a:gd name="T1" fmla="*/ 0 h 8"/>
                <a:gd name="T2" fmla="*/ 0 w 1"/>
                <a:gd name="T3" fmla="*/ 0 h 8"/>
                <a:gd name="T4" fmla="*/ 1 w 1"/>
                <a:gd name="T5" fmla="*/ 8 h 8"/>
                <a:gd name="T6" fmla="*/ 1 w 1"/>
                <a:gd name="T7" fmla="*/ 0 h 8"/>
              </a:gdLst>
              <a:ahLst/>
              <a:cxnLst>
                <a:cxn ang="0">
                  <a:pos x="T0" y="T1"/>
                </a:cxn>
                <a:cxn ang="0">
                  <a:pos x="T2" y="T3"/>
                </a:cxn>
                <a:cxn ang="0">
                  <a:pos x="T4" y="T5"/>
                </a:cxn>
                <a:cxn ang="0">
                  <a:pos x="T6" y="T7"/>
                </a:cxn>
              </a:cxnLst>
              <a:rect l="0" t="0" r="r" b="b"/>
              <a:pathLst>
                <a:path w="1" h="8">
                  <a:moveTo>
                    <a:pt x="1" y="0"/>
                  </a:moveTo>
                  <a:cubicBezTo>
                    <a:pt x="0" y="0"/>
                    <a:pt x="0" y="0"/>
                    <a:pt x="0" y="0"/>
                  </a:cubicBezTo>
                  <a:cubicBezTo>
                    <a:pt x="0" y="3"/>
                    <a:pt x="1" y="5"/>
                    <a:pt x="1" y="8"/>
                  </a:cubicBez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1" name="Freeform 133"/>
            <p:cNvSpPr>
              <a:spLocks/>
            </p:cNvSpPr>
            <p:nvPr/>
          </p:nvSpPr>
          <p:spPr bwMode="auto">
            <a:xfrm>
              <a:off x="3895793" y="7812745"/>
              <a:ext cx="219078" cy="69852"/>
            </a:xfrm>
            <a:custGeom>
              <a:avLst/>
              <a:gdLst>
                <a:gd name="T0" fmla="*/ 186 w 238"/>
                <a:gd name="T1" fmla="*/ 9 h 76"/>
                <a:gd name="T2" fmla="*/ 131 w 238"/>
                <a:gd name="T3" fmla="*/ 22 h 76"/>
                <a:gd name="T4" fmla="*/ 60 w 238"/>
                <a:gd name="T5" fmla="*/ 0 h 76"/>
                <a:gd name="T6" fmla="*/ 0 w 238"/>
                <a:gd name="T7" fmla="*/ 42 h 76"/>
                <a:gd name="T8" fmla="*/ 0 w 238"/>
                <a:gd name="T9" fmla="*/ 76 h 76"/>
                <a:gd name="T10" fmla="*/ 238 w 238"/>
                <a:gd name="T11" fmla="*/ 76 h 76"/>
                <a:gd name="T12" fmla="*/ 236 w 238"/>
                <a:gd name="T13" fmla="*/ 53 h 76"/>
                <a:gd name="T14" fmla="*/ 236 w 238"/>
                <a:gd name="T15" fmla="*/ 49 h 76"/>
                <a:gd name="T16" fmla="*/ 186 w 238"/>
                <a:gd name="T17"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76">
                  <a:moveTo>
                    <a:pt x="186" y="9"/>
                  </a:moveTo>
                  <a:cubicBezTo>
                    <a:pt x="169" y="18"/>
                    <a:pt x="150" y="22"/>
                    <a:pt x="131" y="22"/>
                  </a:cubicBezTo>
                  <a:cubicBezTo>
                    <a:pt x="105" y="22"/>
                    <a:pt x="80" y="14"/>
                    <a:pt x="60" y="0"/>
                  </a:cubicBezTo>
                  <a:cubicBezTo>
                    <a:pt x="0" y="42"/>
                    <a:pt x="0" y="42"/>
                    <a:pt x="0" y="42"/>
                  </a:cubicBezTo>
                  <a:cubicBezTo>
                    <a:pt x="0" y="76"/>
                    <a:pt x="0" y="76"/>
                    <a:pt x="0" y="76"/>
                  </a:cubicBezTo>
                  <a:cubicBezTo>
                    <a:pt x="238" y="76"/>
                    <a:pt x="238" y="76"/>
                    <a:pt x="238" y="76"/>
                  </a:cubicBezTo>
                  <a:cubicBezTo>
                    <a:pt x="237" y="68"/>
                    <a:pt x="236" y="61"/>
                    <a:pt x="236" y="53"/>
                  </a:cubicBezTo>
                  <a:cubicBezTo>
                    <a:pt x="236" y="51"/>
                    <a:pt x="236" y="50"/>
                    <a:pt x="236" y="49"/>
                  </a:cubicBezTo>
                  <a:lnTo>
                    <a:pt x="186"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2" name="Freeform 134"/>
            <p:cNvSpPr>
              <a:spLocks/>
            </p:cNvSpPr>
            <p:nvPr/>
          </p:nvSpPr>
          <p:spPr bwMode="auto">
            <a:xfrm>
              <a:off x="3895793" y="7466670"/>
              <a:ext cx="230186" cy="193672"/>
            </a:xfrm>
            <a:custGeom>
              <a:avLst/>
              <a:gdLst>
                <a:gd name="T0" fmla="*/ 131 w 250"/>
                <a:gd name="T1" fmla="*/ 153 h 210"/>
                <a:gd name="T2" fmla="*/ 235 w 250"/>
                <a:gd name="T3" fmla="*/ 210 h 210"/>
                <a:gd name="T4" fmla="*/ 250 w 250"/>
                <a:gd name="T5" fmla="*/ 210 h 210"/>
                <a:gd name="T6" fmla="*/ 250 w 250"/>
                <a:gd name="T7" fmla="*/ 0 h 210"/>
                <a:gd name="T8" fmla="*/ 0 w 250"/>
                <a:gd name="T9" fmla="*/ 0 h 210"/>
                <a:gd name="T10" fmla="*/ 0 w 250"/>
                <a:gd name="T11" fmla="*/ 210 h 210"/>
                <a:gd name="T12" fmla="*/ 27 w 250"/>
                <a:gd name="T13" fmla="*/ 210 h 210"/>
                <a:gd name="T14" fmla="*/ 131 w 250"/>
                <a:gd name="T15" fmla="*/ 153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10">
                  <a:moveTo>
                    <a:pt x="131" y="153"/>
                  </a:moveTo>
                  <a:cubicBezTo>
                    <a:pt x="175" y="153"/>
                    <a:pt x="213" y="176"/>
                    <a:pt x="235" y="210"/>
                  </a:cubicBezTo>
                  <a:cubicBezTo>
                    <a:pt x="250" y="210"/>
                    <a:pt x="250" y="210"/>
                    <a:pt x="250" y="210"/>
                  </a:cubicBezTo>
                  <a:cubicBezTo>
                    <a:pt x="250" y="0"/>
                    <a:pt x="250" y="0"/>
                    <a:pt x="250" y="0"/>
                  </a:cubicBezTo>
                  <a:cubicBezTo>
                    <a:pt x="0" y="0"/>
                    <a:pt x="0" y="0"/>
                    <a:pt x="0" y="0"/>
                  </a:cubicBezTo>
                  <a:cubicBezTo>
                    <a:pt x="0" y="210"/>
                    <a:pt x="0" y="210"/>
                    <a:pt x="0" y="210"/>
                  </a:cubicBezTo>
                  <a:cubicBezTo>
                    <a:pt x="27" y="210"/>
                    <a:pt x="27" y="210"/>
                    <a:pt x="27" y="210"/>
                  </a:cubicBezTo>
                  <a:cubicBezTo>
                    <a:pt x="49" y="175"/>
                    <a:pt x="88" y="153"/>
                    <a:pt x="131" y="1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3" name="Freeform 135"/>
            <p:cNvSpPr>
              <a:spLocks/>
            </p:cNvSpPr>
            <p:nvPr/>
          </p:nvSpPr>
          <p:spPr bwMode="auto">
            <a:xfrm>
              <a:off x="4173601" y="7911166"/>
              <a:ext cx="230186" cy="193672"/>
            </a:xfrm>
            <a:custGeom>
              <a:avLst/>
              <a:gdLst>
                <a:gd name="T0" fmla="*/ 58 w 250"/>
                <a:gd name="T1" fmla="*/ 69 h 210"/>
                <a:gd name="T2" fmla="*/ 0 w 250"/>
                <a:gd name="T3" fmla="*/ 54 h 210"/>
                <a:gd name="T4" fmla="*/ 0 w 250"/>
                <a:gd name="T5" fmla="*/ 210 h 210"/>
                <a:gd name="T6" fmla="*/ 250 w 250"/>
                <a:gd name="T7" fmla="*/ 210 h 210"/>
                <a:gd name="T8" fmla="*/ 250 w 250"/>
                <a:gd name="T9" fmla="*/ 0 h 210"/>
                <a:gd name="T10" fmla="*/ 168 w 250"/>
                <a:gd name="T11" fmla="*/ 0 h 210"/>
                <a:gd name="T12" fmla="*/ 58 w 250"/>
                <a:gd name="T13" fmla="*/ 69 h 210"/>
              </a:gdLst>
              <a:ahLst/>
              <a:cxnLst>
                <a:cxn ang="0">
                  <a:pos x="T0" y="T1"/>
                </a:cxn>
                <a:cxn ang="0">
                  <a:pos x="T2" y="T3"/>
                </a:cxn>
                <a:cxn ang="0">
                  <a:pos x="T4" y="T5"/>
                </a:cxn>
                <a:cxn ang="0">
                  <a:pos x="T6" y="T7"/>
                </a:cxn>
                <a:cxn ang="0">
                  <a:pos x="T8" y="T9"/>
                </a:cxn>
                <a:cxn ang="0">
                  <a:pos x="T10" y="T11"/>
                </a:cxn>
                <a:cxn ang="0">
                  <a:pos x="T12" y="T13"/>
                </a:cxn>
              </a:cxnLst>
              <a:rect l="0" t="0" r="r" b="b"/>
              <a:pathLst>
                <a:path w="250" h="210">
                  <a:moveTo>
                    <a:pt x="58" y="69"/>
                  </a:moveTo>
                  <a:cubicBezTo>
                    <a:pt x="37" y="69"/>
                    <a:pt x="17" y="63"/>
                    <a:pt x="0" y="54"/>
                  </a:cubicBezTo>
                  <a:cubicBezTo>
                    <a:pt x="0" y="210"/>
                    <a:pt x="0" y="210"/>
                    <a:pt x="0" y="210"/>
                  </a:cubicBezTo>
                  <a:cubicBezTo>
                    <a:pt x="250" y="210"/>
                    <a:pt x="250" y="210"/>
                    <a:pt x="250" y="210"/>
                  </a:cubicBezTo>
                  <a:cubicBezTo>
                    <a:pt x="250" y="0"/>
                    <a:pt x="250" y="0"/>
                    <a:pt x="250" y="0"/>
                  </a:cubicBezTo>
                  <a:cubicBezTo>
                    <a:pt x="168" y="0"/>
                    <a:pt x="168" y="0"/>
                    <a:pt x="168" y="0"/>
                  </a:cubicBezTo>
                  <a:cubicBezTo>
                    <a:pt x="148" y="41"/>
                    <a:pt x="106" y="69"/>
                    <a:pt x="58"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4" name="Freeform 136"/>
            <p:cNvSpPr>
              <a:spLocks/>
            </p:cNvSpPr>
            <p:nvPr/>
          </p:nvSpPr>
          <p:spPr bwMode="auto">
            <a:xfrm>
              <a:off x="4173601" y="7688911"/>
              <a:ext cx="168273" cy="63498"/>
            </a:xfrm>
            <a:custGeom>
              <a:avLst/>
              <a:gdLst>
                <a:gd name="T0" fmla="*/ 92 w 183"/>
                <a:gd name="T1" fmla="*/ 70 h 70"/>
                <a:gd name="T2" fmla="*/ 183 w 183"/>
                <a:gd name="T3" fmla="*/ 0 h 70"/>
                <a:gd name="T4" fmla="*/ 0 w 183"/>
                <a:gd name="T5" fmla="*/ 0 h 70"/>
                <a:gd name="T6" fmla="*/ 0 w 183"/>
                <a:gd name="T7" fmla="*/ 49 h 70"/>
                <a:gd name="T8" fmla="*/ 25 w 183"/>
                <a:gd name="T9" fmla="*/ 69 h 70"/>
                <a:gd name="T10" fmla="*/ 92 w 183"/>
                <a:gd name="T11" fmla="*/ 70 h 70"/>
              </a:gdLst>
              <a:ahLst/>
              <a:cxnLst>
                <a:cxn ang="0">
                  <a:pos x="T0" y="T1"/>
                </a:cxn>
                <a:cxn ang="0">
                  <a:pos x="T2" y="T3"/>
                </a:cxn>
                <a:cxn ang="0">
                  <a:pos x="T4" y="T5"/>
                </a:cxn>
                <a:cxn ang="0">
                  <a:pos x="T6" y="T7"/>
                </a:cxn>
                <a:cxn ang="0">
                  <a:pos x="T8" y="T9"/>
                </a:cxn>
                <a:cxn ang="0">
                  <a:pos x="T10" y="T11"/>
                </a:cxn>
              </a:cxnLst>
              <a:rect l="0" t="0" r="r" b="b"/>
              <a:pathLst>
                <a:path w="183" h="70">
                  <a:moveTo>
                    <a:pt x="92" y="70"/>
                  </a:moveTo>
                  <a:cubicBezTo>
                    <a:pt x="183" y="0"/>
                    <a:pt x="183" y="0"/>
                    <a:pt x="183" y="0"/>
                  </a:cubicBezTo>
                  <a:cubicBezTo>
                    <a:pt x="0" y="0"/>
                    <a:pt x="0" y="0"/>
                    <a:pt x="0" y="0"/>
                  </a:cubicBezTo>
                  <a:cubicBezTo>
                    <a:pt x="0" y="49"/>
                    <a:pt x="0" y="49"/>
                    <a:pt x="0" y="49"/>
                  </a:cubicBezTo>
                  <a:cubicBezTo>
                    <a:pt x="25" y="69"/>
                    <a:pt x="25" y="69"/>
                    <a:pt x="25" y="69"/>
                  </a:cubicBezTo>
                  <a:cubicBezTo>
                    <a:pt x="47" y="63"/>
                    <a:pt x="71" y="64"/>
                    <a:pt x="9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5" name="Freeform 137"/>
            <p:cNvSpPr>
              <a:spLocks/>
            </p:cNvSpPr>
            <p:nvPr/>
          </p:nvSpPr>
          <p:spPr bwMode="auto">
            <a:xfrm>
              <a:off x="4338704" y="7809561"/>
              <a:ext cx="65090" cy="73028"/>
            </a:xfrm>
            <a:custGeom>
              <a:avLst/>
              <a:gdLst>
                <a:gd name="T0" fmla="*/ 71 w 71"/>
                <a:gd name="T1" fmla="*/ 79 h 79"/>
                <a:gd name="T2" fmla="*/ 71 w 71"/>
                <a:gd name="T3" fmla="*/ 0 h 79"/>
                <a:gd name="T4" fmla="*/ 2 w 71"/>
                <a:gd name="T5" fmla="*/ 53 h 79"/>
                <a:gd name="T6" fmla="*/ 2 w 71"/>
                <a:gd name="T7" fmla="*/ 56 h 79"/>
                <a:gd name="T8" fmla="*/ 0 w 71"/>
                <a:gd name="T9" fmla="*/ 79 h 79"/>
                <a:gd name="T10" fmla="*/ 71 w 71"/>
                <a:gd name="T11" fmla="*/ 79 h 79"/>
              </a:gdLst>
              <a:ahLst/>
              <a:cxnLst>
                <a:cxn ang="0">
                  <a:pos x="T0" y="T1"/>
                </a:cxn>
                <a:cxn ang="0">
                  <a:pos x="T2" y="T3"/>
                </a:cxn>
                <a:cxn ang="0">
                  <a:pos x="T4" y="T5"/>
                </a:cxn>
                <a:cxn ang="0">
                  <a:pos x="T6" y="T7"/>
                </a:cxn>
                <a:cxn ang="0">
                  <a:pos x="T8" y="T9"/>
                </a:cxn>
                <a:cxn ang="0">
                  <a:pos x="T10" y="T11"/>
                </a:cxn>
              </a:cxnLst>
              <a:rect l="0" t="0" r="r" b="b"/>
              <a:pathLst>
                <a:path w="71" h="79">
                  <a:moveTo>
                    <a:pt x="71" y="79"/>
                  </a:moveTo>
                  <a:cubicBezTo>
                    <a:pt x="71" y="0"/>
                    <a:pt x="71" y="0"/>
                    <a:pt x="71" y="0"/>
                  </a:cubicBezTo>
                  <a:cubicBezTo>
                    <a:pt x="2" y="53"/>
                    <a:pt x="2" y="53"/>
                    <a:pt x="2" y="53"/>
                  </a:cubicBezTo>
                  <a:cubicBezTo>
                    <a:pt x="2" y="54"/>
                    <a:pt x="2" y="55"/>
                    <a:pt x="2" y="56"/>
                  </a:cubicBezTo>
                  <a:cubicBezTo>
                    <a:pt x="2" y="64"/>
                    <a:pt x="1" y="71"/>
                    <a:pt x="0" y="79"/>
                  </a:cubicBezTo>
                  <a:lnTo>
                    <a:pt x="71"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6" name="Rectangle 138"/>
            <p:cNvSpPr>
              <a:spLocks noChangeArrowheads="1"/>
            </p:cNvSpPr>
            <p:nvPr/>
          </p:nvSpPr>
          <p:spPr bwMode="auto">
            <a:xfrm>
              <a:off x="4449825" y="7911159"/>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7" name="Freeform 139"/>
            <p:cNvSpPr>
              <a:spLocks/>
            </p:cNvSpPr>
            <p:nvPr/>
          </p:nvSpPr>
          <p:spPr bwMode="auto">
            <a:xfrm>
              <a:off x="4449825" y="7688904"/>
              <a:ext cx="231778" cy="193672"/>
            </a:xfrm>
            <a:custGeom>
              <a:avLst/>
              <a:gdLst>
                <a:gd name="T0" fmla="*/ 0 w 146"/>
                <a:gd name="T1" fmla="*/ 54 h 122"/>
                <a:gd name="T2" fmla="*/ 0 w 146"/>
                <a:gd name="T3" fmla="*/ 122 h 122"/>
                <a:gd name="T4" fmla="*/ 146 w 146"/>
                <a:gd name="T5" fmla="*/ 122 h 122"/>
                <a:gd name="T6" fmla="*/ 146 w 146"/>
                <a:gd name="T7" fmla="*/ 0 h 122"/>
                <a:gd name="T8" fmla="*/ 72 w 146"/>
                <a:gd name="T9" fmla="*/ 0 h 122"/>
                <a:gd name="T10" fmla="*/ 0 w 146"/>
                <a:gd name="T11" fmla="*/ 54 h 122"/>
              </a:gdLst>
              <a:ahLst/>
              <a:cxnLst>
                <a:cxn ang="0">
                  <a:pos x="T0" y="T1"/>
                </a:cxn>
                <a:cxn ang="0">
                  <a:pos x="T2" y="T3"/>
                </a:cxn>
                <a:cxn ang="0">
                  <a:pos x="T4" y="T5"/>
                </a:cxn>
                <a:cxn ang="0">
                  <a:pos x="T6" y="T7"/>
                </a:cxn>
                <a:cxn ang="0">
                  <a:pos x="T8" y="T9"/>
                </a:cxn>
                <a:cxn ang="0">
                  <a:pos x="T10" y="T11"/>
                </a:cxn>
              </a:cxnLst>
              <a:rect l="0" t="0" r="r" b="b"/>
              <a:pathLst>
                <a:path w="146" h="122">
                  <a:moveTo>
                    <a:pt x="0" y="54"/>
                  </a:moveTo>
                  <a:lnTo>
                    <a:pt x="0" y="122"/>
                  </a:lnTo>
                  <a:lnTo>
                    <a:pt x="146" y="122"/>
                  </a:lnTo>
                  <a:lnTo>
                    <a:pt x="146" y="0"/>
                  </a:lnTo>
                  <a:lnTo>
                    <a:pt x="72" y="0"/>
                  </a:lnTo>
                  <a:lnTo>
                    <a:pt x="0"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8" name="Freeform 140"/>
            <p:cNvSpPr>
              <a:spLocks/>
            </p:cNvSpPr>
            <p:nvPr/>
          </p:nvSpPr>
          <p:spPr bwMode="auto">
            <a:xfrm>
              <a:off x="4600643" y="7622229"/>
              <a:ext cx="80960" cy="38099"/>
            </a:xfrm>
            <a:custGeom>
              <a:avLst/>
              <a:gdLst>
                <a:gd name="T0" fmla="*/ 0 w 51"/>
                <a:gd name="T1" fmla="*/ 24 h 24"/>
                <a:gd name="T2" fmla="*/ 51 w 51"/>
                <a:gd name="T3" fmla="*/ 24 h 24"/>
                <a:gd name="T4" fmla="*/ 32 w 51"/>
                <a:gd name="T5" fmla="*/ 0 h 24"/>
                <a:gd name="T6" fmla="*/ 0 w 51"/>
                <a:gd name="T7" fmla="*/ 24 h 24"/>
              </a:gdLst>
              <a:ahLst/>
              <a:cxnLst>
                <a:cxn ang="0">
                  <a:pos x="T0" y="T1"/>
                </a:cxn>
                <a:cxn ang="0">
                  <a:pos x="T2" y="T3"/>
                </a:cxn>
                <a:cxn ang="0">
                  <a:pos x="T4" y="T5"/>
                </a:cxn>
                <a:cxn ang="0">
                  <a:pos x="T6" y="T7"/>
                </a:cxn>
              </a:cxnLst>
              <a:rect l="0" t="0" r="r" b="b"/>
              <a:pathLst>
                <a:path w="51" h="24">
                  <a:moveTo>
                    <a:pt x="0" y="24"/>
                  </a:moveTo>
                  <a:lnTo>
                    <a:pt x="51" y="24"/>
                  </a:lnTo>
                  <a:lnTo>
                    <a:pt x="32"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29" name="Freeform 141"/>
            <p:cNvSpPr>
              <a:spLocks/>
            </p:cNvSpPr>
            <p:nvPr/>
          </p:nvSpPr>
          <p:spPr bwMode="auto">
            <a:xfrm>
              <a:off x="4449825" y="7466656"/>
              <a:ext cx="119065" cy="139703"/>
            </a:xfrm>
            <a:custGeom>
              <a:avLst/>
              <a:gdLst>
                <a:gd name="T0" fmla="*/ 52 w 75"/>
                <a:gd name="T1" fmla="*/ 0 h 88"/>
                <a:gd name="T2" fmla="*/ 0 w 75"/>
                <a:gd name="T3" fmla="*/ 0 h 88"/>
                <a:gd name="T4" fmla="*/ 0 w 75"/>
                <a:gd name="T5" fmla="*/ 88 h 88"/>
                <a:gd name="T6" fmla="*/ 75 w 75"/>
                <a:gd name="T7" fmla="*/ 30 h 88"/>
                <a:gd name="T8" fmla="*/ 52 w 75"/>
                <a:gd name="T9" fmla="*/ 0 h 88"/>
              </a:gdLst>
              <a:ahLst/>
              <a:cxnLst>
                <a:cxn ang="0">
                  <a:pos x="T0" y="T1"/>
                </a:cxn>
                <a:cxn ang="0">
                  <a:pos x="T2" y="T3"/>
                </a:cxn>
                <a:cxn ang="0">
                  <a:pos x="T4" y="T5"/>
                </a:cxn>
                <a:cxn ang="0">
                  <a:pos x="T6" y="T7"/>
                </a:cxn>
                <a:cxn ang="0">
                  <a:pos x="T8" y="T9"/>
                </a:cxn>
              </a:cxnLst>
              <a:rect l="0" t="0" r="r" b="b"/>
              <a:pathLst>
                <a:path w="75" h="88">
                  <a:moveTo>
                    <a:pt x="52" y="0"/>
                  </a:moveTo>
                  <a:lnTo>
                    <a:pt x="0" y="0"/>
                  </a:lnTo>
                  <a:lnTo>
                    <a:pt x="0" y="88"/>
                  </a:lnTo>
                  <a:lnTo>
                    <a:pt x="75" y="30"/>
                  </a:lnTo>
                  <a:lnTo>
                    <a:pt x="5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30" name="Freeform 142"/>
            <p:cNvSpPr>
              <a:spLocks noEditPoints="1"/>
            </p:cNvSpPr>
            <p:nvPr/>
          </p:nvSpPr>
          <p:spPr bwMode="auto">
            <a:xfrm>
              <a:off x="3543365" y="7438074"/>
              <a:ext cx="1238250" cy="590552"/>
            </a:xfrm>
            <a:custGeom>
              <a:avLst/>
              <a:gdLst>
                <a:gd name="T0" fmla="*/ 1029 w 1342"/>
                <a:gd name="T1" fmla="*/ 198 h 640"/>
                <a:gd name="T2" fmla="*/ 781 w 1342"/>
                <a:gd name="T3" fmla="*/ 388 h 640"/>
                <a:gd name="T4" fmla="*/ 775 w 1342"/>
                <a:gd name="T5" fmla="*/ 384 h 640"/>
                <a:gd name="T6" fmla="*/ 764 w 1342"/>
                <a:gd name="T7" fmla="*/ 380 h 640"/>
                <a:gd name="T8" fmla="*/ 750 w 1342"/>
                <a:gd name="T9" fmla="*/ 378 h 640"/>
                <a:gd name="T10" fmla="*/ 734 w 1342"/>
                <a:gd name="T11" fmla="*/ 377 h 640"/>
                <a:gd name="T12" fmla="*/ 724 w 1342"/>
                <a:gd name="T13" fmla="*/ 379 h 640"/>
                <a:gd name="T14" fmla="*/ 710 w 1342"/>
                <a:gd name="T15" fmla="*/ 383 h 640"/>
                <a:gd name="T16" fmla="*/ 702 w 1342"/>
                <a:gd name="T17" fmla="*/ 387 h 640"/>
                <a:gd name="T18" fmla="*/ 595 w 1342"/>
                <a:gd name="T19" fmla="*/ 304 h 640"/>
                <a:gd name="T20" fmla="*/ 580 w 1342"/>
                <a:gd name="T21" fmla="*/ 259 h 640"/>
                <a:gd name="T22" fmla="*/ 575 w 1342"/>
                <a:gd name="T23" fmla="*/ 252 h 640"/>
                <a:gd name="T24" fmla="*/ 564 w 1342"/>
                <a:gd name="T25" fmla="*/ 242 h 640"/>
                <a:gd name="T26" fmla="*/ 558 w 1342"/>
                <a:gd name="T27" fmla="*/ 238 h 640"/>
                <a:gd name="T28" fmla="*/ 549 w 1342"/>
                <a:gd name="T29" fmla="*/ 232 h 640"/>
                <a:gd name="T30" fmla="*/ 537 w 1342"/>
                <a:gd name="T31" fmla="*/ 227 h 640"/>
                <a:gd name="T32" fmla="*/ 524 w 1342"/>
                <a:gd name="T33" fmla="*/ 225 h 640"/>
                <a:gd name="T34" fmla="*/ 505 w 1342"/>
                <a:gd name="T35" fmla="*/ 224 h 640"/>
                <a:gd name="T36" fmla="*/ 494 w 1342"/>
                <a:gd name="T37" fmla="*/ 226 h 640"/>
                <a:gd name="T38" fmla="*/ 483 w 1342"/>
                <a:gd name="T39" fmla="*/ 230 h 640"/>
                <a:gd name="T40" fmla="*/ 471 w 1342"/>
                <a:gd name="T41" fmla="*/ 235 h 640"/>
                <a:gd name="T42" fmla="*/ 462 w 1342"/>
                <a:gd name="T43" fmla="*/ 241 h 640"/>
                <a:gd name="T44" fmla="*/ 456 w 1342"/>
                <a:gd name="T45" fmla="*/ 246 h 640"/>
                <a:gd name="T46" fmla="*/ 441 w 1342"/>
                <a:gd name="T47" fmla="*/ 265 h 640"/>
                <a:gd name="T48" fmla="*/ 438 w 1342"/>
                <a:gd name="T49" fmla="*/ 272 h 640"/>
                <a:gd name="T50" fmla="*/ 435 w 1342"/>
                <a:gd name="T51" fmla="*/ 278 h 640"/>
                <a:gd name="T52" fmla="*/ 382 w 1342"/>
                <a:gd name="T53" fmla="*/ 320 h 640"/>
                <a:gd name="T54" fmla="*/ 103 w 1342"/>
                <a:gd name="T55" fmla="*/ 514 h 640"/>
                <a:gd name="T56" fmla="*/ 37 w 1342"/>
                <a:gd name="T57" fmla="*/ 640 h 640"/>
                <a:gd name="T58" fmla="*/ 263 w 1342"/>
                <a:gd name="T59" fmla="*/ 483 h 640"/>
                <a:gd name="T60" fmla="*/ 446 w 1342"/>
                <a:gd name="T61" fmla="*/ 355 h 640"/>
                <a:gd name="T62" fmla="*/ 462 w 1342"/>
                <a:gd name="T63" fmla="*/ 372 h 640"/>
                <a:gd name="T64" fmla="*/ 472 w 1342"/>
                <a:gd name="T65" fmla="*/ 378 h 640"/>
                <a:gd name="T66" fmla="*/ 482 w 1342"/>
                <a:gd name="T67" fmla="*/ 383 h 640"/>
                <a:gd name="T68" fmla="*/ 495 w 1342"/>
                <a:gd name="T69" fmla="*/ 387 h 640"/>
                <a:gd name="T70" fmla="*/ 505 w 1342"/>
                <a:gd name="T71" fmla="*/ 389 h 640"/>
                <a:gd name="T72" fmla="*/ 525 w 1342"/>
                <a:gd name="T73" fmla="*/ 388 h 640"/>
                <a:gd name="T74" fmla="*/ 537 w 1342"/>
                <a:gd name="T75" fmla="*/ 386 h 640"/>
                <a:gd name="T76" fmla="*/ 550 w 1342"/>
                <a:gd name="T77" fmla="*/ 380 h 640"/>
                <a:gd name="T78" fmla="*/ 557 w 1342"/>
                <a:gd name="T79" fmla="*/ 376 h 640"/>
                <a:gd name="T80" fmla="*/ 632 w 1342"/>
                <a:gd name="T81" fmla="*/ 416 h 640"/>
                <a:gd name="T82" fmla="*/ 659 w 1342"/>
                <a:gd name="T83" fmla="*/ 450 h 640"/>
                <a:gd name="T84" fmla="*/ 683 w 1342"/>
                <a:gd name="T85" fmla="*/ 518 h 640"/>
                <a:gd name="T86" fmla="*/ 821 w 1342"/>
                <a:gd name="T87" fmla="*/ 483 h 640"/>
                <a:gd name="T88" fmla="*/ 823 w 1342"/>
                <a:gd name="T89" fmla="*/ 450 h 640"/>
                <a:gd name="T90" fmla="*/ 933 w 1342"/>
                <a:gd name="T91" fmla="*/ 354 h 640"/>
                <a:gd name="T92" fmla="*/ 1080 w 1342"/>
                <a:gd name="T93" fmla="*/ 241 h 640"/>
                <a:gd name="T94" fmla="*/ 1256 w 1342"/>
                <a:gd name="T95" fmla="*/ 206 h 640"/>
                <a:gd name="T96" fmla="*/ 1122 w 1342"/>
                <a:gd name="T97" fmla="*/ 31 h 640"/>
                <a:gd name="T98" fmla="*/ 471 w 1342"/>
                <a:gd name="T99" fmla="*/ 307 h 640"/>
                <a:gd name="T100" fmla="*/ 536 w 1342"/>
                <a:gd name="T101" fmla="*/ 272 h 640"/>
                <a:gd name="T102" fmla="*/ 513 w 1342"/>
                <a:gd name="T103" fmla="*/ 348 h 640"/>
                <a:gd name="T104" fmla="*/ 740 w 1342"/>
                <a:gd name="T105" fmla="*/ 501 h 640"/>
                <a:gd name="T106" fmla="*/ 700 w 1342"/>
                <a:gd name="T107" fmla="*/ 460 h 640"/>
                <a:gd name="T108" fmla="*/ 781 w 1342"/>
                <a:gd name="T109" fmla="*/ 47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2" h="640">
                  <a:moveTo>
                    <a:pt x="1122" y="31"/>
                  </a:moveTo>
                  <a:cubicBezTo>
                    <a:pt x="1168" y="91"/>
                    <a:pt x="1168" y="91"/>
                    <a:pt x="1168" y="91"/>
                  </a:cubicBezTo>
                  <a:cubicBezTo>
                    <a:pt x="1029" y="198"/>
                    <a:pt x="1029" y="198"/>
                    <a:pt x="1029" y="198"/>
                  </a:cubicBezTo>
                  <a:cubicBezTo>
                    <a:pt x="983" y="233"/>
                    <a:pt x="983" y="233"/>
                    <a:pt x="983" y="233"/>
                  </a:cubicBezTo>
                  <a:cubicBezTo>
                    <a:pt x="932" y="272"/>
                    <a:pt x="932" y="272"/>
                    <a:pt x="932" y="272"/>
                  </a:cubicBezTo>
                  <a:cubicBezTo>
                    <a:pt x="781" y="388"/>
                    <a:pt x="781" y="388"/>
                    <a:pt x="781" y="388"/>
                  </a:cubicBezTo>
                  <a:cubicBezTo>
                    <a:pt x="781" y="388"/>
                    <a:pt x="781" y="388"/>
                    <a:pt x="781" y="388"/>
                  </a:cubicBezTo>
                  <a:cubicBezTo>
                    <a:pt x="780" y="387"/>
                    <a:pt x="780" y="386"/>
                    <a:pt x="779" y="386"/>
                  </a:cubicBezTo>
                  <a:cubicBezTo>
                    <a:pt x="777" y="385"/>
                    <a:pt x="776" y="385"/>
                    <a:pt x="775" y="384"/>
                  </a:cubicBezTo>
                  <a:cubicBezTo>
                    <a:pt x="774" y="384"/>
                    <a:pt x="773" y="384"/>
                    <a:pt x="772" y="383"/>
                  </a:cubicBezTo>
                  <a:cubicBezTo>
                    <a:pt x="771" y="382"/>
                    <a:pt x="769" y="382"/>
                    <a:pt x="767" y="381"/>
                  </a:cubicBezTo>
                  <a:cubicBezTo>
                    <a:pt x="766" y="381"/>
                    <a:pt x="765" y="381"/>
                    <a:pt x="764" y="380"/>
                  </a:cubicBezTo>
                  <a:cubicBezTo>
                    <a:pt x="762" y="380"/>
                    <a:pt x="761" y="379"/>
                    <a:pt x="759" y="379"/>
                  </a:cubicBezTo>
                  <a:cubicBezTo>
                    <a:pt x="758" y="379"/>
                    <a:pt x="758" y="379"/>
                    <a:pt x="757" y="379"/>
                  </a:cubicBezTo>
                  <a:cubicBezTo>
                    <a:pt x="755" y="378"/>
                    <a:pt x="753" y="378"/>
                    <a:pt x="750" y="378"/>
                  </a:cubicBezTo>
                  <a:cubicBezTo>
                    <a:pt x="750" y="377"/>
                    <a:pt x="749" y="377"/>
                    <a:pt x="749" y="377"/>
                  </a:cubicBezTo>
                  <a:cubicBezTo>
                    <a:pt x="746" y="377"/>
                    <a:pt x="744" y="377"/>
                    <a:pt x="741" y="377"/>
                  </a:cubicBezTo>
                  <a:cubicBezTo>
                    <a:pt x="739" y="377"/>
                    <a:pt x="736" y="377"/>
                    <a:pt x="734" y="377"/>
                  </a:cubicBezTo>
                  <a:cubicBezTo>
                    <a:pt x="733" y="377"/>
                    <a:pt x="732" y="377"/>
                    <a:pt x="732" y="378"/>
                  </a:cubicBezTo>
                  <a:cubicBezTo>
                    <a:pt x="730" y="378"/>
                    <a:pt x="727" y="378"/>
                    <a:pt x="725" y="379"/>
                  </a:cubicBezTo>
                  <a:cubicBezTo>
                    <a:pt x="724" y="379"/>
                    <a:pt x="724" y="379"/>
                    <a:pt x="724" y="379"/>
                  </a:cubicBezTo>
                  <a:cubicBezTo>
                    <a:pt x="721" y="379"/>
                    <a:pt x="719" y="380"/>
                    <a:pt x="717" y="380"/>
                  </a:cubicBezTo>
                  <a:cubicBezTo>
                    <a:pt x="717" y="381"/>
                    <a:pt x="717" y="381"/>
                    <a:pt x="716" y="381"/>
                  </a:cubicBezTo>
                  <a:cubicBezTo>
                    <a:pt x="714" y="382"/>
                    <a:pt x="712" y="382"/>
                    <a:pt x="710" y="383"/>
                  </a:cubicBezTo>
                  <a:cubicBezTo>
                    <a:pt x="709" y="383"/>
                    <a:pt x="709" y="384"/>
                    <a:pt x="708" y="384"/>
                  </a:cubicBezTo>
                  <a:cubicBezTo>
                    <a:pt x="706" y="385"/>
                    <a:pt x="704" y="386"/>
                    <a:pt x="702" y="387"/>
                  </a:cubicBezTo>
                  <a:cubicBezTo>
                    <a:pt x="702" y="387"/>
                    <a:pt x="702" y="387"/>
                    <a:pt x="702" y="387"/>
                  </a:cubicBezTo>
                  <a:cubicBezTo>
                    <a:pt x="683" y="372"/>
                    <a:pt x="683" y="372"/>
                    <a:pt x="683" y="372"/>
                  </a:cubicBezTo>
                  <a:cubicBezTo>
                    <a:pt x="632" y="333"/>
                    <a:pt x="632" y="333"/>
                    <a:pt x="632" y="333"/>
                  </a:cubicBezTo>
                  <a:cubicBezTo>
                    <a:pt x="595" y="304"/>
                    <a:pt x="595" y="304"/>
                    <a:pt x="595" y="304"/>
                  </a:cubicBezTo>
                  <a:cubicBezTo>
                    <a:pt x="595" y="304"/>
                    <a:pt x="595" y="304"/>
                    <a:pt x="595" y="304"/>
                  </a:cubicBezTo>
                  <a:cubicBezTo>
                    <a:pt x="595" y="292"/>
                    <a:pt x="592" y="282"/>
                    <a:pt x="588" y="272"/>
                  </a:cubicBezTo>
                  <a:cubicBezTo>
                    <a:pt x="586" y="268"/>
                    <a:pt x="583" y="263"/>
                    <a:pt x="580" y="259"/>
                  </a:cubicBezTo>
                  <a:cubicBezTo>
                    <a:pt x="580" y="259"/>
                    <a:pt x="580" y="259"/>
                    <a:pt x="580" y="259"/>
                  </a:cubicBezTo>
                  <a:cubicBezTo>
                    <a:pt x="579" y="257"/>
                    <a:pt x="577" y="255"/>
                    <a:pt x="575" y="253"/>
                  </a:cubicBezTo>
                  <a:cubicBezTo>
                    <a:pt x="575" y="253"/>
                    <a:pt x="575" y="253"/>
                    <a:pt x="575" y="252"/>
                  </a:cubicBezTo>
                  <a:cubicBezTo>
                    <a:pt x="573" y="251"/>
                    <a:pt x="572" y="249"/>
                    <a:pt x="570" y="247"/>
                  </a:cubicBezTo>
                  <a:cubicBezTo>
                    <a:pt x="570" y="247"/>
                    <a:pt x="570" y="247"/>
                    <a:pt x="569" y="246"/>
                  </a:cubicBezTo>
                  <a:cubicBezTo>
                    <a:pt x="568" y="245"/>
                    <a:pt x="566" y="243"/>
                    <a:pt x="564" y="242"/>
                  </a:cubicBezTo>
                  <a:cubicBezTo>
                    <a:pt x="564" y="242"/>
                    <a:pt x="564" y="242"/>
                    <a:pt x="564" y="241"/>
                  </a:cubicBezTo>
                  <a:cubicBezTo>
                    <a:pt x="563" y="241"/>
                    <a:pt x="563" y="241"/>
                    <a:pt x="563" y="241"/>
                  </a:cubicBezTo>
                  <a:cubicBezTo>
                    <a:pt x="561" y="240"/>
                    <a:pt x="560" y="239"/>
                    <a:pt x="558" y="238"/>
                  </a:cubicBezTo>
                  <a:cubicBezTo>
                    <a:pt x="558" y="237"/>
                    <a:pt x="557" y="237"/>
                    <a:pt x="556" y="236"/>
                  </a:cubicBezTo>
                  <a:cubicBezTo>
                    <a:pt x="555" y="235"/>
                    <a:pt x="553" y="234"/>
                    <a:pt x="552" y="234"/>
                  </a:cubicBezTo>
                  <a:cubicBezTo>
                    <a:pt x="551" y="233"/>
                    <a:pt x="550" y="233"/>
                    <a:pt x="549" y="232"/>
                  </a:cubicBezTo>
                  <a:cubicBezTo>
                    <a:pt x="547" y="232"/>
                    <a:pt x="546" y="231"/>
                    <a:pt x="544" y="230"/>
                  </a:cubicBezTo>
                  <a:cubicBezTo>
                    <a:pt x="543" y="230"/>
                    <a:pt x="542" y="229"/>
                    <a:pt x="541" y="229"/>
                  </a:cubicBezTo>
                  <a:cubicBezTo>
                    <a:pt x="540" y="228"/>
                    <a:pt x="538" y="228"/>
                    <a:pt x="537" y="227"/>
                  </a:cubicBezTo>
                  <a:cubicBezTo>
                    <a:pt x="536" y="227"/>
                    <a:pt x="534" y="227"/>
                    <a:pt x="533" y="226"/>
                  </a:cubicBezTo>
                  <a:cubicBezTo>
                    <a:pt x="532" y="226"/>
                    <a:pt x="530" y="226"/>
                    <a:pt x="529" y="225"/>
                  </a:cubicBezTo>
                  <a:cubicBezTo>
                    <a:pt x="527" y="225"/>
                    <a:pt x="526" y="225"/>
                    <a:pt x="524" y="225"/>
                  </a:cubicBezTo>
                  <a:cubicBezTo>
                    <a:pt x="523" y="225"/>
                    <a:pt x="522" y="224"/>
                    <a:pt x="521" y="224"/>
                  </a:cubicBezTo>
                  <a:cubicBezTo>
                    <a:pt x="518" y="224"/>
                    <a:pt x="516" y="224"/>
                    <a:pt x="513" y="224"/>
                  </a:cubicBezTo>
                  <a:cubicBezTo>
                    <a:pt x="510" y="224"/>
                    <a:pt x="508" y="224"/>
                    <a:pt x="505" y="224"/>
                  </a:cubicBezTo>
                  <a:cubicBezTo>
                    <a:pt x="504" y="224"/>
                    <a:pt x="503" y="224"/>
                    <a:pt x="502" y="224"/>
                  </a:cubicBezTo>
                  <a:cubicBezTo>
                    <a:pt x="501" y="225"/>
                    <a:pt x="499" y="225"/>
                    <a:pt x="497" y="225"/>
                  </a:cubicBezTo>
                  <a:cubicBezTo>
                    <a:pt x="496" y="225"/>
                    <a:pt x="495" y="226"/>
                    <a:pt x="494" y="226"/>
                  </a:cubicBezTo>
                  <a:cubicBezTo>
                    <a:pt x="493" y="226"/>
                    <a:pt x="491" y="227"/>
                    <a:pt x="490" y="227"/>
                  </a:cubicBezTo>
                  <a:cubicBezTo>
                    <a:pt x="489" y="227"/>
                    <a:pt x="488" y="228"/>
                    <a:pt x="487" y="228"/>
                  </a:cubicBezTo>
                  <a:cubicBezTo>
                    <a:pt x="486" y="228"/>
                    <a:pt x="484" y="229"/>
                    <a:pt x="483" y="230"/>
                  </a:cubicBezTo>
                  <a:cubicBezTo>
                    <a:pt x="482" y="230"/>
                    <a:pt x="481" y="230"/>
                    <a:pt x="480" y="231"/>
                  </a:cubicBezTo>
                  <a:cubicBezTo>
                    <a:pt x="478" y="231"/>
                    <a:pt x="476" y="232"/>
                    <a:pt x="474" y="234"/>
                  </a:cubicBezTo>
                  <a:cubicBezTo>
                    <a:pt x="473" y="234"/>
                    <a:pt x="472" y="235"/>
                    <a:pt x="471" y="235"/>
                  </a:cubicBezTo>
                  <a:cubicBezTo>
                    <a:pt x="470" y="236"/>
                    <a:pt x="469" y="237"/>
                    <a:pt x="467" y="237"/>
                  </a:cubicBezTo>
                  <a:cubicBezTo>
                    <a:pt x="466" y="238"/>
                    <a:pt x="465" y="239"/>
                    <a:pt x="464" y="240"/>
                  </a:cubicBezTo>
                  <a:cubicBezTo>
                    <a:pt x="463" y="240"/>
                    <a:pt x="463" y="241"/>
                    <a:pt x="462" y="241"/>
                  </a:cubicBezTo>
                  <a:cubicBezTo>
                    <a:pt x="462" y="242"/>
                    <a:pt x="462" y="242"/>
                    <a:pt x="462" y="242"/>
                  </a:cubicBezTo>
                  <a:cubicBezTo>
                    <a:pt x="461" y="242"/>
                    <a:pt x="460" y="243"/>
                    <a:pt x="458" y="244"/>
                  </a:cubicBezTo>
                  <a:cubicBezTo>
                    <a:pt x="458" y="245"/>
                    <a:pt x="457" y="245"/>
                    <a:pt x="456" y="246"/>
                  </a:cubicBezTo>
                  <a:cubicBezTo>
                    <a:pt x="455" y="247"/>
                    <a:pt x="454" y="248"/>
                    <a:pt x="453" y="249"/>
                  </a:cubicBezTo>
                  <a:cubicBezTo>
                    <a:pt x="453" y="250"/>
                    <a:pt x="452" y="250"/>
                    <a:pt x="452" y="251"/>
                  </a:cubicBezTo>
                  <a:cubicBezTo>
                    <a:pt x="448" y="255"/>
                    <a:pt x="444" y="260"/>
                    <a:pt x="441" y="265"/>
                  </a:cubicBezTo>
                  <a:cubicBezTo>
                    <a:pt x="441" y="265"/>
                    <a:pt x="441" y="265"/>
                    <a:pt x="441" y="266"/>
                  </a:cubicBezTo>
                  <a:cubicBezTo>
                    <a:pt x="440" y="267"/>
                    <a:pt x="439" y="269"/>
                    <a:pt x="438" y="270"/>
                  </a:cubicBezTo>
                  <a:cubicBezTo>
                    <a:pt x="438" y="271"/>
                    <a:pt x="438" y="271"/>
                    <a:pt x="438" y="272"/>
                  </a:cubicBezTo>
                  <a:cubicBezTo>
                    <a:pt x="438" y="272"/>
                    <a:pt x="437" y="272"/>
                    <a:pt x="437" y="272"/>
                  </a:cubicBezTo>
                  <a:cubicBezTo>
                    <a:pt x="437" y="274"/>
                    <a:pt x="436" y="275"/>
                    <a:pt x="436" y="277"/>
                  </a:cubicBezTo>
                  <a:cubicBezTo>
                    <a:pt x="435" y="277"/>
                    <a:pt x="435" y="278"/>
                    <a:pt x="435" y="278"/>
                  </a:cubicBezTo>
                  <a:cubicBezTo>
                    <a:pt x="434" y="280"/>
                    <a:pt x="434" y="282"/>
                    <a:pt x="433" y="284"/>
                  </a:cubicBezTo>
                  <a:cubicBezTo>
                    <a:pt x="433" y="284"/>
                    <a:pt x="433" y="284"/>
                    <a:pt x="433" y="284"/>
                  </a:cubicBezTo>
                  <a:cubicBezTo>
                    <a:pt x="382" y="320"/>
                    <a:pt x="382" y="320"/>
                    <a:pt x="382" y="320"/>
                  </a:cubicBezTo>
                  <a:cubicBezTo>
                    <a:pt x="332" y="355"/>
                    <a:pt x="332" y="355"/>
                    <a:pt x="332" y="355"/>
                  </a:cubicBezTo>
                  <a:cubicBezTo>
                    <a:pt x="147" y="483"/>
                    <a:pt x="147" y="483"/>
                    <a:pt x="147" y="483"/>
                  </a:cubicBezTo>
                  <a:cubicBezTo>
                    <a:pt x="103" y="514"/>
                    <a:pt x="103" y="514"/>
                    <a:pt x="103" y="514"/>
                  </a:cubicBezTo>
                  <a:cubicBezTo>
                    <a:pt x="81" y="529"/>
                    <a:pt x="81" y="529"/>
                    <a:pt x="81" y="529"/>
                  </a:cubicBezTo>
                  <a:cubicBezTo>
                    <a:pt x="0" y="586"/>
                    <a:pt x="0" y="586"/>
                    <a:pt x="0" y="586"/>
                  </a:cubicBezTo>
                  <a:cubicBezTo>
                    <a:pt x="37" y="640"/>
                    <a:pt x="37" y="640"/>
                    <a:pt x="37" y="640"/>
                  </a:cubicBezTo>
                  <a:cubicBezTo>
                    <a:pt x="81" y="609"/>
                    <a:pt x="81" y="609"/>
                    <a:pt x="81" y="609"/>
                  </a:cubicBezTo>
                  <a:cubicBezTo>
                    <a:pt x="218" y="514"/>
                    <a:pt x="218" y="514"/>
                    <a:pt x="218" y="514"/>
                  </a:cubicBezTo>
                  <a:cubicBezTo>
                    <a:pt x="263" y="483"/>
                    <a:pt x="263" y="483"/>
                    <a:pt x="263" y="483"/>
                  </a:cubicBezTo>
                  <a:cubicBezTo>
                    <a:pt x="332" y="435"/>
                    <a:pt x="332" y="435"/>
                    <a:pt x="332" y="435"/>
                  </a:cubicBezTo>
                  <a:cubicBezTo>
                    <a:pt x="382" y="400"/>
                    <a:pt x="382" y="400"/>
                    <a:pt x="382" y="400"/>
                  </a:cubicBezTo>
                  <a:cubicBezTo>
                    <a:pt x="446" y="355"/>
                    <a:pt x="446" y="355"/>
                    <a:pt x="446" y="355"/>
                  </a:cubicBezTo>
                  <a:cubicBezTo>
                    <a:pt x="448" y="358"/>
                    <a:pt x="450" y="360"/>
                    <a:pt x="452" y="362"/>
                  </a:cubicBezTo>
                  <a:cubicBezTo>
                    <a:pt x="452" y="362"/>
                    <a:pt x="452" y="363"/>
                    <a:pt x="452" y="363"/>
                  </a:cubicBezTo>
                  <a:cubicBezTo>
                    <a:pt x="455" y="366"/>
                    <a:pt x="458" y="369"/>
                    <a:pt x="462" y="372"/>
                  </a:cubicBezTo>
                  <a:cubicBezTo>
                    <a:pt x="463" y="372"/>
                    <a:pt x="463" y="373"/>
                    <a:pt x="464" y="373"/>
                  </a:cubicBezTo>
                  <a:cubicBezTo>
                    <a:pt x="465" y="374"/>
                    <a:pt x="467" y="376"/>
                    <a:pt x="469" y="377"/>
                  </a:cubicBezTo>
                  <a:cubicBezTo>
                    <a:pt x="470" y="377"/>
                    <a:pt x="471" y="378"/>
                    <a:pt x="472" y="378"/>
                  </a:cubicBezTo>
                  <a:cubicBezTo>
                    <a:pt x="472" y="379"/>
                    <a:pt x="473" y="379"/>
                    <a:pt x="474" y="380"/>
                  </a:cubicBezTo>
                  <a:cubicBezTo>
                    <a:pt x="476" y="381"/>
                    <a:pt x="478" y="382"/>
                    <a:pt x="480" y="382"/>
                  </a:cubicBezTo>
                  <a:cubicBezTo>
                    <a:pt x="480" y="383"/>
                    <a:pt x="481" y="383"/>
                    <a:pt x="482" y="383"/>
                  </a:cubicBezTo>
                  <a:cubicBezTo>
                    <a:pt x="484" y="384"/>
                    <a:pt x="486" y="385"/>
                    <a:pt x="487" y="385"/>
                  </a:cubicBezTo>
                  <a:cubicBezTo>
                    <a:pt x="488" y="386"/>
                    <a:pt x="488" y="386"/>
                    <a:pt x="489" y="386"/>
                  </a:cubicBezTo>
                  <a:cubicBezTo>
                    <a:pt x="491" y="386"/>
                    <a:pt x="493" y="387"/>
                    <a:pt x="495" y="387"/>
                  </a:cubicBezTo>
                  <a:cubicBezTo>
                    <a:pt x="496" y="388"/>
                    <a:pt x="496" y="388"/>
                    <a:pt x="497" y="388"/>
                  </a:cubicBezTo>
                  <a:cubicBezTo>
                    <a:pt x="499" y="388"/>
                    <a:pt x="501" y="389"/>
                    <a:pt x="504" y="389"/>
                  </a:cubicBezTo>
                  <a:cubicBezTo>
                    <a:pt x="504" y="389"/>
                    <a:pt x="505" y="389"/>
                    <a:pt x="505" y="389"/>
                  </a:cubicBezTo>
                  <a:cubicBezTo>
                    <a:pt x="508" y="389"/>
                    <a:pt x="510" y="389"/>
                    <a:pt x="513" y="389"/>
                  </a:cubicBezTo>
                  <a:cubicBezTo>
                    <a:pt x="516" y="389"/>
                    <a:pt x="518" y="389"/>
                    <a:pt x="521" y="389"/>
                  </a:cubicBezTo>
                  <a:cubicBezTo>
                    <a:pt x="522" y="389"/>
                    <a:pt x="524" y="389"/>
                    <a:pt x="525" y="388"/>
                  </a:cubicBezTo>
                  <a:cubicBezTo>
                    <a:pt x="526" y="388"/>
                    <a:pt x="528" y="388"/>
                    <a:pt x="529" y="388"/>
                  </a:cubicBezTo>
                  <a:cubicBezTo>
                    <a:pt x="531" y="387"/>
                    <a:pt x="532" y="387"/>
                    <a:pt x="534" y="386"/>
                  </a:cubicBezTo>
                  <a:cubicBezTo>
                    <a:pt x="535" y="386"/>
                    <a:pt x="536" y="386"/>
                    <a:pt x="537" y="386"/>
                  </a:cubicBezTo>
                  <a:cubicBezTo>
                    <a:pt x="539" y="385"/>
                    <a:pt x="541" y="384"/>
                    <a:pt x="543" y="384"/>
                  </a:cubicBezTo>
                  <a:cubicBezTo>
                    <a:pt x="543" y="384"/>
                    <a:pt x="543" y="383"/>
                    <a:pt x="544" y="383"/>
                  </a:cubicBezTo>
                  <a:cubicBezTo>
                    <a:pt x="546" y="382"/>
                    <a:pt x="548" y="381"/>
                    <a:pt x="550" y="380"/>
                  </a:cubicBezTo>
                  <a:cubicBezTo>
                    <a:pt x="550" y="380"/>
                    <a:pt x="551" y="380"/>
                    <a:pt x="551" y="380"/>
                  </a:cubicBezTo>
                  <a:cubicBezTo>
                    <a:pt x="553" y="379"/>
                    <a:pt x="555" y="378"/>
                    <a:pt x="557" y="376"/>
                  </a:cubicBezTo>
                  <a:cubicBezTo>
                    <a:pt x="557" y="376"/>
                    <a:pt x="557" y="376"/>
                    <a:pt x="557" y="376"/>
                  </a:cubicBezTo>
                  <a:cubicBezTo>
                    <a:pt x="562" y="373"/>
                    <a:pt x="566" y="370"/>
                    <a:pt x="569" y="367"/>
                  </a:cubicBezTo>
                  <a:cubicBezTo>
                    <a:pt x="569" y="367"/>
                    <a:pt x="569" y="367"/>
                    <a:pt x="569" y="367"/>
                  </a:cubicBezTo>
                  <a:cubicBezTo>
                    <a:pt x="632" y="416"/>
                    <a:pt x="632" y="416"/>
                    <a:pt x="632" y="416"/>
                  </a:cubicBezTo>
                  <a:cubicBezTo>
                    <a:pt x="661" y="439"/>
                    <a:pt x="661" y="439"/>
                    <a:pt x="661" y="439"/>
                  </a:cubicBezTo>
                  <a:cubicBezTo>
                    <a:pt x="660" y="441"/>
                    <a:pt x="660" y="444"/>
                    <a:pt x="659" y="447"/>
                  </a:cubicBezTo>
                  <a:cubicBezTo>
                    <a:pt x="659" y="448"/>
                    <a:pt x="659" y="449"/>
                    <a:pt x="659" y="450"/>
                  </a:cubicBezTo>
                  <a:cubicBezTo>
                    <a:pt x="659" y="451"/>
                    <a:pt x="659" y="452"/>
                    <a:pt x="659" y="453"/>
                  </a:cubicBezTo>
                  <a:cubicBezTo>
                    <a:pt x="658" y="455"/>
                    <a:pt x="658" y="457"/>
                    <a:pt x="658" y="460"/>
                  </a:cubicBezTo>
                  <a:cubicBezTo>
                    <a:pt x="658" y="483"/>
                    <a:pt x="668" y="503"/>
                    <a:pt x="683" y="518"/>
                  </a:cubicBezTo>
                  <a:cubicBezTo>
                    <a:pt x="698" y="533"/>
                    <a:pt x="718" y="543"/>
                    <a:pt x="741" y="543"/>
                  </a:cubicBezTo>
                  <a:cubicBezTo>
                    <a:pt x="766" y="543"/>
                    <a:pt x="788" y="531"/>
                    <a:pt x="804" y="514"/>
                  </a:cubicBezTo>
                  <a:cubicBezTo>
                    <a:pt x="811" y="505"/>
                    <a:pt x="817" y="494"/>
                    <a:pt x="821" y="483"/>
                  </a:cubicBezTo>
                  <a:cubicBezTo>
                    <a:pt x="823" y="476"/>
                    <a:pt x="824" y="468"/>
                    <a:pt x="824" y="460"/>
                  </a:cubicBezTo>
                  <a:cubicBezTo>
                    <a:pt x="824" y="457"/>
                    <a:pt x="824" y="455"/>
                    <a:pt x="824" y="453"/>
                  </a:cubicBezTo>
                  <a:cubicBezTo>
                    <a:pt x="824" y="452"/>
                    <a:pt x="823" y="451"/>
                    <a:pt x="823" y="450"/>
                  </a:cubicBezTo>
                  <a:cubicBezTo>
                    <a:pt x="823" y="449"/>
                    <a:pt x="823" y="448"/>
                    <a:pt x="823" y="447"/>
                  </a:cubicBezTo>
                  <a:cubicBezTo>
                    <a:pt x="823" y="445"/>
                    <a:pt x="822" y="442"/>
                    <a:pt x="821" y="440"/>
                  </a:cubicBezTo>
                  <a:cubicBezTo>
                    <a:pt x="933" y="354"/>
                    <a:pt x="933" y="354"/>
                    <a:pt x="933" y="354"/>
                  </a:cubicBezTo>
                  <a:cubicBezTo>
                    <a:pt x="983" y="316"/>
                    <a:pt x="983" y="316"/>
                    <a:pt x="983" y="316"/>
                  </a:cubicBezTo>
                  <a:cubicBezTo>
                    <a:pt x="1040" y="272"/>
                    <a:pt x="1040" y="272"/>
                    <a:pt x="1040" y="272"/>
                  </a:cubicBezTo>
                  <a:cubicBezTo>
                    <a:pt x="1080" y="241"/>
                    <a:pt x="1080" y="241"/>
                    <a:pt x="1080" y="241"/>
                  </a:cubicBezTo>
                  <a:cubicBezTo>
                    <a:pt x="1208" y="143"/>
                    <a:pt x="1208" y="143"/>
                    <a:pt x="1208" y="143"/>
                  </a:cubicBezTo>
                  <a:cubicBezTo>
                    <a:pt x="1234" y="177"/>
                    <a:pt x="1234" y="177"/>
                    <a:pt x="1234" y="177"/>
                  </a:cubicBezTo>
                  <a:cubicBezTo>
                    <a:pt x="1256" y="206"/>
                    <a:pt x="1256" y="206"/>
                    <a:pt x="1256" y="206"/>
                  </a:cubicBezTo>
                  <a:cubicBezTo>
                    <a:pt x="1342" y="0"/>
                    <a:pt x="1342" y="0"/>
                    <a:pt x="1342" y="0"/>
                  </a:cubicBezTo>
                  <a:cubicBezTo>
                    <a:pt x="1121" y="29"/>
                    <a:pt x="1121" y="29"/>
                    <a:pt x="1121" y="29"/>
                  </a:cubicBezTo>
                  <a:lnTo>
                    <a:pt x="1122" y="31"/>
                  </a:lnTo>
                  <a:close/>
                  <a:moveTo>
                    <a:pt x="513" y="348"/>
                  </a:moveTo>
                  <a:cubicBezTo>
                    <a:pt x="499" y="348"/>
                    <a:pt x="487" y="341"/>
                    <a:pt x="480" y="331"/>
                  </a:cubicBezTo>
                  <a:cubicBezTo>
                    <a:pt x="475" y="325"/>
                    <a:pt x="471" y="316"/>
                    <a:pt x="471" y="307"/>
                  </a:cubicBezTo>
                  <a:cubicBezTo>
                    <a:pt x="471" y="292"/>
                    <a:pt x="479" y="280"/>
                    <a:pt x="490" y="272"/>
                  </a:cubicBezTo>
                  <a:cubicBezTo>
                    <a:pt x="496" y="268"/>
                    <a:pt x="504" y="265"/>
                    <a:pt x="513" y="265"/>
                  </a:cubicBezTo>
                  <a:cubicBezTo>
                    <a:pt x="521" y="265"/>
                    <a:pt x="529" y="268"/>
                    <a:pt x="536" y="272"/>
                  </a:cubicBezTo>
                  <a:cubicBezTo>
                    <a:pt x="547" y="280"/>
                    <a:pt x="554" y="292"/>
                    <a:pt x="554" y="307"/>
                  </a:cubicBezTo>
                  <a:cubicBezTo>
                    <a:pt x="554" y="321"/>
                    <a:pt x="547" y="333"/>
                    <a:pt x="536" y="340"/>
                  </a:cubicBezTo>
                  <a:cubicBezTo>
                    <a:pt x="529" y="345"/>
                    <a:pt x="521" y="348"/>
                    <a:pt x="513" y="348"/>
                  </a:cubicBezTo>
                  <a:close/>
                  <a:moveTo>
                    <a:pt x="741" y="501"/>
                  </a:moveTo>
                  <a:cubicBezTo>
                    <a:pt x="741" y="501"/>
                    <a:pt x="741" y="501"/>
                    <a:pt x="741" y="501"/>
                  </a:cubicBezTo>
                  <a:cubicBezTo>
                    <a:pt x="741" y="501"/>
                    <a:pt x="741" y="501"/>
                    <a:pt x="740" y="501"/>
                  </a:cubicBezTo>
                  <a:cubicBezTo>
                    <a:pt x="726" y="501"/>
                    <a:pt x="714" y="494"/>
                    <a:pt x="707" y="483"/>
                  </a:cubicBezTo>
                  <a:cubicBezTo>
                    <a:pt x="704" y="479"/>
                    <a:pt x="702" y="475"/>
                    <a:pt x="701" y="470"/>
                  </a:cubicBezTo>
                  <a:cubicBezTo>
                    <a:pt x="700" y="467"/>
                    <a:pt x="700" y="463"/>
                    <a:pt x="700" y="460"/>
                  </a:cubicBezTo>
                  <a:cubicBezTo>
                    <a:pt x="700" y="437"/>
                    <a:pt x="718" y="419"/>
                    <a:pt x="741" y="419"/>
                  </a:cubicBezTo>
                  <a:cubicBezTo>
                    <a:pt x="764" y="419"/>
                    <a:pt x="782" y="437"/>
                    <a:pt x="782" y="460"/>
                  </a:cubicBezTo>
                  <a:cubicBezTo>
                    <a:pt x="782" y="464"/>
                    <a:pt x="782" y="467"/>
                    <a:pt x="781" y="471"/>
                  </a:cubicBezTo>
                  <a:cubicBezTo>
                    <a:pt x="779" y="475"/>
                    <a:pt x="778" y="479"/>
                    <a:pt x="775" y="483"/>
                  </a:cubicBezTo>
                  <a:cubicBezTo>
                    <a:pt x="768" y="494"/>
                    <a:pt x="755" y="501"/>
                    <a:pt x="741" y="5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31" name="Rectangle 152"/>
          <p:cNvSpPr/>
          <p:nvPr/>
        </p:nvSpPr>
        <p:spPr bwMode="auto">
          <a:xfrm>
            <a:off x="6482399"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Azure services</a:t>
            </a:r>
          </a:p>
        </p:txBody>
      </p:sp>
      <p:sp>
        <p:nvSpPr>
          <p:cNvPr id="132" name="Rectangle 152"/>
          <p:cNvSpPr/>
          <p:nvPr/>
        </p:nvSpPr>
        <p:spPr bwMode="auto">
          <a:xfrm>
            <a:off x="10383318"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Power BI Desktop files</a:t>
            </a:r>
          </a:p>
        </p:txBody>
      </p:sp>
      <p:sp>
        <p:nvSpPr>
          <p:cNvPr id="133" name="Rectangle 145"/>
          <p:cNvSpPr/>
          <p:nvPr/>
        </p:nvSpPr>
        <p:spPr bwMode="auto">
          <a:xfrm>
            <a:off x="8272297"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Excel and CSV files</a:t>
            </a:r>
          </a:p>
        </p:txBody>
      </p:sp>
      <p:cxnSp>
        <p:nvCxnSpPr>
          <p:cNvPr id="134" name="Straight Connector 133"/>
          <p:cNvCxnSpPr>
            <a:cxnSpLocks/>
          </p:cNvCxnSpPr>
          <p:nvPr/>
        </p:nvCxnSpPr>
        <p:spPr>
          <a:xfrm rot="5400000">
            <a:off x="9647401"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cxnSpLocks/>
          </p:cNvCxnSpPr>
          <p:nvPr/>
        </p:nvCxnSpPr>
        <p:spPr>
          <a:xfrm rot="5400000">
            <a:off x="754576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cxnSpLocks/>
          </p:cNvCxnSpPr>
          <p:nvPr/>
        </p:nvCxnSpPr>
        <p:spPr>
          <a:xfrm rot="5400000">
            <a:off x="5683903"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cxnSpLocks/>
          </p:cNvCxnSpPr>
          <p:nvPr/>
        </p:nvCxnSpPr>
        <p:spPr>
          <a:xfrm rot="5400000">
            <a:off x="383453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a:cxnSpLocks/>
          </p:cNvCxnSpPr>
          <p:nvPr/>
        </p:nvCxnSpPr>
        <p:spPr>
          <a:xfrm rot="5400000">
            <a:off x="1732902"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9" name="Rectangle 4"/>
          <p:cNvSpPr/>
          <p:nvPr/>
        </p:nvSpPr>
        <p:spPr>
          <a:xfrm>
            <a:off x="7951230" y="6251293"/>
            <a:ext cx="330455" cy="314278"/>
          </a:xfrm>
          <a:custGeom>
            <a:avLst/>
            <a:gdLst/>
            <a:ahLst/>
            <a:cxnLst/>
            <a:rect l="l" t="t" r="r" b="b"/>
            <a:pathLst>
              <a:path w="2253672" h="2154513">
                <a:moveTo>
                  <a:pt x="1738560" y="1548363"/>
                </a:moveTo>
                <a:lnTo>
                  <a:pt x="1738560" y="1758675"/>
                </a:lnTo>
                <a:lnTo>
                  <a:pt x="2104320" y="1758675"/>
                </a:lnTo>
                <a:lnTo>
                  <a:pt x="2104320" y="1548363"/>
                </a:lnTo>
                <a:close/>
                <a:moveTo>
                  <a:pt x="1738560" y="1261283"/>
                </a:moveTo>
                <a:lnTo>
                  <a:pt x="1738560" y="1471595"/>
                </a:lnTo>
                <a:lnTo>
                  <a:pt x="2104320" y="1471595"/>
                </a:lnTo>
                <a:lnTo>
                  <a:pt x="2104320" y="1261283"/>
                </a:lnTo>
                <a:close/>
                <a:moveTo>
                  <a:pt x="1738560" y="974205"/>
                </a:moveTo>
                <a:lnTo>
                  <a:pt x="1738560" y="1184517"/>
                </a:lnTo>
                <a:lnTo>
                  <a:pt x="2104320" y="1184517"/>
                </a:lnTo>
                <a:lnTo>
                  <a:pt x="2104320" y="974205"/>
                </a:lnTo>
                <a:close/>
                <a:moveTo>
                  <a:pt x="1738560" y="687127"/>
                </a:moveTo>
                <a:lnTo>
                  <a:pt x="1738560" y="897439"/>
                </a:lnTo>
                <a:lnTo>
                  <a:pt x="2104320" y="897439"/>
                </a:lnTo>
                <a:lnTo>
                  <a:pt x="2104320" y="687127"/>
                </a:lnTo>
                <a:close/>
                <a:moveTo>
                  <a:pt x="927711" y="672099"/>
                </a:moveTo>
                <a:lnTo>
                  <a:pt x="770548" y="681624"/>
                </a:lnTo>
                <a:lnTo>
                  <a:pt x="653867" y="953087"/>
                </a:lnTo>
                <a:lnTo>
                  <a:pt x="556236" y="691149"/>
                </a:lnTo>
                <a:lnTo>
                  <a:pt x="403836" y="698293"/>
                </a:lnTo>
                <a:lnTo>
                  <a:pt x="565761" y="1065006"/>
                </a:lnTo>
                <a:lnTo>
                  <a:pt x="387167" y="1431718"/>
                </a:lnTo>
                <a:lnTo>
                  <a:pt x="541948" y="1438862"/>
                </a:lnTo>
                <a:lnTo>
                  <a:pt x="653867" y="1176924"/>
                </a:lnTo>
                <a:lnTo>
                  <a:pt x="768167" y="1455531"/>
                </a:lnTo>
                <a:lnTo>
                  <a:pt x="932473" y="1457912"/>
                </a:lnTo>
                <a:lnTo>
                  <a:pt x="744354" y="1065006"/>
                </a:lnTo>
                <a:close/>
                <a:moveTo>
                  <a:pt x="1738560" y="400049"/>
                </a:moveTo>
                <a:lnTo>
                  <a:pt x="1738560" y="610361"/>
                </a:lnTo>
                <a:lnTo>
                  <a:pt x="2104320" y="610361"/>
                </a:lnTo>
                <a:lnTo>
                  <a:pt x="2104320" y="400049"/>
                </a:lnTo>
                <a:close/>
                <a:moveTo>
                  <a:pt x="1357560" y="249239"/>
                </a:moveTo>
                <a:lnTo>
                  <a:pt x="2230092" y="249239"/>
                </a:lnTo>
                <a:cubicBezTo>
                  <a:pt x="2243115" y="249239"/>
                  <a:pt x="2253672" y="259796"/>
                  <a:pt x="2253672" y="272819"/>
                </a:cubicBezTo>
                <a:lnTo>
                  <a:pt x="2253672" y="1880723"/>
                </a:lnTo>
                <a:cubicBezTo>
                  <a:pt x="2253672" y="1893746"/>
                  <a:pt x="2243115" y="1904303"/>
                  <a:pt x="2230092" y="1904303"/>
                </a:cubicBezTo>
                <a:lnTo>
                  <a:pt x="1357560" y="1904303"/>
                </a:lnTo>
                <a:lnTo>
                  <a:pt x="1357560" y="1758675"/>
                </a:lnTo>
                <a:lnTo>
                  <a:pt x="1677600" y="1758675"/>
                </a:lnTo>
                <a:lnTo>
                  <a:pt x="1677600" y="1548363"/>
                </a:lnTo>
                <a:lnTo>
                  <a:pt x="1357560" y="1548363"/>
                </a:lnTo>
                <a:lnTo>
                  <a:pt x="1357560" y="1471595"/>
                </a:lnTo>
                <a:lnTo>
                  <a:pt x="1677600" y="1471595"/>
                </a:lnTo>
                <a:lnTo>
                  <a:pt x="1677600" y="1261283"/>
                </a:lnTo>
                <a:lnTo>
                  <a:pt x="1357560" y="1261283"/>
                </a:lnTo>
                <a:lnTo>
                  <a:pt x="1357560" y="1184517"/>
                </a:lnTo>
                <a:lnTo>
                  <a:pt x="1677600" y="1184517"/>
                </a:lnTo>
                <a:lnTo>
                  <a:pt x="1677600" y="974205"/>
                </a:lnTo>
                <a:lnTo>
                  <a:pt x="1357560" y="974205"/>
                </a:lnTo>
                <a:lnTo>
                  <a:pt x="1357560" y="897439"/>
                </a:lnTo>
                <a:lnTo>
                  <a:pt x="1677600" y="897439"/>
                </a:lnTo>
                <a:lnTo>
                  <a:pt x="1677600" y="687127"/>
                </a:lnTo>
                <a:lnTo>
                  <a:pt x="1357560" y="687127"/>
                </a:lnTo>
                <a:lnTo>
                  <a:pt x="1357560" y="610361"/>
                </a:lnTo>
                <a:lnTo>
                  <a:pt x="1677600" y="610361"/>
                </a:lnTo>
                <a:lnTo>
                  <a:pt x="1677600" y="400049"/>
                </a:lnTo>
                <a:lnTo>
                  <a:pt x="1357560" y="400049"/>
                </a:lnTo>
                <a:close/>
                <a:moveTo>
                  <a:pt x="1298713" y="0"/>
                </a:moveTo>
                <a:lnTo>
                  <a:pt x="1298713" y="2154513"/>
                </a:lnTo>
                <a:lnTo>
                  <a:pt x="0" y="1932953"/>
                </a:lnTo>
                <a:lnTo>
                  <a:pt x="0" y="2234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140" name="Group 139"/>
          <p:cNvGrpSpPr>
            <a:grpSpLocks noChangeAspect="1"/>
          </p:cNvGrpSpPr>
          <p:nvPr/>
        </p:nvGrpSpPr>
        <p:grpSpPr bwMode="auto">
          <a:xfrm>
            <a:off x="10056313" y="6228115"/>
            <a:ext cx="342331" cy="360633"/>
            <a:chOff x="1782" y="-5"/>
            <a:chExt cx="4115" cy="4335"/>
          </a:xfrm>
          <a:solidFill>
            <a:schemeClr val="accent1"/>
          </a:solidFill>
        </p:grpSpPr>
        <p:sp>
          <p:nvSpPr>
            <p:cNvPr id="141"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2"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3"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4"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5"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sp>
        <p:nvSpPr>
          <p:cNvPr id="146" name="Rectangle 145"/>
          <p:cNvSpPr/>
          <p:nvPr/>
        </p:nvSpPr>
        <p:spPr bwMode="auto">
          <a:xfrm>
            <a:off x="2034171" y="6152501"/>
            <a:ext cx="2010421"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47" name="Rectangle 146"/>
          <p:cNvSpPr/>
          <p:nvPr/>
        </p:nvSpPr>
        <p:spPr bwMode="auto">
          <a:xfrm>
            <a:off x="257755"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48" name="Rectangle 147"/>
          <p:cNvSpPr/>
          <p:nvPr/>
        </p:nvSpPr>
        <p:spPr bwMode="auto">
          <a:xfrm>
            <a:off x="7865163" y="6152501"/>
            <a:ext cx="1885189"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49" name="Rectangle 148"/>
          <p:cNvSpPr/>
          <p:nvPr/>
        </p:nvSpPr>
        <p:spPr bwMode="auto">
          <a:xfrm>
            <a:off x="9994075" y="6152501"/>
            <a:ext cx="2169284"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50" name="Rectangle 149"/>
          <p:cNvSpPr/>
          <p:nvPr/>
        </p:nvSpPr>
        <p:spPr bwMode="auto">
          <a:xfrm>
            <a:off x="6064809"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9" name="Group 8"/>
          <p:cNvGrpSpPr/>
          <p:nvPr/>
        </p:nvGrpSpPr>
        <p:grpSpPr>
          <a:xfrm>
            <a:off x="4909493" y="2007359"/>
            <a:ext cx="7253866" cy="3350632"/>
            <a:chOff x="6540043" y="1548883"/>
            <a:chExt cx="5636516" cy="3285232"/>
          </a:xfrm>
        </p:grpSpPr>
        <p:grpSp>
          <p:nvGrpSpPr>
            <p:cNvPr id="151" name="Group 150"/>
            <p:cNvGrpSpPr/>
            <p:nvPr/>
          </p:nvGrpSpPr>
          <p:grpSpPr>
            <a:xfrm>
              <a:off x="6540043" y="1548883"/>
              <a:ext cx="5636516" cy="822960"/>
              <a:chOff x="6218236" y="1903115"/>
              <a:chExt cx="5636516" cy="914400"/>
            </a:xfrm>
          </p:grpSpPr>
          <p:sp>
            <p:nvSpPr>
              <p:cNvPr id="152" name="Rectangle 151"/>
              <p:cNvSpPr/>
              <p:nvPr/>
            </p:nvSpPr>
            <p:spPr bwMode="auto">
              <a:xfrm>
                <a:off x="6218236" y="1903115"/>
                <a:ext cx="56365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4663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Content packs make it easier and faster for users to explore the data</a:t>
                </a:r>
              </a:p>
            </p:txBody>
          </p:sp>
          <p:sp>
            <p:nvSpPr>
              <p:cNvPr id="153" name="Rectangle 15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154" name="Group 153"/>
            <p:cNvGrpSpPr/>
            <p:nvPr/>
          </p:nvGrpSpPr>
          <p:grpSpPr>
            <a:xfrm>
              <a:off x="6540044" y="2491582"/>
              <a:ext cx="5636515" cy="1399835"/>
              <a:chOff x="6218237" y="1903115"/>
              <a:chExt cx="5636515" cy="914400"/>
            </a:xfrm>
          </p:grpSpPr>
          <p:sp>
            <p:nvSpPr>
              <p:cNvPr id="155" name="Rectangle 154"/>
              <p:cNvSpPr/>
              <p:nvPr/>
            </p:nvSpPr>
            <p:spPr bwMode="auto">
              <a:xfrm>
                <a:off x="6218237" y="1903115"/>
                <a:ext cx="5636515"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ctr" anchorCtr="0" forceAA="0" compatLnSpc="1">
                <a:prstTxWarp prst="textNoShape">
                  <a:avLst/>
                </a:prstTxWarp>
                <a:noAutofit/>
              </a:bodyPr>
              <a:lstStyle/>
              <a:p>
                <a:pPr defTabSz="544015">
                  <a:lnSpc>
                    <a:spcPct val="90000"/>
                  </a:lnSpc>
                  <a:spcAft>
                    <a:spcPts val="612"/>
                  </a:spcAft>
                </a:pPr>
                <a:r>
                  <a:rPr lang="en-US" sz="1836" dirty="0">
                    <a:solidFill>
                      <a:srgbClr val="0078D7"/>
                    </a:solidFill>
                  </a:rPr>
                  <a:t>Content packs include:</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Pre-built dashboards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Reports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Pre-defined data models</a:t>
                </a:r>
              </a:p>
            </p:txBody>
          </p:sp>
          <p:sp>
            <p:nvSpPr>
              <p:cNvPr id="156" name="Rectangle 155"/>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ctr" anchorCtr="0" forceAA="0" compatLnSpc="1">
                <a:prstTxWarp prst="textNoShape">
                  <a:avLst/>
                </a:prstTxWarp>
                <a:noAutofit/>
              </a:bodyPr>
              <a:lstStyle/>
              <a:p>
                <a:pPr defTabSz="951028" fontAlgn="base">
                  <a:lnSpc>
                    <a:spcPct val="90000"/>
                  </a:lnSpc>
                </a:pPr>
                <a:endParaRPr lang="en-US" sz="1224" dirty="0">
                  <a:solidFill>
                    <a:schemeClr val="bg1"/>
                  </a:solidFill>
                  <a:latin typeface="+mj-lt"/>
                  <a:ea typeface="Segoe UI" pitchFamily="34" charset="0"/>
                  <a:cs typeface="Segoe UI" pitchFamily="34" charset="0"/>
                </a:endParaRPr>
              </a:p>
            </p:txBody>
          </p:sp>
        </p:grpSp>
        <p:grpSp>
          <p:nvGrpSpPr>
            <p:cNvPr id="157" name="Group 156"/>
            <p:cNvGrpSpPr/>
            <p:nvPr/>
          </p:nvGrpSpPr>
          <p:grpSpPr>
            <a:xfrm>
              <a:off x="6540044" y="4011155"/>
              <a:ext cx="5636515" cy="822960"/>
              <a:chOff x="6218237" y="1903115"/>
              <a:chExt cx="5636515" cy="914400"/>
            </a:xfrm>
          </p:grpSpPr>
          <p:sp>
            <p:nvSpPr>
              <p:cNvPr id="158" name="Rectangle 157"/>
              <p:cNvSpPr/>
              <p:nvPr/>
            </p:nvSpPr>
            <p:spPr bwMode="auto">
              <a:xfrm>
                <a:off x="6218237" y="1903115"/>
                <a:ext cx="5636515"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Package up and share your own dashboard, reports, and datasets with your coworkers</a:t>
                </a:r>
              </a:p>
            </p:txBody>
          </p:sp>
          <p:sp>
            <p:nvSpPr>
              <p:cNvPr id="159" name="Rectangle 158"/>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grpSp>
        <p:nvGrpSpPr>
          <p:cNvPr id="8" name="Group 7"/>
          <p:cNvGrpSpPr/>
          <p:nvPr/>
        </p:nvGrpSpPr>
        <p:grpSpPr>
          <a:xfrm>
            <a:off x="817373" y="1591166"/>
            <a:ext cx="3424953" cy="4183018"/>
            <a:chOff x="3018761" y="1741044"/>
            <a:chExt cx="3052820" cy="3728518"/>
          </a:xfrm>
        </p:grpSpPr>
        <p:sp>
          <p:nvSpPr>
            <p:cNvPr id="161" name="Rectangle 160"/>
            <p:cNvSpPr/>
            <p:nvPr/>
          </p:nvSpPr>
          <p:spPr bwMode="auto">
            <a:xfrm rot="5400000" flipH="1">
              <a:off x="2680912" y="2078893"/>
              <a:ext cx="3728518" cy="3052819"/>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dirty="0" err="1"/>
            </a:p>
          </p:txBody>
        </p:sp>
        <p:pic>
          <p:nvPicPr>
            <p:cNvPr id="164" name="Picture 163"/>
            <p:cNvPicPr>
              <a:picLocks noChangeAspect="1"/>
            </p:cNvPicPr>
            <p:nvPr/>
          </p:nvPicPr>
          <p:blipFill rotWithShape="1">
            <a:blip r:embed="rId3"/>
            <a:srcRect l="773" t="628" r="2886" b="2442"/>
            <a:stretch/>
          </p:blipFill>
          <p:spPr>
            <a:xfrm>
              <a:off x="3174288" y="1910641"/>
              <a:ext cx="2741767" cy="3402396"/>
            </a:xfrm>
            <a:prstGeom prst="rect">
              <a:avLst/>
            </a:prstGeom>
            <a:effectLst>
              <a:innerShdw blurRad="114300">
                <a:prstClr val="black"/>
              </a:innerShdw>
            </a:effectLst>
          </p:spPr>
        </p:pic>
        <p:sp>
          <p:nvSpPr>
            <p:cNvPr id="163" name="Freeform: Shape 162"/>
            <p:cNvSpPr/>
            <p:nvPr/>
          </p:nvSpPr>
          <p:spPr bwMode="auto">
            <a:xfrm rot="5400000" flipH="1">
              <a:off x="3299906" y="1539528"/>
              <a:ext cx="2564084" cy="2979266"/>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3260" tIns="46630" rIns="93260" bIns="46630" numCol="1" anchor="t" anchorCtr="0" compatLnSpc="1">
              <a:prstTxWarp prst="textNoShape">
                <a:avLst/>
              </a:prstTxWarp>
              <a:noAutofit/>
            </a:bodyPr>
            <a:lstStyle/>
            <a:p>
              <a:endParaRPr lang="en-US" sz="1836" dirty="0" err="1"/>
            </a:p>
          </p:txBody>
        </p:sp>
      </p:grpSp>
    </p:spTree>
    <p:extLst>
      <p:ext uri="{BB962C8B-B14F-4D97-AF65-F5344CB8AC3E}">
        <p14:creationId xmlns:p14="http://schemas.microsoft.com/office/powerpoint/2010/main" val="1239505260"/>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 structured/unstructured data </a:t>
            </a:r>
            <a:br>
              <a:rPr lang="en-US" dirty="0"/>
            </a:br>
            <a:r>
              <a:rPr lang="en-US" dirty="0"/>
              <a:t>with Azure services</a:t>
            </a:r>
          </a:p>
        </p:txBody>
      </p:sp>
      <p:sp>
        <p:nvSpPr>
          <p:cNvPr id="83" name="Rectangle 145"/>
          <p:cNvSpPr/>
          <p:nvPr/>
        </p:nvSpPr>
        <p:spPr bwMode="auto">
          <a:xfrm>
            <a:off x="721870"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SaaS solutions</a:t>
            </a:r>
          </a:p>
        </p:txBody>
      </p:sp>
      <p:grpSp>
        <p:nvGrpSpPr>
          <p:cNvPr id="84" name="Group 332"/>
          <p:cNvGrpSpPr>
            <a:grpSpLocks noChangeAspect="1"/>
          </p:cNvGrpSpPr>
          <p:nvPr/>
        </p:nvGrpSpPr>
        <p:grpSpPr>
          <a:xfrm>
            <a:off x="307338" y="6226411"/>
            <a:ext cx="445345" cy="364042"/>
            <a:chOff x="2123129" y="1797431"/>
            <a:chExt cx="2472585" cy="2021180"/>
          </a:xfrm>
          <a:solidFill>
            <a:schemeClr val="accent1"/>
          </a:solidFill>
        </p:grpSpPr>
        <p:sp>
          <p:nvSpPr>
            <p:cNvPr id="85" name="Freeform 13"/>
            <p:cNvSpPr>
              <a:spLocks/>
            </p:cNvSpPr>
            <p:nvPr/>
          </p:nvSpPr>
          <p:spPr bwMode="auto">
            <a:xfrm rot="20700000">
              <a:off x="3155856" y="2377155"/>
              <a:ext cx="1439858" cy="1441456"/>
            </a:xfrm>
            <a:custGeom>
              <a:avLst/>
              <a:gdLst>
                <a:gd name="T0" fmla="*/ 138 w 441"/>
                <a:gd name="T1" fmla="*/ 341 h 441"/>
                <a:gd name="T2" fmla="*/ 183 w 441"/>
                <a:gd name="T3" fmla="*/ 374 h 441"/>
                <a:gd name="T4" fmla="*/ 220 w 441"/>
                <a:gd name="T5" fmla="*/ 423 h 441"/>
                <a:gd name="T6" fmla="*/ 422 w 441"/>
                <a:gd name="T7" fmla="*/ 220 h 441"/>
                <a:gd name="T8" fmla="*/ 373 w 441"/>
                <a:gd name="T9" fmla="*/ 184 h 441"/>
                <a:gd name="T10" fmla="*/ 341 w 441"/>
                <a:gd name="T11" fmla="*/ 139 h 441"/>
                <a:gd name="T12" fmla="*/ 382 w 441"/>
                <a:gd name="T13" fmla="*/ 58 h 441"/>
                <a:gd name="T14" fmla="*/ 302 w 441"/>
                <a:gd name="T15" fmla="*/ 100 h 441"/>
                <a:gd name="T16" fmla="*/ 257 w 441"/>
                <a:gd name="T17" fmla="*/ 67 h 441"/>
                <a:gd name="T18" fmla="*/ 220 w 441"/>
                <a:gd name="T19" fmla="*/ 18 h 441"/>
                <a:gd name="T20" fmla="*/ 171 w 441"/>
                <a:gd name="T21" fmla="*/ 55 h 441"/>
                <a:gd name="T22" fmla="*/ 138 w 441"/>
                <a:gd name="T23" fmla="*/ 100 h 441"/>
                <a:gd name="T24" fmla="*/ 180 w 441"/>
                <a:gd name="T25" fmla="*/ 181 h 441"/>
                <a:gd name="T26" fmla="*/ 100 w 441"/>
                <a:gd name="T27" fmla="*/ 139 h 441"/>
                <a:gd name="T28" fmla="*/ 55 w 441"/>
                <a:gd name="T29" fmla="*/ 171 h 441"/>
                <a:gd name="T30" fmla="*/ 18 w 441"/>
                <a:gd name="T31" fmla="*/ 220 h 441"/>
                <a:gd name="T32" fmla="*/ 67 w 441"/>
                <a:gd name="T33" fmla="*/ 257 h 441"/>
                <a:gd name="T34" fmla="*/ 100 w 441"/>
                <a:gd name="T35" fmla="*/ 302 h 441"/>
                <a:gd name="T36" fmla="*/ 58 w 441"/>
                <a:gd name="T37" fmla="*/ 383 h 441"/>
                <a:gd name="T38" fmla="*/ 138 w 441"/>
                <a:gd name="T39" fmla="*/ 3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441">
                  <a:moveTo>
                    <a:pt x="138" y="341"/>
                  </a:moveTo>
                  <a:cubicBezTo>
                    <a:pt x="147" y="337"/>
                    <a:pt x="171" y="361"/>
                    <a:pt x="183" y="374"/>
                  </a:cubicBezTo>
                  <a:cubicBezTo>
                    <a:pt x="196" y="386"/>
                    <a:pt x="220" y="423"/>
                    <a:pt x="220" y="423"/>
                  </a:cubicBezTo>
                  <a:cubicBezTo>
                    <a:pt x="422" y="220"/>
                    <a:pt x="422" y="220"/>
                    <a:pt x="422" y="220"/>
                  </a:cubicBezTo>
                  <a:cubicBezTo>
                    <a:pt x="422" y="220"/>
                    <a:pt x="386" y="196"/>
                    <a:pt x="373" y="184"/>
                  </a:cubicBezTo>
                  <a:cubicBezTo>
                    <a:pt x="361" y="171"/>
                    <a:pt x="338" y="149"/>
                    <a:pt x="341" y="139"/>
                  </a:cubicBezTo>
                  <a:cubicBezTo>
                    <a:pt x="343" y="129"/>
                    <a:pt x="441" y="116"/>
                    <a:pt x="382" y="58"/>
                  </a:cubicBezTo>
                  <a:cubicBezTo>
                    <a:pt x="324" y="0"/>
                    <a:pt x="310" y="96"/>
                    <a:pt x="302" y="100"/>
                  </a:cubicBezTo>
                  <a:cubicBezTo>
                    <a:pt x="294" y="104"/>
                    <a:pt x="269" y="80"/>
                    <a:pt x="257" y="67"/>
                  </a:cubicBezTo>
                  <a:cubicBezTo>
                    <a:pt x="245" y="55"/>
                    <a:pt x="220" y="18"/>
                    <a:pt x="220" y="18"/>
                  </a:cubicBezTo>
                  <a:cubicBezTo>
                    <a:pt x="220" y="18"/>
                    <a:pt x="183" y="43"/>
                    <a:pt x="171" y="55"/>
                  </a:cubicBezTo>
                  <a:cubicBezTo>
                    <a:pt x="159" y="67"/>
                    <a:pt x="134" y="92"/>
                    <a:pt x="138" y="100"/>
                  </a:cubicBezTo>
                  <a:cubicBezTo>
                    <a:pt x="142" y="108"/>
                    <a:pt x="238" y="122"/>
                    <a:pt x="180" y="181"/>
                  </a:cubicBezTo>
                  <a:cubicBezTo>
                    <a:pt x="122" y="239"/>
                    <a:pt x="110" y="141"/>
                    <a:pt x="100" y="139"/>
                  </a:cubicBezTo>
                  <a:cubicBezTo>
                    <a:pt x="89" y="137"/>
                    <a:pt x="67" y="159"/>
                    <a:pt x="55" y="171"/>
                  </a:cubicBezTo>
                  <a:cubicBezTo>
                    <a:pt x="42" y="184"/>
                    <a:pt x="18" y="220"/>
                    <a:pt x="18" y="220"/>
                  </a:cubicBezTo>
                  <a:cubicBezTo>
                    <a:pt x="18" y="220"/>
                    <a:pt x="55" y="245"/>
                    <a:pt x="67" y="257"/>
                  </a:cubicBezTo>
                  <a:cubicBezTo>
                    <a:pt x="79" y="269"/>
                    <a:pt x="102" y="292"/>
                    <a:pt x="100" y="302"/>
                  </a:cubicBezTo>
                  <a:cubicBezTo>
                    <a:pt x="98" y="312"/>
                    <a:pt x="0" y="325"/>
                    <a:pt x="58" y="383"/>
                  </a:cubicBezTo>
                  <a:cubicBezTo>
                    <a:pt x="116" y="441"/>
                    <a:pt x="130" y="345"/>
                    <a:pt x="138" y="341"/>
                  </a:cubicBez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86" name="Freeform 14"/>
            <p:cNvSpPr>
              <a:spLocks/>
            </p:cNvSpPr>
            <p:nvPr/>
          </p:nvSpPr>
          <p:spPr bwMode="auto">
            <a:xfrm rot="9900000">
              <a:off x="2123129" y="1797431"/>
              <a:ext cx="1377949" cy="1377949"/>
            </a:xfrm>
            <a:custGeom>
              <a:avLst/>
              <a:gdLst>
                <a:gd name="T0" fmla="*/ 422 w 422"/>
                <a:gd name="T1" fmla="*/ 220 h 422"/>
                <a:gd name="T2" fmla="*/ 386 w 422"/>
                <a:gd name="T3" fmla="*/ 171 h 422"/>
                <a:gd name="T4" fmla="*/ 341 w 422"/>
                <a:gd name="T5" fmla="*/ 138 h 422"/>
                <a:gd name="T6" fmla="*/ 260 w 422"/>
                <a:gd name="T7" fmla="*/ 180 h 422"/>
                <a:gd name="T8" fmla="*/ 302 w 422"/>
                <a:gd name="T9" fmla="*/ 100 h 422"/>
                <a:gd name="T10" fmla="*/ 269 w 422"/>
                <a:gd name="T11" fmla="*/ 55 h 422"/>
                <a:gd name="T12" fmla="*/ 220 w 422"/>
                <a:gd name="T13" fmla="*/ 18 h 422"/>
                <a:gd name="T14" fmla="*/ 183 w 422"/>
                <a:gd name="T15" fmla="*/ 67 h 422"/>
                <a:gd name="T16" fmla="*/ 138 w 422"/>
                <a:gd name="T17" fmla="*/ 100 h 422"/>
                <a:gd name="T18" fmla="*/ 58 w 422"/>
                <a:gd name="T19" fmla="*/ 58 h 422"/>
                <a:gd name="T20" fmla="*/ 100 w 422"/>
                <a:gd name="T21" fmla="*/ 138 h 422"/>
                <a:gd name="T22" fmla="*/ 67 w 422"/>
                <a:gd name="T23" fmla="*/ 183 h 422"/>
                <a:gd name="T24" fmla="*/ 18 w 422"/>
                <a:gd name="T25" fmla="*/ 220 h 422"/>
                <a:gd name="T26" fmla="*/ 55 w 422"/>
                <a:gd name="T27" fmla="*/ 269 h 422"/>
                <a:gd name="T28" fmla="*/ 100 w 422"/>
                <a:gd name="T29" fmla="*/ 302 h 422"/>
                <a:gd name="T30" fmla="*/ 180 w 422"/>
                <a:gd name="T31" fmla="*/ 260 h 422"/>
                <a:gd name="T32" fmla="*/ 138 w 422"/>
                <a:gd name="T33" fmla="*/ 341 h 422"/>
                <a:gd name="T34" fmla="*/ 171 w 422"/>
                <a:gd name="T35" fmla="*/ 386 h 422"/>
                <a:gd name="T36" fmla="*/ 220 w 422"/>
                <a:gd name="T37" fmla="*/ 422 h 422"/>
                <a:gd name="T38" fmla="*/ 422 w 422"/>
                <a:gd name="T39" fmla="*/ 2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2" h="422">
                  <a:moveTo>
                    <a:pt x="422" y="220"/>
                  </a:moveTo>
                  <a:cubicBezTo>
                    <a:pt x="422" y="220"/>
                    <a:pt x="398" y="183"/>
                    <a:pt x="386" y="171"/>
                  </a:cubicBezTo>
                  <a:cubicBezTo>
                    <a:pt x="373" y="159"/>
                    <a:pt x="349" y="134"/>
                    <a:pt x="341" y="138"/>
                  </a:cubicBezTo>
                  <a:cubicBezTo>
                    <a:pt x="332" y="142"/>
                    <a:pt x="318" y="239"/>
                    <a:pt x="260" y="180"/>
                  </a:cubicBezTo>
                  <a:cubicBezTo>
                    <a:pt x="202" y="122"/>
                    <a:pt x="300" y="110"/>
                    <a:pt x="302" y="100"/>
                  </a:cubicBezTo>
                  <a:cubicBezTo>
                    <a:pt x="304" y="90"/>
                    <a:pt x="281" y="67"/>
                    <a:pt x="269" y="55"/>
                  </a:cubicBezTo>
                  <a:cubicBezTo>
                    <a:pt x="257" y="42"/>
                    <a:pt x="220" y="18"/>
                    <a:pt x="220" y="18"/>
                  </a:cubicBezTo>
                  <a:cubicBezTo>
                    <a:pt x="220" y="18"/>
                    <a:pt x="196" y="55"/>
                    <a:pt x="183" y="67"/>
                  </a:cubicBezTo>
                  <a:cubicBezTo>
                    <a:pt x="171" y="79"/>
                    <a:pt x="149" y="102"/>
                    <a:pt x="138" y="100"/>
                  </a:cubicBezTo>
                  <a:cubicBezTo>
                    <a:pt x="128" y="98"/>
                    <a:pt x="116" y="0"/>
                    <a:pt x="58" y="58"/>
                  </a:cubicBezTo>
                  <a:cubicBezTo>
                    <a:pt x="0" y="116"/>
                    <a:pt x="96" y="130"/>
                    <a:pt x="100" y="138"/>
                  </a:cubicBezTo>
                  <a:cubicBezTo>
                    <a:pt x="104" y="147"/>
                    <a:pt x="79" y="171"/>
                    <a:pt x="67" y="183"/>
                  </a:cubicBezTo>
                  <a:cubicBezTo>
                    <a:pt x="55" y="196"/>
                    <a:pt x="18" y="220"/>
                    <a:pt x="18" y="220"/>
                  </a:cubicBezTo>
                  <a:cubicBezTo>
                    <a:pt x="18" y="220"/>
                    <a:pt x="42" y="257"/>
                    <a:pt x="55" y="269"/>
                  </a:cubicBezTo>
                  <a:cubicBezTo>
                    <a:pt x="67" y="281"/>
                    <a:pt x="91" y="306"/>
                    <a:pt x="100" y="302"/>
                  </a:cubicBezTo>
                  <a:cubicBezTo>
                    <a:pt x="108" y="298"/>
                    <a:pt x="122" y="202"/>
                    <a:pt x="180" y="260"/>
                  </a:cubicBezTo>
                  <a:cubicBezTo>
                    <a:pt x="238" y="318"/>
                    <a:pt x="140" y="330"/>
                    <a:pt x="138" y="341"/>
                  </a:cubicBezTo>
                  <a:cubicBezTo>
                    <a:pt x="136" y="351"/>
                    <a:pt x="159" y="373"/>
                    <a:pt x="171" y="386"/>
                  </a:cubicBezTo>
                  <a:cubicBezTo>
                    <a:pt x="183" y="398"/>
                    <a:pt x="220" y="422"/>
                    <a:pt x="220" y="422"/>
                  </a:cubicBezTo>
                  <a:lnTo>
                    <a:pt x="422" y="220"/>
                  </a:ln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87" name="Rectangle 152"/>
          <p:cNvSpPr/>
          <p:nvPr/>
        </p:nvSpPr>
        <p:spPr bwMode="auto">
          <a:xfrm>
            <a:off x="2511595"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On-premises Data</a:t>
            </a:r>
          </a:p>
        </p:txBody>
      </p:sp>
      <p:sp>
        <p:nvSpPr>
          <p:cNvPr id="88" name="Freeform 30"/>
          <p:cNvSpPr>
            <a:spLocks noChangeAspect="1" noEditPoints="1"/>
          </p:cNvSpPr>
          <p:nvPr/>
        </p:nvSpPr>
        <p:spPr bwMode="auto">
          <a:xfrm>
            <a:off x="2136790" y="6243501"/>
            <a:ext cx="373957" cy="329864"/>
          </a:xfrm>
          <a:custGeom>
            <a:avLst/>
            <a:gdLst>
              <a:gd name="T0" fmla="*/ 883 w 916"/>
              <a:gd name="T1" fmla="*/ 286 h 808"/>
              <a:gd name="T2" fmla="*/ 539 w 916"/>
              <a:gd name="T3" fmla="*/ 723 h 808"/>
              <a:gd name="T4" fmla="*/ 504 w 916"/>
              <a:gd name="T5" fmla="*/ 0 h 808"/>
              <a:gd name="T6" fmla="*/ 35 w 916"/>
              <a:gd name="T7" fmla="*/ 723 h 808"/>
              <a:gd name="T8" fmla="*/ 0 w 916"/>
              <a:gd name="T9" fmla="*/ 808 h 808"/>
              <a:gd name="T10" fmla="*/ 916 w 916"/>
              <a:gd name="T11" fmla="*/ 723 h 808"/>
              <a:gd name="T12" fmla="*/ 229 w 916"/>
              <a:gd name="T13" fmla="*/ 665 h 808"/>
              <a:gd name="T14" fmla="*/ 109 w 916"/>
              <a:gd name="T15" fmla="*/ 596 h 808"/>
              <a:gd name="T16" fmla="*/ 229 w 916"/>
              <a:gd name="T17" fmla="*/ 665 h 808"/>
              <a:gd name="T18" fmla="*/ 109 w 916"/>
              <a:gd name="T19" fmla="*/ 501 h 808"/>
              <a:gd name="T20" fmla="*/ 229 w 916"/>
              <a:gd name="T21" fmla="*/ 432 h 808"/>
              <a:gd name="T22" fmla="*/ 229 w 916"/>
              <a:gd name="T23" fmla="*/ 337 h 808"/>
              <a:gd name="T24" fmla="*/ 109 w 916"/>
              <a:gd name="T25" fmla="*/ 267 h 808"/>
              <a:gd name="T26" fmla="*/ 229 w 916"/>
              <a:gd name="T27" fmla="*/ 337 h 808"/>
              <a:gd name="T28" fmla="*/ 109 w 916"/>
              <a:gd name="T29" fmla="*/ 172 h 808"/>
              <a:gd name="T30" fmla="*/ 229 w 916"/>
              <a:gd name="T31" fmla="*/ 103 h 808"/>
              <a:gd name="T32" fmla="*/ 428 w 916"/>
              <a:gd name="T33" fmla="*/ 665 h 808"/>
              <a:gd name="T34" fmla="*/ 307 w 916"/>
              <a:gd name="T35" fmla="*/ 596 h 808"/>
              <a:gd name="T36" fmla="*/ 428 w 916"/>
              <a:gd name="T37" fmla="*/ 665 h 808"/>
              <a:gd name="T38" fmla="*/ 307 w 916"/>
              <a:gd name="T39" fmla="*/ 501 h 808"/>
              <a:gd name="T40" fmla="*/ 428 w 916"/>
              <a:gd name="T41" fmla="*/ 432 h 808"/>
              <a:gd name="T42" fmla="*/ 428 w 916"/>
              <a:gd name="T43" fmla="*/ 337 h 808"/>
              <a:gd name="T44" fmla="*/ 307 w 916"/>
              <a:gd name="T45" fmla="*/ 267 h 808"/>
              <a:gd name="T46" fmla="*/ 428 w 916"/>
              <a:gd name="T47" fmla="*/ 337 h 808"/>
              <a:gd name="T48" fmla="*/ 307 w 916"/>
              <a:gd name="T49" fmla="*/ 172 h 808"/>
              <a:gd name="T50" fmla="*/ 428 w 916"/>
              <a:gd name="T51" fmla="*/ 103 h 808"/>
              <a:gd name="T52" fmla="*/ 684 w 916"/>
              <a:gd name="T53" fmla="*/ 668 h 808"/>
              <a:gd name="T54" fmla="*/ 606 w 916"/>
              <a:gd name="T55" fmla="*/ 549 h 808"/>
              <a:gd name="T56" fmla="*/ 684 w 916"/>
              <a:gd name="T57" fmla="*/ 668 h 808"/>
              <a:gd name="T58" fmla="*/ 606 w 916"/>
              <a:gd name="T59" fmla="*/ 482 h 808"/>
              <a:gd name="T60" fmla="*/ 684 w 916"/>
              <a:gd name="T61" fmla="*/ 365 h 808"/>
              <a:gd name="T62" fmla="*/ 816 w 916"/>
              <a:gd name="T63" fmla="*/ 668 h 808"/>
              <a:gd name="T64" fmla="*/ 738 w 916"/>
              <a:gd name="T65" fmla="*/ 549 h 808"/>
              <a:gd name="T66" fmla="*/ 816 w 916"/>
              <a:gd name="T67" fmla="*/ 668 h 808"/>
              <a:gd name="T68" fmla="*/ 738 w 916"/>
              <a:gd name="T69" fmla="*/ 482 h 808"/>
              <a:gd name="T70" fmla="*/ 816 w 916"/>
              <a:gd name="T71" fmla="*/ 36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808">
                <a:moveTo>
                  <a:pt x="883" y="723"/>
                </a:moveTo>
                <a:lnTo>
                  <a:pt x="883" y="286"/>
                </a:lnTo>
                <a:lnTo>
                  <a:pt x="539" y="286"/>
                </a:lnTo>
                <a:lnTo>
                  <a:pt x="539" y="723"/>
                </a:lnTo>
                <a:lnTo>
                  <a:pt x="504" y="723"/>
                </a:lnTo>
                <a:lnTo>
                  <a:pt x="504" y="0"/>
                </a:lnTo>
                <a:lnTo>
                  <a:pt x="35" y="0"/>
                </a:lnTo>
                <a:lnTo>
                  <a:pt x="35" y="723"/>
                </a:lnTo>
                <a:lnTo>
                  <a:pt x="0" y="723"/>
                </a:lnTo>
                <a:lnTo>
                  <a:pt x="0" y="808"/>
                </a:lnTo>
                <a:lnTo>
                  <a:pt x="916" y="808"/>
                </a:lnTo>
                <a:lnTo>
                  <a:pt x="916" y="723"/>
                </a:lnTo>
                <a:lnTo>
                  <a:pt x="883" y="723"/>
                </a:lnTo>
                <a:close/>
                <a:moveTo>
                  <a:pt x="229" y="665"/>
                </a:moveTo>
                <a:lnTo>
                  <a:pt x="109" y="665"/>
                </a:lnTo>
                <a:lnTo>
                  <a:pt x="109" y="596"/>
                </a:lnTo>
                <a:lnTo>
                  <a:pt x="229" y="596"/>
                </a:lnTo>
                <a:lnTo>
                  <a:pt x="229" y="665"/>
                </a:lnTo>
                <a:close/>
                <a:moveTo>
                  <a:pt x="229" y="501"/>
                </a:moveTo>
                <a:lnTo>
                  <a:pt x="109" y="501"/>
                </a:lnTo>
                <a:lnTo>
                  <a:pt x="109" y="432"/>
                </a:lnTo>
                <a:lnTo>
                  <a:pt x="229" y="432"/>
                </a:lnTo>
                <a:lnTo>
                  <a:pt x="229" y="501"/>
                </a:lnTo>
                <a:close/>
                <a:moveTo>
                  <a:pt x="229" y="337"/>
                </a:moveTo>
                <a:lnTo>
                  <a:pt x="109" y="337"/>
                </a:lnTo>
                <a:lnTo>
                  <a:pt x="109" y="267"/>
                </a:lnTo>
                <a:lnTo>
                  <a:pt x="229" y="267"/>
                </a:lnTo>
                <a:lnTo>
                  <a:pt x="229" y="337"/>
                </a:lnTo>
                <a:close/>
                <a:moveTo>
                  <a:pt x="229" y="172"/>
                </a:moveTo>
                <a:lnTo>
                  <a:pt x="109" y="172"/>
                </a:lnTo>
                <a:lnTo>
                  <a:pt x="109" y="103"/>
                </a:lnTo>
                <a:lnTo>
                  <a:pt x="229" y="103"/>
                </a:lnTo>
                <a:lnTo>
                  <a:pt x="229" y="172"/>
                </a:lnTo>
                <a:close/>
                <a:moveTo>
                  <a:pt x="428" y="665"/>
                </a:moveTo>
                <a:lnTo>
                  <a:pt x="307" y="665"/>
                </a:lnTo>
                <a:lnTo>
                  <a:pt x="307" y="596"/>
                </a:lnTo>
                <a:lnTo>
                  <a:pt x="428" y="596"/>
                </a:lnTo>
                <a:lnTo>
                  <a:pt x="428" y="665"/>
                </a:lnTo>
                <a:close/>
                <a:moveTo>
                  <a:pt x="428" y="501"/>
                </a:moveTo>
                <a:lnTo>
                  <a:pt x="307" y="501"/>
                </a:lnTo>
                <a:lnTo>
                  <a:pt x="307" y="432"/>
                </a:lnTo>
                <a:lnTo>
                  <a:pt x="428" y="432"/>
                </a:lnTo>
                <a:lnTo>
                  <a:pt x="428" y="501"/>
                </a:lnTo>
                <a:close/>
                <a:moveTo>
                  <a:pt x="428" y="337"/>
                </a:moveTo>
                <a:lnTo>
                  <a:pt x="307" y="337"/>
                </a:lnTo>
                <a:lnTo>
                  <a:pt x="307" y="267"/>
                </a:lnTo>
                <a:lnTo>
                  <a:pt x="428" y="267"/>
                </a:lnTo>
                <a:lnTo>
                  <a:pt x="428" y="337"/>
                </a:lnTo>
                <a:close/>
                <a:moveTo>
                  <a:pt x="428" y="172"/>
                </a:moveTo>
                <a:lnTo>
                  <a:pt x="307" y="172"/>
                </a:lnTo>
                <a:lnTo>
                  <a:pt x="307" y="103"/>
                </a:lnTo>
                <a:lnTo>
                  <a:pt x="428" y="103"/>
                </a:lnTo>
                <a:lnTo>
                  <a:pt x="428" y="172"/>
                </a:lnTo>
                <a:close/>
                <a:moveTo>
                  <a:pt x="684" y="668"/>
                </a:moveTo>
                <a:lnTo>
                  <a:pt x="606" y="668"/>
                </a:lnTo>
                <a:lnTo>
                  <a:pt x="606" y="549"/>
                </a:lnTo>
                <a:lnTo>
                  <a:pt x="684" y="549"/>
                </a:lnTo>
                <a:lnTo>
                  <a:pt x="684" y="668"/>
                </a:lnTo>
                <a:close/>
                <a:moveTo>
                  <a:pt x="684" y="482"/>
                </a:moveTo>
                <a:lnTo>
                  <a:pt x="606" y="482"/>
                </a:lnTo>
                <a:lnTo>
                  <a:pt x="606" y="365"/>
                </a:lnTo>
                <a:lnTo>
                  <a:pt x="684" y="365"/>
                </a:lnTo>
                <a:lnTo>
                  <a:pt x="684" y="482"/>
                </a:lnTo>
                <a:close/>
                <a:moveTo>
                  <a:pt x="816" y="668"/>
                </a:moveTo>
                <a:lnTo>
                  <a:pt x="738" y="668"/>
                </a:lnTo>
                <a:lnTo>
                  <a:pt x="738" y="549"/>
                </a:lnTo>
                <a:lnTo>
                  <a:pt x="816" y="549"/>
                </a:lnTo>
                <a:lnTo>
                  <a:pt x="816" y="668"/>
                </a:lnTo>
                <a:close/>
                <a:moveTo>
                  <a:pt x="816" y="482"/>
                </a:moveTo>
                <a:lnTo>
                  <a:pt x="738" y="482"/>
                </a:lnTo>
                <a:lnTo>
                  <a:pt x="738" y="365"/>
                </a:lnTo>
                <a:lnTo>
                  <a:pt x="816" y="365"/>
                </a:lnTo>
                <a:lnTo>
                  <a:pt x="816" y="482"/>
                </a:lnTo>
                <a:close/>
              </a:path>
            </a:pathLst>
          </a:custGeom>
          <a:solidFill>
            <a:schemeClr val="accent1"/>
          </a:solid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nvGrpSpPr>
          <p:cNvPr id="89" name="Group 88"/>
          <p:cNvGrpSpPr>
            <a:grpSpLocks noChangeAspect="1"/>
          </p:cNvGrpSpPr>
          <p:nvPr/>
        </p:nvGrpSpPr>
        <p:grpSpPr>
          <a:xfrm>
            <a:off x="4242327" y="6243501"/>
            <a:ext cx="375277" cy="329864"/>
            <a:chOff x="681704" y="2920137"/>
            <a:chExt cx="321649" cy="282726"/>
          </a:xfrm>
          <a:solidFill>
            <a:schemeClr val="accent1"/>
          </a:solidFill>
        </p:grpSpPr>
        <p:sp>
          <p:nvSpPr>
            <p:cNvPr id="90" name="Freeform 34"/>
            <p:cNvSpPr>
              <a:spLocks/>
            </p:cNvSpPr>
            <p:nvPr/>
          </p:nvSpPr>
          <p:spPr bwMode="auto">
            <a:xfrm>
              <a:off x="681704" y="2920137"/>
              <a:ext cx="270621" cy="210107"/>
            </a:xfrm>
            <a:custGeom>
              <a:avLst/>
              <a:gdLst>
                <a:gd name="T0" fmla="*/ 270 w 1048"/>
                <a:gd name="T1" fmla="*/ 104 h 814"/>
                <a:gd name="T2" fmla="*/ 328 w 1048"/>
                <a:gd name="T3" fmla="*/ 81 h 814"/>
                <a:gd name="T4" fmla="*/ 967 w 1048"/>
                <a:gd name="T5" fmla="*/ 81 h 814"/>
                <a:gd name="T6" fmla="*/ 967 w 1048"/>
                <a:gd name="T7" fmla="*/ 142 h 814"/>
                <a:gd name="T8" fmla="*/ 1048 w 1048"/>
                <a:gd name="T9" fmla="*/ 142 h 814"/>
                <a:gd name="T10" fmla="*/ 1048 w 1048"/>
                <a:gd name="T11" fmla="*/ 0 h 814"/>
                <a:gd name="T12" fmla="*/ 328 w 1048"/>
                <a:gd name="T13" fmla="*/ 0 h 814"/>
                <a:gd name="T14" fmla="*/ 205 w 1048"/>
                <a:gd name="T15" fmla="*/ 56 h 814"/>
                <a:gd name="T16" fmla="*/ 38 w 1048"/>
                <a:gd name="T17" fmla="*/ 318 h 814"/>
                <a:gd name="T18" fmla="*/ 0 w 1048"/>
                <a:gd name="T19" fmla="*/ 426 h 814"/>
                <a:gd name="T20" fmla="*/ 0 w 1048"/>
                <a:gd name="T21" fmla="*/ 814 h 814"/>
                <a:gd name="T22" fmla="*/ 240 w 1048"/>
                <a:gd name="T23" fmla="*/ 814 h 814"/>
                <a:gd name="T24" fmla="*/ 240 w 1048"/>
                <a:gd name="T25" fmla="*/ 733 h 814"/>
                <a:gd name="T26" fmla="*/ 81 w 1048"/>
                <a:gd name="T27" fmla="*/ 733 h 814"/>
                <a:gd name="T28" fmla="*/ 81 w 1048"/>
                <a:gd name="T29" fmla="*/ 426 h 814"/>
                <a:gd name="T30" fmla="*/ 280 w 1048"/>
                <a:gd name="T31" fmla="*/ 297 h 814"/>
                <a:gd name="T32" fmla="*/ 270 w 1048"/>
                <a:gd name="T33" fmla="*/ 10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8" h="814">
                  <a:moveTo>
                    <a:pt x="270" y="104"/>
                  </a:moveTo>
                  <a:cubicBezTo>
                    <a:pt x="274" y="98"/>
                    <a:pt x="287" y="81"/>
                    <a:pt x="328" y="81"/>
                  </a:cubicBezTo>
                  <a:cubicBezTo>
                    <a:pt x="967" y="81"/>
                    <a:pt x="967" y="81"/>
                    <a:pt x="967" y="81"/>
                  </a:cubicBezTo>
                  <a:cubicBezTo>
                    <a:pt x="967" y="142"/>
                    <a:pt x="967" y="142"/>
                    <a:pt x="967" y="142"/>
                  </a:cubicBezTo>
                  <a:cubicBezTo>
                    <a:pt x="1048" y="142"/>
                    <a:pt x="1048" y="142"/>
                    <a:pt x="1048" y="142"/>
                  </a:cubicBezTo>
                  <a:cubicBezTo>
                    <a:pt x="1048" y="0"/>
                    <a:pt x="1048" y="0"/>
                    <a:pt x="1048" y="0"/>
                  </a:cubicBezTo>
                  <a:cubicBezTo>
                    <a:pt x="328" y="0"/>
                    <a:pt x="328" y="0"/>
                    <a:pt x="328" y="0"/>
                  </a:cubicBezTo>
                  <a:cubicBezTo>
                    <a:pt x="260" y="0"/>
                    <a:pt x="223" y="30"/>
                    <a:pt x="205" y="56"/>
                  </a:cubicBezTo>
                  <a:cubicBezTo>
                    <a:pt x="38" y="318"/>
                    <a:pt x="38" y="318"/>
                    <a:pt x="38" y="318"/>
                  </a:cubicBezTo>
                  <a:cubicBezTo>
                    <a:pt x="19" y="345"/>
                    <a:pt x="0" y="383"/>
                    <a:pt x="0" y="426"/>
                  </a:cubicBezTo>
                  <a:cubicBezTo>
                    <a:pt x="0" y="814"/>
                    <a:pt x="0" y="814"/>
                    <a:pt x="0" y="814"/>
                  </a:cubicBezTo>
                  <a:cubicBezTo>
                    <a:pt x="240" y="814"/>
                    <a:pt x="240" y="814"/>
                    <a:pt x="240" y="814"/>
                  </a:cubicBezTo>
                  <a:cubicBezTo>
                    <a:pt x="240" y="733"/>
                    <a:pt x="240" y="733"/>
                    <a:pt x="240" y="733"/>
                  </a:cubicBezTo>
                  <a:cubicBezTo>
                    <a:pt x="81" y="733"/>
                    <a:pt x="81" y="733"/>
                    <a:pt x="81" y="733"/>
                  </a:cubicBezTo>
                  <a:cubicBezTo>
                    <a:pt x="81" y="426"/>
                    <a:pt x="81" y="426"/>
                    <a:pt x="81" y="426"/>
                  </a:cubicBezTo>
                  <a:cubicBezTo>
                    <a:pt x="81" y="357"/>
                    <a:pt x="213" y="303"/>
                    <a:pt x="280" y="297"/>
                  </a:cubicBezTo>
                  <a:cubicBezTo>
                    <a:pt x="258" y="241"/>
                    <a:pt x="241" y="148"/>
                    <a:pt x="270"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1" name="Freeform 35"/>
            <p:cNvSpPr>
              <a:spLocks noEditPoints="1"/>
            </p:cNvSpPr>
            <p:nvPr/>
          </p:nvSpPr>
          <p:spPr bwMode="auto">
            <a:xfrm>
              <a:off x="760426" y="2959066"/>
              <a:ext cx="242927" cy="243797"/>
            </a:xfrm>
            <a:custGeom>
              <a:avLst/>
              <a:gdLst>
                <a:gd name="T0" fmla="*/ 327 w 941"/>
                <a:gd name="T1" fmla="*/ 277 h 944"/>
                <a:gd name="T2" fmla="*/ 327 w 941"/>
                <a:gd name="T3" fmla="*/ 321 h 944"/>
                <a:gd name="T4" fmla="*/ 344 w 941"/>
                <a:gd name="T5" fmla="*/ 338 h 944"/>
                <a:gd name="T6" fmla="*/ 45 w 941"/>
                <a:gd name="T7" fmla="*/ 510 h 944"/>
                <a:gd name="T8" fmla="*/ 44 w 941"/>
                <a:gd name="T9" fmla="*/ 547 h 944"/>
                <a:gd name="T10" fmla="*/ 0 w 941"/>
                <a:gd name="T11" fmla="*/ 640 h 944"/>
                <a:gd name="T12" fmla="*/ 72 w 941"/>
                <a:gd name="T13" fmla="*/ 596 h 944"/>
                <a:gd name="T14" fmla="*/ 87 w 941"/>
                <a:gd name="T15" fmla="*/ 595 h 944"/>
                <a:gd name="T16" fmla="*/ 414 w 941"/>
                <a:gd name="T17" fmla="*/ 408 h 944"/>
                <a:gd name="T18" fmla="*/ 449 w 941"/>
                <a:gd name="T19" fmla="*/ 443 h 944"/>
                <a:gd name="T20" fmla="*/ 443 w 941"/>
                <a:gd name="T21" fmla="*/ 449 h 944"/>
                <a:gd name="T22" fmla="*/ 443 w 941"/>
                <a:gd name="T23" fmla="*/ 502 h 944"/>
                <a:gd name="T24" fmla="*/ 496 w 941"/>
                <a:gd name="T25" fmla="*/ 502 h 944"/>
                <a:gd name="T26" fmla="*/ 502 w 941"/>
                <a:gd name="T27" fmla="*/ 496 h 944"/>
                <a:gd name="T28" fmla="*/ 536 w 941"/>
                <a:gd name="T29" fmla="*/ 530 h 944"/>
                <a:gd name="T30" fmla="*/ 349 w 941"/>
                <a:gd name="T31" fmla="*/ 855 h 944"/>
                <a:gd name="T32" fmla="*/ 348 w 941"/>
                <a:gd name="T33" fmla="*/ 872 h 944"/>
                <a:gd name="T34" fmla="*/ 304 w 941"/>
                <a:gd name="T35" fmla="*/ 944 h 944"/>
                <a:gd name="T36" fmla="*/ 396 w 941"/>
                <a:gd name="T37" fmla="*/ 899 h 944"/>
                <a:gd name="T38" fmla="*/ 433 w 941"/>
                <a:gd name="T39" fmla="*/ 899 h 944"/>
                <a:gd name="T40" fmla="*/ 605 w 941"/>
                <a:gd name="T41" fmla="*/ 599 h 944"/>
                <a:gd name="T42" fmla="*/ 624 w 941"/>
                <a:gd name="T43" fmla="*/ 618 h 944"/>
                <a:gd name="T44" fmla="*/ 668 w 941"/>
                <a:gd name="T45" fmla="*/ 618 h 944"/>
                <a:gd name="T46" fmla="*/ 668 w 941"/>
                <a:gd name="T47" fmla="*/ 575 h 944"/>
                <a:gd name="T48" fmla="*/ 637 w 941"/>
                <a:gd name="T49" fmla="*/ 544 h 944"/>
                <a:gd name="T50" fmla="*/ 747 w 941"/>
                <a:gd name="T51" fmla="*/ 353 h 944"/>
                <a:gd name="T52" fmla="*/ 843 w 941"/>
                <a:gd name="T53" fmla="*/ 310 h 944"/>
                <a:gd name="T54" fmla="*/ 866 w 941"/>
                <a:gd name="T55" fmla="*/ 132 h 944"/>
                <a:gd name="T56" fmla="*/ 927 w 941"/>
                <a:gd name="T57" fmla="*/ 71 h 944"/>
                <a:gd name="T58" fmla="*/ 927 w 941"/>
                <a:gd name="T59" fmla="*/ 18 h 944"/>
                <a:gd name="T60" fmla="*/ 874 w 941"/>
                <a:gd name="T61" fmla="*/ 18 h 944"/>
                <a:gd name="T62" fmla="*/ 813 w 941"/>
                <a:gd name="T63" fmla="*/ 79 h 944"/>
                <a:gd name="T64" fmla="*/ 635 w 941"/>
                <a:gd name="T65" fmla="*/ 102 h 944"/>
                <a:gd name="T66" fmla="*/ 592 w 941"/>
                <a:gd name="T67" fmla="*/ 196 h 944"/>
                <a:gd name="T68" fmla="*/ 400 w 941"/>
                <a:gd name="T69" fmla="*/ 306 h 944"/>
                <a:gd name="T70" fmla="*/ 370 w 941"/>
                <a:gd name="T71" fmla="*/ 277 h 944"/>
                <a:gd name="T72" fmla="*/ 327 w 941"/>
                <a:gd name="T73" fmla="*/ 277 h 944"/>
                <a:gd name="T74" fmla="*/ 500 w 941"/>
                <a:gd name="T75" fmla="*/ 393 h 944"/>
                <a:gd name="T76" fmla="*/ 493 w 941"/>
                <a:gd name="T77" fmla="*/ 399 h 944"/>
                <a:gd name="T78" fmla="*/ 470 w 941"/>
                <a:gd name="T79" fmla="*/ 376 h 944"/>
                <a:gd name="T80" fmla="*/ 618 w 941"/>
                <a:gd name="T81" fmla="*/ 290 h 944"/>
                <a:gd name="T82" fmla="*/ 635 w 941"/>
                <a:gd name="T83" fmla="*/ 310 h 944"/>
                <a:gd name="T84" fmla="*/ 653 w 941"/>
                <a:gd name="T85" fmla="*/ 325 h 944"/>
                <a:gd name="T86" fmla="*/ 568 w 941"/>
                <a:gd name="T87" fmla="*/ 474 h 944"/>
                <a:gd name="T88" fmla="*/ 546 w 941"/>
                <a:gd name="T89" fmla="*/ 452 h 944"/>
                <a:gd name="T90" fmla="*/ 552 w 941"/>
                <a:gd name="T91" fmla="*/ 445 h 944"/>
                <a:gd name="T92" fmla="*/ 552 w 941"/>
                <a:gd name="T93" fmla="*/ 393 h 944"/>
                <a:gd name="T94" fmla="*/ 500 w 941"/>
                <a:gd name="T95" fmla="*/ 393 h 944"/>
                <a:gd name="T96" fmla="*/ 739 w 941"/>
                <a:gd name="T97" fmla="*/ 270 h 944"/>
                <a:gd name="T98" fmla="*/ 675 w 941"/>
                <a:gd name="T99" fmla="*/ 206 h 944"/>
                <a:gd name="T100" fmla="*/ 739 w 941"/>
                <a:gd name="T101" fmla="*/ 142 h 944"/>
                <a:gd name="T102" fmla="*/ 803 w 941"/>
                <a:gd name="T103" fmla="*/ 206 h 944"/>
                <a:gd name="T104" fmla="*/ 739 w 941"/>
                <a:gd name="T105" fmla="*/ 2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1" h="944">
                  <a:moveTo>
                    <a:pt x="327" y="277"/>
                  </a:moveTo>
                  <a:cubicBezTo>
                    <a:pt x="314" y="289"/>
                    <a:pt x="314" y="308"/>
                    <a:pt x="327" y="321"/>
                  </a:cubicBezTo>
                  <a:cubicBezTo>
                    <a:pt x="344" y="338"/>
                    <a:pt x="344" y="338"/>
                    <a:pt x="344" y="338"/>
                  </a:cubicBezTo>
                  <a:cubicBezTo>
                    <a:pt x="45" y="510"/>
                    <a:pt x="45" y="510"/>
                    <a:pt x="45" y="510"/>
                  </a:cubicBezTo>
                  <a:cubicBezTo>
                    <a:pt x="44" y="547"/>
                    <a:pt x="44" y="547"/>
                    <a:pt x="44" y="547"/>
                  </a:cubicBezTo>
                  <a:cubicBezTo>
                    <a:pt x="0" y="640"/>
                    <a:pt x="0" y="640"/>
                    <a:pt x="0" y="640"/>
                  </a:cubicBezTo>
                  <a:cubicBezTo>
                    <a:pt x="72" y="596"/>
                    <a:pt x="72" y="596"/>
                    <a:pt x="72" y="596"/>
                  </a:cubicBezTo>
                  <a:cubicBezTo>
                    <a:pt x="87" y="595"/>
                    <a:pt x="87" y="595"/>
                    <a:pt x="87" y="595"/>
                  </a:cubicBezTo>
                  <a:cubicBezTo>
                    <a:pt x="414" y="408"/>
                    <a:pt x="414" y="408"/>
                    <a:pt x="414" y="408"/>
                  </a:cubicBezTo>
                  <a:cubicBezTo>
                    <a:pt x="449" y="443"/>
                    <a:pt x="449" y="443"/>
                    <a:pt x="449" y="443"/>
                  </a:cubicBezTo>
                  <a:cubicBezTo>
                    <a:pt x="443" y="449"/>
                    <a:pt x="443" y="449"/>
                    <a:pt x="443" y="449"/>
                  </a:cubicBezTo>
                  <a:cubicBezTo>
                    <a:pt x="429" y="464"/>
                    <a:pt x="429" y="487"/>
                    <a:pt x="443" y="502"/>
                  </a:cubicBezTo>
                  <a:cubicBezTo>
                    <a:pt x="455" y="514"/>
                    <a:pt x="478" y="519"/>
                    <a:pt x="496" y="502"/>
                  </a:cubicBezTo>
                  <a:cubicBezTo>
                    <a:pt x="502" y="496"/>
                    <a:pt x="502" y="496"/>
                    <a:pt x="502" y="496"/>
                  </a:cubicBezTo>
                  <a:cubicBezTo>
                    <a:pt x="536" y="530"/>
                    <a:pt x="536" y="530"/>
                    <a:pt x="536" y="530"/>
                  </a:cubicBezTo>
                  <a:cubicBezTo>
                    <a:pt x="349" y="855"/>
                    <a:pt x="349" y="855"/>
                    <a:pt x="349" y="855"/>
                  </a:cubicBezTo>
                  <a:cubicBezTo>
                    <a:pt x="348" y="872"/>
                    <a:pt x="348" y="872"/>
                    <a:pt x="348" y="872"/>
                  </a:cubicBezTo>
                  <a:cubicBezTo>
                    <a:pt x="304" y="944"/>
                    <a:pt x="304" y="944"/>
                    <a:pt x="304" y="944"/>
                  </a:cubicBezTo>
                  <a:cubicBezTo>
                    <a:pt x="396" y="899"/>
                    <a:pt x="396" y="899"/>
                    <a:pt x="396" y="899"/>
                  </a:cubicBezTo>
                  <a:cubicBezTo>
                    <a:pt x="433" y="899"/>
                    <a:pt x="433" y="899"/>
                    <a:pt x="433" y="899"/>
                  </a:cubicBezTo>
                  <a:cubicBezTo>
                    <a:pt x="605" y="599"/>
                    <a:pt x="605" y="599"/>
                    <a:pt x="605" y="599"/>
                  </a:cubicBezTo>
                  <a:cubicBezTo>
                    <a:pt x="624" y="618"/>
                    <a:pt x="624" y="618"/>
                    <a:pt x="624" y="618"/>
                  </a:cubicBezTo>
                  <a:cubicBezTo>
                    <a:pt x="632" y="627"/>
                    <a:pt x="653" y="634"/>
                    <a:pt x="668" y="618"/>
                  </a:cubicBezTo>
                  <a:cubicBezTo>
                    <a:pt x="680" y="606"/>
                    <a:pt x="680" y="587"/>
                    <a:pt x="668" y="575"/>
                  </a:cubicBezTo>
                  <a:cubicBezTo>
                    <a:pt x="637" y="544"/>
                    <a:pt x="637" y="544"/>
                    <a:pt x="637" y="544"/>
                  </a:cubicBezTo>
                  <a:cubicBezTo>
                    <a:pt x="747" y="353"/>
                    <a:pt x="747" y="353"/>
                    <a:pt x="747" y="353"/>
                  </a:cubicBezTo>
                  <a:cubicBezTo>
                    <a:pt x="782" y="351"/>
                    <a:pt x="816" y="337"/>
                    <a:pt x="843" y="310"/>
                  </a:cubicBezTo>
                  <a:cubicBezTo>
                    <a:pt x="891" y="262"/>
                    <a:pt x="899" y="188"/>
                    <a:pt x="866" y="132"/>
                  </a:cubicBezTo>
                  <a:cubicBezTo>
                    <a:pt x="927" y="71"/>
                    <a:pt x="927" y="71"/>
                    <a:pt x="927" y="71"/>
                  </a:cubicBezTo>
                  <a:cubicBezTo>
                    <a:pt x="941" y="56"/>
                    <a:pt x="941" y="33"/>
                    <a:pt x="927" y="18"/>
                  </a:cubicBezTo>
                  <a:cubicBezTo>
                    <a:pt x="908" y="0"/>
                    <a:pt x="883" y="9"/>
                    <a:pt x="874" y="18"/>
                  </a:cubicBezTo>
                  <a:cubicBezTo>
                    <a:pt x="813" y="79"/>
                    <a:pt x="813" y="79"/>
                    <a:pt x="813" y="79"/>
                  </a:cubicBezTo>
                  <a:cubicBezTo>
                    <a:pt x="758" y="47"/>
                    <a:pt x="685" y="54"/>
                    <a:pt x="635" y="102"/>
                  </a:cubicBezTo>
                  <a:cubicBezTo>
                    <a:pt x="608" y="127"/>
                    <a:pt x="595" y="162"/>
                    <a:pt x="592" y="196"/>
                  </a:cubicBezTo>
                  <a:cubicBezTo>
                    <a:pt x="400" y="306"/>
                    <a:pt x="400" y="306"/>
                    <a:pt x="400" y="306"/>
                  </a:cubicBezTo>
                  <a:cubicBezTo>
                    <a:pt x="370" y="277"/>
                    <a:pt x="370" y="277"/>
                    <a:pt x="370" y="277"/>
                  </a:cubicBezTo>
                  <a:cubicBezTo>
                    <a:pt x="359" y="267"/>
                    <a:pt x="341" y="263"/>
                    <a:pt x="327" y="277"/>
                  </a:cubicBezTo>
                  <a:close/>
                  <a:moveTo>
                    <a:pt x="500" y="393"/>
                  </a:moveTo>
                  <a:cubicBezTo>
                    <a:pt x="493" y="399"/>
                    <a:pt x="493" y="399"/>
                    <a:pt x="493" y="399"/>
                  </a:cubicBezTo>
                  <a:cubicBezTo>
                    <a:pt x="470" y="376"/>
                    <a:pt x="470" y="376"/>
                    <a:pt x="470" y="376"/>
                  </a:cubicBezTo>
                  <a:cubicBezTo>
                    <a:pt x="618" y="290"/>
                    <a:pt x="618" y="290"/>
                    <a:pt x="618" y="290"/>
                  </a:cubicBezTo>
                  <a:cubicBezTo>
                    <a:pt x="623" y="297"/>
                    <a:pt x="629" y="304"/>
                    <a:pt x="635" y="310"/>
                  </a:cubicBezTo>
                  <a:cubicBezTo>
                    <a:pt x="641" y="316"/>
                    <a:pt x="647" y="321"/>
                    <a:pt x="653" y="325"/>
                  </a:cubicBezTo>
                  <a:cubicBezTo>
                    <a:pt x="568" y="474"/>
                    <a:pt x="568" y="474"/>
                    <a:pt x="568" y="474"/>
                  </a:cubicBezTo>
                  <a:cubicBezTo>
                    <a:pt x="546" y="452"/>
                    <a:pt x="546" y="452"/>
                    <a:pt x="546" y="452"/>
                  </a:cubicBezTo>
                  <a:cubicBezTo>
                    <a:pt x="552" y="445"/>
                    <a:pt x="552" y="445"/>
                    <a:pt x="552" y="445"/>
                  </a:cubicBezTo>
                  <a:cubicBezTo>
                    <a:pt x="567" y="431"/>
                    <a:pt x="567" y="407"/>
                    <a:pt x="552" y="393"/>
                  </a:cubicBezTo>
                  <a:cubicBezTo>
                    <a:pt x="535" y="376"/>
                    <a:pt x="513" y="380"/>
                    <a:pt x="500" y="393"/>
                  </a:cubicBezTo>
                  <a:close/>
                  <a:moveTo>
                    <a:pt x="739" y="270"/>
                  </a:moveTo>
                  <a:cubicBezTo>
                    <a:pt x="703" y="270"/>
                    <a:pt x="675" y="241"/>
                    <a:pt x="675" y="206"/>
                  </a:cubicBezTo>
                  <a:cubicBezTo>
                    <a:pt x="675" y="171"/>
                    <a:pt x="703" y="142"/>
                    <a:pt x="739" y="142"/>
                  </a:cubicBezTo>
                  <a:cubicBezTo>
                    <a:pt x="774" y="142"/>
                    <a:pt x="803" y="171"/>
                    <a:pt x="803" y="206"/>
                  </a:cubicBezTo>
                  <a:cubicBezTo>
                    <a:pt x="803" y="241"/>
                    <a:pt x="774" y="270"/>
                    <a:pt x="739" y="2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92" name="Rectangle 145"/>
          <p:cNvSpPr/>
          <p:nvPr/>
        </p:nvSpPr>
        <p:spPr bwMode="auto">
          <a:xfrm>
            <a:off x="4585806"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Organizational</a:t>
            </a:r>
            <a:endParaRPr lang="en-US" sz="1224" i="1" dirty="0">
              <a:solidFill>
                <a:schemeClr val="accent2"/>
              </a:solidFill>
              <a:latin typeface="Segoe UI Semibold" panose="020B0702040204020203" pitchFamily="34" charset="0"/>
              <a:cs typeface="Segoe UI Semibold" panose="020B0702040204020203" pitchFamily="34" charset="0"/>
            </a:endParaRPr>
          </a:p>
        </p:txBody>
      </p:sp>
      <p:grpSp>
        <p:nvGrpSpPr>
          <p:cNvPr id="93" name="Group 379"/>
          <p:cNvGrpSpPr>
            <a:grpSpLocks noChangeAspect="1"/>
          </p:cNvGrpSpPr>
          <p:nvPr/>
        </p:nvGrpSpPr>
        <p:grpSpPr>
          <a:xfrm>
            <a:off x="6095835" y="6243500"/>
            <a:ext cx="394029" cy="329866"/>
            <a:chOff x="3543365" y="7242824"/>
            <a:chExt cx="1238250" cy="862020"/>
          </a:xfrm>
          <a:solidFill>
            <a:schemeClr val="accent1"/>
          </a:solidFill>
        </p:grpSpPr>
        <p:sp>
          <p:nvSpPr>
            <p:cNvPr id="94" name="Freeform 127"/>
            <p:cNvSpPr>
              <a:spLocks/>
            </p:cNvSpPr>
            <p:nvPr/>
          </p:nvSpPr>
          <p:spPr bwMode="auto">
            <a:xfrm>
              <a:off x="3617978" y="7911159"/>
              <a:ext cx="231778" cy="193672"/>
            </a:xfrm>
            <a:custGeom>
              <a:avLst/>
              <a:gdLst>
                <a:gd name="T0" fmla="*/ 0 w 146"/>
                <a:gd name="T1" fmla="*/ 84 h 122"/>
                <a:gd name="T2" fmla="*/ 0 w 146"/>
                <a:gd name="T3" fmla="*/ 122 h 122"/>
                <a:gd name="T4" fmla="*/ 146 w 146"/>
                <a:gd name="T5" fmla="*/ 122 h 122"/>
                <a:gd name="T6" fmla="*/ 146 w 146"/>
                <a:gd name="T7" fmla="*/ 0 h 122"/>
                <a:gd name="T8" fmla="*/ 120 w 146"/>
                <a:gd name="T9" fmla="*/ 0 h 122"/>
                <a:gd name="T10" fmla="*/ 0 w 146"/>
                <a:gd name="T11" fmla="*/ 84 h 122"/>
              </a:gdLst>
              <a:ahLst/>
              <a:cxnLst>
                <a:cxn ang="0">
                  <a:pos x="T0" y="T1"/>
                </a:cxn>
                <a:cxn ang="0">
                  <a:pos x="T2" y="T3"/>
                </a:cxn>
                <a:cxn ang="0">
                  <a:pos x="T4" y="T5"/>
                </a:cxn>
                <a:cxn ang="0">
                  <a:pos x="T6" y="T7"/>
                </a:cxn>
                <a:cxn ang="0">
                  <a:pos x="T8" y="T9"/>
                </a:cxn>
                <a:cxn ang="0">
                  <a:pos x="T10" y="T11"/>
                </a:cxn>
              </a:cxnLst>
              <a:rect l="0" t="0" r="r" b="b"/>
              <a:pathLst>
                <a:path w="146" h="122">
                  <a:moveTo>
                    <a:pt x="0" y="84"/>
                  </a:moveTo>
                  <a:lnTo>
                    <a:pt x="0" y="122"/>
                  </a:lnTo>
                  <a:lnTo>
                    <a:pt x="146" y="122"/>
                  </a:lnTo>
                  <a:lnTo>
                    <a:pt x="146" y="0"/>
                  </a:lnTo>
                  <a:lnTo>
                    <a:pt x="120" y="0"/>
                  </a:lnTo>
                  <a:lnTo>
                    <a:pt x="0"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5" name="Freeform 128"/>
            <p:cNvSpPr>
              <a:spLocks/>
            </p:cNvSpPr>
            <p:nvPr/>
          </p:nvSpPr>
          <p:spPr bwMode="auto">
            <a:xfrm>
              <a:off x="3617978" y="7688905"/>
              <a:ext cx="231778" cy="192087"/>
            </a:xfrm>
            <a:custGeom>
              <a:avLst/>
              <a:gdLst>
                <a:gd name="T0" fmla="*/ 146 w 146"/>
                <a:gd name="T1" fmla="*/ 0 h 121"/>
                <a:gd name="T2" fmla="*/ 0 w 146"/>
                <a:gd name="T3" fmla="*/ 0 h 121"/>
                <a:gd name="T4" fmla="*/ 0 w 146"/>
                <a:gd name="T5" fmla="*/ 121 h 121"/>
                <a:gd name="T6" fmla="*/ 146 w 146"/>
                <a:gd name="T7" fmla="*/ 19 h 121"/>
                <a:gd name="T8" fmla="*/ 146 w 146"/>
                <a:gd name="T9" fmla="*/ 0 h 121"/>
              </a:gdLst>
              <a:ahLst/>
              <a:cxnLst>
                <a:cxn ang="0">
                  <a:pos x="T0" y="T1"/>
                </a:cxn>
                <a:cxn ang="0">
                  <a:pos x="T2" y="T3"/>
                </a:cxn>
                <a:cxn ang="0">
                  <a:pos x="T4" y="T5"/>
                </a:cxn>
                <a:cxn ang="0">
                  <a:pos x="T6" y="T7"/>
                </a:cxn>
                <a:cxn ang="0">
                  <a:pos x="T8" y="T9"/>
                </a:cxn>
              </a:cxnLst>
              <a:rect l="0" t="0" r="r" b="b"/>
              <a:pathLst>
                <a:path w="146" h="121">
                  <a:moveTo>
                    <a:pt x="146" y="0"/>
                  </a:moveTo>
                  <a:lnTo>
                    <a:pt x="0" y="0"/>
                  </a:lnTo>
                  <a:lnTo>
                    <a:pt x="0" y="121"/>
                  </a:lnTo>
                  <a:lnTo>
                    <a:pt x="146" y="19"/>
                  </a:lnTo>
                  <a:lnTo>
                    <a:pt x="1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6" name="Rectangle 129"/>
            <p:cNvSpPr>
              <a:spLocks noChangeArrowheads="1"/>
            </p:cNvSpPr>
            <p:nvPr/>
          </p:nvSpPr>
          <p:spPr bwMode="auto">
            <a:xfrm>
              <a:off x="3617978" y="7466657"/>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7" name="Rectangle 130"/>
            <p:cNvSpPr>
              <a:spLocks noChangeArrowheads="1"/>
            </p:cNvSpPr>
            <p:nvPr/>
          </p:nvSpPr>
          <p:spPr bwMode="auto">
            <a:xfrm>
              <a:off x="3617978" y="7242824"/>
              <a:ext cx="231778" cy="1952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8" name="Freeform 131"/>
            <p:cNvSpPr>
              <a:spLocks/>
            </p:cNvSpPr>
            <p:nvPr/>
          </p:nvSpPr>
          <p:spPr bwMode="auto">
            <a:xfrm>
              <a:off x="3895793" y="7911172"/>
              <a:ext cx="230186" cy="193672"/>
            </a:xfrm>
            <a:custGeom>
              <a:avLst/>
              <a:gdLst>
                <a:gd name="T0" fmla="*/ 0 w 250"/>
                <a:gd name="T1" fmla="*/ 210 h 210"/>
                <a:gd name="T2" fmla="*/ 250 w 250"/>
                <a:gd name="T3" fmla="*/ 210 h 210"/>
                <a:gd name="T4" fmla="*/ 250 w 250"/>
                <a:gd name="T5" fmla="*/ 3 h 210"/>
                <a:gd name="T6" fmla="*/ 249 w 250"/>
                <a:gd name="T7" fmla="*/ 0 h 210"/>
                <a:gd name="T8" fmla="*/ 0 w 250"/>
                <a:gd name="T9" fmla="*/ 0 h 210"/>
                <a:gd name="T10" fmla="*/ 0 w 250"/>
                <a:gd name="T11" fmla="*/ 210 h 210"/>
              </a:gdLst>
              <a:ahLst/>
              <a:cxnLst>
                <a:cxn ang="0">
                  <a:pos x="T0" y="T1"/>
                </a:cxn>
                <a:cxn ang="0">
                  <a:pos x="T2" y="T3"/>
                </a:cxn>
                <a:cxn ang="0">
                  <a:pos x="T4" y="T5"/>
                </a:cxn>
                <a:cxn ang="0">
                  <a:pos x="T6" y="T7"/>
                </a:cxn>
                <a:cxn ang="0">
                  <a:pos x="T8" y="T9"/>
                </a:cxn>
                <a:cxn ang="0">
                  <a:pos x="T10" y="T11"/>
                </a:cxn>
              </a:cxnLst>
              <a:rect l="0" t="0" r="r" b="b"/>
              <a:pathLst>
                <a:path w="250" h="210">
                  <a:moveTo>
                    <a:pt x="0" y="210"/>
                  </a:moveTo>
                  <a:cubicBezTo>
                    <a:pt x="250" y="210"/>
                    <a:pt x="250" y="210"/>
                    <a:pt x="250" y="210"/>
                  </a:cubicBezTo>
                  <a:cubicBezTo>
                    <a:pt x="250" y="3"/>
                    <a:pt x="250" y="3"/>
                    <a:pt x="250" y="3"/>
                  </a:cubicBezTo>
                  <a:cubicBezTo>
                    <a:pt x="250" y="2"/>
                    <a:pt x="249" y="1"/>
                    <a:pt x="249" y="0"/>
                  </a:cubicBezTo>
                  <a:cubicBezTo>
                    <a:pt x="0" y="0"/>
                    <a:pt x="0" y="0"/>
                    <a:pt x="0" y="0"/>
                  </a:cubicBezTo>
                  <a:lnTo>
                    <a:pt x="0" y="2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99" name="Freeform 132"/>
            <p:cNvSpPr>
              <a:spLocks/>
            </p:cNvSpPr>
            <p:nvPr/>
          </p:nvSpPr>
          <p:spPr bwMode="auto">
            <a:xfrm>
              <a:off x="4125979" y="7688918"/>
              <a:ext cx="0" cy="6353"/>
            </a:xfrm>
            <a:custGeom>
              <a:avLst/>
              <a:gdLst>
                <a:gd name="T0" fmla="*/ 1 w 1"/>
                <a:gd name="T1" fmla="*/ 0 h 8"/>
                <a:gd name="T2" fmla="*/ 0 w 1"/>
                <a:gd name="T3" fmla="*/ 0 h 8"/>
                <a:gd name="T4" fmla="*/ 1 w 1"/>
                <a:gd name="T5" fmla="*/ 8 h 8"/>
                <a:gd name="T6" fmla="*/ 1 w 1"/>
                <a:gd name="T7" fmla="*/ 0 h 8"/>
              </a:gdLst>
              <a:ahLst/>
              <a:cxnLst>
                <a:cxn ang="0">
                  <a:pos x="T0" y="T1"/>
                </a:cxn>
                <a:cxn ang="0">
                  <a:pos x="T2" y="T3"/>
                </a:cxn>
                <a:cxn ang="0">
                  <a:pos x="T4" y="T5"/>
                </a:cxn>
                <a:cxn ang="0">
                  <a:pos x="T6" y="T7"/>
                </a:cxn>
              </a:cxnLst>
              <a:rect l="0" t="0" r="r" b="b"/>
              <a:pathLst>
                <a:path w="1" h="8">
                  <a:moveTo>
                    <a:pt x="1" y="0"/>
                  </a:moveTo>
                  <a:cubicBezTo>
                    <a:pt x="0" y="0"/>
                    <a:pt x="0" y="0"/>
                    <a:pt x="0" y="0"/>
                  </a:cubicBezTo>
                  <a:cubicBezTo>
                    <a:pt x="0" y="3"/>
                    <a:pt x="1" y="5"/>
                    <a:pt x="1" y="8"/>
                  </a:cubicBez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0" name="Freeform 133"/>
            <p:cNvSpPr>
              <a:spLocks/>
            </p:cNvSpPr>
            <p:nvPr/>
          </p:nvSpPr>
          <p:spPr bwMode="auto">
            <a:xfrm>
              <a:off x="3895793" y="7812745"/>
              <a:ext cx="219078" cy="69852"/>
            </a:xfrm>
            <a:custGeom>
              <a:avLst/>
              <a:gdLst>
                <a:gd name="T0" fmla="*/ 186 w 238"/>
                <a:gd name="T1" fmla="*/ 9 h 76"/>
                <a:gd name="T2" fmla="*/ 131 w 238"/>
                <a:gd name="T3" fmla="*/ 22 h 76"/>
                <a:gd name="T4" fmla="*/ 60 w 238"/>
                <a:gd name="T5" fmla="*/ 0 h 76"/>
                <a:gd name="T6" fmla="*/ 0 w 238"/>
                <a:gd name="T7" fmla="*/ 42 h 76"/>
                <a:gd name="T8" fmla="*/ 0 w 238"/>
                <a:gd name="T9" fmla="*/ 76 h 76"/>
                <a:gd name="T10" fmla="*/ 238 w 238"/>
                <a:gd name="T11" fmla="*/ 76 h 76"/>
                <a:gd name="T12" fmla="*/ 236 w 238"/>
                <a:gd name="T13" fmla="*/ 53 h 76"/>
                <a:gd name="T14" fmla="*/ 236 w 238"/>
                <a:gd name="T15" fmla="*/ 49 h 76"/>
                <a:gd name="T16" fmla="*/ 186 w 238"/>
                <a:gd name="T17"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76">
                  <a:moveTo>
                    <a:pt x="186" y="9"/>
                  </a:moveTo>
                  <a:cubicBezTo>
                    <a:pt x="169" y="18"/>
                    <a:pt x="150" y="22"/>
                    <a:pt x="131" y="22"/>
                  </a:cubicBezTo>
                  <a:cubicBezTo>
                    <a:pt x="105" y="22"/>
                    <a:pt x="80" y="14"/>
                    <a:pt x="60" y="0"/>
                  </a:cubicBezTo>
                  <a:cubicBezTo>
                    <a:pt x="0" y="42"/>
                    <a:pt x="0" y="42"/>
                    <a:pt x="0" y="42"/>
                  </a:cubicBezTo>
                  <a:cubicBezTo>
                    <a:pt x="0" y="76"/>
                    <a:pt x="0" y="76"/>
                    <a:pt x="0" y="76"/>
                  </a:cubicBezTo>
                  <a:cubicBezTo>
                    <a:pt x="238" y="76"/>
                    <a:pt x="238" y="76"/>
                    <a:pt x="238" y="76"/>
                  </a:cubicBezTo>
                  <a:cubicBezTo>
                    <a:pt x="237" y="68"/>
                    <a:pt x="236" y="61"/>
                    <a:pt x="236" y="53"/>
                  </a:cubicBezTo>
                  <a:cubicBezTo>
                    <a:pt x="236" y="51"/>
                    <a:pt x="236" y="50"/>
                    <a:pt x="236" y="49"/>
                  </a:cubicBezTo>
                  <a:lnTo>
                    <a:pt x="186"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1" name="Freeform 134"/>
            <p:cNvSpPr>
              <a:spLocks/>
            </p:cNvSpPr>
            <p:nvPr/>
          </p:nvSpPr>
          <p:spPr bwMode="auto">
            <a:xfrm>
              <a:off x="3895793" y="7466670"/>
              <a:ext cx="230186" cy="193672"/>
            </a:xfrm>
            <a:custGeom>
              <a:avLst/>
              <a:gdLst>
                <a:gd name="T0" fmla="*/ 131 w 250"/>
                <a:gd name="T1" fmla="*/ 153 h 210"/>
                <a:gd name="T2" fmla="*/ 235 w 250"/>
                <a:gd name="T3" fmla="*/ 210 h 210"/>
                <a:gd name="T4" fmla="*/ 250 w 250"/>
                <a:gd name="T5" fmla="*/ 210 h 210"/>
                <a:gd name="T6" fmla="*/ 250 w 250"/>
                <a:gd name="T7" fmla="*/ 0 h 210"/>
                <a:gd name="T8" fmla="*/ 0 w 250"/>
                <a:gd name="T9" fmla="*/ 0 h 210"/>
                <a:gd name="T10" fmla="*/ 0 w 250"/>
                <a:gd name="T11" fmla="*/ 210 h 210"/>
                <a:gd name="T12" fmla="*/ 27 w 250"/>
                <a:gd name="T13" fmla="*/ 210 h 210"/>
                <a:gd name="T14" fmla="*/ 131 w 250"/>
                <a:gd name="T15" fmla="*/ 153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10">
                  <a:moveTo>
                    <a:pt x="131" y="153"/>
                  </a:moveTo>
                  <a:cubicBezTo>
                    <a:pt x="175" y="153"/>
                    <a:pt x="213" y="176"/>
                    <a:pt x="235" y="210"/>
                  </a:cubicBezTo>
                  <a:cubicBezTo>
                    <a:pt x="250" y="210"/>
                    <a:pt x="250" y="210"/>
                    <a:pt x="250" y="210"/>
                  </a:cubicBezTo>
                  <a:cubicBezTo>
                    <a:pt x="250" y="0"/>
                    <a:pt x="250" y="0"/>
                    <a:pt x="250" y="0"/>
                  </a:cubicBezTo>
                  <a:cubicBezTo>
                    <a:pt x="0" y="0"/>
                    <a:pt x="0" y="0"/>
                    <a:pt x="0" y="0"/>
                  </a:cubicBezTo>
                  <a:cubicBezTo>
                    <a:pt x="0" y="210"/>
                    <a:pt x="0" y="210"/>
                    <a:pt x="0" y="210"/>
                  </a:cubicBezTo>
                  <a:cubicBezTo>
                    <a:pt x="27" y="210"/>
                    <a:pt x="27" y="210"/>
                    <a:pt x="27" y="210"/>
                  </a:cubicBezTo>
                  <a:cubicBezTo>
                    <a:pt x="49" y="175"/>
                    <a:pt x="88" y="153"/>
                    <a:pt x="131" y="1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7" name="Freeform 135"/>
            <p:cNvSpPr>
              <a:spLocks/>
            </p:cNvSpPr>
            <p:nvPr/>
          </p:nvSpPr>
          <p:spPr bwMode="auto">
            <a:xfrm>
              <a:off x="4173601" y="7911166"/>
              <a:ext cx="230186" cy="193672"/>
            </a:xfrm>
            <a:custGeom>
              <a:avLst/>
              <a:gdLst>
                <a:gd name="T0" fmla="*/ 58 w 250"/>
                <a:gd name="T1" fmla="*/ 69 h 210"/>
                <a:gd name="T2" fmla="*/ 0 w 250"/>
                <a:gd name="T3" fmla="*/ 54 h 210"/>
                <a:gd name="T4" fmla="*/ 0 w 250"/>
                <a:gd name="T5" fmla="*/ 210 h 210"/>
                <a:gd name="T6" fmla="*/ 250 w 250"/>
                <a:gd name="T7" fmla="*/ 210 h 210"/>
                <a:gd name="T8" fmla="*/ 250 w 250"/>
                <a:gd name="T9" fmla="*/ 0 h 210"/>
                <a:gd name="T10" fmla="*/ 168 w 250"/>
                <a:gd name="T11" fmla="*/ 0 h 210"/>
                <a:gd name="T12" fmla="*/ 58 w 250"/>
                <a:gd name="T13" fmla="*/ 69 h 210"/>
              </a:gdLst>
              <a:ahLst/>
              <a:cxnLst>
                <a:cxn ang="0">
                  <a:pos x="T0" y="T1"/>
                </a:cxn>
                <a:cxn ang="0">
                  <a:pos x="T2" y="T3"/>
                </a:cxn>
                <a:cxn ang="0">
                  <a:pos x="T4" y="T5"/>
                </a:cxn>
                <a:cxn ang="0">
                  <a:pos x="T6" y="T7"/>
                </a:cxn>
                <a:cxn ang="0">
                  <a:pos x="T8" y="T9"/>
                </a:cxn>
                <a:cxn ang="0">
                  <a:pos x="T10" y="T11"/>
                </a:cxn>
                <a:cxn ang="0">
                  <a:pos x="T12" y="T13"/>
                </a:cxn>
              </a:cxnLst>
              <a:rect l="0" t="0" r="r" b="b"/>
              <a:pathLst>
                <a:path w="250" h="210">
                  <a:moveTo>
                    <a:pt x="58" y="69"/>
                  </a:moveTo>
                  <a:cubicBezTo>
                    <a:pt x="37" y="69"/>
                    <a:pt x="17" y="63"/>
                    <a:pt x="0" y="54"/>
                  </a:cubicBezTo>
                  <a:cubicBezTo>
                    <a:pt x="0" y="210"/>
                    <a:pt x="0" y="210"/>
                    <a:pt x="0" y="210"/>
                  </a:cubicBezTo>
                  <a:cubicBezTo>
                    <a:pt x="250" y="210"/>
                    <a:pt x="250" y="210"/>
                    <a:pt x="250" y="210"/>
                  </a:cubicBezTo>
                  <a:cubicBezTo>
                    <a:pt x="250" y="0"/>
                    <a:pt x="250" y="0"/>
                    <a:pt x="250" y="0"/>
                  </a:cubicBezTo>
                  <a:cubicBezTo>
                    <a:pt x="168" y="0"/>
                    <a:pt x="168" y="0"/>
                    <a:pt x="168" y="0"/>
                  </a:cubicBezTo>
                  <a:cubicBezTo>
                    <a:pt x="148" y="41"/>
                    <a:pt x="106" y="69"/>
                    <a:pt x="58"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8" name="Freeform 136"/>
            <p:cNvSpPr>
              <a:spLocks/>
            </p:cNvSpPr>
            <p:nvPr/>
          </p:nvSpPr>
          <p:spPr bwMode="auto">
            <a:xfrm>
              <a:off x="4173601" y="7688911"/>
              <a:ext cx="168273" cy="63498"/>
            </a:xfrm>
            <a:custGeom>
              <a:avLst/>
              <a:gdLst>
                <a:gd name="T0" fmla="*/ 92 w 183"/>
                <a:gd name="T1" fmla="*/ 70 h 70"/>
                <a:gd name="T2" fmla="*/ 183 w 183"/>
                <a:gd name="T3" fmla="*/ 0 h 70"/>
                <a:gd name="T4" fmla="*/ 0 w 183"/>
                <a:gd name="T5" fmla="*/ 0 h 70"/>
                <a:gd name="T6" fmla="*/ 0 w 183"/>
                <a:gd name="T7" fmla="*/ 49 h 70"/>
                <a:gd name="T8" fmla="*/ 25 w 183"/>
                <a:gd name="T9" fmla="*/ 69 h 70"/>
                <a:gd name="T10" fmla="*/ 92 w 183"/>
                <a:gd name="T11" fmla="*/ 70 h 70"/>
              </a:gdLst>
              <a:ahLst/>
              <a:cxnLst>
                <a:cxn ang="0">
                  <a:pos x="T0" y="T1"/>
                </a:cxn>
                <a:cxn ang="0">
                  <a:pos x="T2" y="T3"/>
                </a:cxn>
                <a:cxn ang="0">
                  <a:pos x="T4" y="T5"/>
                </a:cxn>
                <a:cxn ang="0">
                  <a:pos x="T6" y="T7"/>
                </a:cxn>
                <a:cxn ang="0">
                  <a:pos x="T8" y="T9"/>
                </a:cxn>
                <a:cxn ang="0">
                  <a:pos x="T10" y="T11"/>
                </a:cxn>
              </a:cxnLst>
              <a:rect l="0" t="0" r="r" b="b"/>
              <a:pathLst>
                <a:path w="183" h="70">
                  <a:moveTo>
                    <a:pt x="92" y="70"/>
                  </a:moveTo>
                  <a:cubicBezTo>
                    <a:pt x="183" y="0"/>
                    <a:pt x="183" y="0"/>
                    <a:pt x="183" y="0"/>
                  </a:cubicBezTo>
                  <a:cubicBezTo>
                    <a:pt x="0" y="0"/>
                    <a:pt x="0" y="0"/>
                    <a:pt x="0" y="0"/>
                  </a:cubicBezTo>
                  <a:cubicBezTo>
                    <a:pt x="0" y="49"/>
                    <a:pt x="0" y="49"/>
                    <a:pt x="0" y="49"/>
                  </a:cubicBezTo>
                  <a:cubicBezTo>
                    <a:pt x="25" y="69"/>
                    <a:pt x="25" y="69"/>
                    <a:pt x="25" y="69"/>
                  </a:cubicBezTo>
                  <a:cubicBezTo>
                    <a:pt x="47" y="63"/>
                    <a:pt x="71" y="64"/>
                    <a:pt x="9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09" name="Freeform 137"/>
            <p:cNvSpPr>
              <a:spLocks/>
            </p:cNvSpPr>
            <p:nvPr/>
          </p:nvSpPr>
          <p:spPr bwMode="auto">
            <a:xfrm>
              <a:off x="4338704" y="7809561"/>
              <a:ext cx="65090" cy="73028"/>
            </a:xfrm>
            <a:custGeom>
              <a:avLst/>
              <a:gdLst>
                <a:gd name="T0" fmla="*/ 71 w 71"/>
                <a:gd name="T1" fmla="*/ 79 h 79"/>
                <a:gd name="T2" fmla="*/ 71 w 71"/>
                <a:gd name="T3" fmla="*/ 0 h 79"/>
                <a:gd name="T4" fmla="*/ 2 w 71"/>
                <a:gd name="T5" fmla="*/ 53 h 79"/>
                <a:gd name="T6" fmla="*/ 2 w 71"/>
                <a:gd name="T7" fmla="*/ 56 h 79"/>
                <a:gd name="T8" fmla="*/ 0 w 71"/>
                <a:gd name="T9" fmla="*/ 79 h 79"/>
                <a:gd name="T10" fmla="*/ 71 w 71"/>
                <a:gd name="T11" fmla="*/ 79 h 79"/>
              </a:gdLst>
              <a:ahLst/>
              <a:cxnLst>
                <a:cxn ang="0">
                  <a:pos x="T0" y="T1"/>
                </a:cxn>
                <a:cxn ang="0">
                  <a:pos x="T2" y="T3"/>
                </a:cxn>
                <a:cxn ang="0">
                  <a:pos x="T4" y="T5"/>
                </a:cxn>
                <a:cxn ang="0">
                  <a:pos x="T6" y="T7"/>
                </a:cxn>
                <a:cxn ang="0">
                  <a:pos x="T8" y="T9"/>
                </a:cxn>
                <a:cxn ang="0">
                  <a:pos x="T10" y="T11"/>
                </a:cxn>
              </a:cxnLst>
              <a:rect l="0" t="0" r="r" b="b"/>
              <a:pathLst>
                <a:path w="71" h="79">
                  <a:moveTo>
                    <a:pt x="71" y="79"/>
                  </a:moveTo>
                  <a:cubicBezTo>
                    <a:pt x="71" y="0"/>
                    <a:pt x="71" y="0"/>
                    <a:pt x="71" y="0"/>
                  </a:cubicBezTo>
                  <a:cubicBezTo>
                    <a:pt x="2" y="53"/>
                    <a:pt x="2" y="53"/>
                    <a:pt x="2" y="53"/>
                  </a:cubicBezTo>
                  <a:cubicBezTo>
                    <a:pt x="2" y="54"/>
                    <a:pt x="2" y="55"/>
                    <a:pt x="2" y="56"/>
                  </a:cubicBezTo>
                  <a:cubicBezTo>
                    <a:pt x="2" y="64"/>
                    <a:pt x="1" y="71"/>
                    <a:pt x="0" y="79"/>
                  </a:cubicBezTo>
                  <a:lnTo>
                    <a:pt x="71"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0" name="Rectangle 138"/>
            <p:cNvSpPr>
              <a:spLocks noChangeArrowheads="1"/>
            </p:cNvSpPr>
            <p:nvPr/>
          </p:nvSpPr>
          <p:spPr bwMode="auto">
            <a:xfrm>
              <a:off x="4449825" y="7911159"/>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1" name="Freeform 139"/>
            <p:cNvSpPr>
              <a:spLocks/>
            </p:cNvSpPr>
            <p:nvPr/>
          </p:nvSpPr>
          <p:spPr bwMode="auto">
            <a:xfrm>
              <a:off x="4449825" y="7688904"/>
              <a:ext cx="231778" cy="193672"/>
            </a:xfrm>
            <a:custGeom>
              <a:avLst/>
              <a:gdLst>
                <a:gd name="T0" fmla="*/ 0 w 146"/>
                <a:gd name="T1" fmla="*/ 54 h 122"/>
                <a:gd name="T2" fmla="*/ 0 w 146"/>
                <a:gd name="T3" fmla="*/ 122 h 122"/>
                <a:gd name="T4" fmla="*/ 146 w 146"/>
                <a:gd name="T5" fmla="*/ 122 h 122"/>
                <a:gd name="T6" fmla="*/ 146 w 146"/>
                <a:gd name="T7" fmla="*/ 0 h 122"/>
                <a:gd name="T8" fmla="*/ 72 w 146"/>
                <a:gd name="T9" fmla="*/ 0 h 122"/>
                <a:gd name="T10" fmla="*/ 0 w 146"/>
                <a:gd name="T11" fmla="*/ 54 h 122"/>
              </a:gdLst>
              <a:ahLst/>
              <a:cxnLst>
                <a:cxn ang="0">
                  <a:pos x="T0" y="T1"/>
                </a:cxn>
                <a:cxn ang="0">
                  <a:pos x="T2" y="T3"/>
                </a:cxn>
                <a:cxn ang="0">
                  <a:pos x="T4" y="T5"/>
                </a:cxn>
                <a:cxn ang="0">
                  <a:pos x="T6" y="T7"/>
                </a:cxn>
                <a:cxn ang="0">
                  <a:pos x="T8" y="T9"/>
                </a:cxn>
                <a:cxn ang="0">
                  <a:pos x="T10" y="T11"/>
                </a:cxn>
              </a:cxnLst>
              <a:rect l="0" t="0" r="r" b="b"/>
              <a:pathLst>
                <a:path w="146" h="122">
                  <a:moveTo>
                    <a:pt x="0" y="54"/>
                  </a:moveTo>
                  <a:lnTo>
                    <a:pt x="0" y="122"/>
                  </a:lnTo>
                  <a:lnTo>
                    <a:pt x="146" y="122"/>
                  </a:lnTo>
                  <a:lnTo>
                    <a:pt x="146" y="0"/>
                  </a:lnTo>
                  <a:lnTo>
                    <a:pt x="72" y="0"/>
                  </a:lnTo>
                  <a:lnTo>
                    <a:pt x="0"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2" name="Freeform 140"/>
            <p:cNvSpPr>
              <a:spLocks/>
            </p:cNvSpPr>
            <p:nvPr/>
          </p:nvSpPr>
          <p:spPr bwMode="auto">
            <a:xfrm>
              <a:off x="4600643" y="7622229"/>
              <a:ext cx="80960" cy="38099"/>
            </a:xfrm>
            <a:custGeom>
              <a:avLst/>
              <a:gdLst>
                <a:gd name="T0" fmla="*/ 0 w 51"/>
                <a:gd name="T1" fmla="*/ 24 h 24"/>
                <a:gd name="T2" fmla="*/ 51 w 51"/>
                <a:gd name="T3" fmla="*/ 24 h 24"/>
                <a:gd name="T4" fmla="*/ 32 w 51"/>
                <a:gd name="T5" fmla="*/ 0 h 24"/>
                <a:gd name="T6" fmla="*/ 0 w 51"/>
                <a:gd name="T7" fmla="*/ 24 h 24"/>
              </a:gdLst>
              <a:ahLst/>
              <a:cxnLst>
                <a:cxn ang="0">
                  <a:pos x="T0" y="T1"/>
                </a:cxn>
                <a:cxn ang="0">
                  <a:pos x="T2" y="T3"/>
                </a:cxn>
                <a:cxn ang="0">
                  <a:pos x="T4" y="T5"/>
                </a:cxn>
                <a:cxn ang="0">
                  <a:pos x="T6" y="T7"/>
                </a:cxn>
              </a:cxnLst>
              <a:rect l="0" t="0" r="r" b="b"/>
              <a:pathLst>
                <a:path w="51" h="24">
                  <a:moveTo>
                    <a:pt x="0" y="24"/>
                  </a:moveTo>
                  <a:lnTo>
                    <a:pt x="51" y="24"/>
                  </a:lnTo>
                  <a:lnTo>
                    <a:pt x="32"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5" name="Freeform 141"/>
            <p:cNvSpPr>
              <a:spLocks/>
            </p:cNvSpPr>
            <p:nvPr/>
          </p:nvSpPr>
          <p:spPr bwMode="auto">
            <a:xfrm>
              <a:off x="4449825" y="7466656"/>
              <a:ext cx="119065" cy="139703"/>
            </a:xfrm>
            <a:custGeom>
              <a:avLst/>
              <a:gdLst>
                <a:gd name="T0" fmla="*/ 52 w 75"/>
                <a:gd name="T1" fmla="*/ 0 h 88"/>
                <a:gd name="T2" fmla="*/ 0 w 75"/>
                <a:gd name="T3" fmla="*/ 0 h 88"/>
                <a:gd name="T4" fmla="*/ 0 w 75"/>
                <a:gd name="T5" fmla="*/ 88 h 88"/>
                <a:gd name="T6" fmla="*/ 75 w 75"/>
                <a:gd name="T7" fmla="*/ 30 h 88"/>
                <a:gd name="T8" fmla="*/ 52 w 75"/>
                <a:gd name="T9" fmla="*/ 0 h 88"/>
              </a:gdLst>
              <a:ahLst/>
              <a:cxnLst>
                <a:cxn ang="0">
                  <a:pos x="T0" y="T1"/>
                </a:cxn>
                <a:cxn ang="0">
                  <a:pos x="T2" y="T3"/>
                </a:cxn>
                <a:cxn ang="0">
                  <a:pos x="T4" y="T5"/>
                </a:cxn>
                <a:cxn ang="0">
                  <a:pos x="T6" y="T7"/>
                </a:cxn>
                <a:cxn ang="0">
                  <a:pos x="T8" y="T9"/>
                </a:cxn>
              </a:cxnLst>
              <a:rect l="0" t="0" r="r" b="b"/>
              <a:pathLst>
                <a:path w="75" h="88">
                  <a:moveTo>
                    <a:pt x="52" y="0"/>
                  </a:moveTo>
                  <a:lnTo>
                    <a:pt x="0" y="0"/>
                  </a:lnTo>
                  <a:lnTo>
                    <a:pt x="0" y="88"/>
                  </a:lnTo>
                  <a:lnTo>
                    <a:pt x="75" y="30"/>
                  </a:lnTo>
                  <a:lnTo>
                    <a:pt x="5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16" name="Freeform 142"/>
            <p:cNvSpPr>
              <a:spLocks noEditPoints="1"/>
            </p:cNvSpPr>
            <p:nvPr/>
          </p:nvSpPr>
          <p:spPr bwMode="auto">
            <a:xfrm>
              <a:off x="3543365" y="7438074"/>
              <a:ext cx="1238250" cy="590552"/>
            </a:xfrm>
            <a:custGeom>
              <a:avLst/>
              <a:gdLst>
                <a:gd name="T0" fmla="*/ 1029 w 1342"/>
                <a:gd name="T1" fmla="*/ 198 h 640"/>
                <a:gd name="T2" fmla="*/ 781 w 1342"/>
                <a:gd name="T3" fmla="*/ 388 h 640"/>
                <a:gd name="T4" fmla="*/ 775 w 1342"/>
                <a:gd name="T5" fmla="*/ 384 h 640"/>
                <a:gd name="T6" fmla="*/ 764 w 1342"/>
                <a:gd name="T7" fmla="*/ 380 h 640"/>
                <a:gd name="T8" fmla="*/ 750 w 1342"/>
                <a:gd name="T9" fmla="*/ 378 h 640"/>
                <a:gd name="T10" fmla="*/ 734 w 1342"/>
                <a:gd name="T11" fmla="*/ 377 h 640"/>
                <a:gd name="T12" fmla="*/ 724 w 1342"/>
                <a:gd name="T13" fmla="*/ 379 h 640"/>
                <a:gd name="T14" fmla="*/ 710 w 1342"/>
                <a:gd name="T15" fmla="*/ 383 h 640"/>
                <a:gd name="T16" fmla="*/ 702 w 1342"/>
                <a:gd name="T17" fmla="*/ 387 h 640"/>
                <a:gd name="T18" fmla="*/ 595 w 1342"/>
                <a:gd name="T19" fmla="*/ 304 h 640"/>
                <a:gd name="T20" fmla="*/ 580 w 1342"/>
                <a:gd name="T21" fmla="*/ 259 h 640"/>
                <a:gd name="T22" fmla="*/ 575 w 1342"/>
                <a:gd name="T23" fmla="*/ 252 h 640"/>
                <a:gd name="T24" fmla="*/ 564 w 1342"/>
                <a:gd name="T25" fmla="*/ 242 h 640"/>
                <a:gd name="T26" fmla="*/ 558 w 1342"/>
                <a:gd name="T27" fmla="*/ 238 h 640"/>
                <a:gd name="T28" fmla="*/ 549 w 1342"/>
                <a:gd name="T29" fmla="*/ 232 h 640"/>
                <a:gd name="T30" fmla="*/ 537 w 1342"/>
                <a:gd name="T31" fmla="*/ 227 h 640"/>
                <a:gd name="T32" fmla="*/ 524 w 1342"/>
                <a:gd name="T33" fmla="*/ 225 h 640"/>
                <a:gd name="T34" fmla="*/ 505 w 1342"/>
                <a:gd name="T35" fmla="*/ 224 h 640"/>
                <a:gd name="T36" fmla="*/ 494 w 1342"/>
                <a:gd name="T37" fmla="*/ 226 h 640"/>
                <a:gd name="T38" fmla="*/ 483 w 1342"/>
                <a:gd name="T39" fmla="*/ 230 h 640"/>
                <a:gd name="T40" fmla="*/ 471 w 1342"/>
                <a:gd name="T41" fmla="*/ 235 h 640"/>
                <a:gd name="T42" fmla="*/ 462 w 1342"/>
                <a:gd name="T43" fmla="*/ 241 h 640"/>
                <a:gd name="T44" fmla="*/ 456 w 1342"/>
                <a:gd name="T45" fmla="*/ 246 h 640"/>
                <a:gd name="T46" fmla="*/ 441 w 1342"/>
                <a:gd name="T47" fmla="*/ 265 h 640"/>
                <a:gd name="T48" fmla="*/ 438 w 1342"/>
                <a:gd name="T49" fmla="*/ 272 h 640"/>
                <a:gd name="T50" fmla="*/ 435 w 1342"/>
                <a:gd name="T51" fmla="*/ 278 h 640"/>
                <a:gd name="T52" fmla="*/ 382 w 1342"/>
                <a:gd name="T53" fmla="*/ 320 h 640"/>
                <a:gd name="T54" fmla="*/ 103 w 1342"/>
                <a:gd name="T55" fmla="*/ 514 h 640"/>
                <a:gd name="T56" fmla="*/ 37 w 1342"/>
                <a:gd name="T57" fmla="*/ 640 h 640"/>
                <a:gd name="T58" fmla="*/ 263 w 1342"/>
                <a:gd name="T59" fmla="*/ 483 h 640"/>
                <a:gd name="T60" fmla="*/ 446 w 1342"/>
                <a:gd name="T61" fmla="*/ 355 h 640"/>
                <a:gd name="T62" fmla="*/ 462 w 1342"/>
                <a:gd name="T63" fmla="*/ 372 h 640"/>
                <a:gd name="T64" fmla="*/ 472 w 1342"/>
                <a:gd name="T65" fmla="*/ 378 h 640"/>
                <a:gd name="T66" fmla="*/ 482 w 1342"/>
                <a:gd name="T67" fmla="*/ 383 h 640"/>
                <a:gd name="T68" fmla="*/ 495 w 1342"/>
                <a:gd name="T69" fmla="*/ 387 h 640"/>
                <a:gd name="T70" fmla="*/ 505 w 1342"/>
                <a:gd name="T71" fmla="*/ 389 h 640"/>
                <a:gd name="T72" fmla="*/ 525 w 1342"/>
                <a:gd name="T73" fmla="*/ 388 h 640"/>
                <a:gd name="T74" fmla="*/ 537 w 1342"/>
                <a:gd name="T75" fmla="*/ 386 h 640"/>
                <a:gd name="T76" fmla="*/ 550 w 1342"/>
                <a:gd name="T77" fmla="*/ 380 h 640"/>
                <a:gd name="T78" fmla="*/ 557 w 1342"/>
                <a:gd name="T79" fmla="*/ 376 h 640"/>
                <a:gd name="T80" fmla="*/ 632 w 1342"/>
                <a:gd name="T81" fmla="*/ 416 h 640"/>
                <a:gd name="T82" fmla="*/ 659 w 1342"/>
                <a:gd name="T83" fmla="*/ 450 h 640"/>
                <a:gd name="T84" fmla="*/ 683 w 1342"/>
                <a:gd name="T85" fmla="*/ 518 h 640"/>
                <a:gd name="T86" fmla="*/ 821 w 1342"/>
                <a:gd name="T87" fmla="*/ 483 h 640"/>
                <a:gd name="T88" fmla="*/ 823 w 1342"/>
                <a:gd name="T89" fmla="*/ 450 h 640"/>
                <a:gd name="T90" fmla="*/ 933 w 1342"/>
                <a:gd name="T91" fmla="*/ 354 h 640"/>
                <a:gd name="T92" fmla="*/ 1080 w 1342"/>
                <a:gd name="T93" fmla="*/ 241 h 640"/>
                <a:gd name="T94" fmla="*/ 1256 w 1342"/>
                <a:gd name="T95" fmla="*/ 206 h 640"/>
                <a:gd name="T96" fmla="*/ 1122 w 1342"/>
                <a:gd name="T97" fmla="*/ 31 h 640"/>
                <a:gd name="T98" fmla="*/ 471 w 1342"/>
                <a:gd name="T99" fmla="*/ 307 h 640"/>
                <a:gd name="T100" fmla="*/ 536 w 1342"/>
                <a:gd name="T101" fmla="*/ 272 h 640"/>
                <a:gd name="T102" fmla="*/ 513 w 1342"/>
                <a:gd name="T103" fmla="*/ 348 h 640"/>
                <a:gd name="T104" fmla="*/ 740 w 1342"/>
                <a:gd name="T105" fmla="*/ 501 h 640"/>
                <a:gd name="T106" fmla="*/ 700 w 1342"/>
                <a:gd name="T107" fmla="*/ 460 h 640"/>
                <a:gd name="T108" fmla="*/ 781 w 1342"/>
                <a:gd name="T109" fmla="*/ 47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2" h="640">
                  <a:moveTo>
                    <a:pt x="1122" y="31"/>
                  </a:moveTo>
                  <a:cubicBezTo>
                    <a:pt x="1168" y="91"/>
                    <a:pt x="1168" y="91"/>
                    <a:pt x="1168" y="91"/>
                  </a:cubicBezTo>
                  <a:cubicBezTo>
                    <a:pt x="1029" y="198"/>
                    <a:pt x="1029" y="198"/>
                    <a:pt x="1029" y="198"/>
                  </a:cubicBezTo>
                  <a:cubicBezTo>
                    <a:pt x="983" y="233"/>
                    <a:pt x="983" y="233"/>
                    <a:pt x="983" y="233"/>
                  </a:cubicBezTo>
                  <a:cubicBezTo>
                    <a:pt x="932" y="272"/>
                    <a:pt x="932" y="272"/>
                    <a:pt x="932" y="272"/>
                  </a:cubicBezTo>
                  <a:cubicBezTo>
                    <a:pt x="781" y="388"/>
                    <a:pt x="781" y="388"/>
                    <a:pt x="781" y="388"/>
                  </a:cubicBezTo>
                  <a:cubicBezTo>
                    <a:pt x="781" y="388"/>
                    <a:pt x="781" y="388"/>
                    <a:pt x="781" y="388"/>
                  </a:cubicBezTo>
                  <a:cubicBezTo>
                    <a:pt x="780" y="387"/>
                    <a:pt x="780" y="386"/>
                    <a:pt x="779" y="386"/>
                  </a:cubicBezTo>
                  <a:cubicBezTo>
                    <a:pt x="777" y="385"/>
                    <a:pt x="776" y="385"/>
                    <a:pt x="775" y="384"/>
                  </a:cubicBezTo>
                  <a:cubicBezTo>
                    <a:pt x="774" y="384"/>
                    <a:pt x="773" y="384"/>
                    <a:pt x="772" y="383"/>
                  </a:cubicBezTo>
                  <a:cubicBezTo>
                    <a:pt x="771" y="382"/>
                    <a:pt x="769" y="382"/>
                    <a:pt x="767" y="381"/>
                  </a:cubicBezTo>
                  <a:cubicBezTo>
                    <a:pt x="766" y="381"/>
                    <a:pt x="765" y="381"/>
                    <a:pt x="764" y="380"/>
                  </a:cubicBezTo>
                  <a:cubicBezTo>
                    <a:pt x="762" y="380"/>
                    <a:pt x="761" y="379"/>
                    <a:pt x="759" y="379"/>
                  </a:cubicBezTo>
                  <a:cubicBezTo>
                    <a:pt x="758" y="379"/>
                    <a:pt x="758" y="379"/>
                    <a:pt x="757" y="379"/>
                  </a:cubicBezTo>
                  <a:cubicBezTo>
                    <a:pt x="755" y="378"/>
                    <a:pt x="753" y="378"/>
                    <a:pt x="750" y="378"/>
                  </a:cubicBezTo>
                  <a:cubicBezTo>
                    <a:pt x="750" y="377"/>
                    <a:pt x="749" y="377"/>
                    <a:pt x="749" y="377"/>
                  </a:cubicBezTo>
                  <a:cubicBezTo>
                    <a:pt x="746" y="377"/>
                    <a:pt x="744" y="377"/>
                    <a:pt x="741" y="377"/>
                  </a:cubicBezTo>
                  <a:cubicBezTo>
                    <a:pt x="739" y="377"/>
                    <a:pt x="736" y="377"/>
                    <a:pt x="734" y="377"/>
                  </a:cubicBezTo>
                  <a:cubicBezTo>
                    <a:pt x="733" y="377"/>
                    <a:pt x="732" y="377"/>
                    <a:pt x="732" y="378"/>
                  </a:cubicBezTo>
                  <a:cubicBezTo>
                    <a:pt x="730" y="378"/>
                    <a:pt x="727" y="378"/>
                    <a:pt x="725" y="379"/>
                  </a:cubicBezTo>
                  <a:cubicBezTo>
                    <a:pt x="724" y="379"/>
                    <a:pt x="724" y="379"/>
                    <a:pt x="724" y="379"/>
                  </a:cubicBezTo>
                  <a:cubicBezTo>
                    <a:pt x="721" y="379"/>
                    <a:pt x="719" y="380"/>
                    <a:pt x="717" y="380"/>
                  </a:cubicBezTo>
                  <a:cubicBezTo>
                    <a:pt x="717" y="381"/>
                    <a:pt x="717" y="381"/>
                    <a:pt x="716" y="381"/>
                  </a:cubicBezTo>
                  <a:cubicBezTo>
                    <a:pt x="714" y="382"/>
                    <a:pt x="712" y="382"/>
                    <a:pt x="710" y="383"/>
                  </a:cubicBezTo>
                  <a:cubicBezTo>
                    <a:pt x="709" y="383"/>
                    <a:pt x="709" y="384"/>
                    <a:pt x="708" y="384"/>
                  </a:cubicBezTo>
                  <a:cubicBezTo>
                    <a:pt x="706" y="385"/>
                    <a:pt x="704" y="386"/>
                    <a:pt x="702" y="387"/>
                  </a:cubicBezTo>
                  <a:cubicBezTo>
                    <a:pt x="702" y="387"/>
                    <a:pt x="702" y="387"/>
                    <a:pt x="702" y="387"/>
                  </a:cubicBezTo>
                  <a:cubicBezTo>
                    <a:pt x="683" y="372"/>
                    <a:pt x="683" y="372"/>
                    <a:pt x="683" y="372"/>
                  </a:cubicBezTo>
                  <a:cubicBezTo>
                    <a:pt x="632" y="333"/>
                    <a:pt x="632" y="333"/>
                    <a:pt x="632" y="333"/>
                  </a:cubicBezTo>
                  <a:cubicBezTo>
                    <a:pt x="595" y="304"/>
                    <a:pt x="595" y="304"/>
                    <a:pt x="595" y="304"/>
                  </a:cubicBezTo>
                  <a:cubicBezTo>
                    <a:pt x="595" y="304"/>
                    <a:pt x="595" y="304"/>
                    <a:pt x="595" y="304"/>
                  </a:cubicBezTo>
                  <a:cubicBezTo>
                    <a:pt x="595" y="292"/>
                    <a:pt x="592" y="282"/>
                    <a:pt x="588" y="272"/>
                  </a:cubicBezTo>
                  <a:cubicBezTo>
                    <a:pt x="586" y="268"/>
                    <a:pt x="583" y="263"/>
                    <a:pt x="580" y="259"/>
                  </a:cubicBezTo>
                  <a:cubicBezTo>
                    <a:pt x="580" y="259"/>
                    <a:pt x="580" y="259"/>
                    <a:pt x="580" y="259"/>
                  </a:cubicBezTo>
                  <a:cubicBezTo>
                    <a:pt x="579" y="257"/>
                    <a:pt x="577" y="255"/>
                    <a:pt x="575" y="253"/>
                  </a:cubicBezTo>
                  <a:cubicBezTo>
                    <a:pt x="575" y="253"/>
                    <a:pt x="575" y="253"/>
                    <a:pt x="575" y="252"/>
                  </a:cubicBezTo>
                  <a:cubicBezTo>
                    <a:pt x="573" y="251"/>
                    <a:pt x="572" y="249"/>
                    <a:pt x="570" y="247"/>
                  </a:cubicBezTo>
                  <a:cubicBezTo>
                    <a:pt x="570" y="247"/>
                    <a:pt x="570" y="247"/>
                    <a:pt x="569" y="246"/>
                  </a:cubicBezTo>
                  <a:cubicBezTo>
                    <a:pt x="568" y="245"/>
                    <a:pt x="566" y="243"/>
                    <a:pt x="564" y="242"/>
                  </a:cubicBezTo>
                  <a:cubicBezTo>
                    <a:pt x="564" y="242"/>
                    <a:pt x="564" y="242"/>
                    <a:pt x="564" y="241"/>
                  </a:cubicBezTo>
                  <a:cubicBezTo>
                    <a:pt x="563" y="241"/>
                    <a:pt x="563" y="241"/>
                    <a:pt x="563" y="241"/>
                  </a:cubicBezTo>
                  <a:cubicBezTo>
                    <a:pt x="561" y="240"/>
                    <a:pt x="560" y="239"/>
                    <a:pt x="558" y="238"/>
                  </a:cubicBezTo>
                  <a:cubicBezTo>
                    <a:pt x="558" y="237"/>
                    <a:pt x="557" y="237"/>
                    <a:pt x="556" y="236"/>
                  </a:cubicBezTo>
                  <a:cubicBezTo>
                    <a:pt x="555" y="235"/>
                    <a:pt x="553" y="234"/>
                    <a:pt x="552" y="234"/>
                  </a:cubicBezTo>
                  <a:cubicBezTo>
                    <a:pt x="551" y="233"/>
                    <a:pt x="550" y="233"/>
                    <a:pt x="549" y="232"/>
                  </a:cubicBezTo>
                  <a:cubicBezTo>
                    <a:pt x="547" y="232"/>
                    <a:pt x="546" y="231"/>
                    <a:pt x="544" y="230"/>
                  </a:cubicBezTo>
                  <a:cubicBezTo>
                    <a:pt x="543" y="230"/>
                    <a:pt x="542" y="229"/>
                    <a:pt x="541" y="229"/>
                  </a:cubicBezTo>
                  <a:cubicBezTo>
                    <a:pt x="540" y="228"/>
                    <a:pt x="538" y="228"/>
                    <a:pt x="537" y="227"/>
                  </a:cubicBezTo>
                  <a:cubicBezTo>
                    <a:pt x="536" y="227"/>
                    <a:pt x="534" y="227"/>
                    <a:pt x="533" y="226"/>
                  </a:cubicBezTo>
                  <a:cubicBezTo>
                    <a:pt x="532" y="226"/>
                    <a:pt x="530" y="226"/>
                    <a:pt x="529" y="225"/>
                  </a:cubicBezTo>
                  <a:cubicBezTo>
                    <a:pt x="527" y="225"/>
                    <a:pt x="526" y="225"/>
                    <a:pt x="524" y="225"/>
                  </a:cubicBezTo>
                  <a:cubicBezTo>
                    <a:pt x="523" y="225"/>
                    <a:pt x="522" y="224"/>
                    <a:pt x="521" y="224"/>
                  </a:cubicBezTo>
                  <a:cubicBezTo>
                    <a:pt x="518" y="224"/>
                    <a:pt x="516" y="224"/>
                    <a:pt x="513" y="224"/>
                  </a:cubicBezTo>
                  <a:cubicBezTo>
                    <a:pt x="510" y="224"/>
                    <a:pt x="508" y="224"/>
                    <a:pt x="505" y="224"/>
                  </a:cubicBezTo>
                  <a:cubicBezTo>
                    <a:pt x="504" y="224"/>
                    <a:pt x="503" y="224"/>
                    <a:pt x="502" y="224"/>
                  </a:cubicBezTo>
                  <a:cubicBezTo>
                    <a:pt x="501" y="225"/>
                    <a:pt x="499" y="225"/>
                    <a:pt x="497" y="225"/>
                  </a:cubicBezTo>
                  <a:cubicBezTo>
                    <a:pt x="496" y="225"/>
                    <a:pt x="495" y="226"/>
                    <a:pt x="494" y="226"/>
                  </a:cubicBezTo>
                  <a:cubicBezTo>
                    <a:pt x="493" y="226"/>
                    <a:pt x="491" y="227"/>
                    <a:pt x="490" y="227"/>
                  </a:cubicBezTo>
                  <a:cubicBezTo>
                    <a:pt x="489" y="227"/>
                    <a:pt x="488" y="228"/>
                    <a:pt x="487" y="228"/>
                  </a:cubicBezTo>
                  <a:cubicBezTo>
                    <a:pt x="486" y="228"/>
                    <a:pt x="484" y="229"/>
                    <a:pt x="483" y="230"/>
                  </a:cubicBezTo>
                  <a:cubicBezTo>
                    <a:pt x="482" y="230"/>
                    <a:pt x="481" y="230"/>
                    <a:pt x="480" y="231"/>
                  </a:cubicBezTo>
                  <a:cubicBezTo>
                    <a:pt x="478" y="231"/>
                    <a:pt x="476" y="232"/>
                    <a:pt x="474" y="234"/>
                  </a:cubicBezTo>
                  <a:cubicBezTo>
                    <a:pt x="473" y="234"/>
                    <a:pt x="472" y="235"/>
                    <a:pt x="471" y="235"/>
                  </a:cubicBezTo>
                  <a:cubicBezTo>
                    <a:pt x="470" y="236"/>
                    <a:pt x="469" y="237"/>
                    <a:pt x="467" y="237"/>
                  </a:cubicBezTo>
                  <a:cubicBezTo>
                    <a:pt x="466" y="238"/>
                    <a:pt x="465" y="239"/>
                    <a:pt x="464" y="240"/>
                  </a:cubicBezTo>
                  <a:cubicBezTo>
                    <a:pt x="463" y="240"/>
                    <a:pt x="463" y="241"/>
                    <a:pt x="462" y="241"/>
                  </a:cubicBezTo>
                  <a:cubicBezTo>
                    <a:pt x="462" y="242"/>
                    <a:pt x="462" y="242"/>
                    <a:pt x="462" y="242"/>
                  </a:cubicBezTo>
                  <a:cubicBezTo>
                    <a:pt x="461" y="242"/>
                    <a:pt x="460" y="243"/>
                    <a:pt x="458" y="244"/>
                  </a:cubicBezTo>
                  <a:cubicBezTo>
                    <a:pt x="458" y="245"/>
                    <a:pt x="457" y="245"/>
                    <a:pt x="456" y="246"/>
                  </a:cubicBezTo>
                  <a:cubicBezTo>
                    <a:pt x="455" y="247"/>
                    <a:pt x="454" y="248"/>
                    <a:pt x="453" y="249"/>
                  </a:cubicBezTo>
                  <a:cubicBezTo>
                    <a:pt x="453" y="250"/>
                    <a:pt x="452" y="250"/>
                    <a:pt x="452" y="251"/>
                  </a:cubicBezTo>
                  <a:cubicBezTo>
                    <a:pt x="448" y="255"/>
                    <a:pt x="444" y="260"/>
                    <a:pt x="441" y="265"/>
                  </a:cubicBezTo>
                  <a:cubicBezTo>
                    <a:pt x="441" y="265"/>
                    <a:pt x="441" y="265"/>
                    <a:pt x="441" y="266"/>
                  </a:cubicBezTo>
                  <a:cubicBezTo>
                    <a:pt x="440" y="267"/>
                    <a:pt x="439" y="269"/>
                    <a:pt x="438" y="270"/>
                  </a:cubicBezTo>
                  <a:cubicBezTo>
                    <a:pt x="438" y="271"/>
                    <a:pt x="438" y="271"/>
                    <a:pt x="438" y="272"/>
                  </a:cubicBezTo>
                  <a:cubicBezTo>
                    <a:pt x="438" y="272"/>
                    <a:pt x="437" y="272"/>
                    <a:pt x="437" y="272"/>
                  </a:cubicBezTo>
                  <a:cubicBezTo>
                    <a:pt x="437" y="274"/>
                    <a:pt x="436" y="275"/>
                    <a:pt x="436" y="277"/>
                  </a:cubicBezTo>
                  <a:cubicBezTo>
                    <a:pt x="435" y="277"/>
                    <a:pt x="435" y="278"/>
                    <a:pt x="435" y="278"/>
                  </a:cubicBezTo>
                  <a:cubicBezTo>
                    <a:pt x="434" y="280"/>
                    <a:pt x="434" y="282"/>
                    <a:pt x="433" y="284"/>
                  </a:cubicBezTo>
                  <a:cubicBezTo>
                    <a:pt x="433" y="284"/>
                    <a:pt x="433" y="284"/>
                    <a:pt x="433" y="284"/>
                  </a:cubicBezTo>
                  <a:cubicBezTo>
                    <a:pt x="382" y="320"/>
                    <a:pt x="382" y="320"/>
                    <a:pt x="382" y="320"/>
                  </a:cubicBezTo>
                  <a:cubicBezTo>
                    <a:pt x="332" y="355"/>
                    <a:pt x="332" y="355"/>
                    <a:pt x="332" y="355"/>
                  </a:cubicBezTo>
                  <a:cubicBezTo>
                    <a:pt x="147" y="483"/>
                    <a:pt x="147" y="483"/>
                    <a:pt x="147" y="483"/>
                  </a:cubicBezTo>
                  <a:cubicBezTo>
                    <a:pt x="103" y="514"/>
                    <a:pt x="103" y="514"/>
                    <a:pt x="103" y="514"/>
                  </a:cubicBezTo>
                  <a:cubicBezTo>
                    <a:pt x="81" y="529"/>
                    <a:pt x="81" y="529"/>
                    <a:pt x="81" y="529"/>
                  </a:cubicBezTo>
                  <a:cubicBezTo>
                    <a:pt x="0" y="586"/>
                    <a:pt x="0" y="586"/>
                    <a:pt x="0" y="586"/>
                  </a:cubicBezTo>
                  <a:cubicBezTo>
                    <a:pt x="37" y="640"/>
                    <a:pt x="37" y="640"/>
                    <a:pt x="37" y="640"/>
                  </a:cubicBezTo>
                  <a:cubicBezTo>
                    <a:pt x="81" y="609"/>
                    <a:pt x="81" y="609"/>
                    <a:pt x="81" y="609"/>
                  </a:cubicBezTo>
                  <a:cubicBezTo>
                    <a:pt x="218" y="514"/>
                    <a:pt x="218" y="514"/>
                    <a:pt x="218" y="514"/>
                  </a:cubicBezTo>
                  <a:cubicBezTo>
                    <a:pt x="263" y="483"/>
                    <a:pt x="263" y="483"/>
                    <a:pt x="263" y="483"/>
                  </a:cubicBezTo>
                  <a:cubicBezTo>
                    <a:pt x="332" y="435"/>
                    <a:pt x="332" y="435"/>
                    <a:pt x="332" y="435"/>
                  </a:cubicBezTo>
                  <a:cubicBezTo>
                    <a:pt x="382" y="400"/>
                    <a:pt x="382" y="400"/>
                    <a:pt x="382" y="400"/>
                  </a:cubicBezTo>
                  <a:cubicBezTo>
                    <a:pt x="446" y="355"/>
                    <a:pt x="446" y="355"/>
                    <a:pt x="446" y="355"/>
                  </a:cubicBezTo>
                  <a:cubicBezTo>
                    <a:pt x="448" y="358"/>
                    <a:pt x="450" y="360"/>
                    <a:pt x="452" y="362"/>
                  </a:cubicBezTo>
                  <a:cubicBezTo>
                    <a:pt x="452" y="362"/>
                    <a:pt x="452" y="363"/>
                    <a:pt x="452" y="363"/>
                  </a:cubicBezTo>
                  <a:cubicBezTo>
                    <a:pt x="455" y="366"/>
                    <a:pt x="458" y="369"/>
                    <a:pt x="462" y="372"/>
                  </a:cubicBezTo>
                  <a:cubicBezTo>
                    <a:pt x="463" y="372"/>
                    <a:pt x="463" y="373"/>
                    <a:pt x="464" y="373"/>
                  </a:cubicBezTo>
                  <a:cubicBezTo>
                    <a:pt x="465" y="374"/>
                    <a:pt x="467" y="376"/>
                    <a:pt x="469" y="377"/>
                  </a:cubicBezTo>
                  <a:cubicBezTo>
                    <a:pt x="470" y="377"/>
                    <a:pt x="471" y="378"/>
                    <a:pt x="472" y="378"/>
                  </a:cubicBezTo>
                  <a:cubicBezTo>
                    <a:pt x="472" y="379"/>
                    <a:pt x="473" y="379"/>
                    <a:pt x="474" y="380"/>
                  </a:cubicBezTo>
                  <a:cubicBezTo>
                    <a:pt x="476" y="381"/>
                    <a:pt x="478" y="382"/>
                    <a:pt x="480" y="382"/>
                  </a:cubicBezTo>
                  <a:cubicBezTo>
                    <a:pt x="480" y="383"/>
                    <a:pt x="481" y="383"/>
                    <a:pt x="482" y="383"/>
                  </a:cubicBezTo>
                  <a:cubicBezTo>
                    <a:pt x="484" y="384"/>
                    <a:pt x="486" y="385"/>
                    <a:pt x="487" y="385"/>
                  </a:cubicBezTo>
                  <a:cubicBezTo>
                    <a:pt x="488" y="386"/>
                    <a:pt x="488" y="386"/>
                    <a:pt x="489" y="386"/>
                  </a:cubicBezTo>
                  <a:cubicBezTo>
                    <a:pt x="491" y="386"/>
                    <a:pt x="493" y="387"/>
                    <a:pt x="495" y="387"/>
                  </a:cubicBezTo>
                  <a:cubicBezTo>
                    <a:pt x="496" y="388"/>
                    <a:pt x="496" y="388"/>
                    <a:pt x="497" y="388"/>
                  </a:cubicBezTo>
                  <a:cubicBezTo>
                    <a:pt x="499" y="388"/>
                    <a:pt x="501" y="389"/>
                    <a:pt x="504" y="389"/>
                  </a:cubicBezTo>
                  <a:cubicBezTo>
                    <a:pt x="504" y="389"/>
                    <a:pt x="505" y="389"/>
                    <a:pt x="505" y="389"/>
                  </a:cubicBezTo>
                  <a:cubicBezTo>
                    <a:pt x="508" y="389"/>
                    <a:pt x="510" y="389"/>
                    <a:pt x="513" y="389"/>
                  </a:cubicBezTo>
                  <a:cubicBezTo>
                    <a:pt x="516" y="389"/>
                    <a:pt x="518" y="389"/>
                    <a:pt x="521" y="389"/>
                  </a:cubicBezTo>
                  <a:cubicBezTo>
                    <a:pt x="522" y="389"/>
                    <a:pt x="524" y="389"/>
                    <a:pt x="525" y="388"/>
                  </a:cubicBezTo>
                  <a:cubicBezTo>
                    <a:pt x="526" y="388"/>
                    <a:pt x="528" y="388"/>
                    <a:pt x="529" y="388"/>
                  </a:cubicBezTo>
                  <a:cubicBezTo>
                    <a:pt x="531" y="387"/>
                    <a:pt x="532" y="387"/>
                    <a:pt x="534" y="386"/>
                  </a:cubicBezTo>
                  <a:cubicBezTo>
                    <a:pt x="535" y="386"/>
                    <a:pt x="536" y="386"/>
                    <a:pt x="537" y="386"/>
                  </a:cubicBezTo>
                  <a:cubicBezTo>
                    <a:pt x="539" y="385"/>
                    <a:pt x="541" y="384"/>
                    <a:pt x="543" y="384"/>
                  </a:cubicBezTo>
                  <a:cubicBezTo>
                    <a:pt x="543" y="384"/>
                    <a:pt x="543" y="383"/>
                    <a:pt x="544" y="383"/>
                  </a:cubicBezTo>
                  <a:cubicBezTo>
                    <a:pt x="546" y="382"/>
                    <a:pt x="548" y="381"/>
                    <a:pt x="550" y="380"/>
                  </a:cubicBezTo>
                  <a:cubicBezTo>
                    <a:pt x="550" y="380"/>
                    <a:pt x="551" y="380"/>
                    <a:pt x="551" y="380"/>
                  </a:cubicBezTo>
                  <a:cubicBezTo>
                    <a:pt x="553" y="379"/>
                    <a:pt x="555" y="378"/>
                    <a:pt x="557" y="376"/>
                  </a:cubicBezTo>
                  <a:cubicBezTo>
                    <a:pt x="557" y="376"/>
                    <a:pt x="557" y="376"/>
                    <a:pt x="557" y="376"/>
                  </a:cubicBezTo>
                  <a:cubicBezTo>
                    <a:pt x="562" y="373"/>
                    <a:pt x="566" y="370"/>
                    <a:pt x="569" y="367"/>
                  </a:cubicBezTo>
                  <a:cubicBezTo>
                    <a:pt x="569" y="367"/>
                    <a:pt x="569" y="367"/>
                    <a:pt x="569" y="367"/>
                  </a:cubicBezTo>
                  <a:cubicBezTo>
                    <a:pt x="632" y="416"/>
                    <a:pt x="632" y="416"/>
                    <a:pt x="632" y="416"/>
                  </a:cubicBezTo>
                  <a:cubicBezTo>
                    <a:pt x="661" y="439"/>
                    <a:pt x="661" y="439"/>
                    <a:pt x="661" y="439"/>
                  </a:cubicBezTo>
                  <a:cubicBezTo>
                    <a:pt x="660" y="441"/>
                    <a:pt x="660" y="444"/>
                    <a:pt x="659" y="447"/>
                  </a:cubicBezTo>
                  <a:cubicBezTo>
                    <a:pt x="659" y="448"/>
                    <a:pt x="659" y="449"/>
                    <a:pt x="659" y="450"/>
                  </a:cubicBezTo>
                  <a:cubicBezTo>
                    <a:pt x="659" y="451"/>
                    <a:pt x="659" y="452"/>
                    <a:pt x="659" y="453"/>
                  </a:cubicBezTo>
                  <a:cubicBezTo>
                    <a:pt x="658" y="455"/>
                    <a:pt x="658" y="457"/>
                    <a:pt x="658" y="460"/>
                  </a:cubicBezTo>
                  <a:cubicBezTo>
                    <a:pt x="658" y="483"/>
                    <a:pt x="668" y="503"/>
                    <a:pt x="683" y="518"/>
                  </a:cubicBezTo>
                  <a:cubicBezTo>
                    <a:pt x="698" y="533"/>
                    <a:pt x="718" y="543"/>
                    <a:pt x="741" y="543"/>
                  </a:cubicBezTo>
                  <a:cubicBezTo>
                    <a:pt x="766" y="543"/>
                    <a:pt x="788" y="531"/>
                    <a:pt x="804" y="514"/>
                  </a:cubicBezTo>
                  <a:cubicBezTo>
                    <a:pt x="811" y="505"/>
                    <a:pt x="817" y="494"/>
                    <a:pt x="821" y="483"/>
                  </a:cubicBezTo>
                  <a:cubicBezTo>
                    <a:pt x="823" y="476"/>
                    <a:pt x="824" y="468"/>
                    <a:pt x="824" y="460"/>
                  </a:cubicBezTo>
                  <a:cubicBezTo>
                    <a:pt x="824" y="457"/>
                    <a:pt x="824" y="455"/>
                    <a:pt x="824" y="453"/>
                  </a:cubicBezTo>
                  <a:cubicBezTo>
                    <a:pt x="824" y="452"/>
                    <a:pt x="823" y="451"/>
                    <a:pt x="823" y="450"/>
                  </a:cubicBezTo>
                  <a:cubicBezTo>
                    <a:pt x="823" y="449"/>
                    <a:pt x="823" y="448"/>
                    <a:pt x="823" y="447"/>
                  </a:cubicBezTo>
                  <a:cubicBezTo>
                    <a:pt x="823" y="445"/>
                    <a:pt x="822" y="442"/>
                    <a:pt x="821" y="440"/>
                  </a:cubicBezTo>
                  <a:cubicBezTo>
                    <a:pt x="933" y="354"/>
                    <a:pt x="933" y="354"/>
                    <a:pt x="933" y="354"/>
                  </a:cubicBezTo>
                  <a:cubicBezTo>
                    <a:pt x="983" y="316"/>
                    <a:pt x="983" y="316"/>
                    <a:pt x="983" y="316"/>
                  </a:cubicBezTo>
                  <a:cubicBezTo>
                    <a:pt x="1040" y="272"/>
                    <a:pt x="1040" y="272"/>
                    <a:pt x="1040" y="272"/>
                  </a:cubicBezTo>
                  <a:cubicBezTo>
                    <a:pt x="1080" y="241"/>
                    <a:pt x="1080" y="241"/>
                    <a:pt x="1080" y="241"/>
                  </a:cubicBezTo>
                  <a:cubicBezTo>
                    <a:pt x="1208" y="143"/>
                    <a:pt x="1208" y="143"/>
                    <a:pt x="1208" y="143"/>
                  </a:cubicBezTo>
                  <a:cubicBezTo>
                    <a:pt x="1234" y="177"/>
                    <a:pt x="1234" y="177"/>
                    <a:pt x="1234" y="177"/>
                  </a:cubicBezTo>
                  <a:cubicBezTo>
                    <a:pt x="1256" y="206"/>
                    <a:pt x="1256" y="206"/>
                    <a:pt x="1256" y="206"/>
                  </a:cubicBezTo>
                  <a:cubicBezTo>
                    <a:pt x="1342" y="0"/>
                    <a:pt x="1342" y="0"/>
                    <a:pt x="1342" y="0"/>
                  </a:cubicBezTo>
                  <a:cubicBezTo>
                    <a:pt x="1121" y="29"/>
                    <a:pt x="1121" y="29"/>
                    <a:pt x="1121" y="29"/>
                  </a:cubicBezTo>
                  <a:lnTo>
                    <a:pt x="1122" y="31"/>
                  </a:lnTo>
                  <a:close/>
                  <a:moveTo>
                    <a:pt x="513" y="348"/>
                  </a:moveTo>
                  <a:cubicBezTo>
                    <a:pt x="499" y="348"/>
                    <a:pt x="487" y="341"/>
                    <a:pt x="480" y="331"/>
                  </a:cubicBezTo>
                  <a:cubicBezTo>
                    <a:pt x="475" y="325"/>
                    <a:pt x="471" y="316"/>
                    <a:pt x="471" y="307"/>
                  </a:cubicBezTo>
                  <a:cubicBezTo>
                    <a:pt x="471" y="292"/>
                    <a:pt x="479" y="280"/>
                    <a:pt x="490" y="272"/>
                  </a:cubicBezTo>
                  <a:cubicBezTo>
                    <a:pt x="496" y="268"/>
                    <a:pt x="504" y="265"/>
                    <a:pt x="513" y="265"/>
                  </a:cubicBezTo>
                  <a:cubicBezTo>
                    <a:pt x="521" y="265"/>
                    <a:pt x="529" y="268"/>
                    <a:pt x="536" y="272"/>
                  </a:cubicBezTo>
                  <a:cubicBezTo>
                    <a:pt x="547" y="280"/>
                    <a:pt x="554" y="292"/>
                    <a:pt x="554" y="307"/>
                  </a:cubicBezTo>
                  <a:cubicBezTo>
                    <a:pt x="554" y="321"/>
                    <a:pt x="547" y="333"/>
                    <a:pt x="536" y="340"/>
                  </a:cubicBezTo>
                  <a:cubicBezTo>
                    <a:pt x="529" y="345"/>
                    <a:pt x="521" y="348"/>
                    <a:pt x="513" y="348"/>
                  </a:cubicBezTo>
                  <a:close/>
                  <a:moveTo>
                    <a:pt x="741" y="501"/>
                  </a:moveTo>
                  <a:cubicBezTo>
                    <a:pt x="741" y="501"/>
                    <a:pt x="741" y="501"/>
                    <a:pt x="741" y="501"/>
                  </a:cubicBezTo>
                  <a:cubicBezTo>
                    <a:pt x="741" y="501"/>
                    <a:pt x="741" y="501"/>
                    <a:pt x="740" y="501"/>
                  </a:cubicBezTo>
                  <a:cubicBezTo>
                    <a:pt x="726" y="501"/>
                    <a:pt x="714" y="494"/>
                    <a:pt x="707" y="483"/>
                  </a:cubicBezTo>
                  <a:cubicBezTo>
                    <a:pt x="704" y="479"/>
                    <a:pt x="702" y="475"/>
                    <a:pt x="701" y="470"/>
                  </a:cubicBezTo>
                  <a:cubicBezTo>
                    <a:pt x="700" y="467"/>
                    <a:pt x="700" y="463"/>
                    <a:pt x="700" y="460"/>
                  </a:cubicBezTo>
                  <a:cubicBezTo>
                    <a:pt x="700" y="437"/>
                    <a:pt x="718" y="419"/>
                    <a:pt x="741" y="419"/>
                  </a:cubicBezTo>
                  <a:cubicBezTo>
                    <a:pt x="764" y="419"/>
                    <a:pt x="782" y="437"/>
                    <a:pt x="782" y="460"/>
                  </a:cubicBezTo>
                  <a:cubicBezTo>
                    <a:pt x="782" y="464"/>
                    <a:pt x="782" y="467"/>
                    <a:pt x="781" y="471"/>
                  </a:cubicBezTo>
                  <a:cubicBezTo>
                    <a:pt x="779" y="475"/>
                    <a:pt x="778" y="479"/>
                    <a:pt x="775" y="483"/>
                  </a:cubicBezTo>
                  <a:cubicBezTo>
                    <a:pt x="768" y="494"/>
                    <a:pt x="755" y="501"/>
                    <a:pt x="741" y="5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17" name="Rectangle 152"/>
          <p:cNvSpPr/>
          <p:nvPr/>
        </p:nvSpPr>
        <p:spPr bwMode="auto">
          <a:xfrm>
            <a:off x="6482399"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Azure services</a:t>
            </a:r>
          </a:p>
        </p:txBody>
      </p:sp>
      <p:sp>
        <p:nvSpPr>
          <p:cNvPr id="118" name="Rectangle 152"/>
          <p:cNvSpPr/>
          <p:nvPr/>
        </p:nvSpPr>
        <p:spPr bwMode="auto">
          <a:xfrm>
            <a:off x="10383318"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Power BI Desktop files</a:t>
            </a:r>
          </a:p>
        </p:txBody>
      </p:sp>
      <p:sp>
        <p:nvSpPr>
          <p:cNvPr id="119" name="Rectangle 145"/>
          <p:cNvSpPr/>
          <p:nvPr/>
        </p:nvSpPr>
        <p:spPr bwMode="auto">
          <a:xfrm>
            <a:off x="8272297"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Excel and CSV files</a:t>
            </a:r>
          </a:p>
        </p:txBody>
      </p:sp>
      <p:cxnSp>
        <p:nvCxnSpPr>
          <p:cNvPr id="120" name="Straight Connector 119"/>
          <p:cNvCxnSpPr>
            <a:cxnSpLocks/>
          </p:cNvCxnSpPr>
          <p:nvPr/>
        </p:nvCxnSpPr>
        <p:spPr>
          <a:xfrm rot="5400000">
            <a:off x="9647401"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cxnSpLocks/>
          </p:cNvCxnSpPr>
          <p:nvPr/>
        </p:nvCxnSpPr>
        <p:spPr>
          <a:xfrm rot="5400000">
            <a:off x="754576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a:cxnSpLocks/>
          </p:cNvCxnSpPr>
          <p:nvPr/>
        </p:nvCxnSpPr>
        <p:spPr>
          <a:xfrm rot="5400000">
            <a:off x="5683903"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cxnSpLocks/>
          </p:cNvCxnSpPr>
          <p:nvPr/>
        </p:nvCxnSpPr>
        <p:spPr>
          <a:xfrm rot="5400000">
            <a:off x="383453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cxnSpLocks/>
          </p:cNvCxnSpPr>
          <p:nvPr/>
        </p:nvCxnSpPr>
        <p:spPr>
          <a:xfrm rot="5400000">
            <a:off x="1732902"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7" name="Rectangle 4"/>
          <p:cNvSpPr/>
          <p:nvPr/>
        </p:nvSpPr>
        <p:spPr>
          <a:xfrm>
            <a:off x="7951230" y="6251293"/>
            <a:ext cx="330455" cy="314278"/>
          </a:xfrm>
          <a:custGeom>
            <a:avLst/>
            <a:gdLst/>
            <a:ahLst/>
            <a:cxnLst/>
            <a:rect l="l" t="t" r="r" b="b"/>
            <a:pathLst>
              <a:path w="2253672" h="2154513">
                <a:moveTo>
                  <a:pt x="1738560" y="1548363"/>
                </a:moveTo>
                <a:lnTo>
                  <a:pt x="1738560" y="1758675"/>
                </a:lnTo>
                <a:lnTo>
                  <a:pt x="2104320" y="1758675"/>
                </a:lnTo>
                <a:lnTo>
                  <a:pt x="2104320" y="1548363"/>
                </a:lnTo>
                <a:close/>
                <a:moveTo>
                  <a:pt x="1738560" y="1261283"/>
                </a:moveTo>
                <a:lnTo>
                  <a:pt x="1738560" y="1471595"/>
                </a:lnTo>
                <a:lnTo>
                  <a:pt x="2104320" y="1471595"/>
                </a:lnTo>
                <a:lnTo>
                  <a:pt x="2104320" y="1261283"/>
                </a:lnTo>
                <a:close/>
                <a:moveTo>
                  <a:pt x="1738560" y="974205"/>
                </a:moveTo>
                <a:lnTo>
                  <a:pt x="1738560" y="1184517"/>
                </a:lnTo>
                <a:lnTo>
                  <a:pt x="2104320" y="1184517"/>
                </a:lnTo>
                <a:lnTo>
                  <a:pt x="2104320" y="974205"/>
                </a:lnTo>
                <a:close/>
                <a:moveTo>
                  <a:pt x="1738560" y="687127"/>
                </a:moveTo>
                <a:lnTo>
                  <a:pt x="1738560" y="897439"/>
                </a:lnTo>
                <a:lnTo>
                  <a:pt x="2104320" y="897439"/>
                </a:lnTo>
                <a:lnTo>
                  <a:pt x="2104320" y="687127"/>
                </a:lnTo>
                <a:close/>
                <a:moveTo>
                  <a:pt x="927711" y="672099"/>
                </a:moveTo>
                <a:lnTo>
                  <a:pt x="770548" y="681624"/>
                </a:lnTo>
                <a:lnTo>
                  <a:pt x="653867" y="953087"/>
                </a:lnTo>
                <a:lnTo>
                  <a:pt x="556236" y="691149"/>
                </a:lnTo>
                <a:lnTo>
                  <a:pt x="403836" y="698293"/>
                </a:lnTo>
                <a:lnTo>
                  <a:pt x="565761" y="1065006"/>
                </a:lnTo>
                <a:lnTo>
                  <a:pt x="387167" y="1431718"/>
                </a:lnTo>
                <a:lnTo>
                  <a:pt x="541948" y="1438862"/>
                </a:lnTo>
                <a:lnTo>
                  <a:pt x="653867" y="1176924"/>
                </a:lnTo>
                <a:lnTo>
                  <a:pt x="768167" y="1455531"/>
                </a:lnTo>
                <a:lnTo>
                  <a:pt x="932473" y="1457912"/>
                </a:lnTo>
                <a:lnTo>
                  <a:pt x="744354" y="1065006"/>
                </a:lnTo>
                <a:close/>
                <a:moveTo>
                  <a:pt x="1738560" y="400049"/>
                </a:moveTo>
                <a:lnTo>
                  <a:pt x="1738560" y="610361"/>
                </a:lnTo>
                <a:lnTo>
                  <a:pt x="2104320" y="610361"/>
                </a:lnTo>
                <a:lnTo>
                  <a:pt x="2104320" y="400049"/>
                </a:lnTo>
                <a:close/>
                <a:moveTo>
                  <a:pt x="1357560" y="249239"/>
                </a:moveTo>
                <a:lnTo>
                  <a:pt x="2230092" y="249239"/>
                </a:lnTo>
                <a:cubicBezTo>
                  <a:pt x="2243115" y="249239"/>
                  <a:pt x="2253672" y="259796"/>
                  <a:pt x="2253672" y="272819"/>
                </a:cubicBezTo>
                <a:lnTo>
                  <a:pt x="2253672" y="1880723"/>
                </a:lnTo>
                <a:cubicBezTo>
                  <a:pt x="2253672" y="1893746"/>
                  <a:pt x="2243115" y="1904303"/>
                  <a:pt x="2230092" y="1904303"/>
                </a:cubicBezTo>
                <a:lnTo>
                  <a:pt x="1357560" y="1904303"/>
                </a:lnTo>
                <a:lnTo>
                  <a:pt x="1357560" y="1758675"/>
                </a:lnTo>
                <a:lnTo>
                  <a:pt x="1677600" y="1758675"/>
                </a:lnTo>
                <a:lnTo>
                  <a:pt x="1677600" y="1548363"/>
                </a:lnTo>
                <a:lnTo>
                  <a:pt x="1357560" y="1548363"/>
                </a:lnTo>
                <a:lnTo>
                  <a:pt x="1357560" y="1471595"/>
                </a:lnTo>
                <a:lnTo>
                  <a:pt x="1677600" y="1471595"/>
                </a:lnTo>
                <a:lnTo>
                  <a:pt x="1677600" y="1261283"/>
                </a:lnTo>
                <a:lnTo>
                  <a:pt x="1357560" y="1261283"/>
                </a:lnTo>
                <a:lnTo>
                  <a:pt x="1357560" y="1184517"/>
                </a:lnTo>
                <a:lnTo>
                  <a:pt x="1677600" y="1184517"/>
                </a:lnTo>
                <a:lnTo>
                  <a:pt x="1677600" y="974205"/>
                </a:lnTo>
                <a:lnTo>
                  <a:pt x="1357560" y="974205"/>
                </a:lnTo>
                <a:lnTo>
                  <a:pt x="1357560" y="897439"/>
                </a:lnTo>
                <a:lnTo>
                  <a:pt x="1677600" y="897439"/>
                </a:lnTo>
                <a:lnTo>
                  <a:pt x="1677600" y="687127"/>
                </a:lnTo>
                <a:lnTo>
                  <a:pt x="1357560" y="687127"/>
                </a:lnTo>
                <a:lnTo>
                  <a:pt x="1357560" y="610361"/>
                </a:lnTo>
                <a:lnTo>
                  <a:pt x="1677600" y="610361"/>
                </a:lnTo>
                <a:lnTo>
                  <a:pt x="1677600" y="400049"/>
                </a:lnTo>
                <a:lnTo>
                  <a:pt x="1357560" y="400049"/>
                </a:lnTo>
                <a:close/>
                <a:moveTo>
                  <a:pt x="1298713" y="0"/>
                </a:moveTo>
                <a:lnTo>
                  <a:pt x="1298713" y="2154513"/>
                </a:lnTo>
                <a:lnTo>
                  <a:pt x="0" y="1932953"/>
                </a:lnTo>
                <a:lnTo>
                  <a:pt x="0" y="2234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129" name="Group 128"/>
          <p:cNvGrpSpPr>
            <a:grpSpLocks noChangeAspect="1"/>
          </p:cNvGrpSpPr>
          <p:nvPr/>
        </p:nvGrpSpPr>
        <p:grpSpPr bwMode="auto">
          <a:xfrm>
            <a:off x="10056313" y="6228115"/>
            <a:ext cx="342331" cy="360633"/>
            <a:chOff x="1782" y="-5"/>
            <a:chExt cx="4115" cy="4335"/>
          </a:xfrm>
          <a:solidFill>
            <a:schemeClr val="accent1"/>
          </a:solidFill>
        </p:grpSpPr>
        <p:sp>
          <p:nvSpPr>
            <p:cNvPr id="133"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5"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7"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8"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9"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sp>
        <p:nvSpPr>
          <p:cNvPr id="178" name="Rectangle 177"/>
          <p:cNvSpPr/>
          <p:nvPr/>
        </p:nvSpPr>
        <p:spPr bwMode="auto">
          <a:xfrm>
            <a:off x="2034171" y="6152501"/>
            <a:ext cx="2010421"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79" name="Rectangle 178"/>
          <p:cNvSpPr/>
          <p:nvPr/>
        </p:nvSpPr>
        <p:spPr bwMode="auto">
          <a:xfrm>
            <a:off x="4189798"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80" name="Rectangle 179"/>
          <p:cNvSpPr/>
          <p:nvPr/>
        </p:nvSpPr>
        <p:spPr bwMode="auto">
          <a:xfrm>
            <a:off x="7865163" y="6152501"/>
            <a:ext cx="1885189"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81" name="Rectangle 180"/>
          <p:cNvSpPr/>
          <p:nvPr/>
        </p:nvSpPr>
        <p:spPr bwMode="auto">
          <a:xfrm>
            <a:off x="9994075" y="6152501"/>
            <a:ext cx="2169284"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182" name="Rectangle 181"/>
          <p:cNvSpPr/>
          <p:nvPr/>
        </p:nvSpPr>
        <p:spPr bwMode="auto">
          <a:xfrm>
            <a:off x="233398"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5" name="Group 4"/>
          <p:cNvGrpSpPr/>
          <p:nvPr/>
        </p:nvGrpSpPr>
        <p:grpSpPr>
          <a:xfrm>
            <a:off x="4532619" y="2205372"/>
            <a:ext cx="7630741" cy="3483049"/>
            <a:chOff x="6540044" y="1548884"/>
            <a:chExt cx="7481798" cy="4062236"/>
          </a:xfrm>
        </p:grpSpPr>
        <p:grpSp>
          <p:nvGrpSpPr>
            <p:cNvPr id="186" name="Group 185"/>
            <p:cNvGrpSpPr/>
            <p:nvPr/>
          </p:nvGrpSpPr>
          <p:grpSpPr>
            <a:xfrm>
              <a:off x="6540044" y="1548884"/>
              <a:ext cx="7481798" cy="1630857"/>
              <a:chOff x="6218237" y="1903115"/>
              <a:chExt cx="7481798" cy="914400"/>
            </a:xfrm>
          </p:grpSpPr>
          <p:sp>
            <p:nvSpPr>
              <p:cNvPr id="187" name="Rectangle 186"/>
              <p:cNvSpPr/>
              <p:nvPr/>
            </p:nvSpPr>
            <p:spPr bwMode="auto">
              <a:xfrm>
                <a:off x="6218237" y="1903115"/>
                <a:ext cx="7481798"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ctr" anchorCtr="0" forceAA="0" compatLnSpc="1">
                <a:prstTxWarp prst="textNoShape">
                  <a:avLst/>
                </a:prstTxWarp>
                <a:noAutofit/>
              </a:bodyPr>
              <a:lstStyle/>
              <a:p>
                <a:pPr defTabSz="544015">
                  <a:lnSpc>
                    <a:spcPct val="90000"/>
                  </a:lnSpc>
                  <a:spcAft>
                    <a:spcPts val="612"/>
                  </a:spcAft>
                </a:pPr>
                <a:r>
                  <a:rPr lang="en-US" sz="1836" dirty="0">
                    <a:solidFill>
                      <a:srgbClr val="0078D7"/>
                    </a:solidFill>
                  </a:rPr>
                  <a:t>Connect directly to data from Azure services, including:</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Azure SQL Database</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Azure SQL Data Warehouse</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Spark on HDInsight</a:t>
                </a:r>
              </a:p>
            </p:txBody>
          </p:sp>
          <p:sp>
            <p:nvSpPr>
              <p:cNvPr id="188" name="Rectangle 187"/>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ctr" anchorCtr="0" forceAA="0" compatLnSpc="1">
                <a:prstTxWarp prst="textNoShape">
                  <a:avLst/>
                </a:prstTxWarp>
                <a:noAutofit/>
              </a:bodyPr>
              <a:lstStyle/>
              <a:p>
                <a:pPr defTabSz="951028" fontAlgn="base">
                  <a:lnSpc>
                    <a:spcPct val="90000"/>
                  </a:lnSpc>
                </a:pPr>
                <a:endParaRPr lang="en-US" sz="1224" dirty="0">
                  <a:solidFill>
                    <a:schemeClr val="bg1"/>
                  </a:solidFill>
                  <a:latin typeface="+mj-lt"/>
                  <a:ea typeface="Segoe UI" pitchFamily="34" charset="0"/>
                  <a:cs typeface="Segoe UI" pitchFamily="34" charset="0"/>
                </a:endParaRPr>
              </a:p>
            </p:txBody>
          </p:sp>
        </p:grpSp>
        <p:grpSp>
          <p:nvGrpSpPr>
            <p:cNvPr id="189" name="Group 188"/>
            <p:cNvGrpSpPr/>
            <p:nvPr/>
          </p:nvGrpSpPr>
          <p:grpSpPr>
            <a:xfrm>
              <a:off x="6540044" y="3293173"/>
              <a:ext cx="7481798" cy="1102257"/>
              <a:chOff x="6218237" y="1903115"/>
              <a:chExt cx="7481798" cy="914400"/>
            </a:xfrm>
          </p:grpSpPr>
          <p:sp>
            <p:nvSpPr>
              <p:cNvPr id="190" name="Rectangle 189"/>
              <p:cNvSpPr/>
              <p:nvPr/>
            </p:nvSpPr>
            <p:spPr bwMode="auto">
              <a:xfrm>
                <a:off x="6218237" y="1903115"/>
                <a:ext cx="7481798"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Push live, streaming data from Azure Stream Analytics with built-in destination for Power BI for real-time dashboards at any scale</a:t>
                </a:r>
              </a:p>
            </p:txBody>
          </p:sp>
          <p:sp>
            <p:nvSpPr>
              <p:cNvPr id="191" name="Rectangle 190"/>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192" name="Group 191"/>
            <p:cNvGrpSpPr/>
            <p:nvPr/>
          </p:nvGrpSpPr>
          <p:grpSpPr>
            <a:xfrm>
              <a:off x="6540044" y="4508863"/>
              <a:ext cx="7481798" cy="1102257"/>
              <a:chOff x="6218237" y="1903115"/>
              <a:chExt cx="7481798" cy="914400"/>
            </a:xfrm>
          </p:grpSpPr>
          <p:sp>
            <p:nvSpPr>
              <p:cNvPr id="193" name="Rectangle 192"/>
              <p:cNvSpPr/>
              <p:nvPr/>
            </p:nvSpPr>
            <p:spPr bwMode="auto">
              <a:xfrm>
                <a:off x="6218237" y="1903115"/>
                <a:ext cx="7481798"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Integration with other Azure services, including Azure Machine Learning, opens up new scenarios, without writing thousands of lines of code</a:t>
                </a:r>
              </a:p>
            </p:txBody>
          </p:sp>
          <p:sp>
            <p:nvSpPr>
              <p:cNvPr id="194" name="Rectangle 193"/>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grpSp>
        <p:nvGrpSpPr>
          <p:cNvPr id="9" name="Group 8"/>
          <p:cNvGrpSpPr/>
          <p:nvPr/>
        </p:nvGrpSpPr>
        <p:grpSpPr>
          <a:xfrm>
            <a:off x="2254878" y="4955986"/>
            <a:ext cx="977391" cy="1038507"/>
            <a:chOff x="2835268" y="4587132"/>
            <a:chExt cx="1054144" cy="1120062"/>
          </a:xfrm>
        </p:grpSpPr>
        <p:sp>
          <p:nvSpPr>
            <p:cNvPr id="158" name="TextBox 157"/>
            <p:cNvSpPr txBox="1"/>
            <p:nvPr/>
          </p:nvSpPr>
          <p:spPr>
            <a:xfrm>
              <a:off x="2835268" y="5222259"/>
              <a:ext cx="1054144" cy="484935"/>
            </a:xfrm>
            <a:prstGeom prst="rect">
              <a:avLst/>
            </a:prstGeom>
            <a:noFill/>
          </p:spPr>
          <p:txBody>
            <a:bodyPr wrap="square" lIns="186494" tIns="149196" rIns="186494" bIns="149196" rtlCol="0">
              <a:spAutoFit/>
            </a:bodyPr>
            <a:lstStyle/>
            <a:p>
              <a:pPr algn="ctr" defTabSz="932563">
                <a:lnSpc>
                  <a:spcPct val="90000"/>
                </a:lnSpc>
                <a:spcAft>
                  <a:spcPts val="612"/>
                </a:spcAft>
              </a:pPr>
              <a:r>
                <a:rPr lang="en-US" sz="1071" dirty="0">
                  <a:latin typeface="Segoe UI Semilight"/>
                </a:rPr>
                <a:t>HDInsight</a:t>
              </a:r>
            </a:p>
          </p:txBody>
        </p:sp>
        <p:grpSp>
          <p:nvGrpSpPr>
            <p:cNvPr id="6" name="Group 5"/>
            <p:cNvGrpSpPr/>
            <p:nvPr/>
          </p:nvGrpSpPr>
          <p:grpSpPr>
            <a:xfrm>
              <a:off x="3003770" y="4587132"/>
              <a:ext cx="717140" cy="717140"/>
              <a:chOff x="3003770" y="4587132"/>
              <a:chExt cx="717140" cy="717140"/>
            </a:xfrm>
          </p:grpSpPr>
          <p:sp>
            <p:nvSpPr>
              <p:cNvPr id="221" name="Oval 220"/>
              <p:cNvSpPr/>
              <p:nvPr/>
            </p:nvSpPr>
            <p:spPr bwMode="auto">
              <a:xfrm>
                <a:off x="3003770" y="4587132"/>
                <a:ext cx="717140" cy="717140"/>
              </a:xfrm>
              <a:prstGeom prst="ellipse">
                <a:avLst/>
              </a:prstGeom>
              <a:solidFill>
                <a:schemeClr val="bg1"/>
              </a:solidFill>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201" name="Freeform 222"/>
              <p:cNvSpPr>
                <a:spLocks noEditPoints="1"/>
              </p:cNvSpPr>
              <p:nvPr/>
            </p:nvSpPr>
            <p:spPr bwMode="auto">
              <a:xfrm>
                <a:off x="3106516" y="4753008"/>
                <a:ext cx="511649" cy="385388"/>
              </a:xfrm>
              <a:custGeom>
                <a:avLst/>
                <a:gdLst>
                  <a:gd name="T0" fmla="*/ 475 w 718"/>
                  <a:gd name="T1" fmla="*/ 424 h 539"/>
                  <a:gd name="T2" fmla="*/ 426 w 718"/>
                  <a:gd name="T3" fmla="*/ 486 h 539"/>
                  <a:gd name="T4" fmla="*/ 515 w 718"/>
                  <a:gd name="T5" fmla="*/ 303 h 539"/>
                  <a:gd name="T6" fmla="*/ 526 w 718"/>
                  <a:gd name="T7" fmla="*/ 369 h 539"/>
                  <a:gd name="T8" fmla="*/ 562 w 718"/>
                  <a:gd name="T9" fmla="*/ 334 h 539"/>
                  <a:gd name="T10" fmla="*/ 493 w 718"/>
                  <a:gd name="T11" fmla="*/ 363 h 539"/>
                  <a:gd name="T12" fmla="*/ 440 w 718"/>
                  <a:gd name="T13" fmla="*/ 416 h 539"/>
                  <a:gd name="T14" fmla="*/ 296 w 718"/>
                  <a:gd name="T15" fmla="*/ 500 h 539"/>
                  <a:gd name="T16" fmla="*/ 327 w 718"/>
                  <a:gd name="T17" fmla="*/ 452 h 539"/>
                  <a:gd name="T18" fmla="*/ 325 w 718"/>
                  <a:gd name="T19" fmla="*/ 423 h 539"/>
                  <a:gd name="T20" fmla="*/ 236 w 718"/>
                  <a:gd name="T21" fmla="*/ 431 h 539"/>
                  <a:gd name="T22" fmla="*/ 211 w 718"/>
                  <a:gd name="T23" fmla="*/ 493 h 539"/>
                  <a:gd name="T24" fmla="*/ 137 w 718"/>
                  <a:gd name="T25" fmla="*/ 440 h 539"/>
                  <a:gd name="T26" fmla="*/ 253 w 718"/>
                  <a:gd name="T27" fmla="*/ 130 h 539"/>
                  <a:gd name="T28" fmla="*/ 219 w 718"/>
                  <a:gd name="T29" fmla="*/ 306 h 539"/>
                  <a:gd name="T30" fmla="*/ 380 w 718"/>
                  <a:gd name="T31" fmla="*/ 328 h 539"/>
                  <a:gd name="T32" fmla="*/ 370 w 718"/>
                  <a:gd name="T33" fmla="*/ 318 h 539"/>
                  <a:gd name="T34" fmla="*/ 235 w 718"/>
                  <a:gd name="T35" fmla="*/ 298 h 539"/>
                  <a:gd name="T36" fmla="*/ 202 w 718"/>
                  <a:gd name="T37" fmla="*/ 222 h 539"/>
                  <a:gd name="T38" fmla="*/ 385 w 718"/>
                  <a:gd name="T39" fmla="*/ 75 h 539"/>
                  <a:gd name="T40" fmla="*/ 535 w 718"/>
                  <a:gd name="T41" fmla="*/ 47 h 539"/>
                  <a:gd name="T42" fmla="*/ 584 w 718"/>
                  <a:gd name="T43" fmla="*/ 85 h 539"/>
                  <a:gd name="T44" fmla="*/ 607 w 718"/>
                  <a:gd name="T45" fmla="*/ 125 h 539"/>
                  <a:gd name="T46" fmla="*/ 589 w 718"/>
                  <a:gd name="T47" fmla="*/ 134 h 539"/>
                  <a:gd name="T48" fmla="*/ 590 w 718"/>
                  <a:gd name="T49" fmla="*/ 151 h 539"/>
                  <a:gd name="T50" fmla="*/ 619 w 718"/>
                  <a:gd name="T51" fmla="*/ 167 h 539"/>
                  <a:gd name="T52" fmla="*/ 566 w 718"/>
                  <a:gd name="T53" fmla="*/ 206 h 539"/>
                  <a:gd name="T54" fmla="*/ 586 w 718"/>
                  <a:gd name="T55" fmla="*/ 223 h 539"/>
                  <a:gd name="T56" fmla="*/ 622 w 718"/>
                  <a:gd name="T57" fmla="*/ 197 h 539"/>
                  <a:gd name="T58" fmla="*/ 655 w 718"/>
                  <a:gd name="T59" fmla="*/ 129 h 539"/>
                  <a:gd name="T60" fmla="*/ 663 w 718"/>
                  <a:gd name="T61" fmla="*/ 319 h 539"/>
                  <a:gd name="T62" fmla="*/ 654 w 718"/>
                  <a:gd name="T63" fmla="*/ 142 h 539"/>
                  <a:gd name="T64" fmla="*/ 379 w 718"/>
                  <a:gd name="T65" fmla="*/ 103 h 539"/>
                  <a:gd name="T66" fmla="*/ 321 w 718"/>
                  <a:gd name="T67" fmla="*/ 124 h 539"/>
                  <a:gd name="T68" fmla="*/ 379 w 718"/>
                  <a:gd name="T69" fmla="*/ 103 h 539"/>
                  <a:gd name="T70" fmla="*/ 478 w 718"/>
                  <a:gd name="T71" fmla="*/ 102 h 539"/>
                  <a:gd name="T72" fmla="*/ 508 w 718"/>
                  <a:gd name="T73" fmla="*/ 151 h 539"/>
                  <a:gd name="T74" fmla="*/ 478 w 718"/>
                  <a:gd name="T75" fmla="*/ 173 h 539"/>
                  <a:gd name="T76" fmla="*/ 543 w 718"/>
                  <a:gd name="T77" fmla="*/ 166 h 539"/>
                  <a:gd name="T78" fmla="*/ 495 w 718"/>
                  <a:gd name="T79" fmla="*/ 322 h 539"/>
                  <a:gd name="T80" fmla="*/ 526 w 718"/>
                  <a:gd name="T81" fmla="*/ 288 h 539"/>
                  <a:gd name="T82" fmla="*/ 79 w 718"/>
                  <a:gd name="T83" fmla="*/ 200 h 539"/>
                  <a:gd name="T84" fmla="*/ 124 w 718"/>
                  <a:gd name="T85" fmla="*/ 442 h 539"/>
                  <a:gd name="T86" fmla="*/ 60 w 718"/>
                  <a:gd name="T87" fmla="*/ 395 h 539"/>
                  <a:gd name="T88" fmla="*/ 620 w 718"/>
                  <a:gd name="T89" fmla="*/ 130 h 539"/>
                  <a:gd name="T90" fmla="*/ 47 w 718"/>
                  <a:gd name="T91" fmla="*/ 233 h 539"/>
                  <a:gd name="T92" fmla="*/ 90 w 718"/>
                  <a:gd name="T93" fmla="*/ 235 h 539"/>
                  <a:gd name="T94" fmla="*/ 70 w 718"/>
                  <a:gd name="T95" fmla="*/ 180 h 539"/>
                  <a:gd name="T96" fmla="*/ 502 w 718"/>
                  <a:gd name="T97" fmla="*/ 181 h 539"/>
                  <a:gd name="T98" fmla="*/ 589 w 718"/>
                  <a:gd name="T99" fmla="*/ 147 h 539"/>
                  <a:gd name="T100" fmla="*/ 597 w 718"/>
                  <a:gd name="T101" fmla="*/ 140 h 539"/>
                  <a:gd name="T102" fmla="*/ 8 w 718"/>
                  <a:gd name="T103" fmla="*/ 233 h 539"/>
                  <a:gd name="T104" fmla="*/ 341 w 718"/>
                  <a:gd name="T105" fmla="*/ 3 h 539"/>
                  <a:gd name="T106" fmla="*/ 1 w 718"/>
                  <a:gd name="T107" fmla="*/ 207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8" h="539">
                    <a:moveTo>
                      <a:pt x="450" y="420"/>
                    </a:moveTo>
                    <a:cubicBezTo>
                      <a:pt x="455" y="406"/>
                      <a:pt x="460" y="393"/>
                      <a:pt x="463" y="380"/>
                    </a:cubicBezTo>
                    <a:cubicBezTo>
                      <a:pt x="465" y="385"/>
                      <a:pt x="466" y="391"/>
                      <a:pt x="469" y="397"/>
                    </a:cubicBezTo>
                    <a:cubicBezTo>
                      <a:pt x="473" y="407"/>
                      <a:pt x="475" y="413"/>
                      <a:pt x="475" y="424"/>
                    </a:cubicBezTo>
                    <a:cubicBezTo>
                      <a:pt x="476" y="435"/>
                      <a:pt x="476" y="446"/>
                      <a:pt x="476" y="457"/>
                    </a:cubicBezTo>
                    <a:cubicBezTo>
                      <a:pt x="480" y="463"/>
                      <a:pt x="480" y="465"/>
                      <a:pt x="480" y="472"/>
                    </a:cubicBezTo>
                    <a:cubicBezTo>
                      <a:pt x="479" y="486"/>
                      <a:pt x="474" y="487"/>
                      <a:pt x="461" y="487"/>
                    </a:cubicBezTo>
                    <a:cubicBezTo>
                      <a:pt x="455" y="487"/>
                      <a:pt x="432" y="487"/>
                      <a:pt x="426" y="486"/>
                    </a:cubicBezTo>
                    <a:cubicBezTo>
                      <a:pt x="418" y="486"/>
                      <a:pt x="413" y="485"/>
                      <a:pt x="410" y="483"/>
                    </a:cubicBezTo>
                    <a:cubicBezTo>
                      <a:pt x="423" y="474"/>
                      <a:pt x="446" y="434"/>
                      <a:pt x="450" y="420"/>
                    </a:cubicBezTo>
                    <a:close/>
                    <a:moveTo>
                      <a:pt x="536" y="314"/>
                    </a:moveTo>
                    <a:cubicBezTo>
                      <a:pt x="528" y="312"/>
                      <a:pt x="522" y="307"/>
                      <a:pt x="515" y="303"/>
                    </a:cubicBezTo>
                    <a:cubicBezTo>
                      <a:pt x="517" y="312"/>
                      <a:pt x="518" y="322"/>
                      <a:pt x="515" y="331"/>
                    </a:cubicBezTo>
                    <a:cubicBezTo>
                      <a:pt x="511" y="345"/>
                      <a:pt x="504" y="369"/>
                      <a:pt x="523" y="373"/>
                    </a:cubicBezTo>
                    <a:cubicBezTo>
                      <a:pt x="531" y="375"/>
                      <a:pt x="534" y="374"/>
                      <a:pt x="545" y="369"/>
                    </a:cubicBezTo>
                    <a:cubicBezTo>
                      <a:pt x="536" y="371"/>
                      <a:pt x="532" y="370"/>
                      <a:pt x="526" y="369"/>
                    </a:cubicBezTo>
                    <a:cubicBezTo>
                      <a:pt x="521" y="368"/>
                      <a:pt x="518" y="365"/>
                      <a:pt x="516" y="361"/>
                    </a:cubicBezTo>
                    <a:cubicBezTo>
                      <a:pt x="518" y="362"/>
                      <a:pt x="521" y="363"/>
                      <a:pt x="527" y="364"/>
                    </a:cubicBezTo>
                    <a:cubicBezTo>
                      <a:pt x="541" y="368"/>
                      <a:pt x="555" y="361"/>
                      <a:pt x="558" y="351"/>
                    </a:cubicBezTo>
                    <a:cubicBezTo>
                      <a:pt x="559" y="345"/>
                      <a:pt x="559" y="342"/>
                      <a:pt x="562" y="334"/>
                    </a:cubicBezTo>
                    <a:cubicBezTo>
                      <a:pt x="565" y="335"/>
                      <a:pt x="568" y="336"/>
                      <a:pt x="572" y="336"/>
                    </a:cubicBezTo>
                    <a:cubicBezTo>
                      <a:pt x="570" y="342"/>
                      <a:pt x="568" y="348"/>
                      <a:pt x="566" y="354"/>
                    </a:cubicBezTo>
                    <a:cubicBezTo>
                      <a:pt x="561" y="369"/>
                      <a:pt x="543" y="381"/>
                      <a:pt x="527" y="381"/>
                    </a:cubicBezTo>
                    <a:cubicBezTo>
                      <a:pt x="512" y="381"/>
                      <a:pt x="503" y="372"/>
                      <a:pt x="493" y="363"/>
                    </a:cubicBezTo>
                    <a:cubicBezTo>
                      <a:pt x="486" y="356"/>
                      <a:pt x="479" y="350"/>
                      <a:pt x="472" y="344"/>
                    </a:cubicBezTo>
                    <a:cubicBezTo>
                      <a:pt x="454" y="338"/>
                      <a:pt x="439" y="332"/>
                      <a:pt x="422" y="319"/>
                    </a:cubicBezTo>
                    <a:cubicBezTo>
                      <a:pt x="434" y="333"/>
                      <a:pt x="442" y="341"/>
                      <a:pt x="459" y="348"/>
                    </a:cubicBezTo>
                    <a:cubicBezTo>
                      <a:pt x="457" y="374"/>
                      <a:pt x="448" y="392"/>
                      <a:pt x="440" y="416"/>
                    </a:cubicBezTo>
                    <a:cubicBezTo>
                      <a:pt x="437" y="427"/>
                      <a:pt x="410" y="471"/>
                      <a:pt x="403" y="475"/>
                    </a:cubicBezTo>
                    <a:cubicBezTo>
                      <a:pt x="398" y="478"/>
                      <a:pt x="365" y="506"/>
                      <a:pt x="358" y="510"/>
                    </a:cubicBezTo>
                    <a:cubicBezTo>
                      <a:pt x="354" y="516"/>
                      <a:pt x="350" y="524"/>
                      <a:pt x="343" y="528"/>
                    </a:cubicBezTo>
                    <a:cubicBezTo>
                      <a:pt x="322" y="539"/>
                      <a:pt x="308" y="518"/>
                      <a:pt x="296" y="500"/>
                    </a:cubicBezTo>
                    <a:cubicBezTo>
                      <a:pt x="291" y="491"/>
                      <a:pt x="277" y="468"/>
                      <a:pt x="289" y="461"/>
                    </a:cubicBezTo>
                    <a:cubicBezTo>
                      <a:pt x="301" y="455"/>
                      <a:pt x="308" y="450"/>
                      <a:pt x="320" y="442"/>
                    </a:cubicBezTo>
                    <a:cubicBezTo>
                      <a:pt x="322" y="445"/>
                      <a:pt x="325" y="448"/>
                      <a:pt x="327" y="452"/>
                    </a:cubicBezTo>
                    <a:cubicBezTo>
                      <a:pt x="327" y="452"/>
                      <a:pt x="327" y="452"/>
                      <a:pt x="327" y="452"/>
                    </a:cubicBezTo>
                    <a:cubicBezTo>
                      <a:pt x="327" y="452"/>
                      <a:pt x="327" y="452"/>
                      <a:pt x="327" y="452"/>
                    </a:cubicBezTo>
                    <a:cubicBezTo>
                      <a:pt x="327" y="452"/>
                      <a:pt x="327" y="452"/>
                      <a:pt x="327" y="452"/>
                    </a:cubicBezTo>
                    <a:cubicBezTo>
                      <a:pt x="327" y="448"/>
                      <a:pt x="326" y="445"/>
                      <a:pt x="326" y="441"/>
                    </a:cubicBezTo>
                    <a:cubicBezTo>
                      <a:pt x="325" y="435"/>
                      <a:pt x="325" y="429"/>
                      <a:pt x="325" y="423"/>
                    </a:cubicBezTo>
                    <a:cubicBezTo>
                      <a:pt x="326" y="417"/>
                      <a:pt x="326" y="410"/>
                      <a:pt x="327" y="404"/>
                    </a:cubicBezTo>
                    <a:cubicBezTo>
                      <a:pt x="325" y="410"/>
                      <a:pt x="321" y="417"/>
                      <a:pt x="320" y="423"/>
                    </a:cubicBezTo>
                    <a:cubicBezTo>
                      <a:pt x="319" y="426"/>
                      <a:pt x="318" y="428"/>
                      <a:pt x="318" y="430"/>
                    </a:cubicBezTo>
                    <a:cubicBezTo>
                      <a:pt x="291" y="435"/>
                      <a:pt x="264" y="436"/>
                      <a:pt x="236" y="431"/>
                    </a:cubicBezTo>
                    <a:cubicBezTo>
                      <a:pt x="235" y="421"/>
                      <a:pt x="232" y="410"/>
                      <a:pt x="231" y="403"/>
                    </a:cubicBezTo>
                    <a:cubicBezTo>
                      <a:pt x="230" y="411"/>
                      <a:pt x="230" y="434"/>
                      <a:pt x="230" y="447"/>
                    </a:cubicBezTo>
                    <a:cubicBezTo>
                      <a:pt x="230" y="458"/>
                      <a:pt x="230" y="461"/>
                      <a:pt x="225" y="470"/>
                    </a:cubicBezTo>
                    <a:cubicBezTo>
                      <a:pt x="220" y="478"/>
                      <a:pt x="218" y="480"/>
                      <a:pt x="211" y="493"/>
                    </a:cubicBezTo>
                    <a:cubicBezTo>
                      <a:pt x="211" y="502"/>
                      <a:pt x="212" y="507"/>
                      <a:pt x="209" y="516"/>
                    </a:cubicBezTo>
                    <a:cubicBezTo>
                      <a:pt x="205" y="529"/>
                      <a:pt x="167" y="519"/>
                      <a:pt x="157" y="516"/>
                    </a:cubicBezTo>
                    <a:cubicBezTo>
                      <a:pt x="145" y="513"/>
                      <a:pt x="119" y="507"/>
                      <a:pt x="125" y="491"/>
                    </a:cubicBezTo>
                    <a:cubicBezTo>
                      <a:pt x="131" y="476"/>
                      <a:pt x="135" y="461"/>
                      <a:pt x="137" y="440"/>
                    </a:cubicBezTo>
                    <a:cubicBezTo>
                      <a:pt x="115" y="408"/>
                      <a:pt x="93" y="363"/>
                      <a:pt x="89" y="323"/>
                    </a:cubicBezTo>
                    <a:cubicBezTo>
                      <a:pt x="86" y="292"/>
                      <a:pt x="88" y="273"/>
                      <a:pt x="95" y="254"/>
                    </a:cubicBezTo>
                    <a:cubicBezTo>
                      <a:pt x="105" y="224"/>
                      <a:pt x="120" y="198"/>
                      <a:pt x="144" y="177"/>
                    </a:cubicBezTo>
                    <a:cubicBezTo>
                      <a:pt x="176" y="148"/>
                      <a:pt x="206" y="137"/>
                      <a:pt x="253" y="130"/>
                    </a:cubicBezTo>
                    <a:cubicBezTo>
                      <a:pt x="242" y="143"/>
                      <a:pt x="231" y="156"/>
                      <a:pt x="219" y="170"/>
                    </a:cubicBezTo>
                    <a:cubicBezTo>
                      <a:pt x="206" y="185"/>
                      <a:pt x="199" y="200"/>
                      <a:pt x="191" y="216"/>
                    </a:cubicBezTo>
                    <a:cubicBezTo>
                      <a:pt x="180" y="238"/>
                      <a:pt x="180" y="246"/>
                      <a:pt x="195" y="265"/>
                    </a:cubicBezTo>
                    <a:cubicBezTo>
                      <a:pt x="207" y="282"/>
                      <a:pt x="214" y="289"/>
                      <a:pt x="219" y="306"/>
                    </a:cubicBezTo>
                    <a:cubicBezTo>
                      <a:pt x="215" y="315"/>
                      <a:pt x="213" y="323"/>
                      <a:pt x="212" y="335"/>
                    </a:cubicBezTo>
                    <a:cubicBezTo>
                      <a:pt x="227" y="352"/>
                      <a:pt x="238" y="363"/>
                      <a:pt x="253" y="367"/>
                    </a:cubicBezTo>
                    <a:cubicBezTo>
                      <a:pt x="267" y="370"/>
                      <a:pt x="279" y="369"/>
                      <a:pt x="292" y="363"/>
                    </a:cubicBezTo>
                    <a:cubicBezTo>
                      <a:pt x="321" y="348"/>
                      <a:pt x="348" y="329"/>
                      <a:pt x="380" y="328"/>
                    </a:cubicBezTo>
                    <a:cubicBezTo>
                      <a:pt x="395" y="291"/>
                      <a:pt x="393" y="261"/>
                      <a:pt x="386" y="225"/>
                    </a:cubicBezTo>
                    <a:cubicBezTo>
                      <a:pt x="381" y="201"/>
                      <a:pt x="379" y="178"/>
                      <a:pt x="378" y="153"/>
                    </a:cubicBezTo>
                    <a:cubicBezTo>
                      <a:pt x="372" y="178"/>
                      <a:pt x="371" y="201"/>
                      <a:pt x="375" y="226"/>
                    </a:cubicBezTo>
                    <a:cubicBezTo>
                      <a:pt x="381" y="257"/>
                      <a:pt x="385" y="291"/>
                      <a:pt x="370" y="318"/>
                    </a:cubicBezTo>
                    <a:cubicBezTo>
                      <a:pt x="340" y="320"/>
                      <a:pt x="315" y="338"/>
                      <a:pt x="289" y="352"/>
                    </a:cubicBezTo>
                    <a:cubicBezTo>
                      <a:pt x="278" y="357"/>
                      <a:pt x="267" y="358"/>
                      <a:pt x="256" y="354"/>
                    </a:cubicBezTo>
                    <a:cubicBezTo>
                      <a:pt x="245" y="351"/>
                      <a:pt x="237" y="344"/>
                      <a:pt x="226" y="331"/>
                    </a:cubicBezTo>
                    <a:cubicBezTo>
                      <a:pt x="225" y="317"/>
                      <a:pt x="228" y="311"/>
                      <a:pt x="235" y="298"/>
                    </a:cubicBezTo>
                    <a:cubicBezTo>
                      <a:pt x="245" y="279"/>
                      <a:pt x="256" y="260"/>
                      <a:pt x="268" y="241"/>
                    </a:cubicBezTo>
                    <a:cubicBezTo>
                      <a:pt x="253" y="259"/>
                      <a:pt x="239" y="274"/>
                      <a:pt x="227" y="292"/>
                    </a:cubicBezTo>
                    <a:cubicBezTo>
                      <a:pt x="223" y="279"/>
                      <a:pt x="216" y="273"/>
                      <a:pt x="206" y="258"/>
                    </a:cubicBezTo>
                    <a:cubicBezTo>
                      <a:pt x="195" y="244"/>
                      <a:pt x="194" y="238"/>
                      <a:pt x="202" y="222"/>
                    </a:cubicBezTo>
                    <a:cubicBezTo>
                      <a:pt x="210" y="206"/>
                      <a:pt x="216" y="191"/>
                      <a:pt x="230" y="177"/>
                    </a:cubicBezTo>
                    <a:cubicBezTo>
                      <a:pt x="253" y="152"/>
                      <a:pt x="274" y="125"/>
                      <a:pt x="299" y="100"/>
                    </a:cubicBezTo>
                    <a:cubicBezTo>
                      <a:pt x="312" y="87"/>
                      <a:pt x="318" y="88"/>
                      <a:pt x="336" y="85"/>
                    </a:cubicBezTo>
                    <a:cubicBezTo>
                      <a:pt x="352" y="82"/>
                      <a:pt x="368" y="79"/>
                      <a:pt x="385" y="75"/>
                    </a:cubicBezTo>
                    <a:cubicBezTo>
                      <a:pt x="368" y="77"/>
                      <a:pt x="353" y="78"/>
                      <a:pt x="337" y="78"/>
                    </a:cubicBezTo>
                    <a:cubicBezTo>
                      <a:pt x="337" y="78"/>
                      <a:pt x="337" y="78"/>
                      <a:pt x="337" y="78"/>
                    </a:cubicBezTo>
                    <a:cubicBezTo>
                      <a:pt x="352" y="58"/>
                      <a:pt x="361" y="47"/>
                      <a:pt x="386" y="36"/>
                    </a:cubicBezTo>
                    <a:cubicBezTo>
                      <a:pt x="448" y="10"/>
                      <a:pt x="487" y="7"/>
                      <a:pt x="535" y="47"/>
                    </a:cubicBezTo>
                    <a:cubicBezTo>
                      <a:pt x="548" y="58"/>
                      <a:pt x="559" y="68"/>
                      <a:pt x="571" y="77"/>
                    </a:cubicBezTo>
                    <a:cubicBezTo>
                      <a:pt x="567" y="78"/>
                      <a:pt x="563" y="79"/>
                      <a:pt x="557" y="81"/>
                    </a:cubicBezTo>
                    <a:cubicBezTo>
                      <a:pt x="564" y="79"/>
                      <a:pt x="571" y="81"/>
                      <a:pt x="578" y="82"/>
                    </a:cubicBezTo>
                    <a:cubicBezTo>
                      <a:pt x="580" y="83"/>
                      <a:pt x="582" y="84"/>
                      <a:pt x="584" y="85"/>
                    </a:cubicBezTo>
                    <a:cubicBezTo>
                      <a:pt x="593" y="91"/>
                      <a:pt x="598" y="94"/>
                      <a:pt x="604" y="102"/>
                    </a:cubicBezTo>
                    <a:cubicBezTo>
                      <a:pt x="610" y="111"/>
                      <a:pt x="615" y="120"/>
                      <a:pt x="620" y="130"/>
                    </a:cubicBezTo>
                    <a:cubicBezTo>
                      <a:pt x="617" y="129"/>
                      <a:pt x="615" y="128"/>
                      <a:pt x="612" y="127"/>
                    </a:cubicBezTo>
                    <a:cubicBezTo>
                      <a:pt x="611" y="126"/>
                      <a:pt x="609" y="126"/>
                      <a:pt x="607" y="125"/>
                    </a:cubicBezTo>
                    <a:cubicBezTo>
                      <a:pt x="603" y="125"/>
                      <a:pt x="599" y="126"/>
                      <a:pt x="596" y="128"/>
                    </a:cubicBezTo>
                    <a:cubicBezTo>
                      <a:pt x="596" y="128"/>
                      <a:pt x="596" y="128"/>
                      <a:pt x="596" y="128"/>
                    </a:cubicBezTo>
                    <a:cubicBezTo>
                      <a:pt x="591" y="131"/>
                      <a:pt x="583" y="133"/>
                      <a:pt x="578" y="134"/>
                    </a:cubicBezTo>
                    <a:cubicBezTo>
                      <a:pt x="580" y="135"/>
                      <a:pt x="586" y="135"/>
                      <a:pt x="589" y="134"/>
                    </a:cubicBezTo>
                    <a:cubicBezTo>
                      <a:pt x="589" y="134"/>
                      <a:pt x="590" y="134"/>
                      <a:pt x="590" y="134"/>
                    </a:cubicBezTo>
                    <a:cubicBezTo>
                      <a:pt x="589" y="136"/>
                      <a:pt x="588" y="138"/>
                      <a:pt x="588" y="141"/>
                    </a:cubicBezTo>
                    <a:cubicBezTo>
                      <a:pt x="588" y="144"/>
                      <a:pt x="588" y="148"/>
                      <a:pt x="590" y="151"/>
                    </a:cubicBezTo>
                    <a:cubicBezTo>
                      <a:pt x="590" y="151"/>
                      <a:pt x="590" y="151"/>
                      <a:pt x="590" y="151"/>
                    </a:cubicBezTo>
                    <a:cubicBezTo>
                      <a:pt x="590" y="152"/>
                      <a:pt x="591" y="153"/>
                      <a:pt x="592" y="153"/>
                    </a:cubicBezTo>
                    <a:cubicBezTo>
                      <a:pt x="589" y="154"/>
                      <a:pt x="587" y="155"/>
                      <a:pt x="584" y="156"/>
                    </a:cubicBezTo>
                    <a:cubicBezTo>
                      <a:pt x="596" y="155"/>
                      <a:pt x="606" y="154"/>
                      <a:pt x="617" y="156"/>
                    </a:cubicBezTo>
                    <a:cubicBezTo>
                      <a:pt x="618" y="159"/>
                      <a:pt x="619" y="163"/>
                      <a:pt x="619" y="167"/>
                    </a:cubicBezTo>
                    <a:cubicBezTo>
                      <a:pt x="618" y="167"/>
                      <a:pt x="617" y="167"/>
                      <a:pt x="615" y="167"/>
                    </a:cubicBezTo>
                    <a:cubicBezTo>
                      <a:pt x="615" y="167"/>
                      <a:pt x="615" y="167"/>
                      <a:pt x="615" y="167"/>
                    </a:cubicBezTo>
                    <a:cubicBezTo>
                      <a:pt x="610" y="163"/>
                      <a:pt x="604" y="164"/>
                      <a:pt x="596" y="166"/>
                    </a:cubicBezTo>
                    <a:cubicBezTo>
                      <a:pt x="571" y="171"/>
                      <a:pt x="577" y="185"/>
                      <a:pt x="566" y="206"/>
                    </a:cubicBezTo>
                    <a:cubicBezTo>
                      <a:pt x="577" y="191"/>
                      <a:pt x="577" y="176"/>
                      <a:pt x="596" y="172"/>
                    </a:cubicBezTo>
                    <a:cubicBezTo>
                      <a:pt x="600" y="171"/>
                      <a:pt x="603" y="169"/>
                      <a:pt x="606" y="170"/>
                    </a:cubicBezTo>
                    <a:cubicBezTo>
                      <a:pt x="601" y="173"/>
                      <a:pt x="596" y="177"/>
                      <a:pt x="594" y="182"/>
                    </a:cubicBezTo>
                    <a:cubicBezTo>
                      <a:pt x="589" y="197"/>
                      <a:pt x="592" y="210"/>
                      <a:pt x="586" y="223"/>
                    </a:cubicBezTo>
                    <a:cubicBezTo>
                      <a:pt x="594" y="211"/>
                      <a:pt x="594" y="199"/>
                      <a:pt x="600" y="186"/>
                    </a:cubicBezTo>
                    <a:cubicBezTo>
                      <a:pt x="603" y="181"/>
                      <a:pt x="611" y="174"/>
                      <a:pt x="616" y="174"/>
                    </a:cubicBezTo>
                    <a:cubicBezTo>
                      <a:pt x="618" y="174"/>
                      <a:pt x="619" y="174"/>
                      <a:pt x="621" y="174"/>
                    </a:cubicBezTo>
                    <a:cubicBezTo>
                      <a:pt x="622" y="182"/>
                      <a:pt x="623" y="190"/>
                      <a:pt x="622" y="197"/>
                    </a:cubicBezTo>
                    <a:cubicBezTo>
                      <a:pt x="621" y="209"/>
                      <a:pt x="618" y="228"/>
                      <a:pt x="616" y="235"/>
                    </a:cubicBezTo>
                    <a:cubicBezTo>
                      <a:pt x="623" y="226"/>
                      <a:pt x="626" y="209"/>
                      <a:pt x="628" y="196"/>
                    </a:cubicBezTo>
                    <a:cubicBezTo>
                      <a:pt x="631" y="183"/>
                      <a:pt x="631" y="168"/>
                      <a:pt x="628" y="154"/>
                    </a:cubicBezTo>
                    <a:cubicBezTo>
                      <a:pt x="624" y="135"/>
                      <a:pt x="644" y="138"/>
                      <a:pt x="655" y="129"/>
                    </a:cubicBezTo>
                    <a:cubicBezTo>
                      <a:pt x="664" y="123"/>
                      <a:pt x="669" y="112"/>
                      <a:pt x="677" y="105"/>
                    </a:cubicBezTo>
                    <a:cubicBezTo>
                      <a:pt x="685" y="97"/>
                      <a:pt x="697" y="108"/>
                      <a:pt x="700" y="115"/>
                    </a:cubicBezTo>
                    <a:cubicBezTo>
                      <a:pt x="713" y="147"/>
                      <a:pt x="718" y="196"/>
                      <a:pt x="715" y="228"/>
                    </a:cubicBezTo>
                    <a:cubicBezTo>
                      <a:pt x="711" y="263"/>
                      <a:pt x="694" y="302"/>
                      <a:pt x="663" y="319"/>
                    </a:cubicBezTo>
                    <a:cubicBezTo>
                      <a:pt x="623" y="341"/>
                      <a:pt x="576" y="328"/>
                      <a:pt x="536" y="314"/>
                    </a:cubicBezTo>
                    <a:close/>
                    <a:moveTo>
                      <a:pt x="656" y="147"/>
                    </a:moveTo>
                    <a:cubicBezTo>
                      <a:pt x="675" y="140"/>
                      <a:pt x="685" y="124"/>
                      <a:pt x="690" y="105"/>
                    </a:cubicBezTo>
                    <a:cubicBezTo>
                      <a:pt x="682" y="121"/>
                      <a:pt x="670" y="134"/>
                      <a:pt x="654" y="142"/>
                    </a:cubicBezTo>
                    <a:cubicBezTo>
                      <a:pt x="645" y="146"/>
                      <a:pt x="639" y="145"/>
                      <a:pt x="630" y="144"/>
                    </a:cubicBezTo>
                    <a:cubicBezTo>
                      <a:pt x="640" y="147"/>
                      <a:pt x="646" y="150"/>
                      <a:pt x="656" y="147"/>
                    </a:cubicBezTo>
                    <a:close/>
                    <a:moveTo>
                      <a:pt x="379" y="103"/>
                    </a:moveTo>
                    <a:cubicBezTo>
                      <a:pt x="379" y="103"/>
                      <a:pt x="379" y="103"/>
                      <a:pt x="379" y="103"/>
                    </a:cubicBezTo>
                    <a:cubicBezTo>
                      <a:pt x="365" y="105"/>
                      <a:pt x="352" y="106"/>
                      <a:pt x="338" y="108"/>
                    </a:cubicBezTo>
                    <a:cubicBezTo>
                      <a:pt x="327" y="109"/>
                      <a:pt x="325" y="108"/>
                      <a:pt x="317" y="116"/>
                    </a:cubicBezTo>
                    <a:cubicBezTo>
                      <a:pt x="305" y="129"/>
                      <a:pt x="293" y="170"/>
                      <a:pt x="289" y="187"/>
                    </a:cubicBezTo>
                    <a:cubicBezTo>
                      <a:pt x="295" y="173"/>
                      <a:pt x="310" y="134"/>
                      <a:pt x="321" y="124"/>
                    </a:cubicBezTo>
                    <a:cubicBezTo>
                      <a:pt x="325" y="122"/>
                      <a:pt x="327" y="120"/>
                      <a:pt x="329" y="119"/>
                    </a:cubicBezTo>
                    <a:cubicBezTo>
                      <a:pt x="321" y="133"/>
                      <a:pt x="322" y="136"/>
                      <a:pt x="324" y="155"/>
                    </a:cubicBezTo>
                    <a:cubicBezTo>
                      <a:pt x="327" y="136"/>
                      <a:pt x="333" y="129"/>
                      <a:pt x="344" y="115"/>
                    </a:cubicBezTo>
                    <a:cubicBezTo>
                      <a:pt x="356" y="112"/>
                      <a:pt x="367" y="108"/>
                      <a:pt x="379" y="103"/>
                    </a:cubicBezTo>
                    <a:cubicBezTo>
                      <a:pt x="379" y="103"/>
                      <a:pt x="379" y="103"/>
                      <a:pt x="379" y="103"/>
                    </a:cubicBezTo>
                    <a:close/>
                    <a:moveTo>
                      <a:pt x="478" y="102"/>
                    </a:moveTo>
                    <a:cubicBezTo>
                      <a:pt x="445" y="110"/>
                      <a:pt x="438" y="124"/>
                      <a:pt x="443" y="146"/>
                    </a:cubicBezTo>
                    <a:cubicBezTo>
                      <a:pt x="446" y="129"/>
                      <a:pt x="453" y="114"/>
                      <a:pt x="478" y="102"/>
                    </a:cubicBezTo>
                    <a:close/>
                    <a:moveTo>
                      <a:pt x="543" y="166"/>
                    </a:moveTo>
                    <a:cubicBezTo>
                      <a:pt x="537" y="166"/>
                      <a:pt x="530" y="167"/>
                      <a:pt x="523" y="170"/>
                    </a:cubicBezTo>
                    <a:cubicBezTo>
                      <a:pt x="522" y="167"/>
                      <a:pt x="522" y="165"/>
                      <a:pt x="521" y="163"/>
                    </a:cubicBezTo>
                    <a:cubicBezTo>
                      <a:pt x="518" y="157"/>
                      <a:pt x="513" y="153"/>
                      <a:pt x="508" y="151"/>
                    </a:cubicBezTo>
                    <a:cubicBezTo>
                      <a:pt x="513" y="149"/>
                      <a:pt x="518" y="146"/>
                      <a:pt x="521" y="142"/>
                    </a:cubicBezTo>
                    <a:cubicBezTo>
                      <a:pt x="510" y="148"/>
                      <a:pt x="498" y="146"/>
                      <a:pt x="488" y="153"/>
                    </a:cubicBezTo>
                    <a:cubicBezTo>
                      <a:pt x="480" y="158"/>
                      <a:pt x="469" y="176"/>
                      <a:pt x="460" y="183"/>
                    </a:cubicBezTo>
                    <a:cubicBezTo>
                      <a:pt x="466" y="181"/>
                      <a:pt x="472" y="177"/>
                      <a:pt x="478" y="173"/>
                    </a:cubicBezTo>
                    <a:cubicBezTo>
                      <a:pt x="478" y="176"/>
                      <a:pt x="478" y="179"/>
                      <a:pt x="480" y="182"/>
                    </a:cubicBezTo>
                    <a:cubicBezTo>
                      <a:pt x="482" y="187"/>
                      <a:pt x="486" y="190"/>
                      <a:pt x="490" y="192"/>
                    </a:cubicBezTo>
                    <a:cubicBezTo>
                      <a:pt x="487" y="196"/>
                      <a:pt x="484" y="201"/>
                      <a:pt x="482" y="206"/>
                    </a:cubicBezTo>
                    <a:cubicBezTo>
                      <a:pt x="498" y="187"/>
                      <a:pt x="521" y="173"/>
                      <a:pt x="543" y="166"/>
                    </a:cubicBezTo>
                    <a:close/>
                    <a:moveTo>
                      <a:pt x="526" y="288"/>
                    </a:moveTo>
                    <a:cubicBezTo>
                      <a:pt x="522" y="289"/>
                      <a:pt x="515" y="290"/>
                      <a:pt x="511" y="291"/>
                    </a:cubicBezTo>
                    <a:cubicBezTo>
                      <a:pt x="500" y="293"/>
                      <a:pt x="499" y="295"/>
                      <a:pt x="498" y="306"/>
                    </a:cubicBezTo>
                    <a:cubicBezTo>
                      <a:pt x="497" y="311"/>
                      <a:pt x="496" y="317"/>
                      <a:pt x="495" y="322"/>
                    </a:cubicBezTo>
                    <a:cubicBezTo>
                      <a:pt x="497" y="316"/>
                      <a:pt x="500" y="310"/>
                      <a:pt x="502" y="304"/>
                    </a:cubicBezTo>
                    <a:cubicBezTo>
                      <a:pt x="505" y="299"/>
                      <a:pt x="506" y="298"/>
                      <a:pt x="511" y="295"/>
                    </a:cubicBezTo>
                    <a:cubicBezTo>
                      <a:pt x="511" y="295"/>
                      <a:pt x="511" y="295"/>
                      <a:pt x="511" y="295"/>
                    </a:cubicBezTo>
                    <a:cubicBezTo>
                      <a:pt x="515" y="293"/>
                      <a:pt x="522" y="290"/>
                      <a:pt x="526" y="288"/>
                    </a:cubicBezTo>
                    <a:close/>
                    <a:moveTo>
                      <a:pt x="74" y="189"/>
                    </a:moveTo>
                    <a:cubicBezTo>
                      <a:pt x="74" y="190"/>
                      <a:pt x="73" y="190"/>
                      <a:pt x="73" y="191"/>
                    </a:cubicBezTo>
                    <a:cubicBezTo>
                      <a:pt x="73" y="193"/>
                      <a:pt x="72" y="195"/>
                      <a:pt x="72" y="197"/>
                    </a:cubicBezTo>
                    <a:cubicBezTo>
                      <a:pt x="75" y="196"/>
                      <a:pt x="77" y="198"/>
                      <a:pt x="79" y="200"/>
                    </a:cubicBezTo>
                    <a:cubicBezTo>
                      <a:pt x="79" y="195"/>
                      <a:pt x="78" y="191"/>
                      <a:pt x="74" y="189"/>
                    </a:cubicBezTo>
                    <a:close/>
                    <a:moveTo>
                      <a:pt x="72" y="438"/>
                    </a:moveTo>
                    <a:cubicBezTo>
                      <a:pt x="80" y="446"/>
                      <a:pt x="109" y="468"/>
                      <a:pt x="120" y="453"/>
                    </a:cubicBezTo>
                    <a:cubicBezTo>
                      <a:pt x="122" y="450"/>
                      <a:pt x="123" y="446"/>
                      <a:pt x="124" y="442"/>
                    </a:cubicBezTo>
                    <a:cubicBezTo>
                      <a:pt x="124" y="442"/>
                      <a:pt x="124" y="442"/>
                      <a:pt x="124" y="442"/>
                    </a:cubicBezTo>
                    <a:cubicBezTo>
                      <a:pt x="109" y="418"/>
                      <a:pt x="94" y="390"/>
                      <a:pt x="86" y="361"/>
                    </a:cubicBezTo>
                    <a:cubicBezTo>
                      <a:pt x="85" y="365"/>
                      <a:pt x="83" y="369"/>
                      <a:pt x="81" y="373"/>
                    </a:cubicBezTo>
                    <a:cubicBezTo>
                      <a:pt x="74" y="381"/>
                      <a:pt x="67" y="388"/>
                      <a:pt x="60" y="395"/>
                    </a:cubicBezTo>
                    <a:cubicBezTo>
                      <a:pt x="55" y="400"/>
                      <a:pt x="54" y="400"/>
                      <a:pt x="55" y="408"/>
                    </a:cubicBezTo>
                    <a:cubicBezTo>
                      <a:pt x="57" y="418"/>
                      <a:pt x="63" y="429"/>
                      <a:pt x="72" y="438"/>
                    </a:cubicBezTo>
                    <a:close/>
                    <a:moveTo>
                      <a:pt x="622" y="135"/>
                    </a:moveTo>
                    <a:cubicBezTo>
                      <a:pt x="622" y="133"/>
                      <a:pt x="621" y="132"/>
                      <a:pt x="620" y="130"/>
                    </a:cubicBezTo>
                    <a:cubicBezTo>
                      <a:pt x="619" y="130"/>
                      <a:pt x="618" y="130"/>
                      <a:pt x="617" y="130"/>
                    </a:cubicBezTo>
                    <a:cubicBezTo>
                      <a:pt x="619" y="132"/>
                      <a:pt x="620" y="134"/>
                      <a:pt x="621" y="136"/>
                    </a:cubicBezTo>
                    <a:cubicBezTo>
                      <a:pt x="621" y="135"/>
                      <a:pt x="622" y="135"/>
                      <a:pt x="622" y="135"/>
                    </a:cubicBezTo>
                    <a:close/>
                    <a:moveTo>
                      <a:pt x="47" y="233"/>
                    </a:moveTo>
                    <a:cubicBezTo>
                      <a:pt x="49" y="240"/>
                      <a:pt x="50" y="245"/>
                      <a:pt x="53" y="251"/>
                    </a:cubicBezTo>
                    <a:cubicBezTo>
                      <a:pt x="58" y="262"/>
                      <a:pt x="73" y="259"/>
                      <a:pt x="84" y="255"/>
                    </a:cubicBezTo>
                    <a:cubicBezTo>
                      <a:pt x="84" y="254"/>
                      <a:pt x="84" y="253"/>
                      <a:pt x="85" y="252"/>
                    </a:cubicBezTo>
                    <a:cubicBezTo>
                      <a:pt x="86" y="246"/>
                      <a:pt x="88" y="241"/>
                      <a:pt x="90" y="235"/>
                    </a:cubicBezTo>
                    <a:cubicBezTo>
                      <a:pt x="86" y="239"/>
                      <a:pt x="81" y="242"/>
                      <a:pt x="75" y="245"/>
                    </a:cubicBezTo>
                    <a:cubicBezTo>
                      <a:pt x="60" y="251"/>
                      <a:pt x="60" y="246"/>
                      <a:pt x="54" y="232"/>
                    </a:cubicBezTo>
                    <a:cubicBezTo>
                      <a:pt x="68" y="221"/>
                      <a:pt x="61" y="207"/>
                      <a:pt x="66" y="192"/>
                    </a:cubicBezTo>
                    <a:cubicBezTo>
                      <a:pt x="67" y="188"/>
                      <a:pt x="68" y="185"/>
                      <a:pt x="70" y="180"/>
                    </a:cubicBezTo>
                    <a:cubicBezTo>
                      <a:pt x="56" y="189"/>
                      <a:pt x="29" y="214"/>
                      <a:pt x="47" y="233"/>
                    </a:cubicBezTo>
                    <a:close/>
                    <a:moveTo>
                      <a:pt x="484" y="187"/>
                    </a:moveTo>
                    <a:cubicBezTo>
                      <a:pt x="485" y="190"/>
                      <a:pt x="487" y="191"/>
                      <a:pt x="490" y="192"/>
                    </a:cubicBezTo>
                    <a:cubicBezTo>
                      <a:pt x="493" y="188"/>
                      <a:pt x="497" y="184"/>
                      <a:pt x="502" y="181"/>
                    </a:cubicBezTo>
                    <a:cubicBezTo>
                      <a:pt x="502" y="180"/>
                      <a:pt x="501" y="180"/>
                      <a:pt x="501" y="179"/>
                    </a:cubicBezTo>
                    <a:cubicBezTo>
                      <a:pt x="499" y="175"/>
                      <a:pt x="493" y="173"/>
                      <a:pt x="489" y="175"/>
                    </a:cubicBezTo>
                    <a:cubicBezTo>
                      <a:pt x="484" y="177"/>
                      <a:pt x="482" y="183"/>
                      <a:pt x="484" y="187"/>
                    </a:cubicBezTo>
                    <a:moveTo>
                      <a:pt x="589" y="147"/>
                    </a:moveTo>
                    <a:cubicBezTo>
                      <a:pt x="589" y="149"/>
                      <a:pt x="590" y="152"/>
                      <a:pt x="592" y="153"/>
                    </a:cubicBezTo>
                    <a:cubicBezTo>
                      <a:pt x="595" y="152"/>
                      <a:pt x="599" y="151"/>
                      <a:pt x="602" y="150"/>
                    </a:cubicBezTo>
                    <a:cubicBezTo>
                      <a:pt x="603" y="150"/>
                      <a:pt x="603" y="149"/>
                      <a:pt x="603" y="148"/>
                    </a:cubicBezTo>
                    <a:cubicBezTo>
                      <a:pt x="603" y="144"/>
                      <a:pt x="600" y="141"/>
                      <a:pt x="597" y="140"/>
                    </a:cubicBezTo>
                    <a:cubicBezTo>
                      <a:pt x="593" y="140"/>
                      <a:pt x="589" y="143"/>
                      <a:pt x="589" y="147"/>
                    </a:cubicBezTo>
                    <a:moveTo>
                      <a:pt x="41" y="162"/>
                    </a:moveTo>
                    <a:cubicBezTo>
                      <a:pt x="12" y="183"/>
                      <a:pt x="4" y="192"/>
                      <a:pt x="8" y="233"/>
                    </a:cubicBezTo>
                    <a:cubicBezTo>
                      <a:pt x="8" y="233"/>
                      <a:pt x="8" y="233"/>
                      <a:pt x="8" y="233"/>
                    </a:cubicBezTo>
                    <a:cubicBezTo>
                      <a:pt x="11" y="201"/>
                      <a:pt x="18" y="187"/>
                      <a:pt x="41" y="162"/>
                    </a:cubicBezTo>
                    <a:close/>
                    <a:moveTo>
                      <a:pt x="341" y="3"/>
                    </a:moveTo>
                    <a:cubicBezTo>
                      <a:pt x="324" y="7"/>
                      <a:pt x="320" y="10"/>
                      <a:pt x="315" y="27"/>
                    </a:cubicBezTo>
                    <a:cubicBezTo>
                      <a:pt x="323" y="14"/>
                      <a:pt x="328" y="10"/>
                      <a:pt x="341" y="3"/>
                    </a:cubicBezTo>
                    <a:close/>
                    <a:moveTo>
                      <a:pt x="368" y="0"/>
                    </a:moveTo>
                    <a:cubicBezTo>
                      <a:pt x="334" y="8"/>
                      <a:pt x="324" y="14"/>
                      <a:pt x="312" y="54"/>
                    </a:cubicBezTo>
                    <a:cubicBezTo>
                      <a:pt x="327" y="25"/>
                      <a:pt x="338" y="14"/>
                      <a:pt x="368" y="0"/>
                    </a:cubicBezTo>
                    <a:close/>
                    <a:moveTo>
                      <a:pt x="1" y="207"/>
                    </a:moveTo>
                    <a:cubicBezTo>
                      <a:pt x="4" y="192"/>
                      <a:pt x="7" y="186"/>
                      <a:pt x="16" y="174"/>
                    </a:cubicBezTo>
                    <a:cubicBezTo>
                      <a:pt x="1" y="185"/>
                      <a:pt x="0" y="189"/>
                      <a:pt x="1" y="207"/>
                    </a:cubicBezTo>
                    <a:close/>
                  </a:path>
                </a:pathLst>
              </a:custGeom>
              <a:solidFill>
                <a:schemeClr val="tx2"/>
              </a:solidFill>
              <a:ln w="19050" cap="flat" cmpd="sng" algn="ctr">
                <a:noFill/>
                <a:prstDash val="solid"/>
                <a:headEnd type="none" w="med" len="med"/>
                <a:tailEnd type="none" w="med" len="med"/>
              </a:ln>
              <a:effectLst/>
            </p:spPr>
            <p:txBody>
              <a:bodyPr rot="0" spcFirstLastPara="0" vert="horz" wrap="square" lIns="179188" tIns="143350" rIns="179188" bIns="14335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564">
                  <a:lnSpc>
                    <a:spcPct val="90000"/>
                  </a:lnSpc>
                </a:pPr>
                <a:endParaRPr lang="en-US" sz="1175" kern="0">
                  <a:gradFill>
                    <a:gsLst>
                      <a:gs pos="0">
                        <a:srgbClr val="FFFFFF"/>
                      </a:gs>
                      <a:gs pos="100000">
                        <a:srgbClr val="FFFFFF"/>
                      </a:gs>
                    </a:gsLst>
                    <a:lin ang="5400000" scaled="0"/>
                  </a:gradFill>
                  <a:ea typeface="Segoe UI" pitchFamily="34" charset="0"/>
                  <a:cs typeface="Segoe UI" pitchFamily="34" charset="0"/>
                </a:endParaRPr>
              </a:p>
            </p:txBody>
          </p:sp>
        </p:grpSp>
      </p:grpSp>
      <p:cxnSp>
        <p:nvCxnSpPr>
          <p:cNvPr id="202" name="Straight Connector 201"/>
          <p:cNvCxnSpPr>
            <a:cxnSpLocks/>
          </p:cNvCxnSpPr>
          <p:nvPr/>
        </p:nvCxnSpPr>
        <p:spPr>
          <a:xfrm>
            <a:off x="1664132" y="3949507"/>
            <a:ext cx="697754" cy="0"/>
          </a:xfrm>
          <a:prstGeom prst="line">
            <a:avLst/>
          </a:prstGeom>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253" name="TextBox 252"/>
          <p:cNvSpPr txBox="1"/>
          <p:nvPr/>
        </p:nvSpPr>
        <p:spPr>
          <a:xfrm>
            <a:off x="1285700" y="5345382"/>
            <a:ext cx="1075129" cy="452569"/>
          </a:xfrm>
          <a:prstGeom prst="rect">
            <a:avLst/>
          </a:prstGeom>
          <a:noFill/>
        </p:spPr>
        <p:txBody>
          <a:bodyPr wrap="square" lIns="186494" tIns="149196" rIns="186494" bIns="149196" rtlCol="0">
            <a:spAutoFit/>
          </a:bodyPr>
          <a:lstStyle/>
          <a:p>
            <a:pPr algn="ctr" defTabSz="932563">
              <a:lnSpc>
                <a:spcPct val="90000"/>
              </a:lnSpc>
              <a:spcAft>
                <a:spcPts val="612"/>
              </a:spcAft>
            </a:pPr>
            <a:r>
              <a:rPr lang="en-US" sz="1071" dirty="0"/>
              <a:t>SQL Server</a:t>
            </a:r>
          </a:p>
        </p:txBody>
      </p:sp>
      <p:sp>
        <p:nvSpPr>
          <p:cNvPr id="255" name="Oval 254"/>
          <p:cNvSpPr/>
          <p:nvPr/>
        </p:nvSpPr>
        <p:spPr bwMode="auto">
          <a:xfrm>
            <a:off x="1490803" y="4756499"/>
            <a:ext cx="664925" cy="664924"/>
          </a:xfrm>
          <a:prstGeom prst="ellipse">
            <a:avLst/>
          </a:prstGeom>
          <a:solidFill>
            <a:schemeClr val="bg1"/>
          </a:solidFill>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258" name="TextBox 257"/>
          <p:cNvSpPr txBox="1"/>
          <p:nvPr/>
        </p:nvSpPr>
        <p:spPr>
          <a:xfrm>
            <a:off x="621791" y="4647103"/>
            <a:ext cx="977391" cy="449625"/>
          </a:xfrm>
          <a:prstGeom prst="rect">
            <a:avLst/>
          </a:prstGeom>
          <a:noFill/>
        </p:spPr>
        <p:txBody>
          <a:bodyPr wrap="square" lIns="186494" tIns="149196" rIns="186494" bIns="149196" rtlCol="0">
            <a:spAutoFit/>
          </a:bodyPr>
          <a:lstStyle/>
          <a:p>
            <a:pPr algn="ctr" defTabSz="932563">
              <a:lnSpc>
                <a:spcPct val="90000"/>
              </a:lnSpc>
              <a:spcAft>
                <a:spcPts val="612"/>
              </a:spcAft>
            </a:pPr>
            <a:r>
              <a:rPr lang="en-US" sz="1071" dirty="0"/>
              <a:t>Storage</a:t>
            </a:r>
            <a:endParaRPr lang="en-US" sz="1071" dirty="0">
              <a:latin typeface="Segoe UI Semilight"/>
            </a:endParaRPr>
          </a:p>
        </p:txBody>
      </p:sp>
      <p:sp>
        <p:nvSpPr>
          <p:cNvPr id="260" name="Oval 259"/>
          <p:cNvSpPr/>
          <p:nvPr/>
        </p:nvSpPr>
        <p:spPr bwMode="auto">
          <a:xfrm>
            <a:off x="778024" y="4058221"/>
            <a:ext cx="664925" cy="664924"/>
          </a:xfrm>
          <a:prstGeom prst="ellipse">
            <a:avLst/>
          </a:prstGeom>
          <a:solidFill>
            <a:schemeClr val="bg1"/>
          </a:solidFill>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263" name="TextBox 262"/>
          <p:cNvSpPr txBox="1"/>
          <p:nvPr/>
        </p:nvSpPr>
        <p:spPr>
          <a:xfrm>
            <a:off x="460032" y="2728454"/>
            <a:ext cx="1300906" cy="564985"/>
          </a:xfrm>
          <a:prstGeom prst="rect">
            <a:avLst/>
          </a:prstGeom>
          <a:noFill/>
        </p:spPr>
        <p:txBody>
          <a:bodyPr wrap="square" lIns="186494" tIns="149196" rIns="186494" bIns="149196" rtlCol="0">
            <a:spAutoFit/>
          </a:bodyPr>
          <a:lstStyle/>
          <a:p>
            <a:pPr algn="ctr" defTabSz="932563">
              <a:lnSpc>
                <a:spcPct val="80000"/>
              </a:lnSpc>
              <a:spcAft>
                <a:spcPts val="612"/>
              </a:spcAft>
            </a:pPr>
            <a:r>
              <a:rPr lang="en-US" sz="1071" dirty="0"/>
              <a:t>Machine Learning</a:t>
            </a:r>
          </a:p>
        </p:txBody>
      </p:sp>
      <p:sp>
        <p:nvSpPr>
          <p:cNvPr id="265" name="Oval 264"/>
          <p:cNvSpPr/>
          <p:nvPr/>
        </p:nvSpPr>
        <p:spPr bwMode="auto">
          <a:xfrm>
            <a:off x="778024" y="3197979"/>
            <a:ext cx="664925" cy="664923"/>
          </a:xfrm>
          <a:prstGeom prst="ellipse">
            <a:avLst/>
          </a:prstGeom>
          <a:solidFill>
            <a:schemeClr val="bg1"/>
          </a:solidFill>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268" name="TextBox 267"/>
          <p:cNvSpPr txBox="1"/>
          <p:nvPr/>
        </p:nvSpPr>
        <p:spPr>
          <a:xfrm>
            <a:off x="1334570" y="1935275"/>
            <a:ext cx="977391" cy="783148"/>
          </a:xfrm>
          <a:prstGeom prst="rect">
            <a:avLst/>
          </a:prstGeom>
          <a:noFill/>
        </p:spPr>
        <p:txBody>
          <a:bodyPr wrap="square" lIns="186494" tIns="149196" rIns="186494" bIns="149196" rtlCol="0">
            <a:spAutoFit/>
          </a:bodyPr>
          <a:lstStyle/>
          <a:p>
            <a:pPr algn="ctr" defTabSz="932563">
              <a:lnSpc>
                <a:spcPct val="80000"/>
              </a:lnSpc>
              <a:spcAft>
                <a:spcPts val="612"/>
              </a:spcAft>
            </a:pPr>
            <a:r>
              <a:rPr lang="en-US" sz="1071" dirty="0"/>
              <a:t>Stream Analytics</a:t>
            </a:r>
          </a:p>
          <a:p>
            <a:pPr algn="ctr" defTabSz="932563">
              <a:lnSpc>
                <a:spcPct val="80000"/>
              </a:lnSpc>
              <a:spcAft>
                <a:spcPts val="612"/>
              </a:spcAft>
            </a:pPr>
            <a:endParaRPr lang="en-US" sz="1071" dirty="0">
              <a:latin typeface="Segoe UI Semilight"/>
            </a:endParaRPr>
          </a:p>
        </p:txBody>
      </p:sp>
      <p:sp>
        <p:nvSpPr>
          <p:cNvPr id="270" name="Oval 269"/>
          <p:cNvSpPr/>
          <p:nvPr/>
        </p:nvSpPr>
        <p:spPr bwMode="auto">
          <a:xfrm>
            <a:off x="1490803" y="2418998"/>
            <a:ext cx="664925" cy="664923"/>
          </a:xfrm>
          <a:prstGeom prst="ellipse">
            <a:avLst/>
          </a:prstGeom>
          <a:solidFill>
            <a:schemeClr val="bg1"/>
          </a:solidFill>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272" name="Group 271"/>
          <p:cNvGrpSpPr/>
          <p:nvPr/>
        </p:nvGrpSpPr>
        <p:grpSpPr>
          <a:xfrm>
            <a:off x="2152252" y="1861799"/>
            <a:ext cx="1182642" cy="1017653"/>
            <a:chOff x="2724582" y="4206702"/>
            <a:chExt cx="1275513" cy="1097570"/>
          </a:xfrm>
        </p:grpSpPr>
        <p:sp>
          <p:nvSpPr>
            <p:cNvPr id="273" name="TextBox 272"/>
            <p:cNvSpPr txBox="1"/>
            <p:nvPr/>
          </p:nvSpPr>
          <p:spPr>
            <a:xfrm>
              <a:off x="2724582" y="4206702"/>
              <a:ext cx="1275513" cy="488109"/>
            </a:xfrm>
            <a:prstGeom prst="rect">
              <a:avLst/>
            </a:prstGeom>
            <a:noFill/>
          </p:spPr>
          <p:txBody>
            <a:bodyPr wrap="square" lIns="186494" tIns="149196" rIns="186494" bIns="149196" rtlCol="0">
              <a:spAutoFit/>
            </a:bodyPr>
            <a:lstStyle/>
            <a:p>
              <a:pPr algn="ctr" defTabSz="932563">
                <a:lnSpc>
                  <a:spcPct val="90000"/>
                </a:lnSpc>
                <a:spcAft>
                  <a:spcPts val="612"/>
                </a:spcAft>
              </a:pPr>
              <a:r>
                <a:rPr lang="en-US" sz="1071" dirty="0"/>
                <a:t>Event Hubs</a:t>
              </a:r>
            </a:p>
          </p:txBody>
        </p:sp>
        <p:sp>
          <p:nvSpPr>
            <p:cNvPr id="275" name="Oval 274"/>
            <p:cNvSpPr/>
            <p:nvPr/>
          </p:nvSpPr>
          <p:spPr bwMode="auto">
            <a:xfrm>
              <a:off x="3003770" y="4587132"/>
              <a:ext cx="717140" cy="717140"/>
            </a:xfrm>
            <a:prstGeom prst="ellipse">
              <a:avLst/>
            </a:prstGeom>
            <a:solidFill>
              <a:schemeClr val="bg1"/>
            </a:solidFill>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6" name="Group 15"/>
          <p:cNvGrpSpPr/>
          <p:nvPr/>
        </p:nvGrpSpPr>
        <p:grpSpPr>
          <a:xfrm>
            <a:off x="2331253" y="3027392"/>
            <a:ext cx="306846" cy="1831877"/>
            <a:chOff x="2497621" y="3020617"/>
            <a:chExt cx="300857" cy="1484397"/>
          </a:xfrm>
        </p:grpSpPr>
        <p:cxnSp>
          <p:nvCxnSpPr>
            <p:cNvPr id="277" name="Straight Connector 276"/>
            <p:cNvCxnSpPr>
              <a:cxnSpLocks/>
            </p:cNvCxnSpPr>
            <p:nvPr/>
          </p:nvCxnSpPr>
          <p:spPr>
            <a:xfrm flipV="1">
              <a:off x="2525643" y="4168890"/>
              <a:ext cx="272835" cy="336124"/>
            </a:xfrm>
            <a:prstGeom prst="line">
              <a:avLst/>
            </a:prstGeom>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cxnSpLocks/>
            </p:cNvCxnSpPr>
            <p:nvPr/>
          </p:nvCxnSpPr>
          <p:spPr>
            <a:xfrm>
              <a:off x="2497621" y="3020617"/>
              <a:ext cx="286816" cy="353348"/>
            </a:xfrm>
            <a:prstGeom prst="line">
              <a:avLst/>
            </a:prstGeom>
            <a:ln w="47625">
              <a:solidFill>
                <a:schemeClr val="bg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cxnSp>
      </p:grpSp>
      <p:sp>
        <p:nvSpPr>
          <p:cNvPr id="280" name="TextBox 279"/>
          <p:cNvSpPr txBox="1"/>
          <p:nvPr/>
        </p:nvSpPr>
        <p:spPr>
          <a:xfrm>
            <a:off x="3219997" y="3759995"/>
            <a:ext cx="1075129" cy="452569"/>
          </a:xfrm>
          <a:prstGeom prst="rect">
            <a:avLst/>
          </a:prstGeom>
          <a:noFill/>
        </p:spPr>
        <p:txBody>
          <a:bodyPr wrap="square" lIns="186494" tIns="149196" rIns="186494" bIns="149196" rtlCol="0">
            <a:spAutoFit/>
          </a:bodyPr>
          <a:lstStyle/>
          <a:p>
            <a:pPr algn="ctr" defTabSz="932563">
              <a:lnSpc>
                <a:spcPct val="90000"/>
              </a:lnSpc>
              <a:spcAft>
                <a:spcPts val="612"/>
              </a:spcAft>
            </a:pPr>
            <a:r>
              <a:rPr lang="en-US" sz="1071" dirty="0">
                <a:solidFill>
                  <a:schemeClr val="tx2"/>
                </a:solidFill>
              </a:rPr>
              <a:t>Power BI</a:t>
            </a:r>
          </a:p>
        </p:txBody>
      </p:sp>
      <p:sp>
        <p:nvSpPr>
          <p:cNvPr id="282" name="Oval 281"/>
          <p:cNvSpPr/>
          <p:nvPr/>
        </p:nvSpPr>
        <p:spPr bwMode="auto">
          <a:xfrm>
            <a:off x="2660724" y="3594855"/>
            <a:ext cx="731416" cy="731415"/>
          </a:xfrm>
          <a:prstGeom prst="ellipse">
            <a:avLst/>
          </a:prstGeom>
          <a:solidFill>
            <a:schemeClr val="bg1"/>
          </a:solidFill>
          <a:ln w="47625">
            <a:solidFill>
              <a:schemeClr val="tx2"/>
            </a:solidFill>
            <a:headEnd type="none"/>
            <a:tailEnd type="triangl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195" name="Group 194"/>
          <p:cNvGrpSpPr>
            <a:grpSpLocks noChangeAspect="1"/>
          </p:cNvGrpSpPr>
          <p:nvPr/>
        </p:nvGrpSpPr>
        <p:grpSpPr bwMode="auto">
          <a:xfrm>
            <a:off x="2826931" y="3747336"/>
            <a:ext cx="414220" cy="436365"/>
            <a:chOff x="1782" y="-5"/>
            <a:chExt cx="4115" cy="4335"/>
          </a:xfrm>
          <a:solidFill>
            <a:schemeClr val="accent1"/>
          </a:solidFill>
        </p:grpSpPr>
        <p:sp>
          <p:nvSpPr>
            <p:cNvPr id="196"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solidFill>
                  <a:schemeClr val="tx2"/>
                </a:solidFill>
              </a:endParaRPr>
            </a:p>
          </p:txBody>
        </p:sp>
        <p:sp>
          <p:nvSpPr>
            <p:cNvPr id="197"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solidFill>
                  <a:schemeClr val="tx2"/>
                </a:solidFill>
              </a:endParaRPr>
            </a:p>
          </p:txBody>
        </p:sp>
        <p:sp>
          <p:nvSpPr>
            <p:cNvPr id="198"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solidFill>
                  <a:schemeClr val="tx2"/>
                </a:solidFill>
              </a:endParaRPr>
            </a:p>
          </p:txBody>
        </p:sp>
        <p:sp>
          <p:nvSpPr>
            <p:cNvPr id="199"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solidFill>
                  <a:schemeClr val="tx2"/>
                </a:solidFill>
              </a:endParaRPr>
            </a:p>
          </p:txBody>
        </p:sp>
        <p:sp>
          <p:nvSpPr>
            <p:cNvPr id="200"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solidFill>
                  <a:schemeClr val="tx2"/>
                </a:solidFill>
              </a:endParaRPr>
            </a:p>
          </p:txBody>
        </p:sp>
      </p:grpSp>
      <p:pic>
        <p:nvPicPr>
          <p:cNvPr id="147" name="Picture 1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1456" y="3327887"/>
            <a:ext cx="378061" cy="378061"/>
          </a:xfrm>
          <a:prstGeom prst="rect">
            <a:avLst/>
          </a:prstGeom>
        </p:spPr>
      </p:pic>
      <p:pic>
        <p:nvPicPr>
          <p:cNvPr id="143" name="Picture 1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6435" y="2510465"/>
            <a:ext cx="473660" cy="473661"/>
          </a:xfrm>
          <a:prstGeom prst="rect">
            <a:avLst/>
          </a:prstGeom>
        </p:spPr>
      </p:pic>
      <p:pic>
        <p:nvPicPr>
          <p:cNvPr id="149" name="Picture 1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2745" y="2366929"/>
            <a:ext cx="352613" cy="352614"/>
          </a:xfrm>
          <a:prstGeom prst="rect">
            <a:avLst/>
          </a:prstGeom>
        </p:spPr>
      </p:pic>
      <p:pic>
        <p:nvPicPr>
          <p:cNvPr id="145" name="Picture 1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7537" y="4881465"/>
            <a:ext cx="391455" cy="391455"/>
          </a:xfrm>
          <a:prstGeom prst="rect">
            <a:avLst/>
          </a:prstGeom>
          <a:noFill/>
        </p:spPr>
      </p:pic>
      <p:pic>
        <p:nvPicPr>
          <p:cNvPr id="155" name="Picture 15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757" y="4196763"/>
            <a:ext cx="391456" cy="391455"/>
          </a:xfrm>
          <a:prstGeom prst="rect">
            <a:avLst/>
          </a:prstGeom>
        </p:spPr>
      </p:pic>
    </p:spTree>
    <p:extLst>
      <p:ext uri="{BB962C8B-B14F-4D97-AF65-F5344CB8AC3E}">
        <p14:creationId xmlns:p14="http://schemas.microsoft.com/office/powerpoint/2010/main" val="1629151306"/>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481" y="295274"/>
            <a:ext cx="11887878" cy="917575"/>
          </a:xfrm>
        </p:spPr>
        <p:txBody>
          <a:bodyPr/>
          <a:lstStyle/>
          <a:p>
            <a:r>
              <a:rPr lang="en-US"/>
              <a:t>Connect to your data from files</a:t>
            </a:r>
            <a:endParaRPr lang="en-IN" dirty="0"/>
          </a:p>
        </p:txBody>
      </p:sp>
      <p:sp>
        <p:nvSpPr>
          <p:cNvPr id="113" name="Rectangle 112"/>
          <p:cNvSpPr/>
          <p:nvPr/>
        </p:nvSpPr>
        <p:spPr bwMode="auto">
          <a:xfrm>
            <a:off x="859347" y="2636576"/>
            <a:ext cx="1768895" cy="607738"/>
          </a:xfrm>
          <a:prstGeom prst="rect">
            <a:avLst/>
          </a:prstGeom>
          <a:no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51028" fontAlgn="base">
              <a:spcBef>
                <a:spcPct val="0"/>
              </a:spcBef>
              <a:spcAft>
                <a:spcPct val="0"/>
              </a:spcAft>
            </a:pPr>
            <a:r>
              <a:rPr lang="en-US" sz="1632" dirty="0">
                <a:solidFill>
                  <a:schemeClr val="tx1"/>
                </a:solidFill>
                <a:cs typeface="Segoe UI" pitchFamily="34" charset="0"/>
              </a:rPr>
              <a:t>Local file</a:t>
            </a:r>
          </a:p>
        </p:txBody>
      </p:sp>
      <p:sp>
        <p:nvSpPr>
          <p:cNvPr id="114" name="Rectangle 113"/>
          <p:cNvSpPr/>
          <p:nvPr/>
        </p:nvSpPr>
        <p:spPr bwMode="auto">
          <a:xfrm>
            <a:off x="2894877" y="2636576"/>
            <a:ext cx="2589841" cy="607738"/>
          </a:xfrm>
          <a:prstGeom prst="rect">
            <a:avLst/>
          </a:prstGeom>
          <a:no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51028" fontAlgn="base">
              <a:spcBef>
                <a:spcPct val="0"/>
              </a:spcBef>
              <a:spcAft>
                <a:spcPct val="0"/>
              </a:spcAft>
            </a:pPr>
            <a:r>
              <a:rPr lang="en-US" sz="1632" dirty="0">
                <a:solidFill>
                  <a:schemeClr val="tx1"/>
                </a:solidFill>
                <a:cs typeface="Segoe UI" pitchFamily="34" charset="0"/>
              </a:rPr>
              <a:t>OneDrive – Undefined </a:t>
            </a:r>
          </a:p>
        </p:txBody>
      </p:sp>
      <p:sp>
        <p:nvSpPr>
          <p:cNvPr id="116" name="Rectangle 115"/>
          <p:cNvSpPr/>
          <p:nvPr/>
        </p:nvSpPr>
        <p:spPr bwMode="auto">
          <a:xfrm>
            <a:off x="5783601" y="2636575"/>
            <a:ext cx="2589841" cy="879446"/>
          </a:xfrm>
          <a:prstGeom prst="rect">
            <a:avLst/>
          </a:prstGeom>
          <a:no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51028" fontAlgn="base">
              <a:spcBef>
                <a:spcPct val="0"/>
              </a:spcBef>
              <a:spcAft>
                <a:spcPct val="0"/>
              </a:spcAft>
            </a:pPr>
            <a:r>
              <a:rPr lang="en-US" sz="1632" dirty="0">
                <a:solidFill>
                  <a:schemeClr val="tx1"/>
                </a:solidFill>
                <a:cs typeface="Segoe UI" pitchFamily="34" charset="0"/>
              </a:rPr>
              <a:t>SharePoint – Team Sites </a:t>
            </a:r>
          </a:p>
        </p:txBody>
      </p:sp>
      <p:sp>
        <p:nvSpPr>
          <p:cNvPr id="119" name="Rectangle 118"/>
          <p:cNvSpPr/>
          <p:nvPr/>
        </p:nvSpPr>
        <p:spPr bwMode="auto">
          <a:xfrm>
            <a:off x="8523680" y="2636575"/>
            <a:ext cx="3057026" cy="879446"/>
          </a:xfrm>
          <a:prstGeom prst="rect">
            <a:avLst/>
          </a:prstGeom>
          <a:no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51028" fontAlgn="base">
              <a:spcBef>
                <a:spcPct val="0"/>
              </a:spcBef>
              <a:spcAft>
                <a:spcPct val="0"/>
              </a:spcAft>
            </a:pPr>
            <a:r>
              <a:rPr lang="en-US" sz="1632" dirty="0">
                <a:solidFill>
                  <a:schemeClr val="tx1"/>
                </a:solidFill>
                <a:cs typeface="Segoe UI" pitchFamily="34" charset="0"/>
              </a:rPr>
              <a:t>Learn about importing files</a:t>
            </a:r>
          </a:p>
        </p:txBody>
      </p:sp>
      <p:grpSp>
        <p:nvGrpSpPr>
          <p:cNvPr id="80" name="Group 79"/>
          <p:cNvGrpSpPr/>
          <p:nvPr/>
        </p:nvGrpSpPr>
        <p:grpSpPr>
          <a:xfrm>
            <a:off x="1380114" y="1845000"/>
            <a:ext cx="727361" cy="649199"/>
            <a:chOff x="6918325" y="3173413"/>
            <a:chExt cx="528638" cy="466725"/>
          </a:xfrm>
          <a:solidFill>
            <a:schemeClr val="tx2"/>
          </a:solidFill>
        </p:grpSpPr>
        <p:sp>
          <p:nvSpPr>
            <p:cNvPr id="81" name="Freeform 33"/>
            <p:cNvSpPr>
              <a:spLocks noEditPoints="1"/>
            </p:cNvSpPr>
            <p:nvPr/>
          </p:nvSpPr>
          <p:spPr bwMode="auto">
            <a:xfrm>
              <a:off x="6945313" y="3173413"/>
              <a:ext cx="474663" cy="365125"/>
            </a:xfrm>
            <a:custGeom>
              <a:avLst/>
              <a:gdLst>
                <a:gd name="T0" fmla="*/ 10 w 154"/>
                <a:gd name="T1" fmla="*/ 118 h 118"/>
                <a:gd name="T2" fmla="*/ 144 w 154"/>
                <a:gd name="T3" fmla="*/ 118 h 118"/>
                <a:gd name="T4" fmla="*/ 154 w 154"/>
                <a:gd name="T5" fmla="*/ 109 h 118"/>
                <a:gd name="T6" fmla="*/ 154 w 154"/>
                <a:gd name="T7" fmla="*/ 13 h 118"/>
                <a:gd name="T8" fmla="*/ 141 w 154"/>
                <a:gd name="T9" fmla="*/ 0 h 118"/>
                <a:gd name="T10" fmla="*/ 13 w 154"/>
                <a:gd name="T11" fmla="*/ 0 h 118"/>
                <a:gd name="T12" fmla="*/ 0 w 154"/>
                <a:gd name="T13" fmla="*/ 13 h 118"/>
                <a:gd name="T14" fmla="*/ 0 w 154"/>
                <a:gd name="T15" fmla="*/ 109 h 118"/>
                <a:gd name="T16" fmla="*/ 10 w 154"/>
                <a:gd name="T17" fmla="*/ 118 h 118"/>
                <a:gd name="T18" fmla="*/ 16 w 154"/>
                <a:gd name="T19" fmla="*/ 16 h 118"/>
                <a:gd name="T20" fmla="*/ 138 w 154"/>
                <a:gd name="T21" fmla="*/ 16 h 118"/>
                <a:gd name="T22" fmla="*/ 138 w 154"/>
                <a:gd name="T23" fmla="*/ 102 h 118"/>
                <a:gd name="T24" fmla="*/ 16 w 154"/>
                <a:gd name="T25" fmla="*/ 102 h 118"/>
                <a:gd name="T26" fmla="*/ 16 w 154"/>
                <a:gd name="T27" fmla="*/ 16 h 118"/>
                <a:gd name="T28" fmla="*/ 16 w 154"/>
                <a:gd name="T29" fmla="*/ 16 h 118"/>
                <a:gd name="T30" fmla="*/ 16 w 154"/>
                <a:gd name="T31" fmla="*/ 1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18">
                  <a:moveTo>
                    <a:pt x="10" y="118"/>
                  </a:moveTo>
                  <a:cubicBezTo>
                    <a:pt x="144" y="118"/>
                    <a:pt x="144" y="118"/>
                    <a:pt x="144" y="118"/>
                  </a:cubicBezTo>
                  <a:cubicBezTo>
                    <a:pt x="149" y="118"/>
                    <a:pt x="154" y="114"/>
                    <a:pt x="154" y="109"/>
                  </a:cubicBezTo>
                  <a:cubicBezTo>
                    <a:pt x="154" y="13"/>
                    <a:pt x="154" y="13"/>
                    <a:pt x="154" y="13"/>
                  </a:cubicBezTo>
                  <a:cubicBezTo>
                    <a:pt x="154" y="6"/>
                    <a:pt x="148" y="0"/>
                    <a:pt x="141" y="0"/>
                  </a:cubicBezTo>
                  <a:cubicBezTo>
                    <a:pt x="13" y="0"/>
                    <a:pt x="13" y="0"/>
                    <a:pt x="13" y="0"/>
                  </a:cubicBezTo>
                  <a:cubicBezTo>
                    <a:pt x="6" y="0"/>
                    <a:pt x="0" y="6"/>
                    <a:pt x="0" y="13"/>
                  </a:cubicBezTo>
                  <a:cubicBezTo>
                    <a:pt x="0" y="109"/>
                    <a:pt x="0" y="109"/>
                    <a:pt x="0" y="109"/>
                  </a:cubicBezTo>
                  <a:cubicBezTo>
                    <a:pt x="0" y="114"/>
                    <a:pt x="5" y="118"/>
                    <a:pt x="10" y="118"/>
                  </a:cubicBezTo>
                  <a:close/>
                  <a:moveTo>
                    <a:pt x="16" y="16"/>
                  </a:moveTo>
                  <a:cubicBezTo>
                    <a:pt x="138" y="16"/>
                    <a:pt x="138" y="16"/>
                    <a:pt x="138" y="16"/>
                  </a:cubicBezTo>
                  <a:cubicBezTo>
                    <a:pt x="138" y="102"/>
                    <a:pt x="138" y="102"/>
                    <a:pt x="138" y="102"/>
                  </a:cubicBezTo>
                  <a:cubicBezTo>
                    <a:pt x="16" y="102"/>
                    <a:pt x="16" y="102"/>
                    <a:pt x="16" y="102"/>
                  </a:cubicBezTo>
                  <a:lnTo>
                    <a:pt x="16" y="16"/>
                  </a:lnTo>
                  <a:close/>
                  <a:moveTo>
                    <a:pt x="16" y="16"/>
                  </a:moveTo>
                  <a:cubicBezTo>
                    <a:pt x="16" y="16"/>
                    <a:pt x="16" y="16"/>
                    <a:pt x="16" y="16"/>
                  </a:cubicBezTo>
                </a:path>
              </a:pathLst>
            </a:custGeom>
            <a:grpFill/>
            <a:ln>
              <a:noFill/>
            </a:ln>
          </p:spPr>
          <p:txBody>
            <a:bodyPr vert="horz" wrap="square" lIns="93236" tIns="46618" rIns="93236" bIns="46618" numCol="1" anchor="t" anchorCtr="0" compatLnSpc="1">
              <a:prstTxWarp prst="textNoShape">
                <a:avLst/>
              </a:prstTxWarp>
            </a:bodyPr>
            <a:lstStyle/>
            <a:p>
              <a:endParaRPr lang="en-US" sz="1835"/>
            </a:p>
          </p:txBody>
        </p:sp>
        <p:sp>
          <p:nvSpPr>
            <p:cNvPr id="82" name="Freeform 34"/>
            <p:cNvSpPr>
              <a:spLocks noEditPoints="1"/>
            </p:cNvSpPr>
            <p:nvPr/>
          </p:nvSpPr>
          <p:spPr bwMode="auto">
            <a:xfrm>
              <a:off x="6918325" y="3557588"/>
              <a:ext cx="528638" cy="82550"/>
            </a:xfrm>
            <a:custGeom>
              <a:avLst/>
              <a:gdLst>
                <a:gd name="T0" fmla="*/ 169 w 172"/>
                <a:gd name="T1" fmla="*/ 0 h 27"/>
                <a:gd name="T2" fmla="*/ 3 w 172"/>
                <a:gd name="T3" fmla="*/ 0 h 27"/>
                <a:gd name="T4" fmla="*/ 0 w 172"/>
                <a:gd name="T5" fmla="*/ 3 h 27"/>
                <a:gd name="T6" fmla="*/ 0 w 172"/>
                <a:gd name="T7" fmla="*/ 15 h 27"/>
                <a:gd name="T8" fmla="*/ 14 w 172"/>
                <a:gd name="T9" fmla="*/ 27 h 27"/>
                <a:gd name="T10" fmla="*/ 158 w 172"/>
                <a:gd name="T11" fmla="*/ 27 h 27"/>
                <a:gd name="T12" fmla="*/ 172 w 172"/>
                <a:gd name="T13" fmla="*/ 15 h 27"/>
                <a:gd name="T14" fmla="*/ 172 w 172"/>
                <a:gd name="T15" fmla="*/ 3 h 27"/>
                <a:gd name="T16" fmla="*/ 169 w 172"/>
                <a:gd name="T17" fmla="*/ 0 h 27"/>
                <a:gd name="T18" fmla="*/ 106 w 172"/>
                <a:gd name="T19" fmla="*/ 17 h 27"/>
                <a:gd name="T20" fmla="*/ 66 w 172"/>
                <a:gd name="T21" fmla="*/ 17 h 27"/>
                <a:gd name="T22" fmla="*/ 63 w 172"/>
                <a:gd name="T23" fmla="*/ 13 h 27"/>
                <a:gd name="T24" fmla="*/ 66 w 172"/>
                <a:gd name="T25" fmla="*/ 10 h 27"/>
                <a:gd name="T26" fmla="*/ 106 w 172"/>
                <a:gd name="T27" fmla="*/ 10 h 27"/>
                <a:gd name="T28" fmla="*/ 109 w 172"/>
                <a:gd name="T29" fmla="*/ 13 h 27"/>
                <a:gd name="T30" fmla="*/ 106 w 172"/>
                <a:gd name="T31" fmla="*/ 17 h 27"/>
                <a:gd name="T32" fmla="*/ 106 w 172"/>
                <a:gd name="T33" fmla="*/ 17 h 27"/>
                <a:gd name="T34" fmla="*/ 106 w 172"/>
                <a:gd name="T35"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7">
                  <a:moveTo>
                    <a:pt x="169" y="0"/>
                  </a:moveTo>
                  <a:cubicBezTo>
                    <a:pt x="3" y="0"/>
                    <a:pt x="3" y="0"/>
                    <a:pt x="3" y="0"/>
                  </a:cubicBezTo>
                  <a:cubicBezTo>
                    <a:pt x="1" y="0"/>
                    <a:pt x="0" y="2"/>
                    <a:pt x="0" y="3"/>
                  </a:cubicBezTo>
                  <a:cubicBezTo>
                    <a:pt x="0" y="15"/>
                    <a:pt x="0" y="15"/>
                    <a:pt x="0" y="15"/>
                  </a:cubicBezTo>
                  <a:cubicBezTo>
                    <a:pt x="0" y="21"/>
                    <a:pt x="6" y="27"/>
                    <a:pt x="14" y="27"/>
                  </a:cubicBezTo>
                  <a:cubicBezTo>
                    <a:pt x="158" y="27"/>
                    <a:pt x="158" y="27"/>
                    <a:pt x="158" y="27"/>
                  </a:cubicBezTo>
                  <a:cubicBezTo>
                    <a:pt x="165" y="27"/>
                    <a:pt x="172" y="21"/>
                    <a:pt x="172" y="15"/>
                  </a:cubicBezTo>
                  <a:cubicBezTo>
                    <a:pt x="172" y="3"/>
                    <a:pt x="172" y="3"/>
                    <a:pt x="172" y="3"/>
                  </a:cubicBezTo>
                  <a:cubicBezTo>
                    <a:pt x="172" y="2"/>
                    <a:pt x="170" y="0"/>
                    <a:pt x="169" y="0"/>
                  </a:cubicBezTo>
                  <a:close/>
                  <a:moveTo>
                    <a:pt x="106" y="17"/>
                  </a:moveTo>
                  <a:cubicBezTo>
                    <a:pt x="66" y="17"/>
                    <a:pt x="66" y="17"/>
                    <a:pt x="66" y="17"/>
                  </a:cubicBezTo>
                  <a:cubicBezTo>
                    <a:pt x="64" y="17"/>
                    <a:pt x="63" y="15"/>
                    <a:pt x="63" y="13"/>
                  </a:cubicBezTo>
                  <a:cubicBezTo>
                    <a:pt x="63" y="12"/>
                    <a:pt x="64" y="10"/>
                    <a:pt x="66" y="10"/>
                  </a:cubicBezTo>
                  <a:cubicBezTo>
                    <a:pt x="106" y="10"/>
                    <a:pt x="106" y="10"/>
                    <a:pt x="106" y="10"/>
                  </a:cubicBezTo>
                  <a:cubicBezTo>
                    <a:pt x="108" y="10"/>
                    <a:pt x="109" y="12"/>
                    <a:pt x="109" y="13"/>
                  </a:cubicBezTo>
                  <a:cubicBezTo>
                    <a:pt x="109" y="15"/>
                    <a:pt x="108" y="17"/>
                    <a:pt x="106" y="17"/>
                  </a:cubicBezTo>
                  <a:close/>
                  <a:moveTo>
                    <a:pt x="106" y="17"/>
                  </a:moveTo>
                  <a:cubicBezTo>
                    <a:pt x="106" y="17"/>
                    <a:pt x="106" y="17"/>
                    <a:pt x="106" y="17"/>
                  </a:cubicBezTo>
                </a:path>
              </a:pathLst>
            </a:custGeom>
            <a:grpFill/>
            <a:ln>
              <a:noFill/>
            </a:ln>
          </p:spPr>
          <p:txBody>
            <a:bodyPr vert="horz" wrap="square" lIns="93236" tIns="46618" rIns="93236" bIns="46618" numCol="1" anchor="t" anchorCtr="0" compatLnSpc="1">
              <a:prstTxWarp prst="textNoShape">
                <a:avLst/>
              </a:prstTxWarp>
            </a:bodyPr>
            <a:lstStyle/>
            <a:p>
              <a:endParaRPr lang="en-US" sz="1835"/>
            </a:p>
          </p:txBody>
        </p:sp>
      </p:grpSp>
      <p:grpSp>
        <p:nvGrpSpPr>
          <p:cNvPr id="83" name="Group 82"/>
          <p:cNvGrpSpPr/>
          <p:nvPr/>
        </p:nvGrpSpPr>
        <p:grpSpPr>
          <a:xfrm>
            <a:off x="3795549" y="1919570"/>
            <a:ext cx="788251" cy="574629"/>
            <a:chOff x="430457" y="2757141"/>
            <a:chExt cx="860148" cy="620255"/>
          </a:xfrm>
          <a:noFill/>
        </p:grpSpPr>
        <p:sp>
          <p:nvSpPr>
            <p:cNvPr id="108" name="Freeform 42"/>
            <p:cNvSpPr/>
            <p:nvPr/>
          </p:nvSpPr>
          <p:spPr>
            <a:xfrm>
              <a:off x="430457" y="2757141"/>
              <a:ext cx="860148" cy="476563"/>
            </a:xfrm>
            <a:custGeom>
              <a:avLst/>
              <a:gdLst>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096918 w 4528033"/>
                <a:gd name="connsiteY7" fmla="*/ 1447511 h 2516401"/>
                <a:gd name="connsiteX8" fmla="*/ 4528033 w 4528033"/>
                <a:gd name="connsiteY8" fmla="*/ 1976471 h 2516401"/>
                <a:gd name="connsiteX9" fmla="*/ 4096918 w 4528033"/>
                <a:gd name="connsiteY9" fmla="*/ 2505432 h 2516401"/>
                <a:gd name="connsiteX10" fmla="*/ 4003199 w 4528033"/>
                <a:gd name="connsiteY10" fmla="*/ 2514879 h 2516401"/>
                <a:gd name="connsiteX11" fmla="*/ 4003199 w 4528033"/>
                <a:gd name="connsiteY11" fmla="*/ 2516400 h 2516401"/>
                <a:gd name="connsiteX12" fmla="*/ 3988113 w 4528033"/>
                <a:gd name="connsiteY12" fmla="*/ 2516400 h 2516401"/>
                <a:gd name="connsiteX13" fmla="*/ 3988103 w 4528033"/>
                <a:gd name="connsiteY13" fmla="*/ 2516401 h 2516401"/>
                <a:gd name="connsiteX14" fmla="*/ 3988094 w 4528033"/>
                <a:gd name="connsiteY14" fmla="*/ 2516400 h 2516401"/>
                <a:gd name="connsiteX15" fmla="*/ 838799 w 4528033"/>
                <a:gd name="connsiteY15" fmla="*/ 2516400 h 2516401"/>
                <a:gd name="connsiteX16" fmla="*/ 820191 w 4528033"/>
                <a:gd name="connsiteY16" fmla="*/ 2516400 h 2516401"/>
                <a:gd name="connsiteX17" fmla="*/ 820191 w 4528033"/>
                <a:gd name="connsiteY17" fmla="*/ 2515460 h 2516401"/>
                <a:gd name="connsiteX18" fmla="*/ 753037 w 4528033"/>
                <a:gd name="connsiteY18" fmla="*/ 2512069 h 2516401"/>
                <a:gd name="connsiteX19" fmla="*/ 0 w 4528033"/>
                <a:gd name="connsiteY19" fmla="*/ 1677600 h 2516401"/>
                <a:gd name="connsiteX20" fmla="*/ 838799 w 4528033"/>
                <a:gd name="connsiteY20" fmla="*/ 838800 h 2516401"/>
                <a:gd name="connsiteX21" fmla="*/ 848975 w 4528033"/>
                <a:gd name="connsiteY21" fmla="*/ 839570 h 2516401"/>
                <a:gd name="connsiteX22" fmla="*/ 904996 w 4528033"/>
                <a:gd name="connsiteY22" fmla="*/ 659097 h 2516401"/>
                <a:gd name="connsiteX23" fmla="*/ 1899343 w 4528033"/>
                <a:gd name="connsiteY23" fmla="*/ 0 h 2516401"/>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528033 w 4528033"/>
                <a:gd name="connsiteY7" fmla="*/ 1976471 h 2516401"/>
                <a:gd name="connsiteX8" fmla="*/ 4096918 w 4528033"/>
                <a:gd name="connsiteY8" fmla="*/ 2505432 h 2516401"/>
                <a:gd name="connsiteX9" fmla="*/ 4003199 w 4528033"/>
                <a:gd name="connsiteY9" fmla="*/ 2514879 h 2516401"/>
                <a:gd name="connsiteX10" fmla="*/ 4003199 w 4528033"/>
                <a:gd name="connsiteY10" fmla="*/ 2516400 h 2516401"/>
                <a:gd name="connsiteX11" fmla="*/ 3988113 w 4528033"/>
                <a:gd name="connsiteY11" fmla="*/ 2516400 h 2516401"/>
                <a:gd name="connsiteX12" fmla="*/ 3988103 w 4528033"/>
                <a:gd name="connsiteY12" fmla="*/ 2516401 h 2516401"/>
                <a:gd name="connsiteX13" fmla="*/ 3988094 w 4528033"/>
                <a:gd name="connsiteY13" fmla="*/ 2516400 h 2516401"/>
                <a:gd name="connsiteX14" fmla="*/ 838799 w 4528033"/>
                <a:gd name="connsiteY14" fmla="*/ 2516400 h 2516401"/>
                <a:gd name="connsiteX15" fmla="*/ 820191 w 4528033"/>
                <a:gd name="connsiteY15" fmla="*/ 2516400 h 2516401"/>
                <a:gd name="connsiteX16" fmla="*/ 820191 w 4528033"/>
                <a:gd name="connsiteY16" fmla="*/ 2515460 h 2516401"/>
                <a:gd name="connsiteX17" fmla="*/ 753037 w 4528033"/>
                <a:gd name="connsiteY17" fmla="*/ 2512069 h 2516401"/>
                <a:gd name="connsiteX18" fmla="*/ 0 w 4528033"/>
                <a:gd name="connsiteY18" fmla="*/ 1677600 h 2516401"/>
                <a:gd name="connsiteX19" fmla="*/ 838799 w 4528033"/>
                <a:gd name="connsiteY19" fmla="*/ 838800 h 2516401"/>
                <a:gd name="connsiteX20" fmla="*/ 848975 w 4528033"/>
                <a:gd name="connsiteY20" fmla="*/ 839570 h 2516401"/>
                <a:gd name="connsiteX21" fmla="*/ 904996 w 4528033"/>
                <a:gd name="connsiteY21" fmla="*/ 659097 h 2516401"/>
                <a:gd name="connsiteX22" fmla="*/ 1899343 w 4528033"/>
                <a:gd name="connsiteY22" fmla="*/ 0 h 2516401"/>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528033 w 4528033"/>
                <a:gd name="connsiteY7" fmla="*/ 1976471 h 2516401"/>
                <a:gd name="connsiteX8" fmla="*/ 4096918 w 4528033"/>
                <a:gd name="connsiteY8" fmla="*/ 2505432 h 2516401"/>
                <a:gd name="connsiteX9" fmla="*/ 4003199 w 4528033"/>
                <a:gd name="connsiteY9" fmla="*/ 2514879 h 2516401"/>
                <a:gd name="connsiteX10" fmla="*/ 4003199 w 4528033"/>
                <a:gd name="connsiteY10" fmla="*/ 2516400 h 2516401"/>
                <a:gd name="connsiteX11" fmla="*/ 3988113 w 4528033"/>
                <a:gd name="connsiteY11" fmla="*/ 2516400 h 2516401"/>
                <a:gd name="connsiteX12" fmla="*/ 3988103 w 4528033"/>
                <a:gd name="connsiteY12" fmla="*/ 2516401 h 2516401"/>
                <a:gd name="connsiteX13" fmla="*/ 3988094 w 4528033"/>
                <a:gd name="connsiteY13" fmla="*/ 2516400 h 2516401"/>
                <a:gd name="connsiteX14" fmla="*/ 838799 w 4528033"/>
                <a:gd name="connsiteY14" fmla="*/ 2516400 h 2516401"/>
                <a:gd name="connsiteX15" fmla="*/ 820191 w 4528033"/>
                <a:gd name="connsiteY15" fmla="*/ 2516400 h 2516401"/>
                <a:gd name="connsiteX16" fmla="*/ 820191 w 4528033"/>
                <a:gd name="connsiteY16" fmla="*/ 2515460 h 2516401"/>
                <a:gd name="connsiteX17" fmla="*/ 753037 w 4528033"/>
                <a:gd name="connsiteY17" fmla="*/ 2512069 h 2516401"/>
                <a:gd name="connsiteX18" fmla="*/ 0 w 4528033"/>
                <a:gd name="connsiteY18" fmla="*/ 1677600 h 2516401"/>
                <a:gd name="connsiteX19" fmla="*/ 838799 w 4528033"/>
                <a:gd name="connsiteY19" fmla="*/ 838800 h 2516401"/>
                <a:gd name="connsiteX20" fmla="*/ 848975 w 4528033"/>
                <a:gd name="connsiteY20" fmla="*/ 839570 h 2516401"/>
                <a:gd name="connsiteX21" fmla="*/ 904996 w 4528033"/>
                <a:gd name="connsiteY21" fmla="*/ 659097 h 2516401"/>
                <a:gd name="connsiteX22" fmla="*/ 1899343 w 4528033"/>
                <a:gd name="connsiteY22" fmla="*/ 0 h 2516401"/>
                <a:gd name="connsiteX0" fmla="*/ 1899343 w 4541913"/>
                <a:gd name="connsiteY0" fmla="*/ 0 h 2516401"/>
                <a:gd name="connsiteX1" fmla="*/ 2893690 w 4541913"/>
                <a:gd name="connsiteY1" fmla="*/ 659097 h 2516401"/>
                <a:gd name="connsiteX2" fmla="*/ 2931746 w 4541913"/>
                <a:gd name="connsiteY2" fmla="*/ 781695 h 2516401"/>
                <a:gd name="connsiteX3" fmla="*/ 2987284 w 4541913"/>
                <a:gd name="connsiteY3" fmla="*/ 761368 h 2516401"/>
                <a:gd name="connsiteX4" fmla="*/ 3232180 w 4541913"/>
                <a:gd name="connsiteY4" fmla="*/ 724343 h 2516401"/>
                <a:gd name="connsiteX5" fmla="*/ 4038989 w 4541913"/>
                <a:gd name="connsiteY5" fmla="*/ 1381911 h 2516401"/>
                <a:gd name="connsiteX6" fmla="*/ 4045075 w 4541913"/>
                <a:gd name="connsiteY6" fmla="*/ 1442284 h 2516401"/>
                <a:gd name="connsiteX7" fmla="*/ 4528033 w 4541913"/>
                <a:gd name="connsiteY7" fmla="*/ 1976471 h 2516401"/>
                <a:gd name="connsiteX8" fmla="*/ 4096918 w 4541913"/>
                <a:gd name="connsiteY8" fmla="*/ 2505432 h 2516401"/>
                <a:gd name="connsiteX9" fmla="*/ 4003199 w 4541913"/>
                <a:gd name="connsiteY9" fmla="*/ 2514879 h 2516401"/>
                <a:gd name="connsiteX10" fmla="*/ 4003199 w 4541913"/>
                <a:gd name="connsiteY10" fmla="*/ 2516400 h 2516401"/>
                <a:gd name="connsiteX11" fmla="*/ 3988113 w 4541913"/>
                <a:gd name="connsiteY11" fmla="*/ 2516400 h 2516401"/>
                <a:gd name="connsiteX12" fmla="*/ 3988103 w 4541913"/>
                <a:gd name="connsiteY12" fmla="*/ 2516401 h 2516401"/>
                <a:gd name="connsiteX13" fmla="*/ 3988094 w 4541913"/>
                <a:gd name="connsiteY13" fmla="*/ 2516400 h 2516401"/>
                <a:gd name="connsiteX14" fmla="*/ 838799 w 4541913"/>
                <a:gd name="connsiteY14" fmla="*/ 2516400 h 2516401"/>
                <a:gd name="connsiteX15" fmla="*/ 820191 w 4541913"/>
                <a:gd name="connsiteY15" fmla="*/ 2516400 h 2516401"/>
                <a:gd name="connsiteX16" fmla="*/ 820191 w 4541913"/>
                <a:gd name="connsiteY16" fmla="*/ 2515460 h 2516401"/>
                <a:gd name="connsiteX17" fmla="*/ 753037 w 4541913"/>
                <a:gd name="connsiteY17" fmla="*/ 2512069 h 2516401"/>
                <a:gd name="connsiteX18" fmla="*/ 0 w 4541913"/>
                <a:gd name="connsiteY18" fmla="*/ 1677600 h 2516401"/>
                <a:gd name="connsiteX19" fmla="*/ 838799 w 4541913"/>
                <a:gd name="connsiteY19" fmla="*/ 838800 h 2516401"/>
                <a:gd name="connsiteX20" fmla="*/ 848975 w 4541913"/>
                <a:gd name="connsiteY20" fmla="*/ 839570 h 2516401"/>
                <a:gd name="connsiteX21" fmla="*/ 904996 w 4541913"/>
                <a:gd name="connsiteY21" fmla="*/ 659097 h 2516401"/>
                <a:gd name="connsiteX22" fmla="*/ 1899343 w 4541913"/>
                <a:gd name="connsiteY22" fmla="*/ 0 h 2516401"/>
                <a:gd name="connsiteX0" fmla="*/ 1899343 w 4528285"/>
                <a:gd name="connsiteY0" fmla="*/ 0 h 2516401"/>
                <a:gd name="connsiteX1" fmla="*/ 2893690 w 4528285"/>
                <a:gd name="connsiteY1" fmla="*/ 659097 h 2516401"/>
                <a:gd name="connsiteX2" fmla="*/ 2931746 w 4528285"/>
                <a:gd name="connsiteY2" fmla="*/ 781695 h 2516401"/>
                <a:gd name="connsiteX3" fmla="*/ 2987284 w 4528285"/>
                <a:gd name="connsiteY3" fmla="*/ 761368 h 2516401"/>
                <a:gd name="connsiteX4" fmla="*/ 3232180 w 4528285"/>
                <a:gd name="connsiteY4" fmla="*/ 724343 h 2516401"/>
                <a:gd name="connsiteX5" fmla="*/ 4038989 w 4528285"/>
                <a:gd name="connsiteY5" fmla="*/ 1381911 h 2516401"/>
                <a:gd name="connsiteX6" fmla="*/ 4045075 w 4528285"/>
                <a:gd name="connsiteY6" fmla="*/ 1442284 h 2516401"/>
                <a:gd name="connsiteX7" fmla="*/ 4528033 w 4528285"/>
                <a:gd name="connsiteY7" fmla="*/ 1976471 h 2516401"/>
                <a:gd name="connsiteX8" fmla="*/ 4096918 w 4528285"/>
                <a:gd name="connsiteY8" fmla="*/ 2505432 h 2516401"/>
                <a:gd name="connsiteX9" fmla="*/ 4003199 w 4528285"/>
                <a:gd name="connsiteY9" fmla="*/ 2514879 h 2516401"/>
                <a:gd name="connsiteX10" fmla="*/ 4003199 w 4528285"/>
                <a:gd name="connsiteY10" fmla="*/ 2516400 h 2516401"/>
                <a:gd name="connsiteX11" fmla="*/ 3988113 w 4528285"/>
                <a:gd name="connsiteY11" fmla="*/ 2516400 h 2516401"/>
                <a:gd name="connsiteX12" fmla="*/ 3988103 w 4528285"/>
                <a:gd name="connsiteY12" fmla="*/ 2516401 h 2516401"/>
                <a:gd name="connsiteX13" fmla="*/ 3988094 w 4528285"/>
                <a:gd name="connsiteY13" fmla="*/ 2516400 h 2516401"/>
                <a:gd name="connsiteX14" fmla="*/ 838799 w 4528285"/>
                <a:gd name="connsiteY14" fmla="*/ 2516400 h 2516401"/>
                <a:gd name="connsiteX15" fmla="*/ 820191 w 4528285"/>
                <a:gd name="connsiteY15" fmla="*/ 2516400 h 2516401"/>
                <a:gd name="connsiteX16" fmla="*/ 820191 w 4528285"/>
                <a:gd name="connsiteY16" fmla="*/ 2515460 h 2516401"/>
                <a:gd name="connsiteX17" fmla="*/ 753037 w 4528285"/>
                <a:gd name="connsiteY17" fmla="*/ 2512069 h 2516401"/>
                <a:gd name="connsiteX18" fmla="*/ 0 w 4528285"/>
                <a:gd name="connsiteY18" fmla="*/ 1677600 h 2516401"/>
                <a:gd name="connsiteX19" fmla="*/ 838799 w 4528285"/>
                <a:gd name="connsiteY19" fmla="*/ 838800 h 2516401"/>
                <a:gd name="connsiteX20" fmla="*/ 848975 w 4528285"/>
                <a:gd name="connsiteY20" fmla="*/ 839570 h 2516401"/>
                <a:gd name="connsiteX21" fmla="*/ 904996 w 4528285"/>
                <a:gd name="connsiteY21" fmla="*/ 659097 h 2516401"/>
                <a:gd name="connsiteX22" fmla="*/ 1899343 w 4528285"/>
                <a:gd name="connsiteY22"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2987284 w 4533527"/>
                <a:gd name="connsiteY3" fmla="*/ 761368 h 2516401"/>
                <a:gd name="connsiteX4" fmla="*/ 3232180 w 4533527"/>
                <a:gd name="connsiteY4" fmla="*/ 724343 h 2516401"/>
                <a:gd name="connsiteX5" fmla="*/ 4038989 w 4533527"/>
                <a:gd name="connsiteY5" fmla="*/ 1381911 h 2516401"/>
                <a:gd name="connsiteX6" fmla="*/ 4045075 w 4533527"/>
                <a:gd name="connsiteY6" fmla="*/ 1442284 h 2516401"/>
                <a:gd name="connsiteX7" fmla="*/ 4528033 w 4533527"/>
                <a:gd name="connsiteY7" fmla="*/ 1976471 h 2516401"/>
                <a:gd name="connsiteX8" fmla="*/ 4096918 w 4533527"/>
                <a:gd name="connsiteY8" fmla="*/ 2505432 h 2516401"/>
                <a:gd name="connsiteX9" fmla="*/ 4003199 w 4533527"/>
                <a:gd name="connsiteY9" fmla="*/ 2514879 h 2516401"/>
                <a:gd name="connsiteX10" fmla="*/ 4003199 w 4533527"/>
                <a:gd name="connsiteY10" fmla="*/ 2516400 h 2516401"/>
                <a:gd name="connsiteX11" fmla="*/ 3988113 w 4533527"/>
                <a:gd name="connsiteY11" fmla="*/ 2516400 h 2516401"/>
                <a:gd name="connsiteX12" fmla="*/ 3988103 w 4533527"/>
                <a:gd name="connsiteY12" fmla="*/ 2516401 h 2516401"/>
                <a:gd name="connsiteX13" fmla="*/ 3988094 w 4533527"/>
                <a:gd name="connsiteY13" fmla="*/ 2516400 h 2516401"/>
                <a:gd name="connsiteX14" fmla="*/ 838799 w 4533527"/>
                <a:gd name="connsiteY14" fmla="*/ 2516400 h 2516401"/>
                <a:gd name="connsiteX15" fmla="*/ 820191 w 4533527"/>
                <a:gd name="connsiteY15" fmla="*/ 2516400 h 2516401"/>
                <a:gd name="connsiteX16" fmla="*/ 820191 w 4533527"/>
                <a:gd name="connsiteY16" fmla="*/ 2515460 h 2516401"/>
                <a:gd name="connsiteX17" fmla="*/ 753037 w 4533527"/>
                <a:gd name="connsiteY17" fmla="*/ 2512069 h 2516401"/>
                <a:gd name="connsiteX18" fmla="*/ 0 w 4533527"/>
                <a:gd name="connsiteY18" fmla="*/ 1677600 h 2516401"/>
                <a:gd name="connsiteX19" fmla="*/ 838799 w 4533527"/>
                <a:gd name="connsiteY19" fmla="*/ 838800 h 2516401"/>
                <a:gd name="connsiteX20" fmla="*/ 848975 w 4533527"/>
                <a:gd name="connsiteY20" fmla="*/ 839570 h 2516401"/>
                <a:gd name="connsiteX21" fmla="*/ 904996 w 4533527"/>
                <a:gd name="connsiteY21" fmla="*/ 659097 h 2516401"/>
                <a:gd name="connsiteX22" fmla="*/ 1899343 w 4533527"/>
                <a:gd name="connsiteY22"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2987284 w 4533527"/>
                <a:gd name="connsiteY3" fmla="*/ 761368 h 2516401"/>
                <a:gd name="connsiteX4" fmla="*/ 4038989 w 4533527"/>
                <a:gd name="connsiteY4" fmla="*/ 1381911 h 2516401"/>
                <a:gd name="connsiteX5" fmla="*/ 4045075 w 4533527"/>
                <a:gd name="connsiteY5" fmla="*/ 1442284 h 2516401"/>
                <a:gd name="connsiteX6" fmla="*/ 4528033 w 4533527"/>
                <a:gd name="connsiteY6" fmla="*/ 1976471 h 2516401"/>
                <a:gd name="connsiteX7" fmla="*/ 4096918 w 4533527"/>
                <a:gd name="connsiteY7" fmla="*/ 2505432 h 2516401"/>
                <a:gd name="connsiteX8" fmla="*/ 4003199 w 4533527"/>
                <a:gd name="connsiteY8" fmla="*/ 2514879 h 2516401"/>
                <a:gd name="connsiteX9" fmla="*/ 4003199 w 4533527"/>
                <a:gd name="connsiteY9" fmla="*/ 2516400 h 2516401"/>
                <a:gd name="connsiteX10" fmla="*/ 3988113 w 4533527"/>
                <a:gd name="connsiteY10" fmla="*/ 2516400 h 2516401"/>
                <a:gd name="connsiteX11" fmla="*/ 3988103 w 4533527"/>
                <a:gd name="connsiteY11" fmla="*/ 2516401 h 2516401"/>
                <a:gd name="connsiteX12" fmla="*/ 3988094 w 4533527"/>
                <a:gd name="connsiteY12" fmla="*/ 2516400 h 2516401"/>
                <a:gd name="connsiteX13" fmla="*/ 838799 w 4533527"/>
                <a:gd name="connsiteY13" fmla="*/ 2516400 h 2516401"/>
                <a:gd name="connsiteX14" fmla="*/ 820191 w 4533527"/>
                <a:gd name="connsiteY14" fmla="*/ 2516400 h 2516401"/>
                <a:gd name="connsiteX15" fmla="*/ 820191 w 4533527"/>
                <a:gd name="connsiteY15" fmla="*/ 2515460 h 2516401"/>
                <a:gd name="connsiteX16" fmla="*/ 753037 w 4533527"/>
                <a:gd name="connsiteY16" fmla="*/ 2512069 h 2516401"/>
                <a:gd name="connsiteX17" fmla="*/ 0 w 4533527"/>
                <a:gd name="connsiteY17" fmla="*/ 1677600 h 2516401"/>
                <a:gd name="connsiteX18" fmla="*/ 838799 w 4533527"/>
                <a:gd name="connsiteY18" fmla="*/ 838800 h 2516401"/>
                <a:gd name="connsiteX19" fmla="*/ 848975 w 4533527"/>
                <a:gd name="connsiteY19" fmla="*/ 839570 h 2516401"/>
                <a:gd name="connsiteX20" fmla="*/ 904996 w 4533527"/>
                <a:gd name="connsiteY20" fmla="*/ 659097 h 2516401"/>
                <a:gd name="connsiteX21" fmla="*/ 1899343 w 4533527"/>
                <a:gd name="connsiteY21"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38989 w 4533527"/>
                <a:gd name="connsiteY3" fmla="*/ 1381911 h 2516401"/>
                <a:gd name="connsiteX4" fmla="*/ 4045075 w 4533527"/>
                <a:gd name="connsiteY4" fmla="*/ 1442284 h 2516401"/>
                <a:gd name="connsiteX5" fmla="*/ 4528033 w 4533527"/>
                <a:gd name="connsiteY5" fmla="*/ 1976471 h 2516401"/>
                <a:gd name="connsiteX6" fmla="*/ 4096918 w 4533527"/>
                <a:gd name="connsiteY6" fmla="*/ 2505432 h 2516401"/>
                <a:gd name="connsiteX7" fmla="*/ 4003199 w 4533527"/>
                <a:gd name="connsiteY7" fmla="*/ 2514879 h 2516401"/>
                <a:gd name="connsiteX8" fmla="*/ 4003199 w 4533527"/>
                <a:gd name="connsiteY8" fmla="*/ 2516400 h 2516401"/>
                <a:gd name="connsiteX9" fmla="*/ 3988113 w 4533527"/>
                <a:gd name="connsiteY9" fmla="*/ 2516400 h 2516401"/>
                <a:gd name="connsiteX10" fmla="*/ 3988103 w 4533527"/>
                <a:gd name="connsiteY10" fmla="*/ 2516401 h 2516401"/>
                <a:gd name="connsiteX11" fmla="*/ 3988094 w 4533527"/>
                <a:gd name="connsiteY11" fmla="*/ 2516400 h 2516401"/>
                <a:gd name="connsiteX12" fmla="*/ 838799 w 4533527"/>
                <a:gd name="connsiteY12" fmla="*/ 2516400 h 2516401"/>
                <a:gd name="connsiteX13" fmla="*/ 820191 w 4533527"/>
                <a:gd name="connsiteY13" fmla="*/ 2516400 h 2516401"/>
                <a:gd name="connsiteX14" fmla="*/ 820191 w 4533527"/>
                <a:gd name="connsiteY14" fmla="*/ 2515460 h 2516401"/>
                <a:gd name="connsiteX15" fmla="*/ 753037 w 4533527"/>
                <a:gd name="connsiteY15" fmla="*/ 2512069 h 2516401"/>
                <a:gd name="connsiteX16" fmla="*/ 0 w 4533527"/>
                <a:gd name="connsiteY16" fmla="*/ 1677600 h 2516401"/>
                <a:gd name="connsiteX17" fmla="*/ 838799 w 4533527"/>
                <a:gd name="connsiteY17" fmla="*/ 838800 h 2516401"/>
                <a:gd name="connsiteX18" fmla="*/ 848975 w 4533527"/>
                <a:gd name="connsiteY18" fmla="*/ 839570 h 2516401"/>
                <a:gd name="connsiteX19" fmla="*/ 904996 w 4533527"/>
                <a:gd name="connsiteY19" fmla="*/ 659097 h 2516401"/>
                <a:gd name="connsiteX20" fmla="*/ 1899343 w 4533527"/>
                <a:gd name="connsiteY20"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8941 h 2525342"/>
                <a:gd name="connsiteX1" fmla="*/ 2893690 w 4533527"/>
                <a:gd name="connsiteY1" fmla="*/ 668038 h 2525342"/>
                <a:gd name="connsiteX2" fmla="*/ 2931746 w 4533527"/>
                <a:gd name="connsiteY2" fmla="*/ 790636 h 2525342"/>
                <a:gd name="connsiteX3" fmla="*/ 4045075 w 4533527"/>
                <a:gd name="connsiteY3" fmla="*/ 1451225 h 2525342"/>
                <a:gd name="connsiteX4" fmla="*/ 4528033 w 4533527"/>
                <a:gd name="connsiteY4" fmla="*/ 1985412 h 2525342"/>
                <a:gd name="connsiteX5" fmla="*/ 4096918 w 4533527"/>
                <a:gd name="connsiteY5" fmla="*/ 2514373 h 2525342"/>
                <a:gd name="connsiteX6" fmla="*/ 4003199 w 4533527"/>
                <a:gd name="connsiteY6" fmla="*/ 2523820 h 2525342"/>
                <a:gd name="connsiteX7" fmla="*/ 4003199 w 4533527"/>
                <a:gd name="connsiteY7" fmla="*/ 2525341 h 2525342"/>
                <a:gd name="connsiteX8" fmla="*/ 3988113 w 4533527"/>
                <a:gd name="connsiteY8" fmla="*/ 2525341 h 2525342"/>
                <a:gd name="connsiteX9" fmla="*/ 3988103 w 4533527"/>
                <a:gd name="connsiteY9" fmla="*/ 2525342 h 2525342"/>
                <a:gd name="connsiteX10" fmla="*/ 3988094 w 4533527"/>
                <a:gd name="connsiteY10" fmla="*/ 2525341 h 2525342"/>
                <a:gd name="connsiteX11" fmla="*/ 838799 w 4533527"/>
                <a:gd name="connsiteY11" fmla="*/ 2525341 h 2525342"/>
                <a:gd name="connsiteX12" fmla="*/ 820191 w 4533527"/>
                <a:gd name="connsiteY12" fmla="*/ 2525341 h 2525342"/>
                <a:gd name="connsiteX13" fmla="*/ 820191 w 4533527"/>
                <a:gd name="connsiteY13" fmla="*/ 2524401 h 2525342"/>
                <a:gd name="connsiteX14" fmla="*/ 753037 w 4533527"/>
                <a:gd name="connsiteY14" fmla="*/ 2521010 h 2525342"/>
                <a:gd name="connsiteX15" fmla="*/ 0 w 4533527"/>
                <a:gd name="connsiteY15" fmla="*/ 1686541 h 2525342"/>
                <a:gd name="connsiteX16" fmla="*/ 838799 w 4533527"/>
                <a:gd name="connsiteY16" fmla="*/ 847741 h 2525342"/>
                <a:gd name="connsiteX17" fmla="*/ 848975 w 4533527"/>
                <a:gd name="connsiteY17" fmla="*/ 848511 h 2525342"/>
                <a:gd name="connsiteX18" fmla="*/ 904996 w 4533527"/>
                <a:gd name="connsiteY18" fmla="*/ 668038 h 2525342"/>
                <a:gd name="connsiteX19" fmla="*/ 1899343 w 4533527"/>
                <a:gd name="connsiteY19" fmla="*/ 8941 h 2525342"/>
                <a:gd name="connsiteX0" fmla="*/ 1899343 w 4533527"/>
                <a:gd name="connsiteY0" fmla="*/ 4844 h 2521245"/>
                <a:gd name="connsiteX1" fmla="*/ 2893690 w 4533527"/>
                <a:gd name="connsiteY1" fmla="*/ 663941 h 2521245"/>
                <a:gd name="connsiteX2" fmla="*/ 2931746 w 4533527"/>
                <a:gd name="connsiteY2" fmla="*/ 786539 h 2521245"/>
                <a:gd name="connsiteX3" fmla="*/ 4045075 w 4533527"/>
                <a:gd name="connsiteY3" fmla="*/ 1447128 h 2521245"/>
                <a:gd name="connsiteX4" fmla="*/ 4528033 w 4533527"/>
                <a:gd name="connsiteY4" fmla="*/ 1981315 h 2521245"/>
                <a:gd name="connsiteX5" fmla="*/ 4096918 w 4533527"/>
                <a:gd name="connsiteY5" fmla="*/ 2510276 h 2521245"/>
                <a:gd name="connsiteX6" fmla="*/ 4003199 w 4533527"/>
                <a:gd name="connsiteY6" fmla="*/ 2519723 h 2521245"/>
                <a:gd name="connsiteX7" fmla="*/ 4003199 w 4533527"/>
                <a:gd name="connsiteY7" fmla="*/ 2521244 h 2521245"/>
                <a:gd name="connsiteX8" fmla="*/ 3988113 w 4533527"/>
                <a:gd name="connsiteY8" fmla="*/ 2521244 h 2521245"/>
                <a:gd name="connsiteX9" fmla="*/ 3988103 w 4533527"/>
                <a:gd name="connsiteY9" fmla="*/ 2521245 h 2521245"/>
                <a:gd name="connsiteX10" fmla="*/ 3988094 w 4533527"/>
                <a:gd name="connsiteY10" fmla="*/ 2521244 h 2521245"/>
                <a:gd name="connsiteX11" fmla="*/ 838799 w 4533527"/>
                <a:gd name="connsiteY11" fmla="*/ 2521244 h 2521245"/>
                <a:gd name="connsiteX12" fmla="*/ 820191 w 4533527"/>
                <a:gd name="connsiteY12" fmla="*/ 2521244 h 2521245"/>
                <a:gd name="connsiteX13" fmla="*/ 820191 w 4533527"/>
                <a:gd name="connsiteY13" fmla="*/ 2520304 h 2521245"/>
                <a:gd name="connsiteX14" fmla="*/ 753037 w 4533527"/>
                <a:gd name="connsiteY14" fmla="*/ 2516913 h 2521245"/>
                <a:gd name="connsiteX15" fmla="*/ 0 w 4533527"/>
                <a:gd name="connsiteY15" fmla="*/ 1682444 h 2521245"/>
                <a:gd name="connsiteX16" fmla="*/ 838799 w 4533527"/>
                <a:gd name="connsiteY16" fmla="*/ 843644 h 2521245"/>
                <a:gd name="connsiteX17" fmla="*/ 848975 w 4533527"/>
                <a:gd name="connsiteY17" fmla="*/ 844414 h 2521245"/>
                <a:gd name="connsiteX18" fmla="*/ 904996 w 4533527"/>
                <a:gd name="connsiteY18" fmla="*/ 663941 h 2521245"/>
                <a:gd name="connsiteX19" fmla="*/ 1899343 w 4533527"/>
                <a:gd name="connsiteY19" fmla="*/ 4844 h 2521245"/>
                <a:gd name="connsiteX0" fmla="*/ 1899343 w 4533527"/>
                <a:gd name="connsiteY0" fmla="*/ 1 h 2516402"/>
                <a:gd name="connsiteX1" fmla="*/ 2931746 w 4533527"/>
                <a:gd name="connsiteY1" fmla="*/ 781696 h 2516402"/>
                <a:gd name="connsiteX2" fmla="*/ 4045075 w 4533527"/>
                <a:gd name="connsiteY2" fmla="*/ 1442285 h 2516402"/>
                <a:gd name="connsiteX3" fmla="*/ 4528033 w 4533527"/>
                <a:gd name="connsiteY3" fmla="*/ 1976472 h 2516402"/>
                <a:gd name="connsiteX4" fmla="*/ 4096918 w 4533527"/>
                <a:gd name="connsiteY4" fmla="*/ 2505433 h 2516402"/>
                <a:gd name="connsiteX5" fmla="*/ 4003199 w 4533527"/>
                <a:gd name="connsiteY5" fmla="*/ 2514880 h 2516402"/>
                <a:gd name="connsiteX6" fmla="*/ 4003199 w 4533527"/>
                <a:gd name="connsiteY6" fmla="*/ 2516401 h 2516402"/>
                <a:gd name="connsiteX7" fmla="*/ 3988113 w 4533527"/>
                <a:gd name="connsiteY7" fmla="*/ 2516401 h 2516402"/>
                <a:gd name="connsiteX8" fmla="*/ 3988103 w 4533527"/>
                <a:gd name="connsiteY8" fmla="*/ 2516402 h 2516402"/>
                <a:gd name="connsiteX9" fmla="*/ 3988094 w 4533527"/>
                <a:gd name="connsiteY9" fmla="*/ 2516401 h 2516402"/>
                <a:gd name="connsiteX10" fmla="*/ 838799 w 4533527"/>
                <a:gd name="connsiteY10" fmla="*/ 2516401 h 2516402"/>
                <a:gd name="connsiteX11" fmla="*/ 820191 w 4533527"/>
                <a:gd name="connsiteY11" fmla="*/ 2516401 h 2516402"/>
                <a:gd name="connsiteX12" fmla="*/ 820191 w 4533527"/>
                <a:gd name="connsiteY12" fmla="*/ 2515461 h 2516402"/>
                <a:gd name="connsiteX13" fmla="*/ 753037 w 4533527"/>
                <a:gd name="connsiteY13" fmla="*/ 2512070 h 2516402"/>
                <a:gd name="connsiteX14" fmla="*/ 0 w 4533527"/>
                <a:gd name="connsiteY14" fmla="*/ 1677601 h 2516402"/>
                <a:gd name="connsiteX15" fmla="*/ 838799 w 4533527"/>
                <a:gd name="connsiteY15" fmla="*/ 838801 h 2516402"/>
                <a:gd name="connsiteX16" fmla="*/ 848975 w 4533527"/>
                <a:gd name="connsiteY16" fmla="*/ 839571 h 2516402"/>
                <a:gd name="connsiteX17" fmla="*/ 904996 w 4533527"/>
                <a:gd name="connsiteY17" fmla="*/ 659098 h 2516402"/>
                <a:gd name="connsiteX18" fmla="*/ 1899343 w 4533527"/>
                <a:gd name="connsiteY18" fmla="*/ 1 h 2516402"/>
                <a:gd name="connsiteX0" fmla="*/ 1899343 w 4533527"/>
                <a:gd name="connsiteY0" fmla="*/ 1 h 2516402"/>
                <a:gd name="connsiteX1" fmla="*/ 2931746 w 4533527"/>
                <a:gd name="connsiteY1" fmla="*/ 781696 h 2516402"/>
                <a:gd name="connsiteX2" fmla="*/ 4045075 w 4533527"/>
                <a:gd name="connsiteY2" fmla="*/ 1442285 h 2516402"/>
                <a:gd name="connsiteX3" fmla="*/ 4528033 w 4533527"/>
                <a:gd name="connsiteY3" fmla="*/ 1976472 h 2516402"/>
                <a:gd name="connsiteX4" fmla="*/ 4096918 w 4533527"/>
                <a:gd name="connsiteY4" fmla="*/ 2505433 h 2516402"/>
                <a:gd name="connsiteX5" fmla="*/ 4003199 w 4533527"/>
                <a:gd name="connsiteY5" fmla="*/ 2514880 h 2516402"/>
                <a:gd name="connsiteX6" fmla="*/ 4003199 w 4533527"/>
                <a:gd name="connsiteY6" fmla="*/ 2516401 h 2516402"/>
                <a:gd name="connsiteX7" fmla="*/ 3988113 w 4533527"/>
                <a:gd name="connsiteY7" fmla="*/ 2516401 h 2516402"/>
                <a:gd name="connsiteX8" fmla="*/ 3988103 w 4533527"/>
                <a:gd name="connsiteY8" fmla="*/ 2516402 h 2516402"/>
                <a:gd name="connsiteX9" fmla="*/ 3988094 w 4533527"/>
                <a:gd name="connsiteY9" fmla="*/ 2516401 h 2516402"/>
                <a:gd name="connsiteX10" fmla="*/ 838799 w 4533527"/>
                <a:gd name="connsiteY10" fmla="*/ 2516401 h 2516402"/>
                <a:gd name="connsiteX11" fmla="*/ 820191 w 4533527"/>
                <a:gd name="connsiteY11" fmla="*/ 2516401 h 2516402"/>
                <a:gd name="connsiteX12" fmla="*/ 820191 w 4533527"/>
                <a:gd name="connsiteY12" fmla="*/ 2515461 h 2516402"/>
                <a:gd name="connsiteX13" fmla="*/ 753037 w 4533527"/>
                <a:gd name="connsiteY13" fmla="*/ 2512070 h 2516402"/>
                <a:gd name="connsiteX14" fmla="*/ 0 w 4533527"/>
                <a:gd name="connsiteY14" fmla="*/ 1677601 h 2516402"/>
                <a:gd name="connsiteX15" fmla="*/ 838799 w 4533527"/>
                <a:gd name="connsiteY15" fmla="*/ 838801 h 2516402"/>
                <a:gd name="connsiteX16" fmla="*/ 848975 w 4533527"/>
                <a:gd name="connsiteY16" fmla="*/ 839571 h 2516402"/>
                <a:gd name="connsiteX17" fmla="*/ 904996 w 4533527"/>
                <a:gd name="connsiteY17" fmla="*/ 659098 h 2516402"/>
                <a:gd name="connsiteX18" fmla="*/ 1899343 w 4533527"/>
                <a:gd name="connsiteY18" fmla="*/ 1 h 2516402"/>
                <a:gd name="connsiteX0" fmla="*/ 1899343 w 4533527"/>
                <a:gd name="connsiteY0" fmla="*/ 1 h 2516402"/>
                <a:gd name="connsiteX1" fmla="*/ 2931746 w 4533527"/>
                <a:gd name="connsiteY1" fmla="*/ 781696 h 2516402"/>
                <a:gd name="connsiteX2" fmla="*/ 4045075 w 4533527"/>
                <a:gd name="connsiteY2" fmla="*/ 1442285 h 2516402"/>
                <a:gd name="connsiteX3" fmla="*/ 4528033 w 4533527"/>
                <a:gd name="connsiteY3" fmla="*/ 1976472 h 2516402"/>
                <a:gd name="connsiteX4" fmla="*/ 4096918 w 4533527"/>
                <a:gd name="connsiteY4" fmla="*/ 2505433 h 2516402"/>
                <a:gd name="connsiteX5" fmla="*/ 4003199 w 4533527"/>
                <a:gd name="connsiteY5" fmla="*/ 2514880 h 2516402"/>
                <a:gd name="connsiteX6" fmla="*/ 4003199 w 4533527"/>
                <a:gd name="connsiteY6" fmla="*/ 2516401 h 2516402"/>
                <a:gd name="connsiteX7" fmla="*/ 3988113 w 4533527"/>
                <a:gd name="connsiteY7" fmla="*/ 2516401 h 2516402"/>
                <a:gd name="connsiteX8" fmla="*/ 3988103 w 4533527"/>
                <a:gd name="connsiteY8" fmla="*/ 2516402 h 2516402"/>
                <a:gd name="connsiteX9" fmla="*/ 3988094 w 4533527"/>
                <a:gd name="connsiteY9" fmla="*/ 2516401 h 2516402"/>
                <a:gd name="connsiteX10" fmla="*/ 838799 w 4533527"/>
                <a:gd name="connsiteY10" fmla="*/ 2516401 h 2516402"/>
                <a:gd name="connsiteX11" fmla="*/ 820191 w 4533527"/>
                <a:gd name="connsiteY11" fmla="*/ 2516401 h 2516402"/>
                <a:gd name="connsiteX12" fmla="*/ 820191 w 4533527"/>
                <a:gd name="connsiteY12" fmla="*/ 2515461 h 2516402"/>
                <a:gd name="connsiteX13" fmla="*/ 753037 w 4533527"/>
                <a:gd name="connsiteY13" fmla="*/ 2512070 h 2516402"/>
                <a:gd name="connsiteX14" fmla="*/ 0 w 4533527"/>
                <a:gd name="connsiteY14" fmla="*/ 1677601 h 2516402"/>
                <a:gd name="connsiteX15" fmla="*/ 838799 w 4533527"/>
                <a:gd name="connsiteY15" fmla="*/ 838801 h 2516402"/>
                <a:gd name="connsiteX16" fmla="*/ 848975 w 4533527"/>
                <a:gd name="connsiteY16" fmla="*/ 839571 h 2516402"/>
                <a:gd name="connsiteX17" fmla="*/ 904996 w 4533527"/>
                <a:gd name="connsiteY17" fmla="*/ 659098 h 2516402"/>
                <a:gd name="connsiteX18" fmla="*/ 1899343 w 4533527"/>
                <a:gd name="connsiteY18" fmla="*/ 1 h 2516402"/>
                <a:gd name="connsiteX0" fmla="*/ 1771290 w 4533527"/>
                <a:gd name="connsiteY0" fmla="*/ 0 h 2523234"/>
                <a:gd name="connsiteX1" fmla="*/ 2931746 w 4533527"/>
                <a:gd name="connsiteY1" fmla="*/ 788528 h 2523234"/>
                <a:gd name="connsiteX2" fmla="*/ 4045075 w 4533527"/>
                <a:gd name="connsiteY2" fmla="*/ 1449117 h 2523234"/>
                <a:gd name="connsiteX3" fmla="*/ 4528033 w 4533527"/>
                <a:gd name="connsiteY3" fmla="*/ 1983304 h 2523234"/>
                <a:gd name="connsiteX4" fmla="*/ 4096918 w 4533527"/>
                <a:gd name="connsiteY4" fmla="*/ 2512265 h 2523234"/>
                <a:gd name="connsiteX5" fmla="*/ 4003199 w 4533527"/>
                <a:gd name="connsiteY5" fmla="*/ 2521712 h 2523234"/>
                <a:gd name="connsiteX6" fmla="*/ 4003199 w 4533527"/>
                <a:gd name="connsiteY6" fmla="*/ 2523233 h 2523234"/>
                <a:gd name="connsiteX7" fmla="*/ 3988113 w 4533527"/>
                <a:gd name="connsiteY7" fmla="*/ 2523233 h 2523234"/>
                <a:gd name="connsiteX8" fmla="*/ 3988103 w 4533527"/>
                <a:gd name="connsiteY8" fmla="*/ 2523234 h 2523234"/>
                <a:gd name="connsiteX9" fmla="*/ 3988094 w 4533527"/>
                <a:gd name="connsiteY9" fmla="*/ 2523233 h 2523234"/>
                <a:gd name="connsiteX10" fmla="*/ 838799 w 4533527"/>
                <a:gd name="connsiteY10" fmla="*/ 2523233 h 2523234"/>
                <a:gd name="connsiteX11" fmla="*/ 820191 w 4533527"/>
                <a:gd name="connsiteY11" fmla="*/ 2523233 h 2523234"/>
                <a:gd name="connsiteX12" fmla="*/ 820191 w 4533527"/>
                <a:gd name="connsiteY12" fmla="*/ 2522293 h 2523234"/>
                <a:gd name="connsiteX13" fmla="*/ 753037 w 4533527"/>
                <a:gd name="connsiteY13" fmla="*/ 2518902 h 2523234"/>
                <a:gd name="connsiteX14" fmla="*/ 0 w 4533527"/>
                <a:gd name="connsiteY14" fmla="*/ 1684433 h 2523234"/>
                <a:gd name="connsiteX15" fmla="*/ 838799 w 4533527"/>
                <a:gd name="connsiteY15" fmla="*/ 845633 h 2523234"/>
                <a:gd name="connsiteX16" fmla="*/ 848975 w 4533527"/>
                <a:gd name="connsiteY16" fmla="*/ 846403 h 2523234"/>
                <a:gd name="connsiteX17" fmla="*/ 904996 w 4533527"/>
                <a:gd name="connsiteY17" fmla="*/ 665930 h 2523234"/>
                <a:gd name="connsiteX18" fmla="*/ 1771290 w 4533527"/>
                <a:gd name="connsiteY18" fmla="*/ 0 h 2523234"/>
                <a:gd name="connsiteX0" fmla="*/ 1771290 w 4533527"/>
                <a:gd name="connsiteY0" fmla="*/ 2138 h 2525372"/>
                <a:gd name="connsiteX1" fmla="*/ 2931746 w 4533527"/>
                <a:gd name="connsiteY1" fmla="*/ 790666 h 2525372"/>
                <a:gd name="connsiteX2" fmla="*/ 4045075 w 4533527"/>
                <a:gd name="connsiteY2" fmla="*/ 1451255 h 2525372"/>
                <a:gd name="connsiteX3" fmla="*/ 4528033 w 4533527"/>
                <a:gd name="connsiteY3" fmla="*/ 1985442 h 2525372"/>
                <a:gd name="connsiteX4" fmla="*/ 4096918 w 4533527"/>
                <a:gd name="connsiteY4" fmla="*/ 2514403 h 2525372"/>
                <a:gd name="connsiteX5" fmla="*/ 4003199 w 4533527"/>
                <a:gd name="connsiteY5" fmla="*/ 2523850 h 2525372"/>
                <a:gd name="connsiteX6" fmla="*/ 4003199 w 4533527"/>
                <a:gd name="connsiteY6" fmla="*/ 2525371 h 2525372"/>
                <a:gd name="connsiteX7" fmla="*/ 3988113 w 4533527"/>
                <a:gd name="connsiteY7" fmla="*/ 2525371 h 2525372"/>
                <a:gd name="connsiteX8" fmla="*/ 3988103 w 4533527"/>
                <a:gd name="connsiteY8" fmla="*/ 2525372 h 2525372"/>
                <a:gd name="connsiteX9" fmla="*/ 3988094 w 4533527"/>
                <a:gd name="connsiteY9" fmla="*/ 2525371 h 2525372"/>
                <a:gd name="connsiteX10" fmla="*/ 838799 w 4533527"/>
                <a:gd name="connsiteY10" fmla="*/ 2525371 h 2525372"/>
                <a:gd name="connsiteX11" fmla="*/ 820191 w 4533527"/>
                <a:gd name="connsiteY11" fmla="*/ 2525371 h 2525372"/>
                <a:gd name="connsiteX12" fmla="*/ 820191 w 4533527"/>
                <a:gd name="connsiteY12" fmla="*/ 2524431 h 2525372"/>
                <a:gd name="connsiteX13" fmla="*/ 753037 w 4533527"/>
                <a:gd name="connsiteY13" fmla="*/ 2521040 h 2525372"/>
                <a:gd name="connsiteX14" fmla="*/ 0 w 4533527"/>
                <a:gd name="connsiteY14" fmla="*/ 1686571 h 2525372"/>
                <a:gd name="connsiteX15" fmla="*/ 838799 w 4533527"/>
                <a:gd name="connsiteY15" fmla="*/ 847771 h 2525372"/>
                <a:gd name="connsiteX16" fmla="*/ 848975 w 4533527"/>
                <a:gd name="connsiteY16" fmla="*/ 848541 h 2525372"/>
                <a:gd name="connsiteX17" fmla="*/ 904996 w 4533527"/>
                <a:gd name="connsiteY17" fmla="*/ 668068 h 2525372"/>
                <a:gd name="connsiteX18" fmla="*/ 1771290 w 4533527"/>
                <a:gd name="connsiteY18" fmla="*/ 2138 h 2525372"/>
                <a:gd name="connsiteX0" fmla="*/ 1771290 w 4535021"/>
                <a:gd name="connsiteY0" fmla="*/ 2138 h 2525372"/>
                <a:gd name="connsiteX1" fmla="*/ 2931746 w 4535021"/>
                <a:gd name="connsiteY1" fmla="*/ 790666 h 2525372"/>
                <a:gd name="connsiteX2" fmla="*/ 4045075 w 4535021"/>
                <a:gd name="connsiteY2" fmla="*/ 1451255 h 2525372"/>
                <a:gd name="connsiteX3" fmla="*/ 4528033 w 4535021"/>
                <a:gd name="connsiteY3" fmla="*/ 1985442 h 2525372"/>
                <a:gd name="connsiteX4" fmla="*/ 4096918 w 4535021"/>
                <a:gd name="connsiteY4" fmla="*/ 2514403 h 2525372"/>
                <a:gd name="connsiteX5" fmla="*/ 4003199 w 4535021"/>
                <a:gd name="connsiteY5" fmla="*/ 2523850 h 2525372"/>
                <a:gd name="connsiteX6" fmla="*/ 4003199 w 4535021"/>
                <a:gd name="connsiteY6" fmla="*/ 2525371 h 2525372"/>
                <a:gd name="connsiteX7" fmla="*/ 3988113 w 4535021"/>
                <a:gd name="connsiteY7" fmla="*/ 2525371 h 2525372"/>
                <a:gd name="connsiteX8" fmla="*/ 3988103 w 4535021"/>
                <a:gd name="connsiteY8" fmla="*/ 2525372 h 2525372"/>
                <a:gd name="connsiteX9" fmla="*/ 3988094 w 4535021"/>
                <a:gd name="connsiteY9" fmla="*/ 2525371 h 2525372"/>
                <a:gd name="connsiteX10" fmla="*/ 838799 w 4535021"/>
                <a:gd name="connsiteY10" fmla="*/ 2525371 h 2525372"/>
                <a:gd name="connsiteX11" fmla="*/ 820191 w 4535021"/>
                <a:gd name="connsiteY11" fmla="*/ 2525371 h 2525372"/>
                <a:gd name="connsiteX12" fmla="*/ 820191 w 4535021"/>
                <a:gd name="connsiteY12" fmla="*/ 2524431 h 2525372"/>
                <a:gd name="connsiteX13" fmla="*/ 753037 w 4535021"/>
                <a:gd name="connsiteY13" fmla="*/ 2521040 h 2525372"/>
                <a:gd name="connsiteX14" fmla="*/ 0 w 4535021"/>
                <a:gd name="connsiteY14" fmla="*/ 1686571 h 2525372"/>
                <a:gd name="connsiteX15" fmla="*/ 838799 w 4535021"/>
                <a:gd name="connsiteY15" fmla="*/ 847771 h 2525372"/>
                <a:gd name="connsiteX16" fmla="*/ 848975 w 4535021"/>
                <a:gd name="connsiteY16" fmla="*/ 848541 h 2525372"/>
                <a:gd name="connsiteX17" fmla="*/ 904996 w 4535021"/>
                <a:gd name="connsiteY17" fmla="*/ 668068 h 2525372"/>
                <a:gd name="connsiteX18" fmla="*/ 1771290 w 4535021"/>
                <a:gd name="connsiteY18" fmla="*/ 2138 h 2525372"/>
                <a:gd name="connsiteX0" fmla="*/ 1771290 w 4594288"/>
                <a:gd name="connsiteY0" fmla="*/ 2138 h 2525372"/>
                <a:gd name="connsiteX1" fmla="*/ 2931746 w 4594288"/>
                <a:gd name="connsiteY1" fmla="*/ 790666 h 2525372"/>
                <a:gd name="connsiteX2" fmla="*/ 4045075 w 4594288"/>
                <a:gd name="connsiteY2" fmla="*/ 1451255 h 2525372"/>
                <a:gd name="connsiteX3" fmla="*/ 4590937 w 4594288"/>
                <a:gd name="connsiteY3" fmla="*/ 1985443 h 2525372"/>
                <a:gd name="connsiteX4" fmla="*/ 4096918 w 4594288"/>
                <a:gd name="connsiteY4" fmla="*/ 2514403 h 2525372"/>
                <a:gd name="connsiteX5" fmla="*/ 4003199 w 4594288"/>
                <a:gd name="connsiteY5" fmla="*/ 2523850 h 2525372"/>
                <a:gd name="connsiteX6" fmla="*/ 4003199 w 4594288"/>
                <a:gd name="connsiteY6" fmla="*/ 2525371 h 2525372"/>
                <a:gd name="connsiteX7" fmla="*/ 3988113 w 4594288"/>
                <a:gd name="connsiteY7" fmla="*/ 2525371 h 2525372"/>
                <a:gd name="connsiteX8" fmla="*/ 3988103 w 4594288"/>
                <a:gd name="connsiteY8" fmla="*/ 2525372 h 2525372"/>
                <a:gd name="connsiteX9" fmla="*/ 3988094 w 4594288"/>
                <a:gd name="connsiteY9" fmla="*/ 2525371 h 2525372"/>
                <a:gd name="connsiteX10" fmla="*/ 838799 w 4594288"/>
                <a:gd name="connsiteY10" fmla="*/ 2525371 h 2525372"/>
                <a:gd name="connsiteX11" fmla="*/ 820191 w 4594288"/>
                <a:gd name="connsiteY11" fmla="*/ 2525371 h 2525372"/>
                <a:gd name="connsiteX12" fmla="*/ 820191 w 4594288"/>
                <a:gd name="connsiteY12" fmla="*/ 2524431 h 2525372"/>
                <a:gd name="connsiteX13" fmla="*/ 753037 w 4594288"/>
                <a:gd name="connsiteY13" fmla="*/ 2521040 h 2525372"/>
                <a:gd name="connsiteX14" fmla="*/ 0 w 4594288"/>
                <a:gd name="connsiteY14" fmla="*/ 1686571 h 2525372"/>
                <a:gd name="connsiteX15" fmla="*/ 838799 w 4594288"/>
                <a:gd name="connsiteY15" fmla="*/ 847771 h 2525372"/>
                <a:gd name="connsiteX16" fmla="*/ 848975 w 4594288"/>
                <a:gd name="connsiteY16" fmla="*/ 848541 h 2525372"/>
                <a:gd name="connsiteX17" fmla="*/ 904996 w 4594288"/>
                <a:gd name="connsiteY17" fmla="*/ 668068 h 2525372"/>
                <a:gd name="connsiteX18" fmla="*/ 1771290 w 4594288"/>
                <a:gd name="connsiteY18" fmla="*/ 2138 h 2525372"/>
                <a:gd name="connsiteX0" fmla="*/ 1771290 w 4593914"/>
                <a:gd name="connsiteY0" fmla="*/ 2138 h 2525372"/>
                <a:gd name="connsiteX1" fmla="*/ 2931746 w 4593914"/>
                <a:gd name="connsiteY1" fmla="*/ 790666 h 2525372"/>
                <a:gd name="connsiteX2" fmla="*/ 4045075 w 4593914"/>
                <a:gd name="connsiteY2" fmla="*/ 1451255 h 2525372"/>
                <a:gd name="connsiteX3" fmla="*/ 4590937 w 4593914"/>
                <a:gd name="connsiteY3" fmla="*/ 1985443 h 2525372"/>
                <a:gd name="connsiteX4" fmla="*/ 4096918 w 4593914"/>
                <a:gd name="connsiteY4" fmla="*/ 2514403 h 2525372"/>
                <a:gd name="connsiteX5" fmla="*/ 4003199 w 4593914"/>
                <a:gd name="connsiteY5" fmla="*/ 2523850 h 2525372"/>
                <a:gd name="connsiteX6" fmla="*/ 4003199 w 4593914"/>
                <a:gd name="connsiteY6" fmla="*/ 2525371 h 2525372"/>
                <a:gd name="connsiteX7" fmla="*/ 3988113 w 4593914"/>
                <a:gd name="connsiteY7" fmla="*/ 2525371 h 2525372"/>
                <a:gd name="connsiteX8" fmla="*/ 3988103 w 4593914"/>
                <a:gd name="connsiteY8" fmla="*/ 2525372 h 2525372"/>
                <a:gd name="connsiteX9" fmla="*/ 3988094 w 4593914"/>
                <a:gd name="connsiteY9" fmla="*/ 2525371 h 2525372"/>
                <a:gd name="connsiteX10" fmla="*/ 838799 w 4593914"/>
                <a:gd name="connsiteY10" fmla="*/ 2525371 h 2525372"/>
                <a:gd name="connsiteX11" fmla="*/ 820191 w 4593914"/>
                <a:gd name="connsiteY11" fmla="*/ 2525371 h 2525372"/>
                <a:gd name="connsiteX12" fmla="*/ 820191 w 4593914"/>
                <a:gd name="connsiteY12" fmla="*/ 2524431 h 2525372"/>
                <a:gd name="connsiteX13" fmla="*/ 753037 w 4593914"/>
                <a:gd name="connsiteY13" fmla="*/ 2521040 h 2525372"/>
                <a:gd name="connsiteX14" fmla="*/ 0 w 4593914"/>
                <a:gd name="connsiteY14" fmla="*/ 1686571 h 2525372"/>
                <a:gd name="connsiteX15" fmla="*/ 838799 w 4593914"/>
                <a:gd name="connsiteY15" fmla="*/ 847771 h 2525372"/>
                <a:gd name="connsiteX16" fmla="*/ 848975 w 4593914"/>
                <a:gd name="connsiteY16" fmla="*/ 848541 h 2525372"/>
                <a:gd name="connsiteX17" fmla="*/ 904996 w 4593914"/>
                <a:gd name="connsiteY17" fmla="*/ 668068 h 2525372"/>
                <a:gd name="connsiteX18" fmla="*/ 1771290 w 4593914"/>
                <a:gd name="connsiteY18" fmla="*/ 2138 h 2525372"/>
                <a:gd name="connsiteX0" fmla="*/ 1771290 w 4149301"/>
                <a:gd name="connsiteY0" fmla="*/ 2138 h 2525372"/>
                <a:gd name="connsiteX1" fmla="*/ 2931746 w 4149301"/>
                <a:gd name="connsiteY1" fmla="*/ 790666 h 2525372"/>
                <a:gd name="connsiteX2" fmla="*/ 4045075 w 4149301"/>
                <a:gd name="connsiteY2" fmla="*/ 1451255 h 2525372"/>
                <a:gd name="connsiteX3" fmla="*/ 4096918 w 4149301"/>
                <a:gd name="connsiteY3" fmla="*/ 2514403 h 2525372"/>
                <a:gd name="connsiteX4" fmla="*/ 4003199 w 4149301"/>
                <a:gd name="connsiteY4" fmla="*/ 2523850 h 2525372"/>
                <a:gd name="connsiteX5" fmla="*/ 4003199 w 4149301"/>
                <a:gd name="connsiteY5" fmla="*/ 2525371 h 2525372"/>
                <a:gd name="connsiteX6" fmla="*/ 3988113 w 4149301"/>
                <a:gd name="connsiteY6" fmla="*/ 2525371 h 2525372"/>
                <a:gd name="connsiteX7" fmla="*/ 3988103 w 4149301"/>
                <a:gd name="connsiteY7" fmla="*/ 2525372 h 2525372"/>
                <a:gd name="connsiteX8" fmla="*/ 3988094 w 4149301"/>
                <a:gd name="connsiteY8" fmla="*/ 2525371 h 2525372"/>
                <a:gd name="connsiteX9" fmla="*/ 838799 w 4149301"/>
                <a:gd name="connsiteY9" fmla="*/ 2525371 h 2525372"/>
                <a:gd name="connsiteX10" fmla="*/ 820191 w 4149301"/>
                <a:gd name="connsiteY10" fmla="*/ 2525371 h 2525372"/>
                <a:gd name="connsiteX11" fmla="*/ 820191 w 4149301"/>
                <a:gd name="connsiteY11" fmla="*/ 2524431 h 2525372"/>
                <a:gd name="connsiteX12" fmla="*/ 753037 w 4149301"/>
                <a:gd name="connsiteY12" fmla="*/ 2521040 h 2525372"/>
                <a:gd name="connsiteX13" fmla="*/ 0 w 4149301"/>
                <a:gd name="connsiteY13" fmla="*/ 1686571 h 2525372"/>
                <a:gd name="connsiteX14" fmla="*/ 838799 w 4149301"/>
                <a:gd name="connsiteY14" fmla="*/ 847771 h 2525372"/>
                <a:gd name="connsiteX15" fmla="*/ 848975 w 4149301"/>
                <a:gd name="connsiteY15" fmla="*/ 848541 h 2525372"/>
                <a:gd name="connsiteX16" fmla="*/ 904996 w 4149301"/>
                <a:gd name="connsiteY16" fmla="*/ 668068 h 2525372"/>
                <a:gd name="connsiteX17" fmla="*/ 1771290 w 4149301"/>
                <a:gd name="connsiteY17" fmla="*/ 2138 h 2525372"/>
                <a:gd name="connsiteX0" fmla="*/ 1771290 w 4542507"/>
                <a:gd name="connsiteY0" fmla="*/ 2138 h 2525372"/>
                <a:gd name="connsiteX1" fmla="*/ 2931746 w 4542507"/>
                <a:gd name="connsiteY1" fmla="*/ 790666 h 2525372"/>
                <a:gd name="connsiteX2" fmla="*/ 4045075 w 4542507"/>
                <a:gd name="connsiteY2" fmla="*/ 1451255 h 2525372"/>
                <a:gd name="connsiteX3" fmla="*/ 4096918 w 4542507"/>
                <a:gd name="connsiteY3" fmla="*/ 2514403 h 2525372"/>
                <a:gd name="connsiteX4" fmla="*/ 4003199 w 4542507"/>
                <a:gd name="connsiteY4" fmla="*/ 2523850 h 2525372"/>
                <a:gd name="connsiteX5" fmla="*/ 4003199 w 4542507"/>
                <a:gd name="connsiteY5" fmla="*/ 2525371 h 2525372"/>
                <a:gd name="connsiteX6" fmla="*/ 3988113 w 4542507"/>
                <a:gd name="connsiteY6" fmla="*/ 2525371 h 2525372"/>
                <a:gd name="connsiteX7" fmla="*/ 3988103 w 4542507"/>
                <a:gd name="connsiteY7" fmla="*/ 2525372 h 2525372"/>
                <a:gd name="connsiteX8" fmla="*/ 3988094 w 4542507"/>
                <a:gd name="connsiteY8" fmla="*/ 2525371 h 2525372"/>
                <a:gd name="connsiteX9" fmla="*/ 838799 w 4542507"/>
                <a:gd name="connsiteY9" fmla="*/ 2525371 h 2525372"/>
                <a:gd name="connsiteX10" fmla="*/ 820191 w 4542507"/>
                <a:gd name="connsiteY10" fmla="*/ 2525371 h 2525372"/>
                <a:gd name="connsiteX11" fmla="*/ 820191 w 4542507"/>
                <a:gd name="connsiteY11" fmla="*/ 2524431 h 2525372"/>
                <a:gd name="connsiteX12" fmla="*/ 753037 w 4542507"/>
                <a:gd name="connsiteY12" fmla="*/ 2521040 h 2525372"/>
                <a:gd name="connsiteX13" fmla="*/ 0 w 4542507"/>
                <a:gd name="connsiteY13" fmla="*/ 1686571 h 2525372"/>
                <a:gd name="connsiteX14" fmla="*/ 838799 w 4542507"/>
                <a:gd name="connsiteY14" fmla="*/ 847771 h 2525372"/>
                <a:gd name="connsiteX15" fmla="*/ 848975 w 4542507"/>
                <a:gd name="connsiteY15" fmla="*/ 848541 h 2525372"/>
                <a:gd name="connsiteX16" fmla="*/ 904996 w 4542507"/>
                <a:gd name="connsiteY16" fmla="*/ 668068 h 2525372"/>
                <a:gd name="connsiteX17" fmla="*/ 1771290 w 4542507"/>
                <a:gd name="connsiteY17" fmla="*/ 2138 h 2525372"/>
                <a:gd name="connsiteX0" fmla="*/ 1771290 w 4634111"/>
                <a:gd name="connsiteY0" fmla="*/ 2138 h 2525372"/>
                <a:gd name="connsiteX1" fmla="*/ 2931746 w 4634111"/>
                <a:gd name="connsiteY1" fmla="*/ 790666 h 2525372"/>
                <a:gd name="connsiteX2" fmla="*/ 4045075 w 4634111"/>
                <a:gd name="connsiteY2" fmla="*/ 1451255 h 2525372"/>
                <a:gd name="connsiteX3" fmla="*/ 4096918 w 4634111"/>
                <a:gd name="connsiteY3" fmla="*/ 2514403 h 2525372"/>
                <a:gd name="connsiteX4" fmla="*/ 4003199 w 4634111"/>
                <a:gd name="connsiteY4" fmla="*/ 2523850 h 2525372"/>
                <a:gd name="connsiteX5" fmla="*/ 4003199 w 4634111"/>
                <a:gd name="connsiteY5" fmla="*/ 2525371 h 2525372"/>
                <a:gd name="connsiteX6" fmla="*/ 3988113 w 4634111"/>
                <a:gd name="connsiteY6" fmla="*/ 2525371 h 2525372"/>
                <a:gd name="connsiteX7" fmla="*/ 3988103 w 4634111"/>
                <a:gd name="connsiteY7" fmla="*/ 2525372 h 2525372"/>
                <a:gd name="connsiteX8" fmla="*/ 3988094 w 4634111"/>
                <a:gd name="connsiteY8" fmla="*/ 2525371 h 2525372"/>
                <a:gd name="connsiteX9" fmla="*/ 838799 w 4634111"/>
                <a:gd name="connsiteY9" fmla="*/ 2525371 h 2525372"/>
                <a:gd name="connsiteX10" fmla="*/ 820191 w 4634111"/>
                <a:gd name="connsiteY10" fmla="*/ 2525371 h 2525372"/>
                <a:gd name="connsiteX11" fmla="*/ 820191 w 4634111"/>
                <a:gd name="connsiteY11" fmla="*/ 2524431 h 2525372"/>
                <a:gd name="connsiteX12" fmla="*/ 753037 w 4634111"/>
                <a:gd name="connsiteY12" fmla="*/ 2521040 h 2525372"/>
                <a:gd name="connsiteX13" fmla="*/ 0 w 4634111"/>
                <a:gd name="connsiteY13" fmla="*/ 1686571 h 2525372"/>
                <a:gd name="connsiteX14" fmla="*/ 838799 w 4634111"/>
                <a:gd name="connsiteY14" fmla="*/ 847771 h 2525372"/>
                <a:gd name="connsiteX15" fmla="*/ 848975 w 4634111"/>
                <a:gd name="connsiteY15" fmla="*/ 848541 h 2525372"/>
                <a:gd name="connsiteX16" fmla="*/ 904996 w 4634111"/>
                <a:gd name="connsiteY16" fmla="*/ 668068 h 2525372"/>
                <a:gd name="connsiteX17" fmla="*/ 1771290 w 4634111"/>
                <a:gd name="connsiteY17" fmla="*/ 2138 h 2525372"/>
                <a:gd name="connsiteX0" fmla="*/ 1771290 w 4664721"/>
                <a:gd name="connsiteY0" fmla="*/ 2138 h 2525372"/>
                <a:gd name="connsiteX1" fmla="*/ 2931746 w 4664721"/>
                <a:gd name="connsiteY1" fmla="*/ 790666 h 2525372"/>
                <a:gd name="connsiteX2" fmla="*/ 4045075 w 4664721"/>
                <a:gd name="connsiteY2" fmla="*/ 1451255 h 2525372"/>
                <a:gd name="connsiteX3" fmla="*/ 4096918 w 4664721"/>
                <a:gd name="connsiteY3" fmla="*/ 2514403 h 2525372"/>
                <a:gd name="connsiteX4" fmla="*/ 4003199 w 4664721"/>
                <a:gd name="connsiteY4" fmla="*/ 2523850 h 2525372"/>
                <a:gd name="connsiteX5" fmla="*/ 4003199 w 4664721"/>
                <a:gd name="connsiteY5" fmla="*/ 2525371 h 2525372"/>
                <a:gd name="connsiteX6" fmla="*/ 3988113 w 4664721"/>
                <a:gd name="connsiteY6" fmla="*/ 2525371 h 2525372"/>
                <a:gd name="connsiteX7" fmla="*/ 3988103 w 4664721"/>
                <a:gd name="connsiteY7" fmla="*/ 2525372 h 2525372"/>
                <a:gd name="connsiteX8" fmla="*/ 3988094 w 4664721"/>
                <a:gd name="connsiteY8" fmla="*/ 2525371 h 2525372"/>
                <a:gd name="connsiteX9" fmla="*/ 838799 w 4664721"/>
                <a:gd name="connsiteY9" fmla="*/ 2525371 h 2525372"/>
                <a:gd name="connsiteX10" fmla="*/ 820191 w 4664721"/>
                <a:gd name="connsiteY10" fmla="*/ 2525371 h 2525372"/>
                <a:gd name="connsiteX11" fmla="*/ 820191 w 4664721"/>
                <a:gd name="connsiteY11" fmla="*/ 2524431 h 2525372"/>
                <a:gd name="connsiteX12" fmla="*/ 753037 w 4664721"/>
                <a:gd name="connsiteY12" fmla="*/ 2521040 h 2525372"/>
                <a:gd name="connsiteX13" fmla="*/ 0 w 4664721"/>
                <a:gd name="connsiteY13" fmla="*/ 1686571 h 2525372"/>
                <a:gd name="connsiteX14" fmla="*/ 838799 w 4664721"/>
                <a:gd name="connsiteY14" fmla="*/ 847771 h 2525372"/>
                <a:gd name="connsiteX15" fmla="*/ 848975 w 4664721"/>
                <a:gd name="connsiteY15" fmla="*/ 848541 h 2525372"/>
                <a:gd name="connsiteX16" fmla="*/ 904996 w 4664721"/>
                <a:gd name="connsiteY16" fmla="*/ 668068 h 2525372"/>
                <a:gd name="connsiteX17" fmla="*/ 1771290 w 4664721"/>
                <a:gd name="connsiteY17" fmla="*/ 2138 h 2525372"/>
                <a:gd name="connsiteX0" fmla="*/ 1771290 w 4496123"/>
                <a:gd name="connsiteY0" fmla="*/ 2138 h 2525372"/>
                <a:gd name="connsiteX1" fmla="*/ 2931746 w 4496123"/>
                <a:gd name="connsiteY1" fmla="*/ 790666 h 2525372"/>
                <a:gd name="connsiteX2" fmla="*/ 4045075 w 4496123"/>
                <a:gd name="connsiteY2" fmla="*/ 1451255 h 2525372"/>
                <a:gd name="connsiteX3" fmla="*/ 4096918 w 4496123"/>
                <a:gd name="connsiteY3" fmla="*/ 2514403 h 2525372"/>
                <a:gd name="connsiteX4" fmla="*/ 4003199 w 4496123"/>
                <a:gd name="connsiteY4" fmla="*/ 2523850 h 2525372"/>
                <a:gd name="connsiteX5" fmla="*/ 4003199 w 4496123"/>
                <a:gd name="connsiteY5" fmla="*/ 2525371 h 2525372"/>
                <a:gd name="connsiteX6" fmla="*/ 3988113 w 4496123"/>
                <a:gd name="connsiteY6" fmla="*/ 2525371 h 2525372"/>
                <a:gd name="connsiteX7" fmla="*/ 3988103 w 4496123"/>
                <a:gd name="connsiteY7" fmla="*/ 2525372 h 2525372"/>
                <a:gd name="connsiteX8" fmla="*/ 3988094 w 4496123"/>
                <a:gd name="connsiteY8" fmla="*/ 2525371 h 2525372"/>
                <a:gd name="connsiteX9" fmla="*/ 838799 w 4496123"/>
                <a:gd name="connsiteY9" fmla="*/ 2525371 h 2525372"/>
                <a:gd name="connsiteX10" fmla="*/ 820191 w 4496123"/>
                <a:gd name="connsiteY10" fmla="*/ 2525371 h 2525372"/>
                <a:gd name="connsiteX11" fmla="*/ 820191 w 4496123"/>
                <a:gd name="connsiteY11" fmla="*/ 2524431 h 2525372"/>
                <a:gd name="connsiteX12" fmla="*/ 753037 w 4496123"/>
                <a:gd name="connsiteY12" fmla="*/ 2521040 h 2525372"/>
                <a:gd name="connsiteX13" fmla="*/ 0 w 4496123"/>
                <a:gd name="connsiteY13" fmla="*/ 1686571 h 2525372"/>
                <a:gd name="connsiteX14" fmla="*/ 838799 w 4496123"/>
                <a:gd name="connsiteY14" fmla="*/ 847771 h 2525372"/>
                <a:gd name="connsiteX15" fmla="*/ 848975 w 4496123"/>
                <a:gd name="connsiteY15" fmla="*/ 848541 h 2525372"/>
                <a:gd name="connsiteX16" fmla="*/ 904996 w 4496123"/>
                <a:gd name="connsiteY16" fmla="*/ 668068 h 2525372"/>
                <a:gd name="connsiteX17" fmla="*/ 1771290 w 4496123"/>
                <a:gd name="connsiteY17" fmla="*/ 2138 h 25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96123" h="2525372">
                  <a:moveTo>
                    <a:pt x="1771290" y="2138"/>
                  </a:moveTo>
                  <a:cubicBezTo>
                    <a:pt x="2109083" y="-18424"/>
                    <a:pt x="2756098" y="99336"/>
                    <a:pt x="2931746" y="790666"/>
                  </a:cubicBezTo>
                  <a:cubicBezTo>
                    <a:pt x="3563460" y="473365"/>
                    <a:pt x="4213146" y="1028361"/>
                    <a:pt x="4045075" y="1451255"/>
                  </a:cubicBezTo>
                  <a:cubicBezTo>
                    <a:pt x="4571764" y="1601892"/>
                    <a:pt x="4696995" y="2353858"/>
                    <a:pt x="4096918" y="2514403"/>
                  </a:cubicBezTo>
                  <a:lnTo>
                    <a:pt x="4003199" y="2523850"/>
                  </a:lnTo>
                  <a:lnTo>
                    <a:pt x="4003199" y="2525371"/>
                  </a:lnTo>
                  <a:lnTo>
                    <a:pt x="3988113" y="2525371"/>
                  </a:lnTo>
                  <a:cubicBezTo>
                    <a:pt x="3988110" y="2525371"/>
                    <a:pt x="3988106" y="2525372"/>
                    <a:pt x="3988103" y="2525372"/>
                  </a:cubicBezTo>
                  <a:cubicBezTo>
                    <a:pt x="3988100" y="2525372"/>
                    <a:pt x="3988097" y="2525371"/>
                    <a:pt x="3988094" y="2525371"/>
                  </a:cubicBezTo>
                  <a:lnTo>
                    <a:pt x="838799" y="2525371"/>
                  </a:lnTo>
                  <a:lnTo>
                    <a:pt x="820191" y="2525371"/>
                  </a:lnTo>
                  <a:lnTo>
                    <a:pt x="820191" y="2524431"/>
                  </a:lnTo>
                  <a:lnTo>
                    <a:pt x="753037" y="2521040"/>
                  </a:lnTo>
                  <a:cubicBezTo>
                    <a:pt x="330067" y="2478085"/>
                    <a:pt x="0" y="2120874"/>
                    <a:pt x="0" y="1686571"/>
                  </a:cubicBezTo>
                  <a:cubicBezTo>
                    <a:pt x="0" y="1223315"/>
                    <a:pt x="375543" y="847771"/>
                    <a:pt x="838799" y="847771"/>
                  </a:cubicBezTo>
                  <a:lnTo>
                    <a:pt x="848975" y="848541"/>
                  </a:lnTo>
                  <a:lnTo>
                    <a:pt x="904996" y="668068"/>
                  </a:lnTo>
                  <a:cubicBezTo>
                    <a:pt x="1068821" y="280745"/>
                    <a:pt x="1433497" y="22700"/>
                    <a:pt x="1771290" y="2138"/>
                  </a:cubicBezTo>
                  <a:close/>
                </a:path>
              </a:pathLst>
            </a:custGeom>
            <a:grpFill/>
            <a:ln w="4762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35"/>
            </a:p>
          </p:txBody>
        </p:sp>
        <p:sp>
          <p:nvSpPr>
            <p:cNvPr id="109" name="Freeform 42"/>
            <p:cNvSpPr/>
            <p:nvPr/>
          </p:nvSpPr>
          <p:spPr>
            <a:xfrm>
              <a:off x="621564" y="3014587"/>
              <a:ext cx="654834" cy="362809"/>
            </a:xfrm>
            <a:custGeom>
              <a:avLst/>
              <a:gdLst>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096918 w 4528033"/>
                <a:gd name="connsiteY7" fmla="*/ 1447511 h 2516401"/>
                <a:gd name="connsiteX8" fmla="*/ 4528033 w 4528033"/>
                <a:gd name="connsiteY8" fmla="*/ 1976471 h 2516401"/>
                <a:gd name="connsiteX9" fmla="*/ 4096918 w 4528033"/>
                <a:gd name="connsiteY9" fmla="*/ 2505432 h 2516401"/>
                <a:gd name="connsiteX10" fmla="*/ 4003199 w 4528033"/>
                <a:gd name="connsiteY10" fmla="*/ 2514879 h 2516401"/>
                <a:gd name="connsiteX11" fmla="*/ 4003199 w 4528033"/>
                <a:gd name="connsiteY11" fmla="*/ 2516400 h 2516401"/>
                <a:gd name="connsiteX12" fmla="*/ 3988113 w 4528033"/>
                <a:gd name="connsiteY12" fmla="*/ 2516400 h 2516401"/>
                <a:gd name="connsiteX13" fmla="*/ 3988103 w 4528033"/>
                <a:gd name="connsiteY13" fmla="*/ 2516401 h 2516401"/>
                <a:gd name="connsiteX14" fmla="*/ 3988094 w 4528033"/>
                <a:gd name="connsiteY14" fmla="*/ 2516400 h 2516401"/>
                <a:gd name="connsiteX15" fmla="*/ 838799 w 4528033"/>
                <a:gd name="connsiteY15" fmla="*/ 2516400 h 2516401"/>
                <a:gd name="connsiteX16" fmla="*/ 820191 w 4528033"/>
                <a:gd name="connsiteY16" fmla="*/ 2516400 h 2516401"/>
                <a:gd name="connsiteX17" fmla="*/ 820191 w 4528033"/>
                <a:gd name="connsiteY17" fmla="*/ 2515460 h 2516401"/>
                <a:gd name="connsiteX18" fmla="*/ 753037 w 4528033"/>
                <a:gd name="connsiteY18" fmla="*/ 2512069 h 2516401"/>
                <a:gd name="connsiteX19" fmla="*/ 0 w 4528033"/>
                <a:gd name="connsiteY19" fmla="*/ 1677600 h 2516401"/>
                <a:gd name="connsiteX20" fmla="*/ 838799 w 4528033"/>
                <a:gd name="connsiteY20" fmla="*/ 838800 h 2516401"/>
                <a:gd name="connsiteX21" fmla="*/ 848975 w 4528033"/>
                <a:gd name="connsiteY21" fmla="*/ 839570 h 2516401"/>
                <a:gd name="connsiteX22" fmla="*/ 904996 w 4528033"/>
                <a:gd name="connsiteY22" fmla="*/ 659097 h 2516401"/>
                <a:gd name="connsiteX23" fmla="*/ 1899343 w 4528033"/>
                <a:gd name="connsiteY23" fmla="*/ 0 h 2516401"/>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528033 w 4528033"/>
                <a:gd name="connsiteY7" fmla="*/ 1976471 h 2516401"/>
                <a:gd name="connsiteX8" fmla="*/ 4096918 w 4528033"/>
                <a:gd name="connsiteY8" fmla="*/ 2505432 h 2516401"/>
                <a:gd name="connsiteX9" fmla="*/ 4003199 w 4528033"/>
                <a:gd name="connsiteY9" fmla="*/ 2514879 h 2516401"/>
                <a:gd name="connsiteX10" fmla="*/ 4003199 w 4528033"/>
                <a:gd name="connsiteY10" fmla="*/ 2516400 h 2516401"/>
                <a:gd name="connsiteX11" fmla="*/ 3988113 w 4528033"/>
                <a:gd name="connsiteY11" fmla="*/ 2516400 h 2516401"/>
                <a:gd name="connsiteX12" fmla="*/ 3988103 w 4528033"/>
                <a:gd name="connsiteY12" fmla="*/ 2516401 h 2516401"/>
                <a:gd name="connsiteX13" fmla="*/ 3988094 w 4528033"/>
                <a:gd name="connsiteY13" fmla="*/ 2516400 h 2516401"/>
                <a:gd name="connsiteX14" fmla="*/ 838799 w 4528033"/>
                <a:gd name="connsiteY14" fmla="*/ 2516400 h 2516401"/>
                <a:gd name="connsiteX15" fmla="*/ 820191 w 4528033"/>
                <a:gd name="connsiteY15" fmla="*/ 2516400 h 2516401"/>
                <a:gd name="connsiteX16" fmla="*/ 820191 w 4528033"/>
                <a:gd name="connsiteY16" fmla="*/ 2515460 h 2516401"/>
                <a:gd name="connsiteX17" fmla="*/ 753037 w 4528033"/>
                <a:gd name="connsiteY17" fmla="*/ 2512069 h 2516401"/>
                <a:gd name="connsiteX18" fmla="*/ 0 w 4528033"/>
                <a:gd name="connsiteY18" fmla="*/ 1677600 h 2516401"/>
                <a:gd name="connsiteX19" fmla="*/ 838799 w 4528033"/>
                <a:gd name="connsiteY19" fmla="*/ 838800 h 2516401"/>
                <a:gd name="connsiteX20" fmla="*/ 848975 w 4528033"/>
                <a:gd name="connsiteY20" fmla="*/ 839570 h 2516401"/>
                <a:gd name="connsiteX21" fmla="*/ 904996 w 4528033"/>
                <a:gd name="connsiteY21" fmla="*/ 659097 h 2516401"/>
                <a:gd name="connsiteX22" fmla="*/ 1899343 w 4528033"/>
                <a:gd name="connsiteY22" fmla="*/ 0 h 2516401"/>
                <a:gd name="connsiteX0" fmla="*/ 1899343 w 4528033"/>
                <a:gd name="connsiteY0" fmla="*/ 0 h 2516401"/>
                <a:gd name="connsiteX1" fmla="*/ 2893690 w 4528033"/>
                <a:gd name="connsiteY1" fmla="*/ 659097 h 2516401"/>
                <a:gd name="connsiteX2" fmla="*/ 2931746 w 4528033"/>
                <a:gd name="connsiteY2" fmla="*/ 781695 h 2516401"/>
                <a:gd name="connsiteX3" fmla="*/ 2987284 w 4528033"/>
                <a:gd name="connsiteY3" fmla="*/ 761368 h 2516401"/>
                <a:gd name="connsiteX4" fmla="*/ 3232180 w 4528033"/>
                <a:gd name="connsiteY4" fmla="*/ 724343 h 2516401"/>
                <a:gd name="connsiteX5" fmla="*/ 4038989 w 4528033"/>
                <a:gd name="connsiteY5" fmla="*/ 1381911 h 2516401"/>
                <a:gd name="connsiteX6" fmla="*/ 4045075 w 4528033"/>
                <a:gd name="connsiteY6" fmla="*/ 1442284 h 2516401"/>
                <a:gd name="connsiteX7" fmla="*/ 4528033 w 4528033"/>
                <a:gd name="connsiteY7" fmla="*/ 1976471 h 2516401"/>
                <a:gd name="connsiteX8" fmla="*/ 4096918 w 4528033"/>
                <a:gd name="connsiteY8" fmla="*/ 2505432 h 2516401"/>
                <a:gd name="connsiteX9" fmla="*/ 4003199 w 4528033"/>
                <a:gd name="connsiteY9" fmla="*/ 2514879 h 2516401"/>
                <a:gd name="connsiteX10" fmla="*/ 4003199 w 4528033"/>
                <a:gd name="connsiteY10" fmla="*/ 2516400 h 2516401"/>
                <a:gd name="connsiteX11" fmla="*/ 3988113 w 4528033"/>
                <a:gd name="connsiteY11" fmla="*/ 2516400 h 2516401"/>
                <a:gd name="connsiteX12" fmla="*/ 3988103 w 4528033"/>
                <a:gd name="connsiteY12" fmla="*/ 2516401 h 2516401"/>
                <a:gd name="connsiteX13" fmla="*/ 3988094 w 4528033"/>
                <a:gd name="connsiteY13" fmla="*/ 2516400 h 2516401"/>
                <a:gd name="connsiteX14" fmla="*/ 838799 w 4528033"/>
                <a:gd name="connsiteY14" fmla="*/ 2516400 h 2516401"/>
                <a:gd name="connsiteX15" fmla="*/ 820191 w 4528033"/>
                <a:gd name="connsiteY15" fmla="*/ 2516400 h 2516401"/>
                <a:gd name="connsiteX16" fmla="*/ 820191 w 4528033"/>
                <a:gd name="connsiteY16" fmla="*/ 2515460 h 2516401"/>
                <a:gd name="connsiteX17" fmla="*/ 753037 w 4528033"/>
                <a:gd name="connsiteY17" fmla="*/ 2512069 h 2516401"/>
                <a:gd name="connsiteX18" fmla="*/ 0 w 4528033"/>
                <a:gd name="connsiteY18" fmla="*/ 1677600 h 2516401"/>
                <a:gd name="connsiteX19" fmla="*/ 838799 w 4528033"/>
                <a:gd name="connsiteY19" fmla="*/ 838800 h 2516401"/>
                <a:gd name="connsiteX20" fmla="*/ 848975 w 4528033"/>
                <a:gd name="connsiteY20" fmla="*/ 839570 h 2516401"/>
                <a:gd name="connsiteX21" fmla="*/ 904996 w 4528033"/>
                <a:gd name="connsiteY21" fmla="*/ 659097 h 2516401"/>
                <a:gd name="connsiteX22" fmla="*/ 1899343 w 4528033"/>
                <a:gd name="connsiteY22" fmla="*/ 0 h 2516401"/>
                <a:gd name="connsiteX0" fmla="*/ 1899343 w 4541913"/>
                <a:gd name="connsiteY0" fmla="*/ 0 h 2516401"/>
                <a:gd name="connsiteX1" fmla="*/ 2893690 w 4541913"/>
                <a:gd name="connsiteY1" fmla="*/ 659097 h 2516401"/>
                <a:gd name="connsiteX2" fmla="*/ 2931746 w 4541913"/>
                <a:gd name="connsiteY2" fmla="*/ 781695 h 2516401"/>
                <a:gd name="connsiteX3" fmla="*/ 2987284 w 4541913"/>
                <a:gd name="connsiteY3" fmla="*/ 761368 h 2516401"/>
                <a:gd name="connsiteX4" fmla="*/ 3232180 w 4541913"/>
                <a:gd name="connsiteY4" fmla="*/ 724343 h 2516401"/>
                <a:gd name="connsiteX5" fmla="*/ 4038989 w 4541913"/>
                <a:gd name="connsiteY5" fmla="*/ 1381911 h 2516401"/>
                <a:gd name="connsiteX6" fmla="*/ 4045075 w 4541913"/>
                <a:gd name="connsiteY6" fmla="*/ 1442284 h 2516401"/>
                <a:gd name="connsiteX7" fmla="*/ 4528033 w 4541913"/>
                <a:gd name="connsiteY7" fmla="*/ 1976471 h 2516401"/>
                <a:gd name="connsiteX8" fmla="*/ 4096918 w 4541913"/>
                <a:gd name="connsiteY8" fmla="*/ 2505432 h 2516401"/>
                <a:gd name="connsiteX9" fmla="*/ 4003199 w 4541913"/>
                <a:gd name="connsiteY9" fmla="*/ 2514879 h 2516401"/>
                <a:gd name="connsiteX10" fmla="*/ 4003199 w 4541913"/>
                <a:gd name="connsiteY10" fmla="*/ 2516400 h 2516401"/>
                <a:gd name="connsiteX11" fmla="*/ 3988113 w 4541913"/>
                <a:gd name="connsiteY11" fmla="*/ 2516400 h 2516401"/>
                <a:gd name="connsiteX12" fmla="*/ 3988103 w 4541913"/>
                <a:gd name="connsiteY12" fmla="*/ 2516401 h 2516401"/>
                <a:gd name="connsiteX13" fmla="*/ 3988094 w 4541913"/>
                <a:gd name="connsiteY13" fmla="*/ 2516400 h 2516401"/>
                <a:gd name="connsiteX14" fmla="*/ 838799 w 4541913"/>
                <a:gd name="connsiteY14" fmla="*/ 2516400 h 2516401"/>
                <a:gd name="connsiteX15" fmla="*/ 820191 w 4541913"/>
                <a:gd name="connsiteY15" fmla="*/ 2516400 h 2516401"/>
                <a:gd name="connsiteX16" fmla="*/ 820191 w 4541913"/>
                <a:gd name="connsiteY16" fmla="*/ 2515460 h 2516401"/>
                <a:gd name="connsiteX17" fmla="*/ 753037 w 4541913"/>
                <a:gd name="connsiteY17" fmla="*/ 2512069 h 2516401"/>
                <a:gd name="connsiteX18" fmla="*/ 0 w 4541913"/>
                <a:gd name="connsiteY18" fmla="*/ 1677600 h 2516401"/>
                <a:gd name="connsiteX19" fmla="*/ 838799 w 4541913"/>
                <a:gd name="connsiteY19" fmla="*/ 838800 h 2516401"/>
                <a:gd name="connsiteX20" fmla="*/ 848975 w 4541913"/>
                <a:gd name="connsiteY20" fmla="*/ 839570 h 2516401"/>
                <a:gd name="connsiteX21" fmla="*/ 904996 w 4541913"/>
                <a:gd name="connsiteY21" fmla="*/ 659097 h 2516401"/>
                <a:gd name="connsiteX22" fmla="*/ 1899343 w 4541913"/>
                <a:gd name="connsiteY22" fmla="*/ 0 h 2516401"/>
                <a:gd name="connsiteX0" fmla="*/ 1899343 w 4528285"/>
                <a:gd name="connsiteY0" fmla="*/ 0 h 2516401"/>
                <a:gd name="connsiteX1" fmla="*/ 2893690 w 4528285"/>
                <a:gd name="connsiteY1" fmla="*/ 659097 h 2516401"/>
                <a:gd name="connsiteX2" fmla="*/ 2931746 w 4528285"/>
                <a:gd name="connsiteY2" fmla="*/ 781695 h 2516401"/>
                <a:gd name="connsiteX3" fmla="*/ 2987284 w 4528285"/>
                <a:gd name="connsiteY3" fmla="*/ 761368 h 2516401"/>
                <a:gd name="connsiteX4" fmla="*/ 3232180 w 4528285"/>
                <a:gd name="connsiteY4" fmla="*/ 724343 h 2516401"/>
                <a:gd name="connsiteX5" fmla="*/ 4038989 w 4528285"/>
                <a:gd name="connsiteY5" fmla="*/ 1381911 h 2516401"/>
                <a:gd name="connsiteX6" fmla="*/ 4045075 w 4528285"/>
                <a:gd name="connsiteY6" fmla="*/ 1442284 h 2516401"/>
                <a:gd name="connsiteX7" fmla="*/ 4528033 w 4528285"/>
                <a:gd name="connsiteY7" fmla="*/ 1976471 h 2516401"/>
                <a:gd name="connsiteX8" fmla="*/ 4096918 w 4528285"/>
                <a:gd name="connsiteY8" fmla="*/ 2505432 h 2516401"/>
                <a:gd name="connsiteX9" fmla="*/ 4003199 w 4528285"/>
                <a:gd name="connsiteY9" fmla="*/ 2514879 h 2516401"/>
                <a:gd name="connsiteX10" fmla="*/ 4003199 w 4528285"/>
                <a:gd name="connsiteY10" fmla="*/ 2516400 h 2516401"/>
                <a:gd name="connsiteX11" fmla="*/ 3988113 w 4528285"/>
                <a:gd name="connsiteY11" fmla="*/ 2516400 h 2516401"/>
                <a:gd name="connsiteX12" fmla="*/ 3988103 w 4528285"/>
                <a:gd name="connsiteY12" fmla="*/ 2516401 h 2516401"/>
                <a:gd name="connsiteX13" fmla="*/ 3988094 w 4528285"/>
                <a:gd name="connsiteY13" fmla="*/ 2516400 h 2516401"/>
                <a:gd name="connsiteX14" fmla="*/ 838799 w 4528285"/>
                <a:gd name="connsiteY14" fmla="*/ 2516400 h 2516401"/>
                <a:gd name="connsiteX15" fmla="*/ 820191 w 4528285"/>
                <a:gd name="connsiteY15" fmla="*/ 2516400 h 2516401"/>
                <a:gd name="connsiteX16" fmla="*/ 820191 w 4528285"/>
                <a:gd name="connsiteY16" fmla="*/ 2515460 h 2516401"/>
                <a:gd name="connsiteX17" fmla="*/ 753037 w 4528285"/>
                <a:gd name="connsiteY17" fmla="*/ 2512069 h 2516401"/>
                <a:gd name="connsiteX18" fmla="*/ 0 w 4528285"/>
                <a:gd name="connsiteY18" fmla="*/ 1677600 h 2516401"/>
                <a:gd name="connsiteX19" fmla="*/ 838799 w 4528285"/>
                <a:gd name="connsiteY19" fmla="*/ 838800 h 2516401"/>
                <a:gd name="connsiteX20" fmla="*/ 848975 w 4528285"/>
                <a:gd name="connsiteY20" fmla="*/ 839570 h 2516401"/>
                <a:gd name="connsiteX21" fmla="*/ 904996 w 4528285"/>
                <a:gd name="connsiteY21" fmla="*/ 659097 h 2516401"/>
                <a:gd name="connsiteX22" fmla="*/ 1899343 w 4528285"/>
                <a:gd name="connsiteY22"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2987284 w 4533527"/>
                <a:gd name="connsiteY3" fmla="*/ 761368 h 2516401"/>
                <a:gd name="connsiteX4" fmla="*/ 3232180 w 4533527"/>
                <a:gd name="connsiteY4" fmla="*/ 724343 h 2516401"/>
                <a:gd name="connsiteX5" fmla="*/ 4038989 w 4533527"/>
                <a:gd name="connsiteY5" fmla="*/ 1381911 h 2516401"/>
                <a:gd name="connsiteX6" fmla="*/ 4045075 w 4533527"/>
                <a:gd name="connsiteY6" fmla="*/ 1442284 h 2516401"/>
                <a:gd name="connsiteX7" fmla="*/ 4528033 w 4533527"/>
                <a:gd name="connsiteY7" fmla="*/ 1976471 h 2516401"/>
                <a:gd name="connsiteX8" fmla="*/ 4096918 w 4533527"/>
                <a:gd name="connsiteY8" fmla="*/ 2505432 h 2516401"/>
                <a:gd name="connsiteX9" fmla="*/ 4003199 w 4533527"/>
                <a:gd name="connsiteY9" fmla="*/ 2514879 h 2516401"/>
                <a:gd name="connsiteX10" fmla="*/ 4003199 w 4533527"/>
                <a:gd name="connsiteY10" fmla="*/ 2516400 h 2516401"/>
                <a:gd name="connsiteX11" fmla="*/ 3988113 w 4533527"/>
                <a:gd name="connsiteY11" fmla="*/ 2516400 h 2516401"/>
                <a:gd name="connsiteX12" fmla="*/ 3988103 w 4533527"/>
                <a:gd name="connsiteY12" fmla="*/ 2516401 h 2516401"/>
                <a:gd name="connsiteX13" fmla="*/ 3988094 w 4533527"/>
                <a:gd name="connsiteY13" fmla="*/ 2516400 h 2516401"/>
                <a:gd name="connsiteX14" fmla="*/ 838799 w 4533527"/>
                <a:gd name="connsiteY14" fmla="*/ 2516400 h 2516401"/>
                <a:gd name="connsiteX15" fmla="*/ 820191 w 4533527"/>
                <a:gd name="connsiteY15" fmla="*/ 2516400 h 2516401"/>
                <a:gd name="connsiteX16" fmla="*/ 820191 w 4533527"/>
                <a:gd name="connsiteY16" fmla="*/ 2515460 h 2516401"/>
                <a:gd name="connsiteX17" fmla="*/ 753037 w 4533527"/>
                <a:gd name="connsiteY17" fmla="*/ 2512069 h 2516401"/>
                <a:gd name="connsiteX18" fmla="*/ 0 w 4533527"/>
                <a:gd name="connsiteY18" fmla="*/ 1677600 h 2516401"/>
                <a:gd name="connsiteX19" fmla="*/ 838799 w 4533527"/>
                <a:gd name="connsiteY19" fmla="*/ 838800 h 2516401"/>
                <a:gd name="connsiteX20" fmla="*/ 848975 w 4533527"/>
                <a:gd name="connsiteY20" fmla="*/ 839570 h 2516401"/>
                <a:gd name="connsiteX21" fmla="*/ 904996 w 4533527"/>
                <a:gd name="connsiteY21" fmla="*/ 659097 h 2516401"/>
                <a:gd name="connsiteX22" fmla="*/ 1899343 w 4533527"/>
                <a:gd name="connsiteY22"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2987284 w 4533527"/>
                <a:gd name="connsiteY3" fmla="*/ 761368 h 2516401"/>
                <a:gd name="connsiteX4" fmla="*/ 4038989 w 4533527"/>
                <a:gd name="connsiteY4" fmla="*/ 1381911 h 2516401"/>
                <a:gd name="connsiteX5" fmla="*/ 4045075 w 4533527"/>
                <a:gd name="connsiteY5" fmla="*/ 1442284 h 2516401"/>
                <a:gd name="connsiteX6" fmla="*/ 4528033 w 4533527"/>
                <a:gd name="connsiteY6" fmla="*/ 1976471 h 2516401"/>
                <a:gd name="connsiteX7" fmla="*/ 4096918 w 4533527"/>
                <a:gd name="connsiteY7" fmla="*/ 2505432 h 2516401"/>
                <a:gd name="connsiteX8" fmla="*/ 4003199 w 4533527"/>
                <a:gd name="connsiteY8" fmla="*/ 2514879 h 2516401"/>
                <a:gd name="connsiteX9" fmla="*/ 4003199 w 4533527"/>
                <a:gd name="connsiteY9" fmla="*/ 2516400 h 2516401"/>
                <a:gd name="connsiteX10" fmla="*/ 3988113 w 4533527"/>
                <a:gd name="connsiteY10" fmla="*/ 2516400 h 2516401"/>
                <a:gd name="connsiteX11" fmla="*/ 3988103 w 4533527"/>
                <a:gd name="connsiteY11" fmla="*/ 2516401 h 2516401"/>
                <a:gd name="connsiteX12" fmla="*/ 3988094 w 4533527"/>
                <a:gd name="connsiteY12" fmla="*/ 2516400 h 2516401"/>
                <a:gd name="connsiteX13" fmla="*/ 838799 w 4533527"/>
                <a:gd name="connsiteY13" fmla="*/ 2516400 h 2516401"/>
                <a:gd name="connsiteX14" fmla="*/ 820191 w 4533527"/>
                <a:gd name="connsiteY14" fmla="*/ 2516400 h 2516401"/>
                <a:gd name="connsiteX15" fmla="*/ 820191 w 4533527"/>
                <a:gd name="connsiteY15" fmla="*/ 2515460 h 2516401"/>
                <a:gd name="connsiteX16" fmla="*/ 753037 w 4533527"/>
                <a:gd name="connsiteY16" fmla="*/ 2512069 h 2516401"/>
                <a:gd name="connsiteX17" fmla="*/ 0 w 4533527"/>
                <a:gd name="connsiteY17" fmla="*/ 1677600 h 2516401"/>
                <a:gd name="connsiteX18" fmla="*/ 838799 w 4533527"/>
                <a:gd name="connsiteY18" fmla="*/ 838800 h 2516401"/>
                <a:gd name="connsiteX19" fmla="*/ 848975 w 4533527"/>
                <a:gd name="connsiteY19" fmla="*/ 839570 h 2516401"/>
                <a:gd name="connsiteX20" fmla="*/ 904996 w 4533527"/>
                <a:gd name="connsiteY20" fmla="*/ 659097 h 2516401"/>
                <a:gd name="connsiteX21" fmla="*/ 1899343 w 4533527"/>
                <a:gd name="connsiteY21"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38989 w 4533527"/>
                <a:gd name="connsiteY3" fmla="*/ 1381911 h 2516401"/>
                <a:gd name="connsiteX4" fmla="*/ 4045075 w 4533527"/>
                <a:gd name="connsiteY4" fmla="*/ 1442284 h 2516401"/>
                <a:gd name="connsiteX5" fmla="*/ 4528033 w 4533527"/>
                <a:gd name="connsiteY5" fmla="*/ 1976471 h 2516401"/>
                <a:gd name="connsiteX6" fmla="*/ 4096918 w 4533527"/>
                <a:gd name="connsiteY6" fmla="*/ 2505432 h 2516401"/>
                <a:gd name="connsiteX7" fmla="*/ 4003199 w 4533527"/>
                <a:gd name="connsiteY7" fmla="*/ 2514879 h 2516401"/>
                <a:gd name="connsiteX8" fmla="*/ 4003199 w 4533527"/>
                <a:gd name="connsiteY8" fmla="*/ 2516400 h 2516401"/>
                <a:gd name="connsiteX9" fmla="*/ 3988113 w 4533527"/>
                <a:gd name="connsiteY9" fmla="*/ 2516400 h 2516401"/>
                <a:gd name="connsiteX10" fmla="*/ 3988103 w 4533527"/>
                <a:gd name="connsiteY10" fmla="*/ 2516401 h 2516401"/>
                <a:gd name="connsiteX11" fmla="*/ 3988094 w 4533527"/>
                <a:gd name="connsiteY11" fmla="*/ 2516400 h 2516401"/>
                <a:gd name="connsiteX12" fmla="*/ 838799 w 4533527"/>
                <a:gd name="connsiteY12" fmla="*/ 2516400 h 2516401"/>
                <a:gd name="connsiteX13" fmla="*/ 820191 w 4533527"/>
                <a:gd name="connsiteY13" fmla="*/ 2516400 h 2516401"/>
                <a:gd name="connsiteX14" fmla="*/ 820191 w 4533527"/>
                <a:gd name="connsiteY14" fmla="*/ 2515460 h 2516401"/>
                <a:gd name="connsiteX15" fmla="*/ 753037 w 4533527"/>
                <a:gd name="connsiteY15" fmla="*/ 2512069 h 2516401"/>
                <a:gd name="connsiteX16" fmla="*/ 0 w 4533527"/>
                <a:gd name="connsiteY16" fmla="*/ 1677600 h 2516401"/>
                <a:gd name="connsiteX17" fmla="*/ 838799 w 4533527"/>
                <a:gd name="connsiteY17" fmla="*/ 838800 h 2516401"/>
                <a:gd name="connsiteX18" fmla="*/ 848975 w 4533527"/>
                <a:gd name="connsiteY18" fmla="*/ 839570 h 2516401"/>
                <a:gd name="connsiteX19" fmla="*/ 904996 w 4533527"/>
                <a:gd name="connsiteY19" fmla="*/ 659097 h 2516401"/>
                <a:gd name="connsiteX20" fmla="*/ 1899343 w 4533527"/>
                <a:gd name="connsiteY20"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0 h 2516401"/>
                <a:gd name="connsiteX1" fmla="*/ 2893690 w 4533527"/>
                <a:gd name="connsiteY1" fmla="*/ 659097 h 2516401"/>
                <a:gd name="connsiteX2" fmla="*/ 2931746 w 4533527"/>
                <a:gd name="connsiteY2" fmla="*/ 781695 h 2516401"/>
                <a:gd name="connsiteX3" fmla="*/ 4045075 w 4533527"/>
                <a:gd name="connsiteY3" fmla="*/ 1442284 h 2516401"/>
                <a:gd name="connsiteX4" fmla="*/ 4528033 w 4533527"/>
                <a:gd name="connsiteY4" fmla="*/ 1976471 h 2516401"/>
                <a:gd name="connsiteX5" fmla="*/ 4096918 w 4533527"/>
                <a:gd name="connsiteY5" fmla="*/ 2505432 h 2516401"/>
                <a:gd name="connsiteX6" fmla="*/ 4003199 w 4533527"/>
                <a:gd name="connsiteY6" fmla="*/ 2514879 h 2516401"/>
                <a:gd name="connsiteX7" fmla="*/ 4003199 w 4533527"/>
                <a:gd name="connsiteY7" fmla="*/ 2516400 h 2516401"/>
                <a:gd name="connsiteX8" fmla="*/ 3988113 w 4533527"/>
                <a:gd name="connsiteY8" fmla="*/ 2516400 h 2516401"/>
                <a:gd name="connsiteX9" fmla="*/ 3988103 w 4533527"/>
                <a:gd name="connsiteY9" fmla="*/ 2516401 h 2516401"/>
                <a:gd name="connsiteX10" fmla="*/ 3988094 w 4533527"/>
                <a:gd name="connsiteY10" fmla="*/ 2516400 h 2516401"/>
                <a:gd name="connsiteX11" fmla="*/ 838799 w 4533527"/>
                <a:gd name="connsiteY11" fmla="*/ 2516400 h 2516401"/>
                <a:gd name="connsiteX12" fmla="*/ 820191 w 4533527"/>
                <a:gd name="connsiteY12" fmla="*/ 2516400 h 2516401"/>
                <a:gd name="connsiteX13" fmla="*/ 820191 w 4533527"/>
                <a:gd name="connsiteY13" fmla="*/ 2515460 h 2516401"/>
                <a:gd name="connsiteX14" fmla="*/ 753037 w 4533527"/>
                <a:gd name="connsiteY14" fmla="*/ 2512069 h 2516401"/>
                <a:gd name="connsiteX15" fmla="*/ 0 w 4533527"/>
                <a:gd name="connsiteY15" fmla="*/ 1677600 h 2516401"/>
                <a:gd name="connsiteX16" fmla="*/ 838799 w 4533527"/>
                <a:gd name="connsiteY16" fmla="*/ 838800 h 2516401"/>
                <a:gd name="connsiteX17" fmla="*/ 848975 w 4533527"/>
                <a:gd name="connsiteY17" fmla="*/ 839570 h 2516401"/>
                <a:gd name="connsiteX18" fmla="*/ 904996 w 4533527"/>
                <a:gd name="connsiteY18" fmla="*/ 659097 h 2516401"/>
                <a:gd name="connsiteX19" fmla="*/ 1899343 w 4533527"/>
                <a:gd name="connsiteY19" fmla="*/ 0 h 2516401"/>
                <a:gd name="connsiteX0" fmla="*/ 1899343 w 4533527"/>
                <a:gd name="connsiteY0" fmla="*/ 8941 h 2525342"/>
                <a:gd name="connsiteX1" fmla="*/ 2893690 w 4533527"/>
                <a:gd name="connsiteY1" fmla="*/ 668038 h 2525342"/>
                <a:gd name="connsiteX2" fmla="*/ 2931746 w 4533527"/>
                <a:gd name="connsiteY2" fmla="*/ 790636 h 2525342"/>
                <a:gd name="connsiteX3" fmla="*/ 4045075 w 4533527"/>
                <a:gd name="connsiteY3" fmla="*/ 1451225 h 2525342"/>
                <a:gd name="connsiteX4" fmla="*/ 4528033 w 4533527"/>
                <a:gd name="connsiteY4" fmla="*/ 1985412 h 2525342"/>
                <a:gd name="connsiteX5" fmla="*/ 4096918 w 4533527"/>
                <a:gd name="connsiteY5" fmla="*/ 2514373 h 2525342"/>
                <a:gd name="connsiteX6" fmla="*/ 4003199 w 4533527"/>
                <a:gd name="connsiteY6" fmla="*/ 2523820 h 2525342"/>
                <a:gd name="connsiteX7" fmla="*/ 4003199 w 4533527"/>
                <a:gd name="connsiteY7" fmla="*/ 2525341 h 2525342"/>
                <a:gd name="connsiteX8" fmla="*/ 3988113 w 4533527"/>
                <a:gd name="connsiteY8" fmla="*/ 2525341 h 2525342"/>
                <a:gd name="connsiteX9" fmla="*/ 3988103 w 4533527"/>
                <a:gd name="connsiteY9" fmla="*/ 2525342 h 2525342"/>
                <a:gd name="connsiteX10" fmla="*/ 3988094 w 4533527"/>
                <a:gd name="connsiteY10" fmla="*/ 2525341 h 2525342"/>
                <a:gd name="connsiteX11" fmla="*/ 838799 w 4533527"/>
                <a:gd name="connsiteY11" fmla="*/ 2525341 h 2525342"/>
                <a:gd name="connsiteX12" fmla="*/ 820191 w 4533527"/>
                <a:gd name="connsiteY12" fmla="*/ 2525341 h 2525342"/>
                <a:gd name="connsiteX13" fmla="*/ 820191 w 4533527"/>
                <a:gd name="connsiteY13" fmla="*/ 2524401 h 2525342"/>
                <a:gd name="connsiteX14" fmla="*/ 753037 w 4533527"/>
                <a:gd name="connsiteY14" fmla="*/ 2521010 h 2525342"/>
                <a:gd name="connsiteX15" fmla="*/ 0 w 4533527"/>
                <a:gd name="connsiteY15" fmla="*/ 1686541 h 2525342"/>
                <a:gd name="connsiteX16" fmla="*/ 838799 w 4533527"/>
                <a:gd name="connsiteY16" fmla="*/ 847741 h 2525342"/>
                <a:gd name="connsiteX17" fmla="*/ 848975 w 4533527"/>
                <a:gd name="connsiteY17" fmla="*/ 848511 h 2525342"/>
                <a:gd name="connsiteX18" fmla="*/ 904996 w 4533527"/>
                <a:gd name="connsiteY18" fmla="*/ 668038 h 2525342"/>
                <a:gd name="connsiteX19" fmla="*/ 1899343 w 4533527"/>
                <a:gd name="connsiteY19" fmla="*/ 8941 h 2525342"/>
                <a:gd name="connsiteX0" fmla="*/ 1899343 w 4533527"/>
                <a:gd name="connsiteY0" fmla="*/ 4844 h 2521245"/>
                <a:gd name="connsiteX1" fmla="*/ 2893690 w 4533527"/>
                <a:gd name="connsiteY1" fmla="*/ 663941 h 2521245"/>
                <a:gd name="connsiteX2" fmla="*/ 2931746 w 4533527"/>
                <a:gd name="connsiteY2" fmla="*/ 786539 h 2521245"/>
                <a:gd name="connsiteX3" fmla="*/ 4045075 w 4533527"/>
                <a:gd name="connsiteY3" fmla="*/ 1447128 h 2521245"/>
                <a:gd name="connsiteX4" fmla="*/ 4528033 w 4533527"/>
                <a:gd name="connsiteY4" fmla="*/ 1981315 h 2521245"/>
                <a:gd name="connsiteX5" fmla="*/ 4096918 w 4533527"/>
                <a:gd name="connsiteY5" fmla="*/ 2510276 h 2521245"/>
                <a:gd name="connsiteX6" fmla="*/ 4003199 w 4533527"/>
                <a:gd name="connsiteY6" fmla="*/ 2519723 h 2521245"/>
                <a:gd name="connsiteX7" fmla="*/ 4003199 w 4533527"/>
                <a:gd name="connsiteY7" fmla="*/ 2521244 h 2521245"/>
                <a:gd name="connsiteX8" fmla="*/ 3988113 w 4533527"/>
                <a:gd name="connsiteY8" fmla="*/ 2521244 h 2521245"/>
                <a:gd name="connsiteX9" fmla="*/ 3988103 w 4533527"/>
                <a:gd name="connsiteY9" fmla="*/ 2521245 h 2521245"/>
                <a:gd name="connsiteX10" fmla="*/ 3988094 w 4533527"/>
                <a:gd name="connsiteY10" fmla="*/ 2521244 h 2521245"/>
                <a:gd name="connsiteX11" fmla="*/ 838799 w 4533527"/>
                <a:gd name="connsiteY11" fmla="*/ 2521244 h 2521245"/>
                <a:gd name="connsiteX12" fmla="*/ 820191 w 4533527"/>
                <a:gd name="connsiteY12" fmla="*/ 2521244 h 2521245"/>
                <a:gd name="connsiteX13" fmla="*/ 820191 w 4533527"/>
                <a:gd name="connsiteY13" fmla="*/ 2520304 h 2521245"/>
                <a:gd name="connsiteX14" fmla="*/ 753037 w 4533527"/>
                <a:gd name="connsiteY14" fmla="*/ 2516913 h 2521245"/>
                <a:gd name="connsiteX15" fmla="*/ 0 w 4533527"/>
                <a:gd name="connsiteY15" fmla="*/ 1682444 h 2521245"/>
                <a:gd name="connsiteX16" fmla="*/ 838799 w 4533527"/>
                <a:gd name="connsiteY16" fmla="*/ 843644 h 2521245"/>
                <a:gd name="connsiteX17" fmla="*/ 848975 w 4533527"/>
                <a:gd name="connsiteY17" fmla="*/ 844414 h 2521245"/>
                <a:gd name="connsiteX18" fmla="*/ 904996 w 4533527"/>
                <a:gd name="connsiteY18" fmla="*/ 663941 h 2521245"/>
                <a:gd name="connsiteX19" fmla="*/ 1899343 w 4533527"/>
                <a:gd name="connsiteY19" fmla="*/ 4844 h 2521245"/>
                <a:gd name="connsiteX0" fmla="*/ 1899343 w 4533527"/>
                <a:gd name="connsiteY0" fmla="*/ 1 h 2516402"/>
                <a:gd name="connsiteX1" fmla="*/ 2931746 w 4533527"/>
                <a:gd name="connsiteY1" fmla="*/ 781696 h 2516402"/>
                <a:gd name="connsiteX2" fmla="*/ 4045075 w 4533527"/>
                <a:gd name="connsiteY2" fmla="*/ 1442285 h 2516402"/>
                <a:gd name="connsiteX3" fmla="*/ 4528033 w 4533527"/>
                <a:gd name="connsiteY3" fmla="*/ 1976472 h 2516402"/>
                <a:gd name="connsiteX4" fmla="*/ 4096918 w 4533527"/>
                <a:gd name="connsiteY4" fmla="*/ 2505433 h 2516402"/>
                <a:gd name="connsiteX5" fmla="*/ 4003199 w 4533527"/>
                <a:gd name="connsiteY5" fmla="*/ 2514880 h 2516402"/>
                <a:gd name="connsiteX6" fmla="*/ 4003199 w 4533527"/>
                <a:gd name="connsiteY6" fmla="*/ 2516401 h 2516402"/>
                <a:gd name="connsiteX7" fmla="*/ 3988113 w 4533527"/>
                <a:gd name="connsiteY7" fmla="*/ 2516401 h 2516402"/>
                <a:gd name="connsiteX8" fmla="*/ 3988103 w 4533527"/>
                <a:gd name="connsiteY8" fmla="*/ 2516402 h 2516402"/>
                <a:gd name="connsiteX9" fmla="*/ 3988094 w 4533527"/>
                <a:gd name="connsiteY9" fmla="*/ 2516401 h 2516402"/>
                <a:gd name="connsiteX10" fmla="*/ 838799 w 4533527"/>
                <a:gd name="connsiteY10" fmla="*/ 2516401 h 2516402"/>
                <a:gd name="connsiteX11" fmla="*/ 820191 w 4533527"/>
                <a:gd name="connsiteY11" fmla="*/ 2516401 h 2516402"/>
                <a:gd name="connsiteX12" fmla="*/ 820191 w 4533527"/>
                <a:gd name="connsiteY12" fmla="*/ 2515461 h 2516402"/>
                <a:gd name="connsiteX13" fmla="*/ 753037 w 4533527"/>
                <a:gd name="connsiteY13" fmla="*/ 2512070 h 2516402"/>
                <a:gd name="connsiteX14" fmla="*/ 0 w 4533527"/>
                <a:gd name="connsiteY14" fmla="*/ 1677601 h 2516402"/>
                <a:gd name="connsiteX15" fmla="*/ 838799 w 4533527"/>
                <a:gd name="connsiteY15" fmla="*/ 838801 h 2516402"/>
                <a:gd name="connsiteX16" fmla="*/ 848975 w 4533527"/>
                <a:gd name="connsiteY16" fmla="*/ 839571 h 2516402"/>
                <a:gd name="connsiteX17" fmla="*/ 904996 w 4533527"/>
                <a:gd name="connsiteY17" fmla="*/ 659098 h 2516402"/>
                <a:gd name="connsiteX18" fmla="*/ 1899343 w 4533527"/>
                <a:gd name="connsiteY18" fmla="*/ 1 h 2516402"/>
                <a:gd name="connsiteX0" fmla="*/ 1899343 w 4533527"/>
                <a:gd name="connsiteY0" fmla="*/ 1 h 2516402"/>
                <a:gd name="connsiteX1" fmla="*/ 2931746 w 4533527"/>
                <a:gd name="connsiteY1" fmla="*/ 781696 h 2516402"/>
                <a:gd name="connsiteX2" fmla="*/ 4045075 w 4533527"/>
                <a:gd name="connsiteY2" fmla="*/ 1442285 h 2516402"/>
                <a:gd name="connsiteX3" fmla="*/ 4528033 w 4533527"/>
                <a:gd name="connsiteY3" fmla="*/ 1976472 h 2516402"/>
                <a:gd name="connsiteX4" fmla="*/ 4096918 w 4533527"/>
                <a:gd name="connsiteY4" fmla="*/ 2505433 h 2516402"/>
                <a:gd name="connsiteX5" fmla="*/ 4003199 w 4533527"/>
                <a:gd name="connsiteY5" fmla="*/ 2514880 h 2516402"/>
                <a:gd name="connsiteX6" fmla="*/ 4003199 w 4533527"/>
                <a:gd name="connsiteY6" fmla="*/ 2516401 h 2516402"/>
                <a:gd name="connsiteX7" fmla="*/ 3988113 w 4533527"/>
                <a:gd name="connsiteY7" fmla="*/ 2516401 h 2516402"/>
                <a:gd name="connsiteX8" fmla="*/ 3988103 w 4533527"/>
                <a:gd name="connsiteY8" fmla="*/ 2516402 h 2516402"/>
                <a:gd name="connsiteX9" fmla="*/ 3988094 w 4533527"/>
                <a:gd name="connsiteY9" fmla="*/ 2516401 h 2516402"/>
                <a:gd name="connsiteX10" fmla="*/ 838799 w 4533527"/>
                <a:gd name="connsiteY10" fmla="*/ 2516401 h 2516402"/>
                <a:gd name="connsiteX11" fmla="*/ 820191 w 4533527"/>
                <a:gd name="connsiteY11" fmla="*/ 2516401 h 2516402"/>
                <a:gd name="connsiteX12" fmla="*/ 820191 w 4533527"/>
                <a:gd name="connsiteY12" fmla="*/ 2515461 h 2516402"/>
                <a:gd name="connsiteX13" fmla="*/ 753037 w 4533527"/>
                <a:gd name="connsiteY13" fmla="*/ 2512070 h 2516402"/>
                <a:gd name="connsiteX14" fmla="*/ 0 w 4533527"/>
                <a:gd name="connsiteY14" fmla="*/ 1677601 h 2516402"/>
                <a:gd name="connsiteX15" fmla="*/ 838799 w 4533527"/>
                <a:gd name="connsiteY15" fmla="*/ 838801 h 2516402"/>
                <a:gd name="connsiteX16" fmla="*/ 848975 w 4533527"/>
                <a:gd name="connsiteY16" fmla="*/ 839571 h 2516402"/>
                <a:gd name="connsiteX17" fmla="*/ 904996 w 4533527"/>
                <a:gd name="connsiteY17" fmla="*/ 659098 h 2516402"/>
                <a:gd name="connsiteX18" fmla="*/ 1899343 w 4533527"/>
                <a:gd name="connsiteY18" fmla="*/ 1 h 2516402"/>
                <a:gd name="connsiteX0" fmla="*/ 1899343 w 4533527"/>
                <a:gd name="connsiteY0" fmla="*/ 1 h 2516402"/>
                <a:gd name="connsiteX1" fmla="*/ 2931746 w 4533527"/>
                <a:gd name="connsiteY1" fmla="*/ 781696 h 2516402"/>
                <a:gd name="connsiteX2" fmla="*/ 4045075 w 4533527"/>
                <a:gd name="connsiteY2" fmla="*/ 1442285 h 2516402"/>
                <a:gd name="connsiteX3" fmla="*/ 4528033 w 4533527"/>
                <a:gd name="connsiteY3" fmla="*/ 1976472 h 2516402"/>
                <a:gd name="connsiteX4" fmla="*/ 4096918 w 4533527"/>
                <a:gd name="connsiteY4" fmla="*/ 2505433 h 2516402"/>
                <a:gd name="connsiteX5" fmla="*/ 4003199 w 4533527"/>
                <a:gd name="connsiteY5" fmla="*/ 2514880 h 2516402"/>
                <a:gd name="connsiteX6" fmla="*/ 4003199 w 4533527"/>
                <a:gd name="connsiteY6" fmla="*/ 2516401 h 2516402"/>
                <a:gd name="connsiteX7" fmla="*/ 3988113 w 4533527"/>
                <a:gd name="connsiteY7" fmla="*/ 2516401 h 2516402"/>
                <a:gd name="connsiteX8" fmla="*/ 3988103 w 4533527"/>
                <a:gd name="connsiteY8" fmla="*/ 2516402 h 2516402"/>
                <a:gd name="connsiteX9" fmla="*/ 3988094 w 4533527"/>
                <a:gd name="connsiteY9" fmla="*/ 2516401 h 2516402"/>
                <a:gd name="connsiteX10" fmla="*/ 838799 w 4533527"/>
                <a:gd name="connsiteY10" fmla="*/ 2516401 h 2516402"/>
                <a:gd name="connsiteX11" fmla="*/ 820191 w 4533527"/>
                <a:gd name="connsiteY11" fmla="*/ 2516401 h 2516402"/>
                <a:gd name="connsiteX12" fmla="*/ 820191 w 4533527"/>
                <a:gd name="connsiteY12" fmla="*/ 2515461 h 2516402"/>
                <a:gd name="connsiteX13" fmla="*/ 753037 w 4533527"/>
                <a:gd name="connsiteY13" fmla="*/ 2512070 h 2516402"/>
                <a:gd name="connsiteX14" fmla="*/ 0 w 4533527"/>
                <a:gd name="connsiteY14" fmla="*/ 1677601 h 2516402"/>
                <a:gd name="connsiteX15" fmla="*/ 838799 w 4533527"/>
                <a:gd name="connsiteY15" fmla="*/ 838801 h 2516402"/>
                <a:gd name="connsiteX16" fmla="*/ 848975 w 4533527"/>
                <a:gd name="connsiteY16" fmla="*/ 839571 h 2516402"/>
                <a:gd name="connsiteX17" fmla="*/ 904996 w 4533527"/>
                <a:gd name="connsiteY17" fmla="*/ 659098 h 2516402"/>
                <a:gd name="connsiteX18" fmla="*/ 1899343 w 4533527"/>
                <a:gd name="connsiteY18" fmla="*/ 1 h 2516402"/>
                <a:gd name="connsiteX0" fmla="*/ 1771290 w 4533527"/>
                <a:gd name="connsiteY0" fmla="*/ 0 h 2523234"/>
                <a:gd name="connsiteX1" fmla="*/ 2931746 w 4533527"/>
                <a:gd name="connsiteY1" fmla="*/ 788528 h 2523234"/>
                <a:gd name="connsiteX2" fmla="*/ 4045075 w 4533527"/>
                <a:gd name="connsiteY2" fmla="*/ 1449117 h 2523234"/>
                <a:gd name="connsiteX3" fmla="*/ 4528033 w 4533527"/>
                <a:gd name="connsiteY3" fmla="*/ 1983304 h 2523234"/>
                <a:gd name="connsiteX4" fmla="*/ 4096918 w 4533527"/>
                <a:gd name="connsiteY4" fmla="*/ 2512265 h 2523234"/>
                <a:gd name="connsiteX5" fmla="*/ 4003199 w 4533527"/>
                <a:gd name="connsiteY5" fmla="*/ 2521712 h 2523234"/>
                <a:gd name="connsiteX6" fmla="*/ 4003199 w 4533527"/>
                <a:gd name="connsiteY6" fmla="*/ 2523233 h 2523234"/>
                <a:gd name="connsiteX7" fmla="*/ 3988113 w 4533527"/>
                <a:gd name="connsiteY7" fmla="*/ 2523233 h 2523234"/>
                <a:gd name="connsiteX8" fmla="*/ 3988103 w 4533527"/>
                <a:gd name="connsiteY8" fmla="*/ 2523234 h 2523234"/>
                <a:gd name="connsiteX9" fmla="*/ 3988094 w 4533527"/>
                <a:gd name="connsiteY9" fmla="*/ 2523233 h 2523234"/>
                <a:gd name="connsiteX10" fmla="*/ 838799 w 4533527"/>
                <a:gd name="connsiteY10" fmla="*/ 2523233 h 2523234"/>
                <a:gd name="connsiteX11" fmla="*/ 820191 w 4533527"/>
                <a:gd name="connsiteY11" fmla="*/ 2523233 h 2523234"/>
                <a:gd name="connsiteX12" fmla="*/ 820191 w 4533527"/>
                <a:gd name="connsiteY12" fmla="*/ 2522293 h 2523234"/>
                <a:gd name="connsiteX13" fmla="*/ 753037 w 4533527"/>
                <a:gd name="connsiteY13" fmla="*/ 2518902 h 2523234"/>
                <a:gd name="connsiteX14" fmla="*/ 0 w 4533527"/>
                <a:gd name="connsiteY14" fmla="*/ 1684433 h 2523234"/>
                <a:gd name="connsiteX15" fmla="*/ 838799 w 4533527"/>
                <a:gd name="connsiteY15" fmla="*/ 845633 h 2523234"/>
                <a:gd name="connsiteX16" fmla="*/ 848975 w 4533527"/>
                <a:gd name="connsiteY16" fmla="*/ 846403 h 2523234"/>
                <a:gd name="connsiteX17" fmla="*/ 904996 w 4533527"/>
                <a:gd name="connsiteY17" fmla="*/ 665930 h 2523234"/>
                <a:gd name="connsiteX18" fmla="*/ 1771290 w 4533527"/>
                <a:gd name="connsiteY18" fmla="*/ 0 h 2523234"/>
                <a:gd name="connsiteX0" fmla="*/ 1771290 w 4533527"/>
                <a:gd name="connsiteY0" fmla="*/ 2138 h 2525372"/>
                <a:gd name="connsiteX1" fmla="*/ 2931746 w 4533527"/>
                <a:gd name="connsiteY1" fmla="*/ 790666 h 2525372"/>
                <a:gd name="connsiteX2" fmla="*/ 4045075 w 4533527"/>
                <a:gd name="connsiteY2" fmla="*/ 1451255 h 2525372"/>
                <a:gd name="connsiteX3" fmla="*/ 4528033 w 4533527"/>
                <a:gd name="connsiteY3" fmla="*/ 1985442 h 2525372"/>
                <a:gd name="connsiteX4" fmla="*/ 4096918 w 4533527"/>
                <a:gd name="connsiteY4" fmla="*/ 2514403 h 2525372"/>
                <a:gd name="connsiteX5" fmla="*/ 4003199 w 4533527"/>
                <a:gd name="connsiteY5" fmla="*/ 2523850 h 2525372"/>
                <a:gd name="connsiteX6" fmla="*/ 4003199 w 4533527"/>
                <a:gd name="connsiteY6" fmla="*/ 2525371 h 2525372"/>
                <a:gd name="connsiteX7" fmla="*/ 3988113 w 4533527"/>
                <a:gd name="connsiteY7" fmla="*/ 2525371 h 2525372"/>
                <a:gd name="connsiteX8" fmla="*/ 3988103 w 4533527"/>
                <a:gd name="connsiteY8" fmla="*/ 2525372 h 2525372"/>
                <a:gd name="connsiteX9" fmla="*/ 3988094 w 4533527"/>
                <a:gd name="connsiteY9" fmla="*/ 2525371 h 2525372"/>
                <a:gd name="connsiteX10" fmla="*/ 838799 w 4533527"/>
                <a:gd name="connsiteY10" fmla="*/ 2525371 h 2525372"/>
                <a:gd name="connsiteX11" fmla="*/ 820191 w 4533527"/>
                <a:gd name="connsiteY11" fmla="*/ 2525371 h 2525372"/>
                <a:gd name="connsiteX12" fmla="*/ 820191 w 4533527"/>
                <a:gd name="connsiteY12" fmla="*/ 2524431 h 2525372"/>
                <a:gd name="connsiteX13" fmla="*/ 753037 w 4533527"/>
                <a:gd name="connsiteY13" fmla="*/ 2521040 h 2525372"/>
                <a:gd name="connsiteX14" fmla="*/ 0 w 4533527"/>
                <a:gd name="connsiteY14" fmla="*/ 1686571 h 2525372"/>
                <a:gd name="connsiteX15" fmla="*/ 838799 w 4533527"/>
                <a:gd name="connsiteY15" fmla="*/ 847771 h 2525372"/>
                <a:gd name="connsiteX16" fmla="*/ 848975 w 4533527"/>
                <a:gd name="connsiteY16" fmla="*/ 848541 h 2525372"/>
                <a:gd name="connsiteX17" fmla="*/ 904996 w 4533527"/>
                <a:gd name="connsiteY17" fmla="*/ 668068 h 2525372"/>
                <a:gd name="connsiteX18" fmla="*/ 1771290 w 4533527"/>
                <a:gd name="connsiteY18" fmla="*/ 2138 h 2525372"/>
                <a:gd name="connsiteX0" fmla="*/ 1771290 w 4535021"/>
                <a:gd name="connsiteY0" fmla="*/ 2138 h 2525372"/>
                <a:gd name="connsiteX1" fmla="*/ 2931746 w 4535021"/>
                <a:gd name="connsiteY1" fmla="*/ 790666 h 2525372"/>
                <a:gd name="connsiteX2" fmla="*/ 4045075 w 4535021"/>
                <a:gd name="connsiteY2" fmla="*/ 1451255 h 2525372"/>
                <a:gd name="connsiteX3" fmla="*/ 4528033 w 4535021"/>
                <a:gd name="connsiteY3" fmla="*/ 1985442 h 2525372"/>
                <a:gd name="connsiteX4" fmla="*/ 4096918 w 4535021"/>
                <a:gd name="connsiteY4" fmla="*/ 2514403 h 2525372"/>
                <a:gd name="connsiteX5" fmla="*/ 4003199 w 4535021"/>
                <a:gd name="connsiteY5" fmla="*/ 2523850 h 2525372"/>
                <a:gd name="connsiteX6" fmla="*/ 4003199 w 4535021"/>
                <a:gd name="connsiteY6" fmla="*/ 2525371 h 2525372"/>
                <a:gd name="connsiteX7" fmla="*/ 3988113 w 4535021"/>
                <a:gd name="connsiteY7" fmla="*/ 2525371 h 2525372"/>
                <a:gd name="connsiteX8" fmla="*/ 3988103 w 4535021"/>
                <a:gd name="connsiteY8" fmla="*/ 2525372 h 2525372"/>
                <a:gd name="connsiteX9" fmla="*/ 3988094 w 4535021"/>
                <a:gd name="connsiteY9" fmla="*/ 2525371 h 2525372"/>
                <a:gd name="connsiteX10" fmla="*/ 838799 w 4535021"/>
                <a:gd name="connsiteY10" fmla="*/ 2525371 h 2525372"/>
                <a:gd name="connsiteX11" fmla="*/ 820191 w 4535021"/>
                <a:gd name="connsiteY11" fmla="*/ 2525371 h 2525372"/>
                <a:gd name="connsiteX12" fmla="*/ 820191 w 4535021"/>
                <a:gd name="connsiteY12" fmla="*/ 2524431 h 2525372"/>
                <a:gd name="connsiteX13" fmla="*/ 753037 w 4535021"/>
                <a:gd name="connsiteY13" fmla="*/ 2521040 h 2525372"/>
                <a:gd name="connsiteX14" fmla="*/ 0 w 4535021"/>
                <a:gd name="connsiteY14" fmla="*/ 1686571 h 2525372"/>
                <a:gd name="connsiteX15" fmla="*/ 838799 w 4535021"/>
                <a:gd name="connsiteY15" fmla="*/ 847771 h 2525372"/>
                <a:gd name="connsiteX16" fmla="*/ 848975 w 4535021"/>
                <a:gd name="connsiteY16" fmla="*/ 848541 h 2525372"/>
                <a:gd name="connsiteX17" fmla="*/ 904996 w 4535021"/>
                <a:gd name="connsiteY17" fmla="*/ 668068 h 2525372"/>
                <a:gd name="connsiteX18" fmla="*/ 1771290 w 4535021"/>
                <a:gd name="connsiteY18" fmla="*/ 2138 h 2525372"/>
                <a:gd name="connsiteX0" fmla="*/ 1771290 w 4594288"/>
                <a:gd name="connsiteY0" fmla="*/ 2138 h 2525372"/>
                <a:gd name="connsiteX1" fmla="*/ 2931746 w 4594288"/>
                <a:gd name="connsiteY1" fmla="*/ 790666 h 2525372"/>
                <a:gd name="connsiteX2" fmla="*/ 4045075 w 4594288"/>
                <a:gd name="connsiteY2" fmla="*/ 1451255 h 2525372"/>
                <a:gd name="connsiteX3" fmla="*/ 4590937 w 4594288"/>
                <a:gd name="connsiteY3" fmla="*/ 1985443 h 2525372"/>
                <a:gd name="connsiteX4" fmla="*/ 4096918 w 4594288"/>
                <a:gd name="connsiteY4" fmla="*/ 2514403 h 2525372"/>
                <a:gd name="connsiteX5" fmla="*/ 4003199 w 4594288"/>
                <a:gd name="connsiteY5" fmla="*/ 2523850 h 2525372"/>
                <a:gd name="connsiteX6" fmla="*/ 4003199 w 4594288"/>
                <a:gd name="connsiteY6" fmla="*/ 2525371 h 2525372"/>
                <a:gd name="connsiteX7" fmla="*/ 3988113 w 4594288"/>
                <a:gd name="connsiteY7" fmla="*/ 2525371 h 2525372"/>
                <a:gd name="connsiteX8" fmla="*/ 3988103 w 4594288"/>
                <a:gd name="connsiteY8" fmla="*/ 2525372 h 2525372"/>
                <a:gd name="connsiteX9" fmla="*/ 3988094 w 4594288"/>
                <a:gd name="connsiteY9" fmla="*/ 2525371 h 2525372"/>
                <a:gd name="connsiteX10" fmla="*/ 838799 w 4594288"/>
                <a:gd name="connsiteY10" fmla="*/ 2525371 h 2525372"/>
                <a:gd name="connsiteX11" fmla="*/ 820191 w 4594288"/>
                <a:gd name="connsiteY11" fmla="*/ 2525371 h 2525372"/>
                <a:gd name="connsiteX12" fmla="*/ 820191 w 4594288"/>
                <a:gd name="connsiteY12" fmla="*/ 2524431 h 2525372"/>
                <a:gd name="connsiteX13" fmla="*/ 753037 w 4594288"/>
                <a:gd name="connsiteY13" fmla="*/ 2521040 h 2525372"/>
                <a:gd name="connsiteX14" fmla="*/ 0 w 4594288"/>
                <a:gd name="connsiteY14" fmla="*/ 1686571 h 2525372"/>
                <a:gd name="connsiteX15" fmla="*/ 838799 w 4594288"/>
                <a:gd name="connsiteY15" fmla="*/ 847771 h 2525372"/>
                <a:gd name="connsiteX16" fmla="*/ 848975 w 4594288"/>
                <a:gd name="connsiteY16" fmla="*/ 848541 h 2525372"/>
                <a:gd name="connsiteX17" fmla="*/ 904996 w 4594288"/>
                <a:gd name="connsiteY17" fmla="*/ 668068 h 2525372"/>
                <a:gd name="connsiteX18" fmla="*/ 1771290 w 4594288"/>
                <a:gd name="connsiteY18" fmla="*/ 2138 h 2525372"/>
                <a:gd name="connsiteX0" fmla="*/ 1771290 w 4593914"/>
                <a:gd name="connsiteY0" fmla="*/ 2138 h 2525372"/>
                <a:gd name="connsiteX1" fmla="*/ 2931746 w 4593914"/>
                <a:gd name="connsiteY1" fmla="*/ 790666 h 2525372"/>
                <a:gd name="connsiteX2" fmla="*/ 4045075 w 4593914"/>
                <a:gd name="connsiteY2" fmla="*/ 1451255 h 2525372"/>
                <a:gd name="connsiteX3" fmla="*/ 4590937 w 4593914"/>
                <a:gd name="connsiteY3" fmla="*/ 1985443 h 2525372"/>
                <a:gd name="connsiteX4" fmla="*/ 4096918 w 4593914"/>
                <a:gd name="connsiteY4" fmla="*/ 2514403 h 2525372"/>
                <a:gd name="connsiteX5" fmla="*/ 4003199 w 4593914"/>
                <a:gd name="connsiteY5" fmla="*/ 2523850 h 2525372"/>
                <a:gd name="connsiteX6" fmla="*/ 4003199 w 4593914"/>
                <a:gd name="connsiteY6" fmla="*/ 2525371 h 2525372"/>
                <a:gd name="connsiteX7" fmla="*/ 3988113 w 4593914"/>
                <a:gd name="connsiteY7" fmla="*/ 2525371 h 2525372"/>
                <a:gd name="connsiteX8" fmla="*/ 3988103 w 4593914"/>
                <a:gd name="connsiteY8" fmla="*/ 2525372 h 2525372"/>
                <a:gd name="connsiteX9" fmla="*/ 3988094 w 4593914"/>
                <a:gd name="connsiteY9" fmla="*/ 2525371 h 2525372"/>
                <a:gd name="connsiteX10" fmla="*/ 838799 w 4593914"/>
                <a:gd name="connsiteY10" fmla="*/ 2525371 h 2525372"/>
                <a:gd name="connsiteX11" fmla="*/ 820191 w 4593914"/>
                <a:gd name="connsiteY11" fmla="*/ 2525371 h 2525372"/>
                <a:gd name="connsiteX12" fmla="*/ 820191 w 4593914"/>
                <a:gd name="connsiteY12" fmla="*/ 2524431 h 2525372"/>
                <a:gd name="connsiteX13" fmla="*/ 753037 w 4593914"/>
                <a:gd name="connsiteY13" fmla="*/ 2521040 h 2525372"/>
                <a:gd name="connsiteX14" fmla="*/ 0 w 4593914"/>
                <a:gd name="connsiteY14" fmla="*/ 1686571 h 2525372"/>
                <a:gd name="connsiteX15" fmla="*/ 838799 w 4593914"/>
                <a:gd name="connsiteY15" fmla="*/ 847771 h 2525372"/>
                <a:gd name="connsiteX16" fmla="*/ 848975 w 4593914"/>
                <a:gd name="connsiteY16" fmla="*/ 848541 h 2525372"/>
                <a:gd name="connsiteX17" fmla="*/ 904996 w 4593914"/>
                <a:gd name="connsiteY17" fmla="*/ 668068 h 2525372"/>
                <a:gd name="connsiteX18" fmla="*/ 1771290 w 4593914"/>
                <a:gd name="connsiteY18" fmla="*/ 2138 h 2525372"/>
                <a:gd name="connsiteX0" fmla="*/ 1771290 w 4149301"/>
                <a:gd name="connsiteY0" fmla="*/ 2138 h 2525372"/>
                <a:gd name="connsiteX1" fmla="*/ 2931746 w 4149301"/>
                <a:gd name="connsiteY1" fmla="*/ 790666 h 2525372"/>
                <a:gd name="connsiteX2" fmla="*/ 4045075 w 4149301"/>
                <a:gd name="connsiteY2" fmla="*/ 1451255 h 2525372"/>
                <a:gd name="connsiteX3" fmla="*/ 4096918 w 4149301"/>
                <a:gd name="connsiteY3" fmla="*/ 2514403 h 2525372"/>
                <a:gd name="connsiteX4" fmla="*/ 4003199 w 4149301"/>
                <a:gd name="connsiteY4" fmla="*/ 2523850 h 2525372"/>
                <a:gd name="connsiteX5" fmla="*/ 4003199 w 4149301"/>
                <a:gd name="connsiteY5" fmla="*/ 2525371 h 2525372"/>
                <a:gd name="connsiteX6" fmla="*/ 3988113 w 4149301"/>
                <a:gd name="connsiteY6" fmla="*/ 2525371 h 2525372"/>
                <a:gd name="connsiteX7" fmla="*/ 3988103 w 4149301"/>
                <a:gd name="connsiteY7" fmla="*/ 2525372 h 2525372"/>
                <a:gd name="connsiteX8" fmla="*/ 3988094 w 4149301"/>
                <a:gd name="connsiteY8" fmla="*/ 2525371 h 2525372"/>
                <a:gd name="connsiteX9" fmla="*/ 838799 w 4149301"/>
                <a:gd name="connsiteY9" fmla="*/ 2525371 h 2525372"/>
                <a:gd name="connsiteX10" fmla="*/ 820191 w 4149301"/>
                <a:gd name="connsiteY10" fmla="*/ 2525371 h 2525372"/>
                <a:gd name="connsiteX11" fmla="*/ 820191 w 4149301"/>
                <a:gd name="connsiteY11" fmla="*/ 2524431 h 2525372"/>
                <a:gd name="connsiteX12" fmla="*/ 753037 w 4149301"/>
                <a:gd name="connsiteY12" fmla="*/ 2521040 h 2525372"/>
                <a:gd name="connsiteX13" fmla="*/ 0 w 4149301"/>
                <a:gd name="connsiteY13" fmla="*/ 1686571 h 2525372"/>
                <a:gd name="connsiteX14" fmla="*/ 838799 w 4149301"/>
                <a:gd name="connsiteY14" fmla="*/ 847771 h 2525372"/>
                <a:gd name="connsiteX15" fmla="*/ 848975 w 4149301"/>
                <a:gd name="connsiteY15" fmla="*/ 848541 h 2525372"/>
                <a:gd name="connsiteX16" fmla="*/ 904996 w 4149301"/>
                <a:gd name="connsiteY16" fmla="*/ 668068 h 2525372"/>
                <a:gd name="connsiteX17" fmla="*/ 1771290 w 4149301"/>
                <a:gd name="connsiteY17" fmla="*/ 2138 h 2525372"/>
                <a:gd name="connsiteX0" fmla="*/ 1771290 w 4542507"/>
                <a:gd name="connsiteY0" fmla="*/ 2138 h 2525372"/>
                <a:gd name="connsiteX1" fmla="*/ 2931746 w 4542507"/>
                <a:gd name="connsiteY1" fmla="*/ 790666 h 2525372"/>
                <a:gd name="connsiteX2" fmla="*/ 4045075 w 4542507"/>
                <a:gd name="connsiteY2" fmla="*/ 1451255 h 2525372"/>
                <a:gd name="connsiteX3" fmla="*/ 4096918 w 4542507"/>
                <a:gd name="connsiteY3" fmla="*/ 2514403 h 2525372"/>
                <a:gd name="connsiteX4" fmla="*/ 4003199 w 4542507"/>
                <a:gd name="connsiteY4" fmla="*/ 2523850 h 2525372"/>
                <a:gd name="connsiteX5" fmla="*/ 4003199 w 4542507"/>
                <a:gd name="connsiteY5" fmla="*/ 2525371 h 2525372"/>
                <a:gd name="connsiteX6" fmla="*/ 3988113 w 4542507"/>
                <a:gd name="connsiteY6" fmla="*/ 2525371 h 2525372"/>
                <a:gd name="connsiteX7" fmla="*/ 3988103 w 4542507"/>
                <a:gd name="connsiteY7" fmla="*/ 2525372 h 2525372"/>
                <a:gd name="connsiteX8" fmla="*/ 3988094 w 4542507"/>
                <a:gd name="connsiteY8" fmla="*/ 2525371 h 2525372"/>
                <a:gd name="connsiteX9" fmla="*/ 838799 w 4542507"/>
                <a:gd name="connsiteY9" fmla="*/ 2525371 h 2525372"/>
                <a:gd name="connsiteX10" fmla="*/ 820191 w 4542507"/>
                <a:gd name="connsiteY10" fmla="*/ 2525371 h 2525372"/>
                <a:gd name="connsiteX11" fmla="*/ 820191 w 4542507"/>
                <a:gd name="connsiteY11" fmla="*/ 2524431 h 2525372"/>
                <a:gd name="connsiteX12" fmla="*/ 753037 w 4542507"/>
                <a:gd name="connsiteY12" fmla="*/ 2521040 h 2525372"/>
                <a:gd name="connsiteX13" fmla="*/ 0 w 4542507"/>
                <a:gd name="connsiteY13" fmla="*/ 1686571 h 2525372"/>
                <a:gd name="connsiteX14" fmla="*/ 838799 w 4542507"/>
                <a:gd name="connsiteY14" fmla="*/ 847771 h 2525372"/>
                <a:gd name="connsiteX15" fmla="*/ 848975 w 4542507"/>
                <a:gd name="connsiteY15" fmla="*/ 848541 h 2525372"/>
                <a:gd name="connsiteX16" fmla="*/ 904996 w 4542507"/>
                <a:gd name="connsiteY16" fmla="*/ 668068 h 2525372"/>
                <a:gd name="connsiteX17" fmla="*/ 1771290 w 4542507"/>
                <a:gd name="connsiteY17" fmla="*/ 2138 h 2525372"/>
                <a:gd name="connsiteX0" fmla="*/ 1771290 w 4634111"/>
                <a:gd name="connsiteY0" fmla="*/ 2138 h 2525372"/>
                <a:gd name="connsiteX1" fmla="*/ 2931746 w 4634111"/>
                <a:gd name="connsiteY1" fmla="*/ 790666 h 2525372"/>
                <a:gd name="connsiteX2" fmla="*/ 4045075 w 4634111"/>
                <a:gd name="connsiteY2" fmla="*/ 1451255 h 2525372"/>
                <a:gd name="connsiteX3" fmla="*/ 4096918 w 4634111"/>
                <a:gd name="connsiteY3" fmla="*/ 2514403 h 2525372"/>
                <a:gd name="connsiteX4" fmla="*/ 4003199 w 4634111"/>
                <a:gd name="connsiteY4" fmla="*/ 2523850 h 2525372"/>
                <a:gd name="connsiteX5" fmla="*/ 4003199 w 4634111"/>
                <a:gd name="connsiteY5" fmla="*/ 2525371 h 2525372"/>
                <a:gd name="connsiteX6" fmla="*/ 3988113 w 4634111"/>
                <a:gd name="connsiteY6" fmla="*/ 2525371 h 2525372"/>
                <a:gd name="connsiteX7" fmla="*/ 3988103 w 4634111"/>
                <a:gd name="connsiteY7" fmla="*/ 2525372 h 2525372"/>
                <a:gd name="connsiteX8" fmla="*/ 3988094 w 4634111"/>
                <a:gd name="connsiteY8" fmla="*/ 2525371 h 2525372"/>
                <a:gd name="connsiteX9" fmla="*/ 838799 w 4634111"/>
                <a:gd name="connsiteY9" fmla="*/ 2525371 h 2525372"/>
                <a:gd name="connsiteX10" fmla="*/ 820191 w 4634111"/>
                <a:gd name="connsiteY10" fmla="*/ 2525371 h 2525372"/>
                <a:gd name="connsiteX11" fmla="*/ 820191 w 4634111"/>
                <a:gd name="connsiteY11" fmla="*/ 2524431 h 2525372"/>
                <a:gd name="connsiteX12" fmla="*/ 753037 w 4634111"/>
                <a:gd name="connsiteY12" fmla="*/ 2521040 h 2525372"/>
                <a:gd name="connsiteX13" fmla="*/ 0 w 4634111"/>
                <a:gd name="connsiteY13" fmla="*/ 1686571 h 2525372"/>
                <a:gd name="connsiteX14" fmla="*/ 838799 w 4634111"/>
                <a:gd name="connsiteY14" fmla="*/ 847771 h 2525372"/>
                <a:gd name="connsiteX15" fmla="*/ 848975 w 4634111"/>
                <a:gd name="connsiteY15" fmla="*/ 848541 h 2525372"/>
                <a:gd name="connsiteX16" fmla="*/ 904996 w 4634111"/>
                <a:gd name="connsiteY16" fmla="*/ 668068 h 2525372"/>
                <a:gd name="connsiteX17" fmla="*/ 1771290 w 4634111"/>
                <a:gd name="connsiteY17" fmla="*/ 2138 h 2525372"/>
                <a:gd name="connsiteX0" fmla="*/ 1771290 w 4664721"/>
                <a:gd name="connsiteY0" fmla="*/ 2138 h 2525372"/>
                <a:gd name="connsiteX1" fmla="*/ 2931746 w 4664721"/>
                <a:gd name="connsiteY1" fmla="*/ 790666 h 2525372"/>
                <a:gd name="connsiteX2" fmla="*/ 4045075 w 4664721"/>
                <a:gd name="connsiteY2" fmla="*/ 1451255 h 2525372"/>
                <a:gd name="connsiteX3" fmla="*/ 4096918 w 4664721"/>
                <a:gd name="connsiteY3" fmla="*/ 2514403 h 2525372"/>
                <a:gd name="connsiteX4" fmla="*/ 4003199 w 4664721"/>
                <a:gd name="connsiteY4" fmla="*/ 2523850 h 2525372"/>
                <a:gd name="connsiteX5" fmla="*/ 4003199 w 4664721"/>
                <a:gd name="connsiteY5" fmla="*/ 2525371 h 2525372"/>
                <a:gd name="connsiteX6" fmla="*/ 3988113 w 4664721"/>
                <a:gd name="connsiteY6" fmla="*/ 2525371 h 2525372"/>
                <a:gd name="connsiteX7" fmla="*/ 3988103 w 4664721"/>
                <a:gd name="connsiteY7" fmla="*/ 2525372 h 2525372"/>
                <a:gd name="connsiteX8" fmla="*/ 3988094 w 4664721"/>
                <a:gd name="connsiteY8" fmla="*/ 2525371 h 2525372"/>
                <a:gd name="connsiteX9" fmla="*/ 838799 w 4664721"/>
                <a:gd name="connsiteY9" fmla="*/ 2525371 h 2525372"/>
                <a:gd name="connsiteX10" fmla="*/ 820191 w 4664721"/>
                <a:gd name="connsiteY10" fmla="*/ 2525371 h 2525372"/>
                <a:gd name="connsiteX11" fmla="*/ 820191 w 4664721"/>
                <a:gd name="connsiteY11" fmla="*/ 2524431 h 2525372"/>
                <a:gd name="connsiteX12" fmla="*/ 753037 w 4664721"/>
                <a:gd name="connsiteY12" fmla="*/ 2521040 h 2525372"/>
                <a:gd name="connsiteX13" fmla="*/ 0 w 4664721"/>
                <a:gd name="connsiteY13" fmla="*/ 1686571 h 2525372"/>
                <a:gd name="connsiteX14" fmla="*/ 838799 w 4664721"/>
                <a:gd name="connsiteY14" fmla="*/ 847771 h 2525372"/>
                <a:gd name="connsiteX15" fmla="*/ 848975 w 4664721"/>
                <a:gd name="connsiteY15" fmla="*/ 848541 h 2525372"/>
                <a:gd name="connsiteX16" fmla="*/ 904996 w 4664721"/>
                <a:gd name="connsiteY16" fmla="*/ 668068 h 2525372"/>
                <a:gd name="connsiteX17" fmla="*/ 1771290 w 4664721"/>
                <a:gd name="connsiteY17" fmla="*/ 2138 h 2525372"/>
                <a:gd name="connsiteX0" fmla="*/ 1771290 w 4496123"/>
                <a:gd name="connsiteY0" fmla="*/ 2138 h 2525372"/>
                <a:gd name="connsiteX1" fmla="*/ 2931746 w 4496123"/>
                <a:gd name="connsiteY1" fmla="*/ 790666 h 2525372"/>
                <a:gd name="connsiteX2" fmla="*/ 4045075 w 4496123"/>
                <a:gd name="connsiteY2" fmla="*/ 1451255 h 2525372"/>
                <a:gd name="connsiteX3" fmla="*/ 4096918 w 4496123"/>
                <a:gd name="connsiteY3" fmla="*/ 2514403 h 2525372"/>
                <a:gd name="connsiteX4" fmla="*/ 4003199 w 4496123"/>
                <a:gd name="connsiteY4" fmla="*/ 2523850 h 2525372"/>
                <a:gd name="connsiteX5" fmla="*/ 4003199 w 4496123"/>
                <a:gd name="connsiteY5" fmla="*/ 2525371 h 2525372"/>
                <a:gd name="connsiteX6" fmla="*/ 3988113 w 4496123"/>
                <a:gd name="connsiteY6" fmla="*/ 2525371 h 2525372"/>
                <a:gd name="connsiteX7" fmla="*/ 3988103 w 4496123"/>
                <a:gd name="connsiteY7" fmla="*/ 2525372 h 2525372"/>
                <a:gd name="connsiteX8" fmla="*/ 3988094 w 4496123"/>
                <a:gd name="connsiteY8" fmla="*/ 2525371 h 2525372"/>
                <a:gd name="connsiteX9" fmla="*/ 838799 w 4496123"/>
                <a:gd name="connsiteY9" fmla="*/ 2525371 h 2525372"/>
                <a:gd name="connsiteX10" fmla="*/ 820191 w 4496123"/>
                <a:gd name="connsiteY10" fmla="*/ 2525371 h 2525372"/>
                <a:gd name="connsiteX11" fmla="*/ 820191 w 4496123"/>
                <a:gd name="connsiteY11" fmla="*/ 2524431 h 2525372"/>
                <a:gd name="connsiteX12" fmla="*/ 753037 w 4496123"/>
                <a:gd name="connsiteY12" fmla="*/ 2521040 h 2525372"/>
                <a:gd name="connsiteX13" fmla="*/ 0 w 4496123"/>
                <a:gd name="connsiteY13" fmla="*/ 1686571 h 2525372"/>
                <a:gd name="connsiteX14" fmla="*/ 838799 w 4496123"/>
                <a:gd name="connsiteY14" fmla="*/ 847771 h 2525372"/>
                <a:gd name="connsiteX15" fmla="*/ 848975 w 4496123"/>
                <a:gd name="connsiteY15" fmla="*/ 848541 h 2525372"/>
                <a:gd name="connsiteX16" fmla="*/ 904996 w 4496123"/>
                <a:gd name="connsiteY16" fmla="*/ 668068 h 2525372"/>
                <a:gd name="connsiteX17" fmla="*/ 1771290 w 4496123"/>
                <a:gd name="connsiteY17" fmla="*/ 2138 h 25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96123" h="2525372">
                  <a:moveTo>
                    <a:pt x="1771290" y="2138"/>
                  </a:moveTo>
                  <a:cubicBezTo>
                    <a:pt x="2109083" y="-18424"/>
                    <a:pt x="2756098" y="99336"/>
                    <a:pt x="2931746" y="790666"/>
                  </a:cubicBezTo>
                  <a:cubicBezTo>
                    <a:pt x="3563460" y="473365"/>
                    <a:pt x="4213146" y="1028361"/>
                    <a:pt x="4045075" y="1451255"/>
                  </a:cubicBezTo>
                  <a:cubicBezTo>
                    <a:pt x="4571764" y="1601892"/>
                    <a:pt x="4696995" y="2353858"/>
                    <a:pt x="4096918" y="2514403"/>
                  </a:cubicBezTo>
                  <a:lnTo>
                    <a:pt x="4003199" y="2523850"/>
                  </a:lnTo>
                  <a:lnTo>
                    <a:pt x="4003199" y="2525371"/>
                  </a:lnTo>
                  <a:lnTo>
                    <a:pt x="3988113" y="2525371"/>
                  </a:lnTo>
                  <a:cubicBezTo>
                    <a:pt x="3988110" y="2525371"/>
                    <a:pt x="3988106" y="2525372"/>
                    <a:pt x="3988103" y="2525372"/>
                  </a:cubicBezTo>
                  <a:cubicBezTo>
                    <a:pt x="3988100" y="2525372"/>
                    <a:pt x="3988097" y="2525371"/>
                    <a:pt x="3988094" y="2525371"/>
                  </a:cubicBezTo>
                  <a:lnTo>
                    <a:pt x="838799" y="2525371"/>
                  </a:lnTo>
                  <a:lnTo>
                    <a:pt x="820191" y="2525371"/>
                  </a:lnTo>
                  <a:lnTo>
                    <a:pt x="820191" y="2524431"/>
                  </a:lnTo>
                  <a:lnTo>
                    <a:pt x="753037" y="2521040"/>
                  </a:lnTo>
                  <a:cubicBezTo>
                    <a:pt x="330067" y="2478085"/>
                    <a:pt x="0" y="2120874"/>
                    <a:pt x="0" y="1686571"/>
                  </a:cubicBezTo>
                  <a:cubicBezTo>
                    <a:pt x="0" y="1223315"/>
                    <a:pt x="375543" y="847771"/>
                    <a:pt x="838799" y="847771"/>
                  </a:cubicBezTo>
                  <a:lnTo>
                    <a:pt x="848975" y="848541"/>
                  </a:lnTo>
                  <a:lnTo>
                    <a:pt x="904996" y="668068"/>
                  </a:lnTo>
                  <a:cubicBezTo>
                    <a:pt x="1068821" y="280745"/>
                    <a:pt x="1433497" y="22700"/>
                    <a:pt x="1771290" y="2138"/>
                  </a:cubicBezTo>
                  <a:close/>
                </a:path>
              </a:pathLst>
            </a:custGeom>
            <a:solidFill>
              <a:schemeClr val="bg1"/>
            </a:solidFill>
            <a:ln w="4762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35"/>
            </a:p>
          </p:txBody>
        </p:sp>
      </p:grpSp>
      <p:sp>
        <p:nvSpPr>
          <p:cNvPr id="110" name="Trapezoid 86"/>
          <p:cNvSpPr/>
          <p:nvPr/>
        </p:nvSpPr>
        <p:spPr>
          <a:xfrm rot="16200000">
            <a:off x="6703420" y="1731514"/>
            <a:ext cx="750206" cy="775162"/>
          </a:xfrm>
          <a:custGeom>
            <a:avLst/>
            <a:gdLst/>
            <a:ahLst/>
            <a:cxnLst/>
            <a:rect l="l" t="t" r="r" b="b"/>
            <a:pathLst>
              <a:path w="2027807" h="2118185">
                <a:moveTo>
                  <a:pt x="1444196" y="576481"/>
                </a:moveTo>
                <a:cubicBezTo>
                  <a:pt x="1444682" y="552730"/>
                  <a:pt x="1442083" y="538494"/>
                  <a:pt x="1436393" y="501663"/>
                </a:cubicBezTo>
                <a:cubicBezTo>
                  <a:pt x="1412674" y="401526"/>
                  <a:pt x="1335314" y="342520"/>
                  <a:pt x="1246587" y="333544"/>
                </a:cubicBezTo>
                <a:cubicBezTo>
                  <a:pt x="934873" y="285510"/>
                  <a:pt x="997216" y="642331"/>
                  <a:pt x="845813" y="621744"/>
                </a:cubicBezTo>
                <a:cubicBezTo>
                  <a:pt x="709252" y="590866"/>
                  <a:pt x="764173" y="436473"/>
                  <a:pt x="810188" y="354130"/>
                </a:cubicBezTo>
                <a:lnTo>
                  <a:pt x="663238" y="323253"/>
                </a:lnTo>
                <a:cubicBezTo>
                  <a:pt x="632861" y="393029"/>
                  <a:pt x="617035" y="451844"/>
                  <a:pt x="614889" y="501663"/>
                </a:cubicBezTo>
                <a:cubicBezTo>
                  <a:pt x="613842" y="552883"/>
                  <a:pt x="612797" y="553370"/>
                  <a:pt x="619982" y="604591"/>
                </a:cubicBezTo>
                <a:cubicBezTo>
                  <a:pt x="649982" y="729409"/>
                  <a:pt x="770757" y="760685"/>
                  <a:pt x="814641" y="772706"/>
                </a:cubicBezTo>
                <a:cubicBezTo>
                  <a:pt x="1102606" y="829890"/>
                  <a:pt x="1101120" y="482219"/>
                  <a:pt x="1224323" y="481075"/>
                </a:cubicBezTo>
                <a:cubicBezTo>
                  <a:pt x="1359396" y="498228"/>
                  <a:pt x="1298541" y="669776"/>
                  <a:pt x="1255495" y="717810"/>
                </a:cubicBezTo>
                <a:lnTo>
                  <a:pt x="1406898" y="748690"/>
                </a:lnTo>
                <a:cubicBezTo>
                  <a:pt x="1428531" y="696272"/>
                  <a:pt x="1440429" y="648140"/>
                  <a:pt x="1442681" y="604591"/>
                </a:cubicBezTo>
                <a:cubicBezTo>
                  <a:pt x="1443529" y="593370"/>
                  <a:pt x="1444033" y="584399"/>
                  <a:pt x="1444196" y="576481"/>
                </a:cubicBezTo>
                <a:close/>
                <a:moveTo>
                  <a:pt x="1799148" y="1357574"/>
                </a:moveTo>
                <a:cubicBezTo>
                  <a:pt x="1799148" y="1473336"/>
                  <a:pt x="1705304" y="1567179"/>
                  <a:pt x="1589543" y="1567179"/>
                </a:cubicBezTo>
                <a:lnTo>
                  <a:pt x="1554007" y="1563597"/>
                </a:lnTo>
                <a:cubicBezTo>
                  <a:pt x="1493860" y="1705429"/>
                  <a:pt x="1380505" y="1819212"/>
                  <a:pt x="1238879" y="1879709"/>
                </a:cubicBezTo>
                <a:cubicBezTo>
                  <a:pt x="1241111" y="1889060"/>
                  <a:pt x="1241789" y="1898742"/>
                  <a:pt x="1241789" y="1908581"/>
                </a:cubicBezTo>
                <a:cubicBezTo>
                  <a:pt x="1241789" y="2024342"/>
                  <a:pt x="1147946" y="2118185"/>
                  <a:pt x="1032185" y="2118185"/>
                </a:cubicBezTo>
                <a:cubicBezTo>
                  <a:pt x="916424" y="2118185"/>
                  <a:pt x="822580" y="2024342"/>
                  <a:pt x="822580" y="1908581"/>
                </a:cubicBezTo>
                <a:lnTo>
                  <a:pt x="823652" y="1897951"/>
                </a:lnTo>
                <a:cubicBezTo>
                  <a:pt x="655917" y="1848109"/>
                  <a:pt x="520628" y="1724356"/>
                  <a:pt x="452688" y="1564947"/>
                </a:cubicBezTo>
                <a:cubicBezTo>
                  <a:pt x="347275" y="1554900"/>
                  <a:pt x="265223" y="1465820"/>
                  <a:pt x="265223" y="1357574"/>
                </a:cubicBezTo>
                <a:cubicBezTo>
                  <a:pt x="265223" y="1319589"/>
                  <a:pt x="275328" y="1283964"/>
                  <a:pt x="296243" y="1255299"/>
                </a:cubicBezTo>
                <a:lnTo>
                  <a:pt x="653413" y="1255299"/>
                </a:lnTo>
                <a:cubicBezTo>
                  <a:pt x="674328" y="1283964"/>
                  <a:pt x="684432" y="1319589"/>
                  <a:pt x="684432" y="1357574"/>
                </a:cubicBezTo>
                <a:cubicBezTo>
                  <a:pt x="684432" y="1442722"/>
                  <a:pt x="633660" y="1516012"/>
                  <a:pt x="560385" y="1548031"/>
                </a:cubicBezTo>
                <a:cubicBezTo>
                  <a:pt x="618252" y="1669618"/>
                  <a:pt x="725621" y="1762539"/>
                  <a:pt x="856786" y="1800691"/>
                </a:cubicBezTo>
                <a:cubicBezTo>
                  <a:pt x="890532" y="1738880"/>
                  <a:pt x="956699" y="1698976"/>
                  <a:pt x="1032185" y="1698976"/>
                </a:cubicBezTo>
                <a:cubicBezTo>
                  <a:pt x="1100945" y="1698976"/>
                  <a:pt x="1161972" y="1732086"/>
                  <a:pt x="1197280" y="1785409"/>
                </a:cubicBezTo>
                <a:cubicBezTo>
                  <a:pt x="1316368" y="1734729"/>
                  <a:pt x="1411439" y="1638632"/>
                  <a:pt x="1460565" y="1518755"/>
                </a:cubicBezTo>
                <a:cubicBezTo>
                  <a:pt x="1410637" y="1482824"/>
                  <a:pt x="1379938" y="1423784"/>
                  <a:pt x="1379938" y="1357574"/>
                </a:cubicBezTo>
                <a:cubicBezTo>
                  <a:pt x="1379938" y="1319589"/>
                  <a:pt x="1390043" y="1283964"/>
                  <a:pt x="1410958" y="1255299"/>
                </a:cubicBezTo>
                <a:lnTo>
                  <a:pt x="1768128" y="1255299"/>
                </a:lnTo>
                <a:cubicBezTo>
                  <a:pt x="1789044" y="1283964"/>
                  <a:pt x="1799148" y="1319589"/>
                  <a:pt x="1799148" y="1357574"/>
                </a:cubicBezTo>
                <a:close/>
                <a:moveTo>
                  <a:pt x="2027807" y="1205134"/>
                </a:moveTo>
                <a:lnTo>
                  <a:pt x="2027573" y="1205134"/>
                </a:lnTo>
                <a:lnTo>
                  <a:pt x="2027594" y="1205217"/>
                </a:lnTo>
                <a:lnTo>
                  <a:pt x="1760083" y="1205217"/>
                </a:lnTo>
                <a:lnTo>
                  <a:pt x="1732733" y="1205217"/>
                </a:lnTo>
                <a:lnTo>
                  <a:pt x="1446353" y="1205217"/>
                </a:lnTo>
                <a:lnTo>
                  <a:pt x="1416734" y="1205217"/>
                </a:lnTo>
                <a:lnTo>
                  <a:pt x="645056" y="1205217"/>
                </a:lnTo>
                <a:lnTo>
                  <a:pt x="618018" y="1205217"/>
                </a:lnTo>
                <a:lnTo>
                  <a:pt x="331638" y="1205217"/>
                </a:lnTo>
                <a:lnTo>
                  <a:pt x="301707" y="1205217"/>
                </a:lnTo>
                <a:lnTo>
                  <a:pt x="0" y="1205217"/>
                </a:lnTo>
                <a:lnTo>
                  <a:pt x="2509" y="1195184"/>
                </a:lnTo>
                <a:lnTo>
                  <a:pt x="200515" y="0"/>
                </a:lnTo>
                <a:lnTo>
                  <a:pt x="1828152"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
        <p:nvSpPr>
          <p:cNvPr id="112" name="Freeform 52"/>
          <p:cNvSpPr/>
          <p:nvPr/>
        </p:nvSpPr>
        <p:spPr>
          <a:xfrm>
            <a:off x="9653330" y="1908219"/>
            <a:ext cx="797726" cy="585980"/>
          </a:xfrm>
          <a:custGeom>
            <a:avLst/>
            <a:gdLst/>
            <a:ahLst/>
            <a:cxnLst/>
            <a:rect l="l" t="t" r="r" b="b"/>
            <a:pathLst>
              <a:path w="1652587" h="1200794">
                <a:moveTo>
                  <a:pt x="314325" y="495300"/>
                </a:moveTo>
                <a:cubicBezTo>
                  <a:pt x="817562" y="700088"/>
                  <a:pt x="932657" y="628650"/>
                  <a:pt x="1381125" y="509588"/>
                </a:cubicBezTo>
                <a:lnTo>
                  <a:pt x="1381125" y="807244"/>
                </a:lnTo>
                <a:cubicBezTo>
                  <a:pt x="1163637" y="909637"/>
                  <a:pt x="734218" y="990601"/>
                  <a:pt x="314325" y="807244"/>
                </a:cubicBezTo>
                <a:close/>
                <a:moveTo>
                  <a:pt x="97631" y="402432"/>
                </a:moveTo>
                <a:lnTo>
                  <a:pt x="126206" y="535782"/>
                </a:lnTo>
                <a:lnTo>
                  <a:pt x="140493" y="664370"/>
                </a:lnTo>
                <a:lnTo>
                  <a:pt x="150018" y="716757"/>
                </a:lnTo>
                <a:lnTo>
                  <a:pt x="150018" y="1050132"/>
                </a:lnTo>
                <a:lnTo>
                  <a:pt x="176212" y="1143001"/>
                </a:lnTo>
                <a:cubicBezTo>
                  <a:pt x="141287" y="1204120"/>
                  <a:pt x="82549" y="1229519"/>
                  <a:pt x="0" y="1154907"/>
                </a:cubicBezTo>
                <a:lnTo>
                  <a:pt x="30956" y="1069182"/>
                </a:lnTo>
                <a:cubicBezTo>
                  <a:pt x="30162" y="1002507"/>
                  <a:pt x="29369" y="935832"/>
                  <a:pt x="28575" y="869157"/>
                </a:cubicBezTo>
                <a:lnTo>
                  <a:pt x="47625" y="831057"/>
                </a:lnTo>
                <a:lnTo>
                  <a:pt x="42862" y="638176"/>
                </a:lnTo>
                <a:lnTo>
                  <a:pt x="66675" y="609601"/>
                </a:lnTo>
                <a:cubicBezTo>
                  <a:pt x="67469" y="563564"/>
                  <a:pt x="68262" y="517526"/>
                  <a:pt x="69056" y="471489"/>
                </a:cubicBezTo>
                <a:lnTo>
                  <a:pt x="83343" y="461964"/>
                </a:lnTo>
                <a:close/>
                <a:moveTo>
                  <a:pt x="838200" y="0"/>
                </a:moveTo>
                <a:lnTo>
                  <a:pt x="909637" y="0"/>
                </a:lnTo>
                <a:lnTo>
                  <a:pt x="1652587" y="214313"/>
                </a:lnTo>
                <a:lnTo>
                  <a:pt x="900112" y="431006"/>
                </a:lnTo>
                <a:lnTo>
                  <a:pt x="821531" y="431006"/>
                </a:lnTo>
                <a:lnTo>
                  <a:pt x="7143" y="21907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
        <p:nvSpPr>
          <p:cNvPr id="165" name="Rectangle 145"/>
          <p:cNvSpPr/>
          <p:nvPr/>
        </p:nvSpPr>
        <p:spPr bwMode="auto">
          <a:xfrm>
            <a:off x="721870"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SaaS solutions</a:t>
            </a:r>
          </a:p>
        </p:txBody>
      </p:sp>
      <p:grpSp>
        <p:nvGrpSpPr>
          <p:cNvPr id="166" name="Group 332"/>
          <p:cNvGrpSpPr>
            <a:grpSpLocks noChangeAspect="1"/>
          </p:cNvGrpSpPr>
          <p:nvPr/>
        </p:nvGrpSpPr>
        <p:grpSpPr>
          <a:xfrm>
            <a:off x="307338" y="6226411"/>
            <a:ext cx="445345" cy="364042"/>
            <a:chOff x="2123129" y="1797431"/>
            <a:chExt cx="2472585" cy="2021180"/>
          </a:xfrm>
          <a:solidFill>
            <a:schemeClr val="accent1"/>
          </a:solidFill>
        </p:grpSpPr>
        <p:sp>
          <p:nvSpPr>
            <p:cNvPr id="167" name="Freeform 13"/>
            <p:cNvSpPr>
              <a:spLocks/>
            </p:cNvSpPr>
            <p:nvPr/>
          </p:nvSpPr>
          <p:spPr bwMode="auto">
            <a:xfrm rot="20700000">
              <a:off x="3155856" y="2377155"/>
              <a:ext cx="1439858" cy="1441456"/>
            </a:xfrm>
            <a:custGeom>
              <a:avLst/>
              <a:gdLst>
                <a:gd name="T0" fmla="*/ 138 w 441"/>
                <a:gd name="T1" fmla="*/ 341 h 441"/>
                <a:gd name="T2" fmla="*/ 183 w 441"/>
                <a:gd name="T3" fmla="*/ 374 h 441"/>
                <a:gd name="T4" fmla="*/ 220 w 441"/>
                <a:gd name="T5" fmla="*/ 423 h 441"/>
                <a:gd name="T6" fmla="*/ 422 w 441"/>
                <a:gd name="T7" fmla="*/ 220 h 441"/>
                <a:gd name="T8" fmla="*/ 373 w 441"/>
                <a:gd name="T9" fmla="*/ 184 h 441"/>
                <a:gd name="T10" fmla="*/ 341 w 441"/>
                <a:gd name="T11" fmla="*/ 139 h 441"/>
                <a:gd name="T12" fmla="*/ 382 w 441"/>
                <a:gd name="T13" fmla="*/ 58 h 441"/>
                <a:gd name="T14" fmla="*/ 302 w 441"/>
                <a:gd name="T15" fmla="*/ 100 h 441"/>
                <a:gd name="T16" fmla="*/ 257 w 441"/>
                <a:gd name="T17" fmla="*/ 67 h 441"/>
                <a:gd name="T18" fmla="*/ 220 w 441"/>
                <a:gd name="T19" fmla="*/ 18 h 441"/>
                <a:gd name="T20" fmla="*/ 171 w 441"/>
                <a:gd name="T21" fmla="*/ 55 h 441"/>
                <a:gd name="T22" fmla="*/ 138 w 441"/>
                <a:gd name="T23" fmla="*/ 100 h 441"/>
                <a:gd name="T24" fmla="*/ 180 w 441"/>
                <a:gd name="T25" fmla="*/ 181 h 441"/>
                <a:gd name="T26" fmla="*/ 100 w 441"/>
                <a:gd name="T27" fmla="*/ 139 h 441"/>
                <a:gd name="T28" fmla="*/ 55 w 441"/>
                <a:gd name="T29" fmla="*/ 171 h 441"/>
                <a:gd name="T30" fmla="*/ 18 w 441"/>
                <a:gd name="T31" fmla="*/ 220 h 441"/>
                <a:gd name="T32" fmla="*/ 67 w 441"/>
                <a:gd name="T33" fmla="*/ 257 h 441"/>
                <a:gd name="T34" fmla="*/ 100 w 441"/>
                <a:gd name="T35" fmla="*/ 302 h 441"/>
                <a:gd name="T36" fmla="*/ 58 w 441"/>
                <a:gd name="T37" fmla="*/ 383 h 441"/>
                <a:gd name="T38" fmla="*/ 138 w 441"/>
                <a:gd name="T39" fmla="*/ 3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441">
                  <a:moveTo>
                    <a:pt x="138" y="341"/>
                  </a:moveTo>
                  <a:cubicBezTo>
                    <a:pt x="147" y="337"/>
                    <a:pt x="171" y="361"/>
                    <a:pt x="183" y="374"/>
                  </a:cubicBezTo>
                  <a:cubicBezTo>
                    <a:pt x="196" y="386"/>
                    <a:pt x="220" y="423"/>
                    <a:pt x="220" y="423"/>
                  </a:cubicBezTo>
                  <a:cubicBezTo>
                    <a:pt x="422" y="220"/>
                    <a:pt x="422" y="220"/>
                    <a:pt x="422" y="220"/>
                  </a:cubicBezTo>
                  <a:cubicBezTo>
                    <a:pt x="422" y="220"/>
                    <a:pt x="386" y="196"/>
                    <a:pt x="373" y="184"/>
                  </a:cubicBezTo>
                  <a:cubicBezTo>
                    <a:pt x="361" y="171"/>
                    <a:pt x="338" y="149"/>
                    <a:pt x="341" y="139"/>
                  </a:cubicBezTo>
                  <a:cubicBezTo>
                    <a:pt x="343" y="129"/>
                    <a:pt x="441" y="116"/>
                    <a:pt x="382" y="58"/>
                  </a:cubicBezTo>
                  <a:cubicBezTo>
                    <a:pt x="324" y="0"/>
                    <a:pt x="310" y="96"/>
                    <a:pt x="302" y="100"/>
                  </a:cubicBezTo>
                  <a:cubicBezTo>
                    <a:pt x="294" y="104"/>
                    <a:pt x="269" y="80"/>
                    <a:pt x="257" y="67"/>
                  </a:cubicBezTo>
                  <a:cubicBezTo>
                    <a:pt x="245" y="55"/>
                    <a:pt x="220" y="18"/>
                    <a:pt x="220" y="18"/>
                  </a:cubicBezTo>
                  <a:cubicBezTo>
                    <a:pt x="220" y="18"/>
                    <a:pt x="183" y="43"/>
                    <a:pt x="171" y="55"/>
                  </a:cubicBezTo>
                  <a:cubicBezTo>
                    <a:pt x="159" y="67"/>
                    <a:pt x="134" y="92"/>
                    <a:pt x="138" y="100"/>
                  </a:cubicBezTo>
                  <a:cubicBezTo>
                    <a:pt x="142" y="108"/>
                    <a:pt x="238" y="122"/>
                    <a:pt x="180" y="181"/>
                  </a:cubicBezTo>
                  <a:cubicBezTo>
                    <a:pt x="122" y="239"/>
                    <a:pt x="110" y="141"/>
                    <a:pt x="100" y="139"/>
                  </a:cubicBezTo>
                  <a:cubicBezTo>
                    <a:pt x="89" y="137"/>
                    <a:pt x="67" y="159"/>
                    <a:pt x="55" y="171"/>
                  </a:cubicBezTo>
                  <a:cubicBezTo>
                    <a:pt x="42" y="184"/>
                    <a:pt x="18" y="220"/>
                    <a:pt x="18" y="220"/>
                  </a:cubicBezTo>
                  <a:cubicBezTo>
                    <a:pt x="18" y="220"/>
                    <a:pt x="55" y="245"/>
                    <a:pt x="67" y="257"/>
                  </a:cubicBezTo>
                  <a:cubicBezTo>
                    <a:pt x="79" y="269"/>
                    <a:pt x="102" y="292"/>
                    <a:pt x="100" y="302"/>
                  </a:cubicBezTo>
                  <a:cubicBezTo>
                    <a:pt x="98" y="312"/>
                    <a:pt x="0" y="325"/>
                    <a:pt x="58" y="383"/>
                  </a:cubicBezTo>
                  <a:cubicBezTo>
                    <a:pt x="116" y="441"/>
                    <a:pt x="130" y="345"/>
                    <a:pt x="138" y="341"/>
                  </a:cubicBez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68" name="Freeform 14"/>
            <p:cNvSpPr>
              <a:spLocks/>
            </p:cNvSpPr>
            <p:nvPr/>
          </p:nvSpPr>
          <p:spPr bwMode="auto">
            <a:xfrm rot="9900000">
              <a:off x="2123129" y="1797431"/>
              <a:ext cx="1377949" cy="1377949"/>
            </a:xfrm>
            <a:custGeom>
              <a:avLst/>
              <a:gdLst>
                <a:gd name="T0" fmla="*/ 422 w 422"/>
                <a:gd name="T1" fmla="*/ 220 h 422"/>
                <a:gd name="T2" fmla="*/ 386 w 422"/>
                <a:gd name="T3" fmla="*/ 171 h 422"/>
                <a:gd name="T4" fmla="*/ 341 w 422"/>
                <a:gd name="T5" fmla="*/ 138 h 422"/>
                <a:gd name="T6" fmla="*/ 260 w 422"/>
                <a:gd name="T7" fmla="*/ 180 h 422"/>
                <a:gd name="T8" fmla="*/ 302 w 422"/>
                <a:gd name="T9" fmla="*/ 100 h 422"/>
                <a:gd name="T10" fmla="*/ 269 w 422"/>
                <a:gd name="T11" fmla="*/ 55 h 422"/>
                <a:gd name="T12" fmla="*/ 220 w 422"/>
                <a:gd name="T13" fmla="*/ 18 h 422"/>
                <a:gd name="T14" fmla="*/ 183 w 422"/>
                <a:gd name="T15" fmla="*/ 67 h 422"/>
                <a:gd name="T16" fmla="*/ 138 w 422"/>
                <a:gd name="T17" fmla="*/ 100 h 422"/>
                <a:gd name="T18" fmla="*/ 58 w 422"/>
                <a:gd name="T19" fmla="*/ 58 h 422"/>
                <a:gd name="T20" fmla="*/ 100 w 422"/>
                <a:gd name="T21" fmla="*/ 138 h 422"/>
                <a:gd name="T22" fmla="*/ 67 w 422"/>
                <a:gd name="T23" fmla="*/ 183 h 422"/>
                <a:gd name="T24" fmla="*/ 18 w 422"/>
                <a:gd name="T25" fmla="*/ 220 h 422"/>
                <a:gd name="T26" fmla="*/ 55 w 422"/>
                <a:gd name="T27" fmla="*/ 269 h 422"/>
                <a:gd name="T28" fmla="*/ 100 w 422"/>
                <a:gd name="T29" fmla="*/ 302 h 422"/>
                <a:gd name="T30" fmla="*/ 180 w 422"/>
                <a:gd name="T31" fmla="*/ 260 h 422"/>
                <a:gd name="T32" fmla="*/ 138 w 422"/>
                <a:gd name="T33" fmla="*/ 341 h 422"/>
                <a:gd name="T34" fmla="*/ 171 w 422"/>
                <a:gd name="T35" fmla="*/ 386 h 422"/>
                <a:gd name="T36" fmla="*/ 220 w 422"/>
                <a:gd name="T37" fmla="*/ 422 h 422"/>
                <a:gd name="T38" fmla="*/ 422 w 422"/>
                <a:gd name="T39" fmla="*/ 2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2" h="422">
                  <a:moveTo>
                    <a:pt x="422" y="220"/>
                  </a:moveTo>
                  <a:cubicBezTo>
                    <a:pt x="422" y="220"/>
                    <a:pt x="398" y="183"/>
                    <a:pt x="386" y="171"/>
                  </a:cubicBezTo>
                  <a:cubicBezTo>
                    <a:pt x="373" y="159"/>
                    <a:pt x="349" y="134"/>
                    <a:pt x="341" y="138"/>
                  </a:cubicBezTo>
                  <a:cubicBezTo>
                    <a:pt x="332" y="142"/>
                    <a:pt x="318" y="239"/>
                    <a:pt x="260" y="180"/>
                  </a:cubicBezTo>
                  <a:cubicBezTo>
                    <a:pt x="202" y="122"/>
                    <a:pt x="300" y="110"/>
                    <a:pt x="302" y="100"/>
                  </a:cubicBezTo>
                  <a:cubicBezTo>
                    <a:pt x="304" y="90"/>
                    <a:pt x="281" y="67"/>
                    <a:pt x="269" y="55"/>
                  </a:cubicBezTo>
                  <a:cubicBezTo>
                    <a:pt x="257" y="42"/>
                    <a:pt x="220" y="18"/>
                    <a:pt x="220" y="18"/>
                  </a:cubicBezTo>
                  <a:cubicBezTo>
                    <a:pt x="220" y="18"/>
                    <a:pt x="196" y="55"/>
                    <a:pt x="183" y="67"/>
                  </a:cubicBezTo>
                  <a:cubicBezTo>
                    <a:pt x="171" y="79"/>
                    <a:pt x="149" y="102"/>
                    <a:pt x="138" y="100"/>
                  </a:cubicBezTo>
                  <a:cubicBezTo>
                    <a:pt x="128" y="98"/>
                    <a:pt x="116" y="0"/>
                    <a:pt x="58" y="58"/>
                  </a:cubicBezTo>
                  <a:cubicBezTo>
                    <a:pt x="0" y="116"/>
                    <a:pt x="96" y="130"/>
                    <a:pt x="100" y="138"/>
                  </a:cubicBezTo>
                  <a:cubicBezTo>
                    <a:pt x="104" y="147"/>
                    <a:pt x="79" y="171"/>
                    <a:pt x="67" y="183"/>
                  </a:cubicBezTo>
                  <a:cubicBezTo>
                    <a:pt x="55" y="196"/>
                    <a:pt x="18" y="220"/>
                    <a:pt x="18" y="220"/>
                  </a:cubicBezTo>
                  <a:cubicBezTo>
                    <a:pt x="18" y="220"/>
                    <a:pt x="42" y="257"/>
                    <a:pt x="55" y="269"/>
                  </a:cubicBezTo>
                  <a:cubicBezTo>
                    <a:pt x="67" y="281"/>
                    <a:pt x="91" y="306"/>
                    <a:pt x="100" y="302"/>
                  </a:cubicBezTo>
                  <a:cubicBezTo>
                    <a:pt x="108" y="298"/>
                    <a:pt x="122" y="202"/>
                    <a:pt x="180" y="260"/>
                  </a:cubicBezTo>
                  <a:cubicBezTo>
                    <a:pt x="238" y="318"/>
                    <a:pt x="140" y="330"/>
                    <a:pt x="138" y="341"/>
                  </a:cubicBezTo>
                  <a:cubicBezTo>
                    <a:pt x="136" y="351"/>
                    <a:pt x="159" y="373"/>
                    <a:pt x="171" y="386"/>
                  </a:cubicBezTo>
                  <a:cubicBezTo>
                    <a:pt x="183" y="398"/>
                    <a:pt x="220" y="422"/>
                    <a:pt x="220" y="422"/>
                  </a:cubicBezTo>
                  <a:lnTo>
                    <a:pt x="422" y="220"/>
                  </a:lnTo>
                  <a:close/>
                </a:path>
              </a:pathLst>
            </a:custGeom>
            <a:grp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69" name="Rectangle 152"/>
          <p:cNvSpPr/>
          <p:nvPr/>
        </p:nvSpPr>
        <p:spPr bwMode="auto">
          <a:xfrm>
            <a:off x="2511595"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On-premises Data</a:t>
            </a:r>
          </a:p>
        </p:txBody>
      </p:sp>
      <p:sp>
        <p:nvSpPr>
          <p:cNvPr id="170" name="Freeform 30"/>
          <p:cNvSpPr>
            <a:spLocks noChangeAspect="1" noEditPoints="1"/>
          </p:cNvSpPr>
          <p:nvPr/>
        </p:nvSpPr>
        <p:spPr bwMode="auto">
          <a:xfrm>
            <a:off x="2136790" y="6243501"/>
            <a:ext cx="373957" cy="329864"/>
          </a:xfrm>
          <a:custGeom>
            <a:avLst/>
            <a:gdLst>
              <a:gd name="T0" fmla="*/ 883 w 916"/>
              <a:gd name="T1" fmla="*/ 286 h 808"/>
              <a:gd name="T2" fmla="*/ 539 w 916"/>
              <a:gd name="T3" fmla="*/ 723 h 808"/>
              <a:gd name="T4" fmla="*/ 504 w 916"/>
              <a:gd name="T5" fmla="*/ 0 h 808"/>
              <a:gd name="T6" fmla="*/ 35 w 916"/>
              <a:gd name="T7" fmla="*/ 723 h 808"/>
              <a:gd name="T8" fmla="*/ 0 w 916"/>
              <a:gd name="T9" fmla="*/ 808 h 808"/>
              <a:gd name="T10" fmla="*/ 916 w 916"/>
              <a:gd name="T11" fmla="*/ 723 h 808"/>
              <a:gd name="T12" fmla="*/ 229 w 916"/>
              <a:gd name="T13" fmla="*/ 665 h 808"/>
              <a:gd name="T14" fmla="*/ 109 w 916"/>
              <a:gd name="T15" fmla="*/ 596 h 808"/>
              <a:gd name="T16" fmla="*/ 229 w 916"/>
              <a:gd name="T17" fmla="*/ 665 h 808"/>
              <a:gd name="T18" fmla="*/ 109 w 916"/>
              <a:gd name="T19" fmla="*/ 501 h 808"/>
              <a:gd name="T20" fmla="*/ 229 w 916"/>
              <a:gd name="T21" fmla="*/ 432 h 808"/>
              <a:gd name="T22" fmla="*/ 229 w 916"/>
              <a:gd name="T23" fmla="*/ 337 h 808"/>
              <a:gd name="T24" fmla="*/ 109 w 916"/>
              <a:gd name="T25" fmla="*/ 267 h 808"/>
              <a:gd name="T26" fmla="*/ 229 w 916"/>
              <a:gd name="T27" fmla="*/ 337 h 808"/>
              <a:gd name="T28" fmla="*/ 109 w 916"/>
              <a:gd name="T29" fmla="*/ 172 h 808"/>
              <a:gd name="T30" fmla="*/ 229 w 916"/>
              <a:gd name="T31" fmla="*/ 103 h 808"/>
              <a:gd name="T32" fmla="*/ 428 w 916"/>
              <a:gd name="T33" fmla="*/ 665 h 808"/>
              <a:gd name="T34" fmla="*/ 307 w 916"/>
              <a:gd name="T35" fmla="*/ 596 h 808"/>
              <a:gd name="T36" fmla="*/ 428 w 916"/>
              <a:gd name="T37" fmla="*/ 665 h 808"/>
              <a:gd name="T38" fmla="*/ 307 w 916"/>
              <a:gd name="T39" fmla="*/ 501 h 808"/>
              <a:gd name="T40" fmla="*/ 428 w 916"/>
              <a:gd name="T41" fmla="*/ 432 h 808"/>
              <a:gd name="T42" fmla="*/ 428 w 916"/>
              <a:gd name="T43" fmla="*/ 337 h 808"/>
              <a:gd name="T44" fmla="*/ 307 w 916"/>
              <a:gd name="T45" fmla="*/ 267 h 808"/>
              <a:gd name="T46" fmla="*/ 428 w 916"/>
              <a:gd name="T47" fmla="*/ 337 h 808"/>
              <a:gd name="T48" fmla="*/ 307 w 916"/>
              <a:gd name="T49" fmla="*/ 172 h 808"/>
              <a:gd name="T50" fmla="*/ 428 w 916"/>
              <a:gd name="T51" fmla="*/ 103 h 808"/>
              <a:gd name="T52" fmla="*/ 684 w 916"/>
              <a:gd name="T53" fmla="*/ 668 h 808"/>
              <a:gd name="T54" fmla="*/ 606 w 916"/>
              <a:gd name="T55" fmla="*/ 549 h 808"/>
              <a:gd name="T56" fmla="*/ 684 w 916"/>
              <a:gd name="T57" fmla="*/ 668 h 808"/>
              <a:gd name="T58" fmla="*/ 606 w 916"/>
              <a:gd name="T59" fmla="*/ 482 h 808"/>
              <a:gd name="T60" fmla="*/ 684 w 916"/>
              <a:gd name="T61" fmla="*/ 365 h 808"/>
              <a:gd name="T62" fmla="*/ 816 w 916"/>
              <a:gd name="T63" fmla="*/ 668 h 808"/>
              <a:gd name="T64" fmla="*/ 738 w 916"/>
              <a:gd name="T65" fmla="*/ 549 h 808"/>
              <a:gd name="T66" fmla="*/ 816 w 916"/>
              <a:gd name="T67" fmla="*/ 668 h 808"/>
              <a:gd name="T68" fmla="*/ 738 w 916"/>
              <a:gd name="T69" fmla="*/ 482 h 808"/>
              <a:gd name="T70" fmla="*/ 816 w 916"/>
              <a:gd name="T71" fmla="*/ 36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808">
                <a:moveTo>
                  <a:pt x="883" y="723"/>
                </a:moveTo>
                <a:lnTo>
                  <a:pt x="883" y="286"/>
                </a:lnTo>
                <a:lnTo>
                  <a:pt x="539" y="286"/>
                </a:lnTo>
                <a:lnTo>
                  <a:pt x="539" y="723"/>
                </a:lnTo>
                <a:lnTo>
                  <a:pt x="504" y="723"/>
                </a:lnTo>
                <a:lnTo>
                  <a:pt x="504" y="0"/>
                </a:lnTo>
                <a:lnTo>
                  <a:pt x="35" y="0"/>
                </a:lnTo>
                <a:lnTo>
                  <a:pt x="35" y="723"/>
                </a:lnTo>
                <a:lnTo>
                  <a:pt x="0" y="723"/>
                </a:lnTo>
                <a:lnTo>
                  <a:pt x="0" y="808"/>
                </a:lnTo>
                <a:lnTo>
                  <a:pt x="916" y="808"/>
                </a:lnTo>
                <a:lnTo>
                  <a:pt x="916" y="723"/>
                </a:lnTo>
                <a:lnTo>
                  <a:pt x="883" y="723"/>
                </a:lnTo>
                <a:close/>
                <a:moveTo>
                  <a:pt x="229" y="665"/>
                </a:moveTo>
                <a:lnTo>
                  <a:pt x="109" y="665"/>
                </a:lnTo>
                <a:lnTo>
                  <a:pt x="109" y="596"/>
                </a:lnTo>
                <a:lnTo>
                  <a:pt x="229" y="596"/>
                </a:lnTo>
                <a:lnTo>
                  <a:pt x="229" y="665"/>
                </a:lnTo>
                <a:close/>
                <a:moveTo>
                  <a:pt x="229" y="501"/>
                </a:moveTo>
                <a:lnTo>
                  <a:pt x="109" y="501"/>
                </a:lnTo>
                <a:lnTo>
                  <a:pt x="109" y="432"/>
                </a:lnTo>
                <a:lnTo>
                  <a:pt x="229" y="432"/>
                </a:lnTo>
                <a:lnTo>
                  <a:pt x="229" y="501"/>
                </a:lnTo>
                <a:close/>
                <a:moveTo>
                  <a:pt x="229" y="337"/>
                </a:moveTo>
                <a:lnTo>
                  <a:pt x="109" y="337"/>
                </a:lnTo>
                <a:lnTo>
                  <a:pt x="109" y="267"/>
                </a:lnTo>
                <a:lnTo>
                  <a:pt x="229" y="267"/>
                </a:lnTo>
                <a:lnTo>
                  <a:pt x="229" y="337"/>
                </a:lnTo>
                <a:close/>
                <a:moveTo>
                  <a:pt x="229" y="172"/>
                </a:moveTo>
                <a:lnTo>
                  <a:pt x="109" y="172"/>
                </a:lnTo>
                <a:lnTo>
                  <a:pt x="109" y="103"/>
                </a:lnTo>
                <a:lnTo>
                  <a:pt x="229" y="103"/>
                </a:lnTo>
                <a:lnTo>
                  <a:pt x="229" y="172"/>
                </a:lnTo>
                <a:close/>
                <a:moveTo>
                  <a:pt x="428" y="665"/>
                </a:moveTo>
                <a:lnTo>
                  <a:pt x="307" y="665"/>
                </a:lnTo>
                <a:lnTo>
                  <a:pt x="307" y="596"/>
                </a:lnTo>
                <a:lnTo>
                  <a:pt x="428" y="596"/>
                </a:lnTo>
                <a:lnTo>
                  <a:pt x="428" y="665"/>
                </a:lnTo>
                <a:close/>
                <a:moveTo>
                  <a:pt x="428" y="501"/>
                </a:moveTo>
                <a:lnTo>
                  <a:pt x="307" y="501"/>
                </a:lnTo>
                <a:lnTo>
                  <a:pt x="307" y="432"/>
                </a:lnTo>
                <a:lnTo>
                  <a:pt x="428" y="432"/>
                </a:lnTo>
                <a:lnTo>
                  <a:pt x="428" y="501"/>
                </a:lnTo>
                <a:close/>
                <a:moveTo>
                  <a:pt x="428" y="337"/>
                </a:moveTo>
                <a:lnTo>
                  <a:pt x="307" y="337"/>
                </a:lnTo>
                <a:lnTo>
                  <a:pt x="307" y="267"/>
                </a:lnTo>
                <a:lnTo>
                  <a:pt x="428" y="267"/>
                </a:lnTo>
                <a:lnTo>
                  <a:pt x="428" y="337"/>
                </a:lnTo>
                <a:close/>
                <a:moveTo>
                  <a:pt x="428" y="172"/>
                </a:moveTo>
                <a:lnTo>
                  <a:pt x="307" y="172"/>
                </a:lnTo>
                <a:lnTo>
                  <a:pt x="307" y="103"/>
                </a:lnTo>
                <a:lnTo>
                  <a:pt x="428" y="103"/>
                </a:lnTo>
                <a:lnTo>
                  <a:pt x="428" y="172"/>
                </a:lnTo>
                <a:close/>
                <a:moveTo>
                  <a:pt x="684" y="668"/>
                </a:moveTo>
                <a:lnTo>
                  <a:pt x="606" y="668"/>
                </a:lnTo>
                <a:lnTo>
                  <a:pt x="606" y="549"/>
                </a:lnTo>
                <a:lnTo>
                  <a:pt x="684" y="549"/>
                </a:lnTo>
                <a:lnTo>
                  <a:pt x="684" y="668"/>
                </a:lnTo>
                <a:close/>
                <a:moveTo>
                  <a:pt x="684" y="482"/>
                </a:moveTo>
                <a:lnTo>
                  <a:pt x="606" y="482"/>
                </a:lnTo>
                <a:lnTo>
                  <a:pt x="606" y="365"/>
                </a:lnTo>
                <a:lnTo>
                  <a:pt x="684" y="365"/>
                </a:lnTo>
                <a:lnTo>
                  <a:pt x="684" y="482"/>
                </a:lnTo>
                <a:close/>
                <a:moveTo>
                  <a:pt x="816" y="668"/>
                </a:moveTo>
                <a:lnTo>
                  <a:pt x="738" y="668"/>
                </a:lnTo>
                <a:lnTo>
                  <a:pt x="738" y="549"/>
                </a:lnTo>
                <a:lnTo>
                  <a:pt x="816" y="549"/>
                </a:lnTo>
                <a:lnTo>
                  <a:pt x="816" y="668"/>
                </a:lnTo>
                <a:close/>
                <a:moveTo>
                  <a:pt x="816" y="482"/>
                </a:moveTo>
                <a:lnTo>
                  <a:pt x="738" y="482"/>
                </a:lnTo>
                <a:lnTo>
                  <a:pt x="738" y="365"/>
                </a:lnTo>
                <a:lnTo>
                  <a:pt x="816" y="365"/>
                </a:lnTo>
                <a:lnTo>
                  <a:pt x="816" y="482"/>
                </a:lnTo>
                <a:close/>
              </a:path>
            </a:pathLst>
          </a:custGeom>
          <a:solidFill>
            <a:schemeClr val="accent1"/>
          </a:solidFill>
          <a:ln>
            <a:noFill/>
          </a:ln>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nvGrpSpPr>
          <p:cNvPr id="171" name="Group 170"/>
          <p:cNvGrpSpPr>
            <a:grpSpLocks noChangeAspect="1"/>
          </p:cNvGrpSpPr>
          <p:nvPr/>
        </p:nvGrpSpPr>
        <p:grpSpPr>
          <a:xfrm>
            <a:off x="4242327" y="6243501"/>
            <a:ext cx="375277" cy="329864"/>
            <a:chOff x="681704" y="2920137"/>
            <a:chExt cx="321649" cy="282726"/>
          </a:xfrm>
          <a:solidFill>
            <a:schemeClr val="accent1"/>
          </a:solidFill>
        </p:grpSpPr>
        <p:sp>
          <p:nvSpPr>
            <p:cNvPr id="172" name="Freeform 34"/>
            <p:cNvSpPr>
              <a:spLocks/>
            </p:cNvSpPr>
            <p:nvPr/>
          </p:nvSpPr>
          <p:spPr bwMode="auto">
            <a:xfrm>
              <a:off x="681704" y="2920137"/>
              <a:ext cx="270621" cy="210107"/>
            </a:xfrm>
            <a:custGeom>
              <a:avLst/>
              <a:gdLst>
                <a:gd name="T0" fmla="*/ 270 w 1048"/>
                <a:gd name="T1" fmla="*/ 104 h 814"/>
                <a:gd name="T2" fmla="*/ 328 w 1048"/>
                <a:gd name="T3" fmla="*/ 81 h 814"/>
                <a:gd name="T4" fmla="*/ 967 w 1048"/>
                <a:gd name="T5" fmla="*/ 81 h 814"/>
                <a:gd name="T6" fmla="*/ 967 w 1048"/>
                <a:gd name="T7" fmla="*/ 142 h 814"/>
                <a:gd name="T8" fmla="*/ 1048 w 1048"/>
                <a:gd name="T9" fmla="*/ 142 h 814"/>
                <a:gd name="T10" fmla="*/ 1048 w 1048"/>
                <a:gd name="T11" fmla="*/ 0 h 814"/>
                <a:gd name="T12" fmla="*/ 328 w 1048"/>
                <a:gd name="T13" fmla="*/ 0 h 814"/>
                <a:gd name="T14" fmla="*/ 205 w 1048"/>
                <a:gd name="T15" fmla="*/ 56 h 814"/>
                <a:gd name="T16" fmla="*/ 38 w 1048"/>
                <a:gd name="T17" fmla="*/ 318 h 814"/>
                <a:gd name="T18" fmla="*/ 0 w 1048"/>
                <a:gd name="T19" fmla="*/ 426 h 814"/>
                <a:gd name="T20" fmla="*/ 0 w 1048"/>
                <a:gd name="T21" fmla="*/ 814 h 814"/>
                <a:gd name="T22" fmla="*/ 240 w 1048"/>
                <a:gd name="T23" fmla="*/ 814 h 814"/>
                <a:gd name="T24" fmla="*/ 240 w 1048"/>
                <a:gd name="T25" fmla="*/ 733 h 814"/>
                <a:gd name="T26" fmla="*/ 81 w 1048"/>
                <a:gd name="T27" fmla="*/ 733 h 814"/>
                <a:gd name="T28" fmla="*/ 81 w 1048"/>
                <a:gd name="T29" fmla="*/ 426 h 814"/>
                <a:gd name="T30" fmla="*/ 280 w 1048"/>
                <a:gd name="T31" fmla="*/ 297 h 814"/>
                <a:gd name="T32" fmla="*/ 270 w 1048"/>
                <a:gd name="T33" fmla="*/ 10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8" h="814">
                  <a:moveTo>
                    <a:pt x="270" y="104"/>
                  </a:moveTo>
                  <a:cubicBezTo>
                    <a:pt x="274" y="98"/>
                    <a:pt x="287" y="81"/>
                    <a:pt x="328" y="81"/>
                  </a:cubicBezTo>
                  <a:cubicBezTo>
                    <a:pt x="967" y="81"/>
                    <a:pt x="967" y="81"/>
                    <a:pt x="967" y="81"/>
                  </a:cubicBezTo>
                  <a:cubicBezTo>
                    <a:pt x="967" y="142"/>
                    <a:pt x="967" y="142"/>
                    <a:pt x="967" y="142"/>
                  </a:cubicBezTo>
                  <a:cubicBezTo>
                    <a:pt x="1048" y="142"/>
                    <a:pt x="1048" y="142"/>
                    <a:pt x="1048" y="142"/>
                  </a:cubicBezTo>
                  <a:cubicBezTo>
                    <a:pt x="1048" y="0"/>
                    <a:pt x="1048" y="0"/>
                    <a:pt x="1048" y="0"/>
                  </a:cubicBezTo>
                  <a:cubicBezTo>
                    <a:pt x="328" y="0"/>
                    <a:pt x="328" y="0"/>
                    <a:pt x="328" y="0"/>
                  </a:cubicBezTo>
                  <a:cubicBezTo>
                    <a:pt x="260" y="0"/>
                    <a:pt x="223" y="30"/>
                    <a:pt x="205" y="56"/>
                  </a:cubicBezTo>
                  <a:cubicBezTo>
                    <a:pt x="38" y="318"/>
                    <a:pt x="38" y="318"/>
                    <a:pt x="38" y="318"/>
                  </a:cubicBezTo>
                  <a:cubicBezTo>
                    <a:pt x="19" y="345"/>
                    <a:pt x="0" y="383"/>
                    <a:pt x="0" y="426"/>
                  </a:cubicBezTo>
                  <a:cubicBezTo>
                    <a:pt x="0" y="814"/>
                    <a:pt x="0" y="814"/>
                    <a:pt x="0" y="814"/>
                  </a:cubicBezTo>
                  <a:cubicBezTo>
                    <a:pt x="240" y="814"/>
                    <a:pt x="240" y="814"/>
                    <a:pt x="240" y="814"/>
                  </a:cubicBezTo>
                  <a:cubicBezTo>
                    <a:pt x="240" y="733"/>
                    <a:pt x="240" y="733"/>
                    <a:pt x="240" y="733"/>
                  </a:cubicBezTo>
                  <a:cubicBezTo>
                    <a:pt x="81" y="733"/>
                    <a:pt x="81" y="733"/>
                    <a:pt x="81" y="733"/>
                  </a:cubicBezTo>
                  <a:cubicBezTo>
                    <a:pt x="81" y="426"/>
                    <a:pt x="81" y="426"/>
                    <a:pt x="81" y="426"/>
                  </a:cubicBezTo>
                  <a:cubicBezTo>
                    <a:pt x="81" y="357"/>
                    <a:pt x="213" y="303"/>
                    <a:pt x="280" y="297"/>
                  </a:cubicBezTo>
                  <a:cubicBezTo>
                    <a:pt x="258" y="241"/>
                    <a:pt x="241" y="148"/>
                    <a:pt x="270"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73" name="Freeform 35"/>
            <p:cNvSpPr>
              <a:spLocks noEditPoints="1"/>
            </p:cNvSpPr>
            <p:nvPr/>
          </p:nvSpPr>
          <p:spPr bwMode="auto">
            <a:xfrm>
              <a:off x="760426" y="2959066"/>
              <a:ext cx="242927" cy="243797"/>
            </a:xfrm>
            <a:custGeom>
              <a:avLst/>
              <a:gdLst>
                <a:gd name="T0" fmla="*/ 327 w 941"/>
                <a:gd name="T1" fmla="*/ 277 h 944"/>
                <a:gd name="T2" fmla="*/ 327 w 941"/>
                <a:gd name="T3" fmla="*/ 321 h 944"/>
                <a:gd name="T4" fmla="*/ 344 w 941"/>
                <a:gd name="T5" fmla="*/ 338 h 944"/>
                <a:gd name="T6" fmla="*/ 45 w 941"/>
                <a:gd name="T7" fmla="*/ 510 h 944"/>
                <a:gd name="T8" fmla="*/ 44 w 941"/>
                <a:gd name="T9" fmla="*/ 547 h 944"/>
                <a:gd name="T10" fmla="*/ 0 w 941"/>
                <a:gd name="T11" fmla="*/ 640 h 944"/>
                <a:gd name="T12" fmla="*/ 72 w 941"/>
                <a:gd name="T13" fmla="*/ 596 h 944"/>
                <a:gd name="T14" fmla="*/ 87 w 941"/>
                <a:gd name="T15" fmla="*/ 595 h 944"/>
                <a:gd name="T16" fmla="*/ 414 w 941"/>
                <a:gd name="T17" fmla="*/ 408 h 944"/>
                <a:gd name="T18" fmla="*/ 449 w 941"/>
                <a:gd name="T19" fmla="*/ 443 h 944"/>
                <a:gd name="T20" fmla="*/ 443 w 941"/>
                <a:gd name="T21" fmla="*/ 449 h 944"/>
                <a:gd name="T22" fmla="*/ 443 w 941"/>
                <a:gd name="T23" fmla="*/ 502 h 944"/>
                <a:gd name="T24" fmla="*/ 496 w 941"/>
                <a:gd name="T25" fmla="*/ 502 h 944"/>
                <a:gd name="T26" fmla="*/ 502 w 941"/>
                <a:gd name="T27" fmla="*/ 496 h 944"/>
                <a:gd name="T28" fmla="*/ 536 w 941"/>
                <a:gd name="T29" fmla="*/ 530 h 944"/>
                <a:gd name="T30" fmla="*/ 349 w 941"/>
                <a:gd name="T31" fmla="*/ 855 h 944"/>
                <a:gd name="T32" fmla="*/ 348 w 941"/>
                <a:gd name="T33" fmla="*/ 872 h 944"/>
                <a:gd name="T34" fmla="*/ 304 w 941"/>
                <a:gd name="T35" fmla="*/ 944 h 944"/>
                <a:gd name="T36" fmla="*/ 396 w 941"/>
                <a:gd name="T37" fmla="*/ 899 h 944"/>
                <a:gd name="T38" fmla="*/ 433 w 941"/>
                <a:gd name="T39" fmla="*/ 899 h 944"/>
                <a:gd name="T40" fmla="*/ 605 w 941"/>
                <a:gd name="T41" fmla="*/ 599 h 944"/>
                <a:gd name="T42" fmla="*/ 624 w 941"/>
                <a:gd name="T43" fmla="*/ 618 h 944"/>
                <a:gd name="T44" fmla="*/ 668 w 941"/>
                <a:gd name="T45" fmla="*/ 618 h 944"/>
                <a:gd name="T46" fmla="*/ 668 w 941"/>
                <a:gd name="T47" fmla="*/ 575 h 944"/>
                <a:gd name="T48" fmla="*/ 637 w 941"/>
                <a:gd name="T49" fmla="*/ 544 h 944"/>
                <a:gd name="T50" fmla="*/ 747 w 941"/>
                <a:gd name="T51" fmla="*/ 353 h 944"/>
                <a:gd name="T52" fmla="*/ 843 w 941"/>
                <a:gd name="T53" fmla="*/ 310 h 944"/>
                <a:gd name="T54" fmla="*/ 866 w 941"/>
                <a:gd name="T55" fmla="*/ 132 h 944"/>
                <a:gd name="T56" fmla="*/ 927 w 941"/>
                <a:gd name="T57" fmla="*/ 71 h 944"/>
                <a:gd name="T58" fmla="*/ 927 w 941"/>
                <a:gd name="T59" fmla="*/ 18 h 944"/>
                <a:gd name="T60" fmla="*/ 874 w 941"/>
                <a:gd name="T61" fmla="*/ 18 h 944"/>
                <a:gd name="T62" fmla="*/ 813 w 941"/>
                <a:gd name="T63" fmla="*/ 79 h 944"/>
                <a:gd name="T64" fmla="*/ 635 w 941"/>
                <a:gd name="T65" fmla="*/ 102 h 944"/>
                <a:gd name="T66" fmla="*/ 592 w 941"/>
                <a:gd name="T67" fmla="*/ 196 h 944"/>
                <a:gd name="T68" fmla="*/ 400 w 941"/>
                <a:gd name="T69" fmla="*/ 306 h 944"/>
                <a:gd name="T70" fmla="*/ 370 w 941"/>
                <a:gd name="T71" fmla="*/ 277 h 944"/>
                <a:gd name="T72" fmla="*/ 327 w 941"/>
                <a:gd name="T73" fmla="*/ 277 h 944"/>
                <a:gd name="T74" fmla="*/ 500 w 941"/>
                <a:gd name="T75" fmla="*/ 393 h 944"/>
                <a:gd name="T76" fmla="*/ 493 w 941"/>
                <a:gd name="T77" fmla="*/ 399 h 944"/>
                <a:gd name="T78" fmla="*/ 470 w 941"/>
                <a:gd name="T79" fmla="*/ 376 h 944"/>
                <a:gd name="T80" fmla="*/ 618 w 941"/>
                <a:gd name="T81" fmla="*/ 290 h 944"/>
                <a:gd name="T82" fmla="*/ 635 w 941"/>
                <a:gd name="T83" fmla="*/ 310 h 944"/>
                <a:gd name="T84" fmla="*/ 653 w 941"/>
                <a:gd name="T85" fmla="*/ 325 h 944"/>
                <a:gd name="T86" fmla="*/ 568 w 941"/>
                <a:gd name="T87" fmla="*/ 474 h 944"/>
                <a:gd name="T88" fmla="*/ 546 w 941"/>
                <a:gd name="T89" fmla="*/ 452 h 944"/>
                <a:gd name="T90" fmla="*/ 552 w 941"/>
                <a:gd name="T91" fmla="*/ 445 h 944"/>
                <a:gd name="T92" fmla="*/ 552 w 941"/>
                <a:gd name="T93" fmla="*/ 393 h 944"/>
                <a:gd name="T94" fmla="*/ 500 w 941"/>
                <a:gd name="T95" fmla="*/ 393 h 944"/>
                <a:gd name="T96" fmla="*/ 739 w 941"/>
                <a:gd name="T97" fmla="*/ 270 h 944"/>
                <a:gd name="T98" fmla="*/ 675 w 941"/>
                <a:gd name="T99" fmla="*/ 206 h 944"/>
                <a:gd name="T100" fmla="*/ 739 w 941"/>
                <a:gd name="T101" fmla="*/ 142 h 944"/>
                <a:gd name="T102" fmla="*/ 803 w 941"/>
                <a:gd name="T103" fmla="*/ 206 h 944"/>
                <a:gd name="T104" fmla="*/ 739 w 941"/>
                <a:gd name="T105" fmla="*/ 2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1" h="944">
                  <a:moveTo>
                    <a:pt x="327" y="277"/>
                  </a:moveTo>
                  <a:cubicBezTo>
                    <a:pt x="314" y="289"/>
                    <a:pt x="314" y="308"/>
                    <a:pt x="327" y="321"/>
                  </a:cubicBezTo>
                  <a:cubicBezTo>
                    <a:pt x="344" y="338"/>
                    <a:pt x="344" y="338"/>
                    <a:pt x="344" y="338"/>
                  </a:cubicBezTo>
                  <a:cubicBezTo>
                    <a:pt x="45" y="510"/>
                    <a:pt x="45" y="510"/>
                    <a:pt x="45" y="510"/>
                  </a:cubicBezTo>
                  <a:cubicBezTo>
                    <a:pt x="44" y="547"/>
                    <a:pt x="44" y="547"/>
                    <a:pt x="44" y="547"/>
                  </a:cubicBezTo>
                  <a:cubicBezTo>
                    <a:pt x="0" y="640"/>
                    <a:pt x="0" y="640"/>
                    <a:pt x="0" y="640"/>
                  </a:cubicBezTo>
                  <a:cubicBezTo>
                    <a:pt x="72" y="596"/>
                    <a:pt x="72" y="596"/>
                    <a:pt x="72" y="596"/>
                  </a:cubicBezTo>
                  <a:cubicBezTo>
                    <a:pt x="87" y="595"/>
                    <a:pt x="87" y="595"/>
                    <a:pt x="87" y="595"/>
                  </a:cubicBezTo>
                  <a:cubicBezTo>
                    <a:pt x="414" y="408"/>
                    <a:pt x="414" y="408"/>
                    <a:pt x="414" y="408"/>
                  </a:cubicBezTo>
                  <a:cubicBezTo>
                    <a:pt x="449" y="443"/>
                    <a:pt x="449" y="443"/>
                    <a:pt x="449" y="443"/>
                  </a:cubicBezTo>
                  <a:cubicBezTo>
                    <a:pt x="443" y="449"/>
                    <a:pt x="443" y="449"/>
                    <a:pt x="443" y="449"/>
                  </a:cubicBezTo>
                  <a:cubicBezTo>
                    <a:pt x="429" y="464"/>
                    <a:pt x="429" y="487"/>
                    <a:pt x="443" y="502"/>
                  </a:cubicBezTo>
                  <a:cubicBezTo>
                    <a:pt x="455" y="514"/>
                    <a:pt x="478" y="519"/>
                    <a:pt x="496" y="502"/>
                  </a:cubicBezTo>
                  <a:cubicBezTo>
                    <a:pt x="502" y="496"/>
                    <a:pt x="502" y="496"/>
                    <a:pt x="502" y="496"/>
                  </a:cubicBezTo>
                  <a:cubicBezTo>
                    <a:pt x="536" y="530"/>
                    <a:pt x="536" y="530"/>
                    <a:pt x="536" y="530"/>
                  </a:cubicBezTo>
                  <a:cubicBezTo>
                    <a:pt x="349" y="855"/>
                    <a:pt x="349" y="855"/>
                    <a:pt x="349" y="855"/>
                  </a:cubicBezTo>
                  <a:cubicBezTo>
                    <a:pt x="348" y="872"/>
                    <a:pt x="348" y="872"/>
                    <a:pt x="348" y="872"/>
                  </a:cubicBezTo>
                  <a:cubicBezTo>
                    <a:pt x="304" y="944"/>
                    <a:pt x="304" y="944"/>
                    <a:pt x="304" y="944"/>
                  </a:cubicBezTo>
                  <a:cubicBezTo>
                    <a:pt x="396" y="899"/>
                    <a:pt x="396" y="899"/>
                    <a:pt x="396" y="899"/>
                  </a:cubicBezTo>
                  <a:cubicBezTo>
                    <a:pt x="433" y="899"/>
                    <a:pt x="433" y="899"/>
                    <a:pt x="433" y="899"/>
                  </a:cubicBezTo>
                  <a:cubicBezTo>
                    <a:pt x="605" y="599"/>
                    <a:pt x="605" y="599"/>
                    <a:pt x="605" y="599"/>
                  </a:cubicBezTo>
                  <a:cubicBezTo>
                    <a:pt x="624" y="618"/>
                    <a:pt x="624" y="618"/>
                    <a:pt x="624" y="618"/>
                  </a:cubicBezTo>
                  <a:cubicBezTo>
                    <a:pt x="632" y="627"/>
                    <a:pt x="653" y="634"/>
                    <a:pt x="668" y="618"/>
                  </a:cubicBezTo>
                  <a:cubicBezTo>
                    <a:pt x="680" y="606"/>
                    <a:pt x="680" y="587"/>
                    <a:pt x="668" y="575"/>
                  </a:cubicBezTo>
                  <a:cubicBezTo>
                    <a:pt x="637" y="544"/>
                    <a:pt x="637" y="544"/>
                    <a:pt x="637" y="544"/>
                  </a:cubicBezTo>
                  <a:cubicBezTo>
                    <a:pt x="747" y="353"/>
                    <a:pt x="747" y="353"/>
                    <a:pt x="747" y="353"/>
                  </a:cubicBezTo>
                  <a:cubicBezTo>
                    <a:pt x="782" y="351"/>
                    <a:pt x="816" y="337"/>
                    <a:pt x="843" y="310"/>
                  </a:cubicBezTo>
                  <a:cubicBezTo>
                    <a:pt x="891" y="262"/>
                    <a:pt x="899" y="188"/>
                    <a:pt x="866" y="132"/>
                  </a:cubicBezTo>
                  <a:cubicBezTo>
                    <a:pt x="927" y="71"/>
                    <a:pt x="927" y="71"/>
                    <a:pt x="927" y="71"/>
                  </a:cubicBezTo>
                  <a:cubicBezTo>
                    <a:pt x="941" y="56"/>
                    <a:pt x="941" y="33"/>
                    <a:pt x="927" y="18"/>
                  </a:cubicBezTo>
                  <a:cubicBezTo>
                    <a:pt x="908" y="0"/>
                    <a:pt x="883" y="9"/>
                    <a:pt x="874" y="18"/>
                  </a:cubicBezTo>
                  <a:cubicBezTo>
                    <a:pt x="813" y="79"/>
                    <a:pt x="813" y="79"/>
                    <a:pt x="813" y="79"/>
                  </a:cubicBezTo>
                  <a:cubicBezTo>
                    <a:pt x="758" y="47"/>
                    <a:pt x="685" y="54"/>
                    <a:pt x="635" y="102"/>
                  </a:cubicBezTo>
                  <a:cubicBezTo>
                    <a:pt x="608" y="127"/>
                    <a:pt x="595" y="162"/>
                    <a:pt x="592" y="196"/>
                  </a:cubicBezTo>
                  <a:cubicBezTo>
                    <a:pt x="400" y="306"/>
                    <a:pt x="400" y="306"/>
                    <a:pt x="400" y="306"/>
                  </a:cubicBezTo>
                  <a:cubicBezTo>
                    <a:pt x="370" y="277"/>
                    <a:pt x="370" y="277"/>
                    <a:pt x="370" y="277"/>
                  </a:cubicBezTo>
                  <a:cubicBezTo>
                    <a:pt x="359" y="267"/>
                    <a:pt x="341" y="263"/>
                    <a:pt x="327" y="277"/>
                  </a:cubicBezTo>
                  <a:close/>
                  <a:moveTo>
                    <a:pt x="500" y="393"/>
                  </a:moveTo>
                  <a:cubicBezTo>
                    <a:pt x="493" y="399"/>
                    <a:pt x="493" y="399"/>
                    <a:pt x="493" y="399"/>
                  </a:cubicBezTo>
                  <a:cubicBezTo>
                    <a:pt x="470" y="376"/>
                    <a:pt x="470" y="376"/>
                    <a:pt x="470" y="376"/>
                  </a:cubicBezTo>
                  <a:cubicBezTo>
                    <a:pt x="618" y="290"/>
                    <a:pt x="618" y="290"/>
                    <a:pt x="618" y="290"/>
                  </a:cubicBezTo>
                  <a:cubicBezTo>
                    <a:pt x="623" y="297"/>
                    <a:pt x="629" y="304"/>
                    <a:pt x="635" y="310"/>
                  </a:cubicBezTo>
                  <a:cubicBezTo>
                    <a:pt x="641" y="316"/>
                    <a:pt x="647" y="321"/>
                    <a:pt x="653" y="325"/>
                  </a:cubicBezTo>
                  <a:cubicBezTo>
                    <a:pt x="568" y="474"/>
                    <a:pt x="568" y="474"/>
                    <a:pt x="568" y="474"/>
                  </a:cubicBezTo>
                  <a:cubicBezTo>
                    <a:pt x="546" y="452"/>
                    <a:pt x="546" y="452"/>
                    <a:pt x="546" y="452"/>
                  </a:cubicBezTo>
                  <a:cubicBezTo>
                    <a:pt x="552" y="445"/>
                    <a:pt x="552" y="445"/>
                    <a:pt x="552" y="445"/>
                  </a:cubicBezTo>
                  <a:cubicBezTo>
                    <a:pt x="567" y="431"/>
                    <a:pt x="567" y="407"/>
                    <a:pt x="552" y="393"/>
                  </a:cubicBezTo>
                  <a:cubicBezTo>
                    <a:pt x="535" y="376"/>
                    <a:pt x="513" y="380"/>
                    <a:pt x="500" y="393"/>
                  </a:cubicBezTo>
                  <a:close/>
                  <a:moveTo>
                    <a:pt x="739" y="270"/>
                  </a:moveTo>
                  <a:cubicBezTo>
                    <a:pt x="703" y="270"/>
                    <a:pt x="675" y="241"/>
                    <a:pt x="675" y="206"/>
                  </a:cubicBezTo>
                  <a:cubicBezTo>
                    <a:pt x="675" y="171"/>
                    <a:pt x="703" y="142"/>
                    <a:pt x="739" y="142"/>
                  </a:cubicBezTo>
                  <a:cubicBezTo>
                    <a:pt x="774" y="142"/>
                    <a:pt x="803" y="171"/>
                    <a:pt x="803" y="206"/>
                  </a:cubicBezTo>
                  <a:cubicBezTo>
                    <a:pt x="803" y="241"/>
                    <a:pt x="774" y="270"/>
                    <a:pt x="739" y="2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74" name="Rectangle 145"/>
          <p:cNvSpPr/>
          <p:nvPr/>
        </p:nvSpPr>
        <p:spPr bwMode="auto">
          <a:xfrm>
            <a:off x="4585806"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Organizational</a:t>
            </a:r>
            <a:endParaRPr lang="en-US" sz="1224" i="1" dirty="0">
              <a:solidFill>
                <a:schemeClr val="accent2"/>
              </a:solidFill>
              <a:latin typeface="Segoe UI Semibold" panose="020B0702040204020203" pitchFamily="34" charset="0"/>
              <a:cs typeface="Segoe UI Semibold" panose="020B0702040204020203" pitchFamily="34" charset="0"/>
            </a:endParaRPr>
          </a:p>
        </p:txBody>
      </p:sp>
      <p:grpSp>
        <p:nvGrpSpPr>
          <p:cNvPr id="175" name="Group 379"/>
          <p:cNvGrpSpPr>
            <a:grpSpLocks noChangeAspect="1"/>
          </p:cNvGrpSpPr>
          <p:nvPr/>
        </p:nvGrpSpPr>
        <p:grpSpPr>
          <a:xfrm>
            <a:off x="6095835" y="6243500"/>
            <a:ext cx="394029" cy="329866"/>
            <a:chOff x="3543365" y="7242824"/>
            <a:chExt cx="1238250" cy="862020"/>
          </a:xfrm>
          <a:solidFill>
            <a:schemeClr val="accent1"/>
          </a:solidFill>
        </p:grpSpPr>
        <p:sp>
          <p:nvSpPr>
            <p:cNvPr id="176" name="Freeform 127"/>
            <p:cNvSpPr>
              <a:spLocks/>
            </p:cNvSpPr>
            <p:nvPr/>
          </p:nvSpPr>
          <p:spPr bwMode="auto">
            <a:xfrm>
              <a:off x="3617978" y="7911159"/>
              <a:ext cx="231778" cy="193672"/>
            </a:xfrm>
            <a:custGeom>
              <a:avLst/>
              <a:gdLst>
                <a:gd name="T0" fmla="*/ 0 w 146"/>
                <a:gd name="T1" fmla="*/ 84 h 122"/>
                <a:gd name="T2" fmla="*/ 0 w 146"/>
                <a:gd name="T3" fmla="*/ 122 h 122"/>
                <a:gd name="T4" fmla="*/ 146 w 146"/>
                <a:gd name="T5" fmla="*/ 122 h 122"/>
                <a:gd name="T6" fmla="*/ 146 w 146"/>
                <a:gd name="T7" fmla="*/ 0 h 122"/>
                <a:gd name="T8" fmla="*/ 120 w 146"/>
                <a:gd name="T9" fmla="*/ 0 h 122"/>
                <a:gd name="T10" fmla="*/ 0 w 146"/>
                <a:gd name="T11" fmla="*/ 84 h 122"/>
              </a:gdLst>
              <a:ahLst/>
              <a:cxnLst>
                <a:cxn ang="0">
                  <a:pos x="T0" y="T1"/>
                </a:cxn>
                <a:cxn ang="0">
                  <a:pos x="T2" y="T3"/>
                </a:cxn>
                <a:cxn ang="0">
                  <a:pos x="T4" y="T5"/>
                </a:cxn>
                <a:cxn ang="0">
                  <a:pos x="T6" y="T7"/>
                </a:cxn>
                <a:cxn ang="0">
                  <a:pos x="T8" y="T9"/>
                </a:cxn>
                <a:cxn ang="0">
                  <a:pos x="T10" y="T11"/>
                </a:cxn>
              </a:cxnLst>
              <a:rect l="0" t="0" r="r" b="b"/>
              <a:pathLst>
                <a:path w="146" h="122">
                  <a:moveTo>
                    <a:pt x="0" y="84"/>
                  </a:moveTo>
                  <a:lnTo>
                    <a:pt x="0" y="122"/>
                  </a:lnTo>
                  <a:lnTo>
                    <a:pt x="146" y="122"/>
                  </a:lnTo>
                  <a:lnTo>
                    <a:pt x="146" y="0"/>
                  </a:lnTo>
                  <a:lnTo>
                    <a:pt x="120" y="0"/>
                  </a:lnTo>
                  <a:lnTo>
                    <a:pt x="0"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77" name="Freeform 128"/>
            <p:cNvSpPr>
              <a:spLocks/>
            </p:cNvSpPr>
            <p:nvPr/>
          </p:nvSpPr>
          <p:spPr bwMode="auto">
            <a:xfrm>
              <a:off x="3617978" y="7688905"/>
              <a:ext cx="231778" cy="192087"/>
            </a:xfrm>
            <a:custGeom>
              <a:avLst/>
              <a:gdLst>
                <a:gd name="T0" fmla="*/ 146 w 146"/>
                <a:gd name="T1" fmla="*/ 0 h 121"/>
                <a:gd name="T2" fmla="*/ 0 w 146"/>
                <a:gd name="T3" fmla="*/ 0 h 121"/>
                <a:gd name="T4" fmla="*/ 0 w 146"/>
                <a:gd name="T5" fmla="*/ 121 h 121"/>
                <a:gd name="T6" fmla="*/ 146 w 146"/>
                <a:gd name="T7" fmla="*/ 19 h 121"/>
                <a:gd name="T8" fmla="*/ 146 w 146"/>
                <a:gd name="T9" fmla="*/ 0 h 121"/>
              </a:gdLst>
              <a:ahLst/>
              <a:cxnLst>
                <a:cxn ang="0">
                  <a:pos x="T0" y="T1"/>
                </a:cxn>
                <a:cxn ang="0">
                  <a:pos x="T2" y="T3"/>
                </a:cxn>
                <a:cxn ang="0">
                  <a:pos x="T4" y="T5"/>
                </a:cxn>
                <a:cxn ang="0">
                  <a:pos x="T6" y="T7"/>
                </a:cxn>
                <a:cxn ang="0">
                  <a:pos x="T8" y="T9"/>
                </a:cxn>
              </a:cxnLst>
              <a:rect l="0" t="0" r="r" b="b"/>
              <a:pathLst>
                <a:path w="146" h="121">
                  <a:moveTo>
                    <a:pt x="146" y="0"/>
                  </a:moveTo>
                  <a:lnTo>
                    <a:pt x="0" y="0"/>
                  </a:lnTo>
                  <a:lnTo>
                    <a:pt x="0" y="121"/>
                  </a:lnTo>
                  <a:lnTo>
                    <a:pt x="146" y="19"/>
                  </a:lnTo>
                  <a:lnTo>
                    <a:pt x="1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78" name="Rectangle 129"/>
            <p:cNvSpPr>
              <a:spLocks noChangeArrowheads="1"/>
            </p:cNvSpPr>
            <p:nvPr/>
          </p:nvSpPr>
          <p:spPr bwMode="auto">
            <a:xfrm>
              <a:off x="3617978" y="7466657"/>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79" name="Rectangle 130"/>
            <p:cNvSpPr>
              <a:spLocks noChangeArrowheads="1"/>
            </p:cNvSpPr>
            <p:nvPr/>
          </p:nvSpPr>
          <p:spPr bwMode="auto">
            <a:xfrm>
              <a:off x="3617978" y="7242824"/>
              <a:ext cx="231778" cy="1952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0" name="Freeform 131"/>
            <p:cNvSpPr>
              <a:spLocks/>
            </p:cNvSpPr>
            <p:nvPr/>
          </p:nvSpPr>
          <p:spPr bwMode="auto">
            <a:xfrm>
              <a:off x="3895793" y="7911172"/>
              <a:ext cx="230186" cy="193672"/>
            </a:xfrm>
            <a:custGeom>
              <a:avLst/>
              <a:gdLst>
                <a:gd name="T0" fmla="*/ 0 w 250"/>
                <a:gd name="T1" fmla="*/ 210 h 210"/>
                <a:gd name="T2" fmla="*/ 250 w 250"/>
                <a:gd name="T3" fmla="*/ 210 h 210"/>
                <a:gd name="T4" fmla="*/ 250 w 250"/>
                <a:gd name="T5" fmla="*/ 3 h 210"/>
                <a:gd name="T6" fmla="*/ 249 w 250"/>
                <a:gd name="T7" fmla="*/ 0 h 210"/>
                <a:gd name="T8" fmla="*/ 0 w 250"/>
                <a:gd name="T9" fmla="*/ 0 h 210"/>
                <a:gd name="T10" fmla="*/ 0 w 250"/>
                <a:gd name="T11" fmla="*/ 210 h 210"/>
              </a:gdLst>
              <a:ahLst/>
              <a:cxnLst>
                <a:cxn ang="0">
                  <a:pos x="T0" y="T1"/>
                </a:cxn>
                <a:cxn ang="0">
                  <a:pos x="T2" y="T3"/>
                </a:cxn>
                <a:cxn ang="0">
                  <a:pos x="T4" y="T5"/>
                </a:cxn>
                <a:cxn ang="0">
                  <a:pos x="T6" y="T7"/>
                </a:cxn>
                <a:cxn ang="0">
                  <a:pos x="T8" y="T9"/>
                </a:cxn>
                <a:cxn ang="0">
                  <a:pos x="T10" y="T11"/>
                </a:cxn>
              </a:cxnLst>
              <a:rect l="0" t="0" r="r" b="b"/>
              <a:pathLst>
                <a:path w="250" h="210">
                  <a:moveTo>
                    <a:pt x="0" y="210"/>
                  </a:moveTo>
                  <a:cubicBezTo>
                    <a:pt x="250" y="210"/>
                    <a:pt x="250" y="210"/>
                    <a:pt x="250" y="210"/>
                  </a:cubicBezTo>
                  <a:cubicBezTo>
                    <a:pt x="250" y="3"/>
                    <a:pt x="250" y="3"/>
                    <a:pt x="250" y="3"/>
                  </a:cubicBezTo>
                  <a:cubicBezTo>
                    <a:pt x="250" y="2"/>
                    <a:pt x="249" y="1"/>
                    <a:pt x="249" y="0"/>
                  </a:cubicBezTo>
                  <a:cubicBezTo>
                    <a:pt x="0" y="0"/>
                    <a:pt x="0" y="0"/>
                    <a:pt x="0" y="0"/>
                  </a:cubicBezTo>
                  <a:lnTo>
                    <a:pt x="0" y="2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1" name="Freeform 132"/>
            <p:cNvSpPr>
              <a:spLocks/>
            </p:cNvSpPr>
            <p:nvPr/>
          </p:nvSpPr>
          <p:spPr bwMode="auto">
            <a:xfrm>
              <a:off x="4125979" y="7688918"/>
              <a:ext cx="0" cy="6353"/>
            </a:xfrm>
            <a:custGeom>
              <a:avLst/>
              <a:gdLst>
                <a:gd name="T0" fmla="*/ 1 w 1"/>
                <a:gd name="T1" fmla="*/ 0 h 8"/>
                <a:gd name="T2" fmla="*/ 0 w 1"/>
                <a:gd name="T3" fmla="*/ 0 h 8"/>
                <a:gd name="T4" fmla="*/ 1 w 1"/>
                <a:gd name="T5" fmla="*/ 8 h 8"/>
                <a:gd name="T6" fmla="*/ 1 w 1"/>
                <a:gd name="T7" fmla="*/ 0 h 8"/>
              </a:gdLst>
              <a:ahLst/>
              <a:cxnLst>
                <a:cxn ang="0">
                  <a:pos x="T0" y="T1"/>
                </a:cxn>
                <a:cxn ang="0">
                  <a:pos x="T2" y="T3"/>
                </a:cxn>
                <a:cxn ang="0">
                  <a:pos x="T4" y="T5"/>
                </a:cxn>
                <a:cxn ang="0">
                  <a:pos x="T6" y="T7"/>
                </a:cxn>
              </a:cxnLst>
              <a:rect l="0" t="0" r="r" b="b"/>
              <a:pathLst>
                <a:path w="1" h="8">
                  <a:moveTo>
                    <a:pt x="1" y="0"/>
                  </a:moveTo>
                  <a:cubicBezTo>
                    <a:pt x="0" y="0"/>
                    <a:pt x="0" y="0"/>
                    <a:pt x="0" y="0"/>
                  </a:cubicBezTo>
                  <a:cubicBezTo>
                    <a:pt x="0" y="3"/>
                    <a:pt x="1" y="5"/>
                    <a:pt x="1" y="8"/>
                  </a:cubicBez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2" name="Freeform 133"/>
            <p:cNvSpPr>
              <a:spLocks/>
            </p:cNvSpPr>
            <p:nvPr/>
          </p:nvSpPr>
          <p:spPr bwMode="auto">
            <a:xfrm>
              <a:off x="3895793" y="7812745"/>
              <a:ext cx="219078" cy="69852"/>
            </a:xfrm>
            <a:custGeom>
              <a:avLst/>
              <a:gdLst>
                <a:gd name="T0" fmla="*/ 186 w 238"/>
                <a:gd name="T1" fmla="*/ 9 h 76"/>
                <a:gd name="T2" fmla="*/ 131 w 238"/>
                <a:gd name="T3" fmla="*/ 22 h 76"/>
                <a:gd name="T4" fmla="*/ 60 w 238"/>
                <a:gd name="T5" fmla="*/ 0 h 76"/>
                <a:gd name="T6" fmla="*/ 0 w 238"/>
                <a:gd name="T7" fmla="*/ 42 h 76"/>
                <a:gd name="T8" fmla="*/ 0 w 238"/>
                <a:gd name="T9" fmla="*/ 76 h 76"/>
                <a:gd name="T10" fmla="*/ 238 w 238"/>
                <a:gd name="T11" fmla="*/ 76 h 76"/>
                <a:gd name="T12" fmla="*/ 236 w 238"/>
                <a:gd name="T13" fmla="*/ 53 h 76"/>
                <a:gd name="T14" fmla="*/ 236 w 238"/>
                <a:gd name="T15" fmla="*/ 49 h 76"/>
                <a:gd name="T16" fmla="*/ 186 w 238"/>
                <a:gd name="T17"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76">
                  <a:moveTo>
                    <a:pt x="186" y="9"/>
                  </a:moveTo>
                  <a:cubicBezTo>
                    <a:pt x="169" y="18"/>
                    <a:pt x="150" y="22"/>
                    <a:pt x="131" y="22"/>
                  </a:cubicBezTo>
                  <a:cubicBezTo>
                    <a:pt x="105" y="22"/>
                    <a:pt x="80" y="14"/>
                    <a:pt x="60" y="0"/>
                  </a:cubicBezTo>
                  <a:cubicBezTo>
                    <a:pt x="0" y="42"/>
                    <a:pt x="0" y="42"/>
                    <a:pt x="0" y="42"/>
                  </a:cubicBezTo>
                  <a:cubicBezTo>
                    <a:pt x="0" y="76"/>
                    <a:pt x="0" y="76"/>
                    <a:pt x="0" y="76"/>
                  </a:cubicBezTo>
                  <a:cubicBezTo>
                    <a:pt x="238" y="76"/>
                    <a:pt x="238" y="76"/>
                    <a:pt x="238" y="76"/>
                  </a:cubicBezTo>
                  <a:cubicBezTo>
                    <a:pt x="237" y="68"/>
                    <a:pt x="236" y="61"/>
                    <a:pt x="236" y="53"/>
                  </a:cubicBezTo>
                  <a:cubicBezTo>
                    <a:pt x="236" y="51"/>
                    <a:pt x="236" y="50"/>
                    <a:pt x="236" y="49"/>
                  </a:cubicBezTo>
                  <a:lnTo>
                    <a:pt x="186"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3" name="Freeform 134"/>
            <p:cNvSpPr>
              <a:spLocks/>
            </p:cNvSpPr>
            <p:nvPr/>
          </p:nvSpPr>
          <p:spPr bwMode="auto">
            <a:xfrm>
              <a:off x="3895793" y="7466670"/>
              <a:ext cx="230186" cy="193672"/>
            </a:xfrm>
            <a:custGeom>
              <a:avLst/>
              <a:gdLst>
                <a:gd name="T0" fmla="*/ 131 w 250"/>
                <a:gd name="T1" fmla="*/ 153 h 210"/>
                <a:gd name="T2" fmla="*/ 235 w 250"/>
                <a:gd name="T3" fmla="*/ 210 h 210"/>
                <a:gd name="T4" fmla="*/ 250 w 250"/>
                <a:gd name="T5" fmla="*/ 210 h 210"/>
                <a:gd name="T6" fmla="*/ 250 w 250"/>
                <a:gd name="T7" fmla="*/ 0 h 210"/>
                <a:gd name="T8" fmla="*/ 0 w 250"/>
                <a:gd name="T9" fmla="*/ 0 h 210"/>
                <a:gd name="T10" fmla="*/ 0 w 250"/>
                <a:gd name="T11" fmla="*/ 210 h 210"/>
                <a:gd name="T12" fmla="*/ 27 w 250"/>
                <a:gd name="T13" fmla="*/ 210 h 210"/>
                <a:gd name="T14" fmla="*/ 131 w 250"/>
                <a:gd name="T15" fmla="*/ 153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10">
                  <a:moveTo>
                    <a:pt x="131" y="153"/>
                  </a:moveTo>
                  <a:cubicBezTo>
                    <a:pt x="175" y="153"/>
                    <a:pt x="213" y="176"/>
                    <a:pt x="235" y="210"/>
                  </a:cubicBezTo>
                  <a:cubicBezTo>
                    <a:pt x="250" y="210"/>
                    <a:pt x="250" y="210"/>
                    <a:pt x="250" y="210"/>
                  </a:cubicBezTo>
                  <a:cubicBezTo>
                    <a:pt x="250" y="0"/>
                    <a:pt x="250" y="0"/>
                    <a:pt x="250" y="0"/>
                  </a:cubicBezTo>
                  <a:cubicBezTo>
                    <a:pt x="0" y="0"/>
                    <a:pt x="0" y="0"/>
                    <a:pt x="0" y="0"/>
                  </a:cubicBezTo>
                  <a:cubicBezTo>
                    <a:pt x="0" y="210"/>
                    <a:pt x="0" y="210"/>
                    <a:pt x="0" y="210"/>
                  </a:cubicBezTo>
                  <a:cubicBezTo>
                    <a:pt x="27" y="210"/>
                    <a:pt x="27" y="210"/>
                    <a:pt x="27" y="210"/>
                  </a:cubicBezTo>
                  <a:cubicBezTo>
                    <a:pt x="49" y="175"/>
                    <a:pt x="88" y="153"/>
                    <a:pt x="131" y="1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4" name="Freeform 135"/>
            <p:cNvSpPr>
              <a:spLocks/>
            </p:cNvSpPr>
            <p:nvPr/>
          </p:nvSpPr>
          <p:spPr bwMode="auto">
            <a:xfrm>
              <a:off x="4173601" y="7911166"/>
              <a:ext cx="230186" cy="193672"/>
            </a:xfrm>
            <a:custGeom>
              <a:avLst/>
              <a:gdLst>
                <a:gd name="T0" fmla="*/ 58 w 250"/>
                <a:gd name="T1" fmla="*/ 69 h 210"/>
                <a:gd name="T2" fmla="*/ 0 w 250"/>
                <a:gd name="T3" fmla="*/ 54 h 210"/>
                <a:gd name="T4" fmla="*/ 0 w 250"/>
                <a:gd name="T5" fmla="*/ 210 h 210"/>
                <a:gd name="T6" fmla="*/ 250 w 250"/>
                <a:gd name="T7" fmla="*/ 210 h 210"/>
                <a:gd name="T8" fmla="*/ 250 w 250"/>
                <a:gd name="T9" fmla="*/ 0 h 210"/>
                <a:gd name="T10" fmla="*/ 168 w 250"/>
                <a:gd name="T11" fmla="*/ 0 h 210"/>
                <a:gd name="T12" fmla="*/ 58 w 250"/>
                <a:gd name="T13" fmla="*/ 69 h 210"/>
              </a:gdLst>
              <a:ahLst/>
              <a:cxnLst>
                <a:cxn ang="0">
                  <a:pos x="T0" y="T1"/>
                </a:cxn>
                <a:cxn ang="0">
                  <a:pos x="T2" y="T3"/>
                </a:cxn>
                <a:cxn ang="0">
                  <a:pos x="T4" y="T5"/>
                </a:cxn>
                <a:cxn ang="0">
                  <a:pos x="T6" y="T7"/>
                </a:cxn>
                <a:cxn ang="0">
                  <a:pos x="T8" y="T9"/>
                </a:cxn>
                <a:cxn ang="0">
                  <a:pos x="T10" y="T11"/>
                </a:cxn>
                <a:cxn ang="0">
                  <a:pos x="T12" y="T13"/>
                </a:cxn>
              </a:cxnLst>
              <a:rect l="0" t="0" r="r" b="b"/>
              <a:pathLst>
                <a:path w="250" h="210">
                  <a:moveTo>
                    <a:pt x="58" y="69"/>
                  </a:moveTo>
                  <a:cubicBezTo>
                    <a:pt x="37" y="69"/>
                    <a:pt x="17" y="63"/>
                    <a:pt x="0" y="54"/>
                  </a:cubicBezTo>
                  <a:cubicBezTo>
                    <a:pt x="0" y="210"/>
                    <a:pt x="0" y="210"/>
                    <a:pt x="0" y="210"/>
                  </a:cubicBezTo>
                  <a:cubicBezTo>
                    <a:pt x="250" y="210"/>
                    <a:pt x="250" y="210"/>
                    <a:pt x="250" y="210"/>
                  </a:cubicBezTo>
                  <a:cubicBezTo>
                    <a:pt x="250" y="0"/>
                    <a:pt x="250" y="0"/>
                    <a:pt x="250" y="0"/>
                  </a:cubicBezTo>
                  <a:cubicBezTo>
                    <a:pt x="168" y="0"/>
                    <a:pt x="168" y="0"/>
                    <a:pt x="168" y="0"/>
                  </a:cubicBezTo>
                  <a:cubicBezTo>
                    <a:pt x="148" y="41"/>
                    <a:pt x="106" y="69"/>
                    <a:pt x="58"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5" name="Freeform 136"/>
            <p:cNvSpPr>
              <a:spLocks/>
            </p:cNvSpPr>
            <p:nvPr/>
          </p:nvSpPr>
          <p:spPr bwMode="auto">
            <a:xfrm>
              <a:off x="4173601" y="7688911"/>
              <a:ext cx="168273" cy="63498"/>
            </a:xfrm>
            <a:custGeom>
              <a:avLst/>
              <a:gdLst>
                <a:gd name="T0" fmla="*/ 92 w 183"/>
                <a:gd name="T1" fmla="*/ 70 h 70"/>
                <a:gd name="T2" fmla="*/ 183 w 183"/>
                <a:gd name="T3" fmla="*/ 0 h 70"/>
                <a:gd name="T4" fmla="*/ 0 w 183"/>
                <a:gd name="T5" fmla="*/ 0 h 70"/>
                <a:gd name="T6" fmla="*/ 0 w 183"/>
                <a:gd name="T7" fmla="*/ 49 h 70"/>
                <a:gd name="T8" fmla="*/ 25 w 183"/>
                <a:gd name="T9" fmla="*/ 69 h 70"/>
                <a:gd name="T10" fmla="*/ 92 w 183"/>
                <a:gd name="T11" fmla="*/ 70 h 70"/>
              </a:gdLst>
              <a:ahLst/>
              <a:cxnLst>
                <a:cxn ang="0">
                  <a:pos x="T0" y="T1"/>
                </a:cxn>
                <a:cxn ang="0">
                  <a:pos x="T2" y="T3"/>
                </a:cxn>
                <a:cxn ang="0">
                  <a:pos x="T4" y="T5"/>
                </a:cxn>
                <a:cxn ang="0">
                  <a:pos x="T6" y="T7"/>
                </a:cxn>
                <a:cxn ang="0">
                  <a:pos x="T8" y="T9"/>
                </a:cxn>
                <a:cxn ang="0">
                  <a:pos x="T10" y="T11"/>
                </a:cxn>
              </a:cxnLst>
              <a:rect l="0" t="0" r="r" b="b"/>
              <a:pathLst>
                <a:path w="183" h="70">
                  <a:moveTo>
                    <a:pt x="92" y="70"/>
                  </a:moveTo>
                  <a:cubicBezTo>
                    <a:pt x="183" y="0"/>
                    <a:pt x="183" y="0"/>
                    <a:pt x="183" y="0"/>
                  </a:cubicBezTo>
                  <a:cubicBezTo>
                    <a:pt x="0" y="0"/>
                    <a:pt x="0" y="0"/>
                    <a:pt x="0" y="0"/>
                  </a:cubicBezTo>
                  <a:cubicBezTo>
                    <a:pt x="0" y="49"/>
                    <a:pt x="0" y="49"/>
                    <a:pt x="0" y="49"/>
                  </a:cubicBezTo>
                  <a:cubicBezTo>
                    <a:pt x="25" y="69"/>
                    <a:pt x="25" y="69"/>
                    <a:pt x="25" y="69"/>
                  </a:cubicBezTo>
                  <a:cubicBezTo>
                    <a:pt x="47" y="63"/>
                    <a:pt x="71" y="64"/>
                    <a:pt x="9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6" name="Freeform 137"/>
            <p:cNvSpPr>
              <a:spLocks/>
            </p:cNvSpPr>
            <p:nvPr/>
          </p:nvSpPr>
          <p:spPr bwMode="auto">
            <a:xfrm>
              <a:off x="4338704" y="7809561"/>
              <a:ext cx="65090" cy="73028"/>
            </a:xfrm>
            <a:custGeom>
              <a:avLst/>
              <a:gdLst>
                <a:gd name="T0" fmla="*/ 71 w 71"/>
                <a:gd name="T1" fmla="*/ 79 h 79"/>
                <a:gd name="T2" fmla="*/ 71 w 71"/>
                <a:gd name="T3" fmla="*/ 0 h 79"/>
                <a:gd name="T4" fmla="*/ 2 w 71"/>
                <a:gd name="T5" fmla="*/ 53 h 79"/>
                <a:gd name="T6" fmla="*/ 2 w 71"/>
                <a:gd name="T7" fmla="*/ 56 h 79"/>
                <a:gd name="T8" fmla="*/ 0 w 71"/>
                <a:gd name="T9" fmla="*/ 79 h 79"/>
                <a:gd name="T10" fmla="*/ 71 w 71"/>
                <a:gd name="T11" fmla="*/ 79 h 79"/>
              </a:gdLst>
              <a:ahLst/>
              <a:cxnLst>
                <a:cxn ang="0">
                  <a:pos x="T0" y="T1"/>
                </a:cxn>
                <a:cxn ang="0">
                  <a:pos x="T2" y="T3"/>
                </a:cxn>
                <a:cxn ang="0">
                  <a:pos x="T4" y="T5"/>
                </a:cxn>
                <a:cxn ang="0">
                  <a:pos x="T6" y="T7"/>
                </a:cxn>
                <a:cxn ang="0">
                  <a:pos x="T8" y="T9"/>
                </a:cxn>
                <a:cxn ang="0">
                  <a:pos x="T10" y="T11"/>
                </a:cxn>
              </a:cxnLst>
              <a:rect l="0" t="0" r="r" b="b"/>
              <a:pathLst>
                <a:path w="71" h="79">
                  <a:moveTo>
                    <a:pt x="71" y="79"/>
                  </a:moveTo>
                  <a:cubicBezTo>
                    <a:pt x="71" y="0"/>
                    <a:pt x="71" y="0"/>
                    <a:pt x="71" y="0"/>
                  </a:cubicBezTo>
                  <a:cubicBezTo>
                    <a:pt x="2" y="53"/>
                    <a:pt x="2" y="53"/>
                    <a:pt x="2" y="53"/>
                  </a:cubicBezTo>
                  <a:cubicBezTo>
                    <a:pt x="2" y="54"/>
                    <a:pt x="2" y="55"/>
                    <a:pt x="2" y="56"/>
                  </a:cubicBezTo>
                  <a:cubicBezTo>
                    <a:pt x="2" y="64"/>
                    <a:pt x="1" y="71"/>
                    <a:pt x="0" y="79"/>
                  </a:cubicBezTo>
                  <a:lnTo>
                    <a:pt x="71"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7" name="Rectangle 138"/>
            <p:cNvSpPr>
              <a:spLocks noChangeArrowheads="1"/>
            </p:cNvSpPr>
            <p:nvPr/>
          </p:nvSpPr>
          <p:spPr bwMode="auto">
            <a:xfrm>
              <a:off x="4449825" y="7911159"/>
              <a:ext cx="231778" cy="19367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8" name="Freeform 139"/>
            <p:cNvSpPr>
              <a:spLocks/>
            </p:cNvSpPr>
            <p:nvPr/>
          </p:nvSpPr>
          <p:spPr bwMode="auto">
            <a:xfrm>
              <a:off x="4449825" y="7688904"/>
              <a:ext cx="231778" cy="193672"/>
            </a:xfrm>
            <a:custGeom>
              <a:avLst/>
              <a:gdLst>
                <a:gd name="T0" fmla="*/ 0 w 146"/>
                <a:gd name="T1" fmla="*/ 54 h 122"/>
                <a:gd name="T2" fmla="*/ 0 w 146"/>
                <a:gd name="T3" fmla="*/ 122 h 122"/>
                <a:gd name="T4" fmla="*/ 146 w 146"/>
                <a:gd name="T5" fmla="*/ 122 h 122"/>
                <a:gd name="T6" fmla="*/ 146 w 146"/>
                <a:gd name="T7" fmla="*/ 0 h 122"/>
                <a:gd name="T8" fmla="*/ 72 w 146"/>
                <a:gd name="T9" fmla="*/ 0 h 122"/>
                <a:gd name="T10" fmla="*/ 0 w 146"/>
                <a:gd name="T11" fmla="*/ 54 h 122"/>
              </a:gdLst>
              <a:ahLst/>
              <a:cxnLst>
                <a:cxn ang="0">
                  <a:pos x="T0" y="T1"/>
                </a:cxn>
                <a:cxn ang="0">
                  <a:pos x="T2" y="T3"/>
                </a:cxn>
                <a:cxn ang="0">
                  <a:pos x="T4" y="T5"/>
                </a:cxn>
                <a:cxn ang="0">
                  <a:pos x="T6" y="T7"/>
                </a:cxn>
                <a:cxn ang="0">
                  <a:pos x="T8" y="T9"/>
                </a:cxn>
                <a:cxn ang="0">
                  <a:pos x="T10" y="T11"/>
                </a:cxn>
              </a:cxnLst>
              <a:rect l="0" t="0" r="r" b="b"/>
              <a:pathLst>
                <a:path w="146" h="122">
                  <a:moveTo>
                    <a:pt x="0" y="54"/>
                  </a:moveTo>
                  <a:lnTo>
                    <a:pt x="0" y="122"/>
                  </a:lnTo>
                  <a:lnTo>
                    <a:pt x="146" y="122"/>
                  </a:lnTo>
                  <a:lnTo>
                    <a:pt x="146" y="0"/>
                  </a:lnTo>
                  <a:lnTo>
                    <a:pt x="72" y="0"/>
                  </a:lnTo>
                  <a:lnTo>
                    <a:pt x="0"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89" name="Freeform 140"/>
            <p:cNvSpPr>
              <a:spLocks/>
            </p:cNvSpPr>
            <p:nvPr/>
          </p:nvSpPr>
          <p:spPr bwMode="auto">
            <a:xfrm>
              <a:off x="4600643" y="7622229"/>
              <a:ext cx="80960" cy="38099"/>
            </a:xfrm>
            <a:custGeom>
              <a:avLst/>
              <a:gdLst>
                <a:gd name="T0" fmla="*/ 0 w 51"/>
                <a:gd name="T1" fmla="*/ 24 h 24"/>
                <a:gd name="T2" fmla="*/ 51 w 51"/>
                <a:gd name="T3" fmla="*/ 24 h 24"/>
                <a:gd name="T4" fmla="*/ 32 w 51"/>
                <a:gd name="T5" fmla="*/ 0 h 24"/>
                <a:gd name="T6" fmla="*/ 0 w 51"/>
                <a:gd name="T7" fmla="*/ 24 h 24"/>
              </a:gdLst>
              <a:ahLst/>
              <a:cxnLst>
                <a:cxn ang="0">
                  <a:pos x="T0" y="T1"/>
                </a:cxn>
                <a:cxn ang="0">
                  <a:pos x="T2" y="T3"/>
                </a:cxn>
                <a:cxn ang="0">
                  <a:pos x="T4" y="T5"/>
                </a:cxn>
                <a:cxn ang="0">
                  <a:pos x="T6" y="T7"/>
                </a:cxn>
              </a:cxnLst>
              <a:rect l="0" t="0" r="r" b="b"/>
              <a:pathLst>
                <a:path w="51" h="24">
                  <a:moveTo>
                    <a:pt x="0" y="24"/>
                  </a:moveTo>
                  <a:lnTo>
                    <a:pt x="51" y="24"/>
                  </a:lnTo>
                  <a:lnTo>
                    <a:pt x="32"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90" name="Freeform 141"/>
            <p:cNvSpPr>
              <a:spLocks/>
            </p:cNvSpPr>
            <p:nvPr/>
          </p:nvSpPr>
          <p:spPr bwMode="auto">
            <a:xfrm>
              <a:off x="4449825" y="7466656"/>
              <a:ext cx="119065" cy="139703"/>
            </a:xfrm>
            <a:custGeom>
              <a:avLst/>
              <a:gdLst>
                <a:gd name="T0" fmla="*/ 52 w 75"/>
                <a:gd name="T1" fmla="*/ 0 h 88"/>
                <a:gd name="T2" fmla="*/ 0 w 75"/>
                <a:gd name="T3" fmla="*/ 0 h 88"/>
                <a:gd name="T4" fmla="*/ 0 w 75"/>
                <a:gd name="T5" fmla="*/ 88 h 88"/>
                <a:gd name="T6" fmla="*/ 75 w 75"/>
                <a:gd name="T7" fmla="*/ 30 h 88"/>
                <a:gd name="T8" fmla="*/ 52 w 75"/>
                <a:gd name="T9" fmla="*/ 0 h 88"/>
              </a:gdLst>
              <a:ahLst/>
              <a:cxnLst>
                <a:cxn ang="0">
                  <a:pos x="T0" y="T1"/>
                </a:cxn>
                <a:cxn ang="0">
                  <a:pos x="T2" y="T3"/>
                </a:cxn>
                <a:cxn ang="0">
                  <a:pos x="T4" y="T5"/>
                </a:cxn>
                <a:cxn ang="0">
                  <a:pos x="T6" y="T7"/>
                </a:cxn>
                <a:cxn ang="0">
                  <a:pos x="T8" y="T9"/>
                </a:cxn>
              </a:cxnLst>
              <a:rect l="0" t="0" r="r" b="b"/>
              <a:pathLst>
                <a:path w="75" h="88">
                  <a:moveTo>
                    <a:pt x="52" y="0"/>
                  </a:moveTo>
                  <a:lnTo>
                    <a:pt x="0" y="0"/>
                  </a:lnTo>
                  <a:lnTo>
                    <a:pt x="0" y="88"/>
                  </a:lnTo>
                  <a:lnTo>
                    <a:pt x="75" y="30"/>
                  </a:lnTo>
                  <a:lnTo>
                    <a:pt x="5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sp>
          <p:nvSpPr>
            <p:cNvPr id="191" name="Freeform 142"/>
            <p:cNvSpPr>
              <a:spLocks noEditPoints="1"/>
            </p:cNvSpPr>
            <p:nvPr/>
          </p:nvSpPr>
          <p:spPr bwMode="auto">
            <a:xfrm>
              <a:off x="3543365" y="7438074"/>
              <a:ext cx="1238250" cy="590552"/>
            </a:xfrm>
            <a:custGeom>
              <a:avLst/>
              <a:gdLst>
                <a:gd name="T0" fmla="*/ 1029 w 1342"/>
                <a:gd name="T1" fmla="*/ 198 h 640"/>
                <a:gd name="T2" fmla="*/ 781 w 1342"/>
                <a:gd name="T3" fmla="*/ 388 h 640"/>
                <a:gd name="T4" fmla="*/ 775 w 1342"/>
                <a:gd name="T5" fmla="*/ 384 h 640"/>
                <a:gd name="T6" fmla="*/ 764 w 1342"/>
                <a:gd name="T7" fmla="*/ 380 h 640"/>
                <a:gd name="T8" fmla="*/ 750 w 1342"/>
                <a:gd name="T9" fmla="*/ 378 h 640"/>
                <a:gd name="T10" fmla="*/ 734 w 1342"/>
                <a:gd name="T11" fmla="*/ 377 h 640"/>
                <a:gd name="T12" fmla="*/ 724 w 1342"/>
                <a:gd name="T13" fmla="*/ 379 h 640"/>
                <a:gd name="T14" fmla="*/ 710 w 1342"/>
                <a:gd name="T15" fmla="*/ 383 h 640"/>
                <a:gd name="T16" fmla="*/ 702 w 1342"/>
                <a:gd name="T17" fmla="*/ 387 h 640"/>
                <a:gd name="T18" fmla="*/ 595 w 1342"/>
                <a:gd name="T19" fmla="*/ 304 h 640"/>
                <a:gd name="T20" fmla="*/ 580 w 1342"/>
                <a:gd name="T21" fmla="*/ 259 h 640"/>
                <a:gd name="T22" fmla="*/ 575 w 1342"/>
                <a:gd name="T23" fmla="*/ 252 h 640"/>
                <a:gd name="T24" fmla="*/ 564 w 1342"/>
                <a:gd name="T25" fmla="*/ 242 h 640"/>
                <a:gd name="T26" fmla="*/ 558 w 1342"/>
                <a:gd name="T27" fmla="*/ 238 h 640"/>
                <a:gd name="T28" fmla="*/ 549 w 1342"/>
                <a:gd name="T29" fmla="*/ 232 h 640"/>
                <a:gd name="T30" fmla="*/ 537 w 1342"/>
                <a:gd name="T31" fmla="*/ 227 h 640"/>
                <a:gd name="T32" fmla="*/ 524 w 1342"/>
                <a:gd name="T33" fmla="*/ 225 h 640"/>
                <a:gd name="T34" fmla="*/ 505 w 1342"/>
                <a:gd name="T35" fmla="*/ 224 h 640"/>
                <a:gd name="T36" fmla="*/ 494 w 1342"/>
                <a:gd name="T37" fmla="*/ 226 h 640"/>
                <a:gd name="T38" fmla="*/ 483 w 1342"/>
                <a:gd name="T39" fmla="*/ 230 h 640"/>
                <a:gd name="T40" fmla="*/ 471 w 1342"/>
                <a:gd name="T41" fmla="*/ 235 h 640"/>
                <a:gd name="T42" fmla="*/ 462 w 1342"/>
                <a:gd name="T43" fmla="*/ 241 h 640"/>
                <a:gd name="T44" fmla="*/ 456 w 1342"/>
                <a:gd name="T45" fmla="*/ 246 h 640"/>
                <a:gd name="T46" fmla="*/ 441 w 1342"/>
                <a:gd name="T47" fmla="*/ 265 h 640"/>
                <a:gd name="T48" fmla="*/ 438 w 1342"/>
                <a:gd name="T49" fmla="*/ 272 h 640"/>
                <a:gd name="T50" fmla="*/ 435 w 1342"/>
                <a:gd name="T51" fmla="*/ 278 h 640"/>
                <a:gd name="T52" fmla="*/ 382 w 1342"/>
                <a:gd name="T53" fmla="*/ 320 h 640"/>
                <a:gd name="T54" fmla="*/ 103 w 1342"/>
                <a:gd name="T55" fmla="*/ 514 h 640"/>
                <a:gd name="T56" fmla="*/ 37 w 1342"/>
                <a:gd name="T57" fmla="*/ 640 h 640"/>
                <a:gd name="T58" fmla="*/ 263 w 1342"/>
                <a:gd name="T59" fmla="*/ 483 h 640"/>
                <a:gd name="T60" fmla="*/ 446 w 1342"/>
                <a:gd name="T61" fmla="*/ 355 h 640"/>
                <a:gd name="T62" fmla="*/ 462 w 1342"/>
                <a:gd name="T63" fmla="*/ 372 h 640"/>
                <a:gd name="T64" fmla="*/ 472 w 1342"/>
                <a:gd name="T65" fmla="*/ 378 h 640"/>
                <a:gd name="T66" fmla="*/ 482 w 1342"/>
                <a:gd name="T67" fmla="*/ 383 h 640"/>
                <a:gd name="T68" fmla="*/ 495 w 1342"/>
                <a:gd name="T69" fmla="*/ 387 h 640"/>
                <a:gd name="T70" fmla="*/ 505 w 1342"/>
                <a:gd name="T71" fmla="*/ 389 h 640"/>
                <a:gd name="T72" fmla="*/ 525 w 1342"/>
                <a:gd name="T73" fmla="*/ 388 h 640"/>
                <a:gd name="T74" fmla="*/ 537 w 1342"/>
                <a:gd name="T75" fmla="*/ 386 h 640"/>
                <a:gd name="T76" fmla="*/ 550 w 1342"/>
                <a:gd name="T77" fmla="*/ 380 h 640"/>
                <a:gd name="T78" fmla="*/ 557 w 1342"/>
                <a:gd name="T79" fmla="*/ 376 h 640"/>
                <a:gd name="T80" fmla="*/ 632 w 1342"/>
                <a:gd name="T81" fmla="*/ 416 h 640"/>
                <a:gd name="T82" fmla="*/ 659 w 1342"/>
                <a:gd name="T83" fmla="*/ 450 h 640"/>
                <a:gd name="T84" fmla="*/ 683 w 1342"/>
                <a:gd name="T85" fmla="*/ 518 h 640"/>
                <a:gd name="T86" fmla="*/ 821 w 1342"/>
                <a:gd name="T87" fmla="*/ 483 h 640"/>
                <a:gd name="T88" fmla="*/ 823 w 1342"/>
                <a:gd name="T89" fmla="*/ 450 h 640"/>
                <a:gd name="T90" fmla="*/ 933 w 1342"/>
                <a:gd name="T91" fmla="*/ 354 h 640"/>
                <a:gd name="T92" fmla="*/ 1080 w 1342"/>
                <a:gd name="T93" fmla="*/ 241 h 640"/>
                <a:gd name="T94" fmla="*/ 1256 w 1342"/>
                <a:gd name="T95" fmla="*/ 206 h 640"/>
                <a:gd name="T96" fmla="*/ 1122 w 1342"/>
                <a:gd name="T97" fmla="*/ 31 h 640"/>
                <a:gd name="T98" fmla="*/ 471 w 1342"/>
                <a:gd name="T99" fmla="*/ 307 h 640"/>
                <a:gd name="T100" fmla="*/ 536 w 1342"/>
                <a:gd name="T101" fmla="*/ 272 h 640"/>
                <a:gd name="T102" fmla="*/ 513 w 1342"/>
                <a:gd name="T103" fmla="*/ 348 h 640"/>
                <a:gd name="T104" fmla="*/ 740 w 1342"/>
                <a:gd name="T105" fmla="*/ 501 h 640"/>
                <a:gd name="T106" fmla="*/ 700 w 1342"/>
                <a:gd name="T107" fmla="*/ 460 h 640"/>
                <a:gd name="T108" fmla="*/ 781 w 1342"/>
                <a:gd name="T109" fmla="*/ 47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2" h="640">
                  <a:moveTo>
                    <a:pt x="1122" y="31"/>
                  </a:moveTo>
                  <a:cubicBezTo>
                    <a:pt x="1168" y="91"/>
                    <a:pt x="1168" y="91"/>
                    <a:pt x="1168" y="91"/>
                  </a:cubicBezTo>
                  <a:cubicBezTo>
                    <a:pt x="1029" y="198"/>
                    <a:pt x="1029" y="198"/>
                    <a:pt x="1029" y="198"/>
                  </a:cubicBezTo>
                  <a:cubicBezTo>
                    <a:pt x="983" y="233"/>
                    <a:pt x="983" y="233"/>
                    <a:pt x="983" y="233"/>
                  </a:cubicBezTo>
                  <a:cubicBezTo>
                    <a:pt x="932" y="272"/>
                    <a:pt x="932" y="272"/>
                    <a:pt x="932" y="272"/>
                  </a:cubicBezTo>
                  <a:cubicBezTo>
                    <a:pt x="781" y="388"/>
                    <a:pt x="781" y="388"/>
                    <a:pt x="781" y="388"/>
                  </a:cubicBezTo>
                  <a:cubicBezTo>
                    <a:pt x="781" y="388"/>
                    <a:pt x="781" y="388"/>
                    <a:pt x="781" y="388"/>
                  </a:cubicBezTo>
                  <a:cubicBezTo>
                    <a:pt x="780" y="387"/>
                    <a:pt x="780" y="386"/>
                    <a:pt x="779" y="386"/>
                  </a:cubicBezTo>
                  <a:cubicBezTo>
                    <a:pt x="777" y="385"/>
                    <a:pt x="776" y="385"/>
                    <a:pt x="775" y="384"/>
                  </a:cubicBezTo>
                  <a:cubicBezTo>
                    <a:pt x="774" y="384"/>
                    <a:pt x="773" y="384"/>
                    <a:pt x="772" y="383"/>
                  </a:cubicBezTo>
                  <a:cubicBezTo>
                    <a:pt x="771" y="382"/>
                    <a:pt x="769" y="382"/>
                    <a:pt x="767" y="381"/>
                  </a:cubicBezTo>
                  <a:cubicBezTo>
                    <a:pt x="766" y="381"/>
                    <a:pt x="765" y="381"/>
                    <a:pt x="764" y="380"/>
                  </a:cubicBezTo>
                  <a:cubicBezTo>
                    <a:pt x="762" y="380"/>
                    <a:pt x="761" y="379"/>
                    <a:pt x="759" y="379"/>
                  </a:cubicBezTo>
                  <a:cubicBezTo>
                    <a:pt x="758" y="379"/>
                    <a:pt x="758" y="379"/>
                    <a:pt x="757" y="379"/>
                  </a:cubicBezTo>
                  <a:cubicBezTo>
                    <a:pt x="755" y="378"/>
                    <a:pt x="753" y="378"/>
                    <a:pt x="750" y="378"/>
                  </a:cubicBezTo>
                  <a:cubicBezTo>
                    <a:pt x="750" y="377"/>
                    <a:pt x="749" y="377"/>
                    <a:pt x="749" y="377"/>
                  </a:cubicBezTo>
                  <a:cubicBezTo>
                    <a:pt x="746" y="377"/>
                    <a:pt x="744" y="377"/>
                    <a:pt x="741" y="377"/>
                  </a:cubicBezTo>
                  <a:cubicBezTo>
                    <a:pt x="739" y="377"/>
                    <a:pt x="736" y="377"/>
                    <a:pt x="734" y="377"/>
                  </a:cubicBezTo>
                  <a:cubicBezTo>
                    <a:pt x="733" y="377"/>
                    <a:pt x="732" y="377"/>
                    <a:pt x="732" y="378"/>
                  </a:cubicBezTo>
                  <a:cubicBezTo>
                    <a:pt x="730" y="378"/>
                    <a:pt x="727" y="378"/>
                    <a:pt x="725" y="379"/>
                  </a:cubicBezTo>
                  <a:cubicBezTo>
                    <a:pt x="724" y="379"/>
                    <a:pt x="724" y="379"/>
                    <a:pt x="724" y="379"/>
                  </a:cubicBezTo>
                  <a:cubicBezTo>
                    <a:pt x="721" y="379"/>
                    <a:pt x="719" y="380"/>
                    <a:pt x="717" y="380"/>
                  </a:cubicBezTo>
                  <a:cubicBezTo>
                    <a:pt x="717" y="381"/>
                    <a:pt x="717" y="381"/>
                    <a:pt x="716" y="381"/>
                  </a:cubicBezTo>
                  <a:cubicBezTo>
                    <a:pt x="714" y="382"/>
                    <a:pt x="712" y="382"/>
                    <a:pt x="710" y="383"/>
                  </a:cubicBezTo>
                  <a:cubicBezTo>
                    <a:pt x="709" y="383"/>
                    <a:pt x="709" y="384"/>
                    <a:pt x="708" y="384"/>
                  </a:cubicBezTo>
                  <a:cubicBezTo>
                    <a:pt x="706" y="385"/>
                    <a:pt x="704" y="386"/>
                    <a:pt x="702" y="387"/>
                  </a:cubicBezTo>
                  <a:cubicBezTo>
                    <a:pt x="702" y="387"/>
                    <a:pt x="702" y="387"/>
                    <a:pt x="702" y="387"/>
                  </a:cubicBezTo>
                  <a:cubicBezTo>
                    <a:pt x="683" y="372"/>
                    <a:pt x="683" y="372"/>
                    <a:pt x="683" y="372"/>
                  </a:cubicBezTo>
                  <a:cubicBezTo>
                    <a:pt x="632" y="333"/>
                    <a:pt x="632" y="333"/>
                    <a:pt x="632" y="333"/>
                  </a:cubicBezTo>
                  <a:cubicBezTo>
                    <a:pt x="595" y="304"/>
                    <a:pt x="595" y="304"/>
                    <a:pt x="595" y="304"/>
                  </a:cubicBezTo>
                  <a:cubicBezTo>
                    <a:pt x="595" y="304"/>
                    <a:pt x="595" y="304"/>
                    <a:pt x="595" y="304"/>
                  </a:cubicBezTo>
                  <a:cubicBezTo>
                    <a:pt x="595" y="292"/>
                    <a:pt x="592" y="282"/>
                    <a:pt x="588" y="272"/>
                  </a:cubicBezTo>
                  <a:cubicBezTo>
                    <a:pt x="586" y="268"/>
                    <a:pt x="583" y="263"/>
                    <a:pt x="580" y="259"/>
                  </a:cubicBezTo>
                  <a:cubicBezTo>
                    <a:pt x="580" y="259"/>
                    <a:pt x="580" y="259"/>
                    <a:pt x="580" y="259"/>
                  </a:cubicBezTo>
                  <a:cubicBezTo>
                    <a:pt x="579" y="257"/>
                    <a:pt x="577" y="255"/>
                    <a:pt x="575" y="253"/>
                  </a:cubicBezTo>
                  <a:cubicBezTo>
                    <a:pt x="575" y="253"/>
                    <a:pt x="575" y="253"/>
                    <a:pt x="575" y="252"/>
                  </a:cubicBezTo>
                  <a:cubicBezTo>
                    <a:pt x="573" y="251"/>
                    <a:pt x="572" y="249"/>
                    <a:pt x="570" y="247"/>
                  </a:cubicBezTo>
                  <a:cubicBezTo>
                    <a:pt x="570" y="247"/>
                    <a:pt x="570" y="247"/>
                    <a:pt x="569" y="246"/>
                  </a:cubicBezTo>
                  <a:cubicBezTo>
                    <a:pt x="568" y="245"/>
                    <a:pt x="566" y="243"/>
                    <a:pt x="564" y="242"/>
                  </a:cubicBezTo>
                  <a:cubicBezTo>
                    <a:pt x="564" y="242"/>
                    <a:pt x="564" y="242"/>
                    <a:pt x="564" y="241"/>
                  </a:cubicBezTo>
                  <a:cubicBezTo>
                    <a:pt x="563" y="241"/>
                    <a:pt x="563" y="241"/>
                    <a:pt x="563" y="241"/>
                  </a:cubicBezTo>
                  <a:cubicBezTo>
                    <a:pt x="561" y="240"/>
                    <a:pt x="560" y="239"/>
                    <a:pt x="558" y="238"/>
                  </a:cubicBezTo>
                  <a:cubicBezTo>
                    <a:pt x="558" y="237"/>
                    <a:pt x="557" y="237"/>
                    <a:pt x="556" y="236"/>
                  </a:cubicBezTo>
                  <a:cubicBezTo>
                    <a:pt x="555" y="235"/>
                    <a:pt x="553" y="234"/>
                    <a:pt x="552" y="234"/>
                  </a:cubicBezTo>
                  <a:cubicBezTo>
                    <a:pt x="551" y="233"/>
                    <a:pt x="550" y="233"/>
                    <a:pt x="549" y="232"/>
                  </a:cubicBezTo>
                  <a:cubicBezTo>
                    <a:pt x="547" y="232"/>
                    <a:pt x="546" y="231"/>
                    <a:pt x="544" y="230"/>
                  </a:cubicBezTo>
                  <a:cubicBezTo>
                    <a:pt x="543" y="230"/>
                    <a:pt x="542" y="229"/>
                    <a:pt x="541" y="229"/>
                  </a:cubicBezTo>
                  <a:cubicBezTo>
                    <a:pt x="540" y="228"/>
                    <a:pt x="538" y="228"/>
                    <a:pt x="537" y="227"/>
                  </a:cubicBezTo>
                  <a:cubicBezTo>
                    <a:pt x="536" y="227"/>
                    <a:pt x="534" y="227"/>
                    <a:pt x="533" y="226"/>
                  </a:cubicBezTo>
                  <a:cubicBezTo>
                    <a:pt x="532" y="226"/>
                    <a:pt x="530" y="226"/>
                    <a:pt x="529" y="225"/>
                  </a:cubicBezTo>
                  <a:cubicBezTo>
                    <a:pt x="527" y="225"/>
                    <a:pt x="526" y="225"/>
                    <a:pt x="524" y="225"/>
                  </a:cubicBezTo>
                  <a:cubicBezTo>
                    <a:pt x="523" y="225"/>
                    <a:pt x="522" y="224"/>
                    <a:pt x="521" y="224"/>
                  </a:cubicBezTo>
                  <a:cubicBezTo>
                    <a:pt x="518" y="224"/>
                    <a:pt x="516" y="224"/>
                    <a:pt x="513" y="224"/>
                  </a:cubicBezTo>
                  <a:cubicBezTo>
                    <a:pt x="510" y="224"/>
                    <a:pt x="508" y="224"/>
                    <a:pt x="505" y="224"/>
                  </a:cubicBezTo>
                  <a:cubicBezTo>
                    <a:pt x="504" y="224"/>
                    <a:pt x="503" y="224"/>
                    <a:pt x="502" y="224"/>
                  </a:cubicBezTo>
                  <a:cubicBezTo>
                    <a:pt x="501" y="225"/>
                    <a:pt x="499" y="225"/>
                    <a:pt x="497" y="225"/>
                  </a:cubicBezTo>
                  <a:cubicBezTo>
                    <a:pt x="496" y="225"/>
                    <a:pt x="495" y="226"/>
                    <a:pt x="494" y="226"/>
                  </a:cubicBezTo>
                  <a:cubicBezTo>
                    <a:pt x="493" y="226"/>
                    <a:pt x="491" y="227"/>
                    <a:pt x="490" y="227"/>
                  </a:cubicBezTo>
                  <a:cubicBezTo>
                    <a:pt x="489" y="227"/>
                    <a:pt x="488" y="228"/>
                    <a:pt x="487" y="228"/>
                  </a:cubicBezTo>
                  <a:cubicBezTo>
                    <a:pt x="486" y="228"/>
                    <a:pt x="484" y="229"/>
                    <a:pt x="483" y="230"/>
                  </a:cubicBezTo>
                  <a:cubicBezTo>
                    <a:pt x="482" y="230"/>
                    <a:pt x="481" y="230"/>
                    <a:pt x="480" y="231"/>
                  </a:cubicBezTo>
                  <a:cubicBezTo>
                    <a:pt x="478" y="231"/>
                    <a:pt x="476" y="232"/>
                    <a:pt x="474" y="234"/>
                  </a:cubicBezTo>
                  <a:cubicBezTo>
                    <a:pt x="473" y="234"/>
                    <a:pt x="472" y="235"/>
                    <a:pt x="471" y="235"/>
                  </a:cubicBezTo>
                  <a:cubicBezTo>
                    <a:pt x="470" y="236"/>
                    <a:pt x="469" y="237"/>
                    <a:pt x="467" y="237"/>
                  </a:cubicBezTo>
                  <a:cubicBezTo>
                    <a:pt x="466" y="238"/>
                    <a:pt x="465" y="239"/>
                    <a:pt x="464" y="240"/>
                  </a:cubicBezTo>
                  <a:cubicBezTo>
                    <a:pt x="463" y="240"/>
                    <a:pt x="463" y="241"/>
                    <a:pt x="462" y="241"/>
                  </a:cubicBezTo>
                  <a:cubicBezTo>
                    <a:pt x="462" y="242"/>
                    <a:pt x="462" y="242"/>
                    <a:pt x="462" y="242"/>
                  </a:cubicBezTo>
                  <a:cubicBezTo>
                    <a:pt x="461" y="242"/>
                    <a:pt x="460" y="243"/>
                    <a:pt x="458" y="244"/>
                  </a:cubicBezTo>
                  <a:cubicBezTo>
                    <a:pt x="458" y="245"/>
                    <a:pt x="457" y="245"/>
                    <a:pt x="456" y="246"/>
                  </a:cubicBezTo>
                  <a:cubicBezTo>
                    <a:pt x="455" y="247"/>
                    <a:pt x="454" y="248"/>
                    <a:pt x="453" y="249"/>
                  </a:cubicBezTo>
                  <a:cubicBezTo>
                    <a:pt x="453" y="250"/>
                    <a:pt x="452" y="250"/>
                    <a:pt x="452" y="251"/>
                  </a:cubicBezTo>
                  <a:cubicBezTo>
                    <a:pt x="448" y="255"/>
                    <a:pt x="444" y="260"/>
                    <a:pt x="441" y="265"/>
                  </a:cubicBezTo>
                  <a:cubicBezTo>
                    <a:pt x="441" y="265"/>
                    <a:pt x="441" y="265"/>
                    <a:pt x="441" y="266"/>
                  </a:cubicBezTo>
                  <a:cubicBezTo>
                    <a:pt x="440" y="267"/>
                    <a:pt x="439" y="269"/>
                    <a:pt x="438" y="270"/>
                  </a:cubicBezTo>
                  <a:cubicBezTo>
                    <a:pt x="438" y="271"/>
                    <a:pt x="438" y="271"/>
                    <a:pt x="438" y="272"/>
                  </a:cubicBezTo>
                  <a:cubicBezTo>
                    <a:pt x="438" y="272"/>
                    <a:pt x="437" y="272"/>
                    <a:pt x="437" y="272"/>
                  </a:cubicBezTo>
                  <a:cubicBezTo>
                    <a:pt x="437" y="274"/>
                    <a:pt x="436" y="275"/>
                    <a:pt x="436" y="277"/>
                  </a:cubicBezTo>
                  <a:cubicBezTo>
                    <a:pt x="435" y="277"/>
                    <a:pt x="435" y="278"/>
                    <a:pt x="435" y="278"/>
                  </a:cubicBezTo>
                  <a:cubicBezTo>
                    <a:pt x="434" y="280"/>
                    <a:pt x="434" y="282"/>
                    <a:pt x="433" y="284"/>
                  </a:cubicBezTo>
                  <a:cubicBezTo>
                    <a:pt x="433" y="284"/>
                    <a:pt x="433" y="284"/>
                    <a:pt x="433" y="284"/>
                  </a:cubicBezTo>
                  <a:cubicBezTo>
                    <a:pt x="382" y="320"/>
                    <a:pt x="382" y="320"/>
                    <a:pt x="382" y="320"/>
                  </a:cubicBezTo>
                  <a:cubicBezTo>
                    <a:pt x="332" y="355"/>
                    <a:pt x="332" y="355"/>
                    <a:pt x="332" y="355"/>
                  </a:cubicBezTo>
                  <a:cubicBezTo>
                    <a:pt x="147" y="483"/>
                    <a:pt x="147" y="483"/>
                    <a:pt x="147" y="483"/>
                  </a:cubicBezTo>
                  <a:cubicBezTo>
                    <a:pt x="103" y="514"/>
                    <a:pt x="103" y="514"/>
                    <a:pt x="103" y="514"/>
                  </a:cubicBezTo>
                  <a:cubicBezTo>
                    <a:pt x="81" y="529"/>
                    <a:pt x="81" y="529"/>
                    <a:pt x="81" y="529"/>
                  </a:cubicBezTo>
                  <a:cubicBezTo>
                    <a:pt x="0" y="586"/>
                    <a:pt x="0" y="586"/>
                    <a:pt x="0" y="586"/>
                  </a:cubicBezTo>
                  <a:cubicBezTo>
                    <a:pt x="37" y="640"/>
                    <a:pt x="37" y="640"/>
                    <a:pt x="37" y="640"/>
                  </a:cubicBezTo>
                  <a:cubicBezTo>
                    <a:pt x="81" y="609"/>
                    <a:pt x="81" y="609"/>
                    <a:pt x="81" y="609"/>
                  </a:cubicBezTo>
                  <a:cubicBezTo>
                    <a:pt x="218" y="514"/>
                    <a:pt x="218" y="514"/>
                    <a:pt x="218" y="514"/>
                  </a:cubicBezTo>
                  <a:cubicBezTo>
                    <a:pt x="263" y="483"/>
                    <a:pt x="263" y="483"/>
                    <a:pt x="263" y="483"/>
                  </a:cubicBezTo>
                  <a:cubicBezTo>
                    <a:pt x="332" y="435"/>
                    <a:pt x="332" y="435"/>
                    <a:pt x="332" y="435"/>
                  </a:cubicBezTo>
                  <a:cubicBezTo>
                    <a:pt x="382" y="400"/>
                    <a:pt x="382" y="400"/>
                    <a:pt x="382" y="400"/>
                  </a:cubicBezTo>
                  <a:cubicBezTo>
                    <a:pt x="446" y="355"/>
                    <a:pt x="446" y="355"/>
                    <a:pt x="446" y="355"/>
                  </a:cubicBezTo>
                  <a:cubicBezTo>
                    <a:pt x="448" y="358"/>
                    <a:pt x="450" y="360"/>
                    <a:pt x="452" y="362"/>
                  </a:cubicBezTo>
                  <a:cubicBezTo>
                    <a:pt x="452" y="362"/>
                    <a:pt x="452" y="363"/>
                    <a:pt x="452" y="363"/>
                  </a:cubicBezTo>
                  <a:cubicBezTo>
                    <a:pt x="455" y="366"/>
                    <a:pt x="458" y="369"/>
                    <a:pt x="462" y="372"/>
                  </a:cubicBezTo>
                  <a:cubicBezTo>
                    <a:pt x="463" y="372"/>
                    <a:pt x="463" y="373"/>
                    <a:pt x="464" y="373"/>
                  </a:cubicBezTo>
                  <a:cubicBezTo>
                    <a:pt x="465" y="374"/>
                    <a:pt x="467" y="376"/>
                    <a:pt x="469" y="377"/>
                  </a:cubicBezTo>
                  <a:cubicBezTo>
                    <a:pt x="470" y="377"/>
                    <a:pt x="471" y="378"/>
                    <a:pt x="472" y="378"/>
                  </a:cubicBezTo>
                  <a:cubicBezTo>
                    <a:pt x="472" y="379"/>
                    <a:pt x="473" y="379"/>
                    <a:pt x="474" y="380"/>
                  </a:cubicBezTo>
                  <a:cubicBezTo>
                    <a:pt x="476" y="381"/>
                    <a:pt x="478" y="382"/>
                    <a:pt x="480" y="382"/>
                  </a:cubicBezTo>
                  <a:cubicBezTo>
                    <a:pt x="480" y="383"/>
                    <a:pt x="481" y="383"/>
                    <a:pt x="482" y="383"/>
                  </a:cubicBezTo>
                  <a:cubicBezTo>
                    <a:pt x="484" y="384"/>
                    <a:pt x="486" y="385"/>
                    <a:pt x="487" y="385"/>
                  </a:cubicBezTo>
                  <a:cubicBezTo>
                    <a:pt x="488" y="386"/>
                    <a:pt x="488" y="386"/>
                    <a:pt x="489" y="386"/>
                  </a:cubicBezTo>
                  <a:cubicBezTo>
                    <a:pt x="491" y="386"/>
                    <a:pt x="493" y="387"/>
                    <a:pt x="495" y="387"/>
                  </a:cubicBezTo>
                  <a:cubicBezTo>
                    <a:pt x="496" y="388"/>
                    <a:pt x="496" y="388"/>
                    <a:pt x="497" y="388"/>
                  </a:cubicBezTo>
                  <a:cubicBezTo>
                    <a:pt x="499" y="388"/>
                    <a:pt x="501" y="389"/>
                    <a:pt x="504" y="389"/>
                  </a:cubicBezTo>
                  <a:cubicBezTo>
                    <a:pt x="504" y="389"/>
                    <a:pt x="505" y="389"/>
                    <a:pt x="505" y="389"/>
                  </a:cubicBezTo>
                  <a:cubicBezTo>
                    <a:pt x="508" y="389"/>
                    <a:pt x="510" y="389"/>
                    <a:pt x="513" y="389"/>
                  </a:cubicBezTo>
                  <a:cubicBezTo>
                    <a:pt x="516" y="389"/>
                    <a:pt x="518" y="389"/>
                    <a:pt x="521" y="389"/>
                  </a:cubicBezTo>
                  <a:cubicBezTo>
                    <a:pt x="522" y="389"/>
                    <a:pt x="524" y="389"/>
                    <a:pt x="525" y="388"/>
                  </a:cubicBezTo>
                  <a:cubicBezTo>
                    <a:pt x="526" y="388"/>
                    <a:pt x="528" y="388"/>
                    <a:pt x="529" y="388"/>
                  </a:cubicBezTo>
                  <a:cubicBezTo>
                    <a:pt x="531" y="387"/>
                    <a:pt x="532" y="387"/>
                    <a:pt x="534" y="386"/>
                  </a:cubicBezTo>
                  <a:cubicBezTo>
                    <a:pt x="535" y="386"/>
                    <a:pt x="536" y="386"/>
                    <a:pt x="537" y="386"/>
                  </a:cubicBezTo>
                  <a:cubicBezTo>
                    <a:pt x="539" y="385"/>
                    <a:pt x="541" y="384"/>
                    <a:pt x="543" y="384"/>
                  </a:cubicBezTo>
                  <a:cubicBezTo>
                    <a:pt x="543" y="384"/>
                    <a:pt x="543" y="383"/>
                    <a:pt x="544" y="383"/>
                  </a:cubicBezTo>
                  <a:cubicBezTo>
                    <a:pt x="546" y="382"/>
                    <a:pt x="548" y="381"/>
                    <a:pt x="550" y="380"/>
                  </a:cubicBezTo>
                  <a:cubicBezTo>
                    <a:pt x="550" y="380"/>
                    <a:pt x="551" y="380"/>
                    <a:pt x="551" y="380"/>
                  </a:cubicBezTo>
                  <a:cubicBezTo>
                    <a:pt x="553" y="379"/>
                    <a:pt x="555" y="378"/>
                    <a:pt x="557" y="376"/>
                  </a:cubicBezTo>
                  <a:cubicBezTo>
                    <a:pt x="557" y="376"/>
                    <a:pt x="557" y="376"/>
                    <a:pt x="557" y="376"/>
                  </a:cubicBezTo>
                  <a:cubicBezTo>
                    <a:pt x="562" y="373"/>
                    <a:pt x="566" y="370"/>
                    <a:pt x="569" y="367"/>
                  </a:cubicBezTo>
                  <a:cubicBezTo>
                    <a:pt x="569" y="367"/>
                    <a:pt x="569" y="367"/>
                    <a:pt x="569" y="367"/>
                  </a:cubicBezTo>
                  <a:cubicBezTo>
                    <a:pt x="632" y="416"/>
                    <a:pt x="632" y="416"/>
                    <a:pt x="632" y="416"/>
                  </a:cubicBezTo>
                  <a:cubicBezTo>
                    <a:pt x="661" y="439"/>
                    <a:pt x="661" y="439"/>
                    <a:pt x="661" y="439"/>
                  </a:cubicBezTo>
                  <a:cubicBezTo>
                    <a:pt x="660" y="441"/>
                    <a:pt x="660" y="444"/>
                    <a:pt x="659" y="447"/>
                  </a:cubicBezTo>
                  <a:cubicBezTo>
                    <a:pt x="659" y="448"/>
                    <a:pt x="659" y="449"/>
                    <a:pt x="659" y="450"/>
                  </a:cubicBezTo>
                  <a:cubicBezTo>
                    <a:pt x="659" y="451"/>
                    <a:pt x="659" y="452"/>
                    <a:pt x="659" y="453"/>
                  </a:cubicBezTo>
                  <a:cubicBezTo>
                    <a:pt x="658" y="455"/>
                    <a:pt x="658" y="457"/>
                    <a:pt x="658" y="460"/>
                  </a:cubicBezTo>
                  <a:cubicBezTo>
                    <a:pt x="658" y="483"/>
                    <a:pt x="668" y="503"/>
                    <a:pt x="683" y="518"/>
                  </a:cubicBezTo>
                  <a:cubicBezTo>
                    <a:pt x="698" y="533"/>
                    <a:pt x="718" y="543"/>
                    <a:pt x="741" y="543"/>
                  </a:cubicBezTo>
                  <a:cubicBezTo>
                    <a:pt x="766" y="543"/>
                    <a:pt x="788" y="531"/>
                    <a:pt x="804" y="514"/>
                  </a:cubicBezTo>
                  <a:cubicBezTo>
                    <a:pt x="811" y="505"/>
                    <a:pt x="817" y="494"/>
                    <a:pt x="821" y="483"/>
                  </a:cubicBezTo>
                  <a:cubicBezTo>
                    <a:pt x="823" y="476"/>
                    <a:pt x="824" y="468"/>
                    <a:pt x="824" y="460"/>
                  </a:cubicBezTo>
                  <a:cubicBezTo>
                    <a:pt x="824" y="457"/>
                    <a:pt x="824" y="455"/>
                    <a:pt x="824" y="453"/>
                  </a:cubicBezTo>
                  <a:cubicBezTo>
                    <a:pt x="824" y="452"/>
                    <a:pt x="823" y="451"/>
                    <a:pt x="823" y="450"/>
                  </a:cubicBezTo>
                  <a:cubicBezTo>
                    <a:pt x="823" y="449"/>
                    <a:pt x="823" y="448"/>
                    <a:pt x="823" y="447"/>
                  </a:cubicBezTo>
                  <a:cubicBezTo>
                    <a:pt x="823" y="445"/>
                    <a:pt x="822" y="442"/>
                    <a:pt x="821" y="440"/>
                  </a:cubicBezTo>
                  <a:cubicBezTo>
                    <a:pt x="933" y="354"/>
                    <a:pt x="933" y="354"/>
                    <a:pt x="933" y="354"/>
                  </a:cubicBezTo>
                  <a:cubicBezTo>
                    <a:pt x="983" y="316"/>
                    <a:pt x="983" y="316"/>
                    <a:pt x="983" y="316"/>
                  </a:cubicBezTo>
                  <a:cubicBezTo>
                    <a:pt x="1040" y="272"/>
                    <a:pt x="1040" y="272"/>
                    <a:pt x="1040" y="272"/>
                  </a:cubicBezTo>
                  <a:cubicBezTo>
                    <a:pt x="1080" y="241"/>
                    <a:pt x="1080" y="241"/>
                    <a:pt x="1080" y="241"/>
                  </a:cubicBezTo>
                  <a:cubicBezTo>
                    <a:pt x="1208" y="143"/>
                    <a:pt x="1208" y="143"/>
                    <a:pt x="1208" y="143"/>
                  </a:cubicBezTo>
                  <a:cubicBezTo>
                    <a:pt x="1234" y="177"/>
                    <a:pt x="1234" y="177"/>
                    <a:pt x="1234" y="177"/>
                  </a:cubicBezTo>
                  <a:cubicBezTo>
                    <a:pt x="1256" y="206"/>
                    <a:pt x="1256" y="206"/>
                    <a:pt x="1256" y="206"/>
                  </a:cubicBezTo>
                  <a:cubicBezTo>
                    <a:pt x="1342" y="0"/>
                    <a:pt x="1342" y="0"/>
                    <a:pt x="1342" y="0"/>
                  </a:cubicBezTo>
                  <a:cubicBezTo>
                    <a:pt x="1121" y="29"/>
                    <a:pt x="1121" y="29"/>
                    <a:pt x="1121" y="29"/>
                  </a:cubicBezTo>
                  <a:lnTo>
                    <a:pt x="1122" y="31"/>
                  </a:lnTo>
                  <a:close/>
                  <a:moveTo>
                    <a:pt x="513" y="348"/>
                  </a:moveTo>
                  <a:cubicBezTo>
                    <a:pt x="499" y="348"/>
                    <a:pt x="487" y="341"/>
                    <a:pt x="480" y="331"/>
                  </a:cubicBezTo>
                  <a:cubicBezTo>
                    <a:pt x="475" y="325"/>
                    <a:pt x="471" y="316"/>
                    <a:pt x="471" y="307"/>
                  </a:cubicBezTo>
                  <a:cubicBezTo>
                    <a:pt x="471" y="292"/>
                    <a:pt x="479" y="280"/>
                    <a:pt x="490" y="272"/>
                  </a:cubicBezTo>
                  <a:cubicBezTo>
                    <a:pt x="496" y="268"/>
                    <a:pt x="504" y="265"/>
                    <a:pt x="513" y="265"/>
                  </a:cubicBezTo>
                  <a:cubicBezTo>
                    <a:pt x="521" y="265"/>
                    <a:pt x="529" y="268"/>
                    <a:pt x="536" y="272"/>
                  </a:cubicBezTo>
                  <a:cubicBezTo>
                    <a:pt x="547" y="280"/>
                    <a:pt x="554" y="292"/>
                    <a:pt x="554" y="307"/>
                  </a:cubicBezTo>
                  <a:cubicBezTo>
                    <a:pt x="554" y="321"/>
                    <a:pt x="547" y="333"/>
                    <a:pt x="536" y="340"/>
                  </a:cubicBezTo>
                  <a:cubicBezTo>
                    <a:pt x="529" y="345"/>
                    <a:pt x="521" y="348"/>
                    <a:pt x="513" y="348"/>
                  </a:cubicBezTo>
                  <a:close/>
                  <a:moveTo>
                    <a:pt x="741" y="501"/>
                  </a:moveTo>
                  <a:cubicBezTo>
                    <a:pt x="741" y="501"/>
                    <a:pt x="741" y="501"/>
                    <a:pt x="741" y="501"/>
                  </a:cubicBezTo>
                  <a:cubicBezTo>
                    <a:pt x="741" y="501"/>
                    <a:pt x="741" y="501"/>
                    <a:pt x="740" y="501"/>
                  </a:cubicBezTo>
                  <a:cubicBezTo>
                    <a:pt x="726" y="501"/>
                    <a:pt x="714" y="494"/>
                    <a:pt x="707" y="483"/>
                  </a:cubicBezTo>
                  <a:cubicBezTo>
                    <a:pt x="704" y="479"/>
                    <a:pt x="702" y="475"/>
                    <a:pt x="701" y="470"/>
                  </a:cubicBezTo>
                  <a:cubicBezTo>
                    <a:pt x="700" y="467"/>
                    <a:pt x="700" y="463"/>
                    <a:pt x="700" y="460"/>
                  </a:cubicBezTo>
                  <a:cubicBezTo>
                    <a:pt x="700" y="437"/>
                    <a:pt x="718" y="419"/>
                    <a:pt x="741" y="419"/>
                  </a:cubicBezTo>
                  <a:cubicBezTo>
                    <a:pt x="764" y="419"/>
                    <a:pt x="782" y="437"/>
                    <a:pt x="782" y="460"/>
                  </a:cubicBezTo>
                  <a:cubicBezTo>
                    <a:pt x="782" y="464"/>
                    <a:pt x="782" y="467"/>
                    <a:pt x="781" y="471"/>
                  </a:cubicBezTo>
                  <a:cubicBezTo>
                    <a:pt x="779" y="475"/>
                    <a:pt x="778" y="479"/>
                    <a:pt x="775" y="483"/>
                  </a:cubicBezTo>
                  <a:cubicBezTo>
                    <a:pt x="768" y="494"/>
                    <a:pt x="755" y="501"/>
                    <a:pt x="741" y="5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563"/>
              <a:endParaRPr lang="en-US" sz="1428">
                <a:solidFill>
                  <a:srgbClr val="000000"/>
                </a:solidFill>
                <a:latin typeface="Segoe UI Semilight"/>
              </a:endParaRPr>
            </a:p>
          </p:txBody>
        </p:sp>
      </p:grpSp>
      <p:sp>
        <p:nvSpPr>
          <p:cNvPr id="192" name="Rectangle 152"/>
          <p:cNvSpPr/>
          <p:nvPr/>
        </p:nvSpPr>
        <p:spPr bwMode="auto">
          <a:xfrm>
            <a:off x="6482399"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Azure services</a:t>
            </a:r>
          </a:p>
        </p:txBody>
      </p:sp>
      <p:sp>
        <p:nvSpPr>
          <p:cNvPr id="193" name="Rectangle 152"/>
          <p:cNvSpPr/>
          <p:nvPr/>
        </p:nvSpPr>
        <p:spPr bwMode="auto">
          <a:xfrm>
            <a:off x="10383318"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Power BI Desktop files</a:t>
            </a:r>
          </a:p>
        </p:txBody>
      </p:sp>
      <p:sp>
        <p:nvSpPr>
          <p:cNvPr id="194" name="Rectangle 145"/>
          <p:cNvSpPr/>
          <p:nvPr/>
        </p:nvSpPr>
        <p:spPr bwMode="auto">
          <a:xfrm>
            <a:off x="8272297" y="6256159"/>
            <a:ext cx="1837126" cy="3045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Excel and CSV files</a:t>
            </a:r>
          </a:p>
        </p:txBody>
      </p:sp>
      <p:cxnSp>
        <p:nvCxnSpPr>
          <p:cNvPr id="195" name="Straight Connector 194"/>
          <p:cNvCxnSpPr>
            <a:cxnSpLocks/>
          </p:cNvCxnSpPr>
          <p:nvPr/>
        </p:nvCxnSpPr>
        <p:spPr>
          <a:xfrm rot="5400000">
            <a:off x="9647401"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a:cxnSpLocks/>
          </p:cNvCxnSpPr>
          <p:nvPr/>
        </p:nvCxnSpPr>
        <p:spPr>
          <a:xfrm rot="5400000">
            <a:off x="754576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cxnSpLocks/>
          </p:cNvCxnSpPr>
          <p:nvPr/>
        </p:nvCxnSpPr>
        <p:spPr>
          <a:xfrm rot="5400000">
            <a:off x="5683903"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a:cxnSpLocks/>
          </p:cNvCxnSpPr>
          <p:nvPr/>
        </p:nvCxnSpPr>
        <p:spPr>
          <a:xfrm rot="5400000">
            <a:off x="3834537"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a:cxnSpLocks/>
          </p:cNvCxnSpPr>
          <p:nvPr/>
        </p:nvCxnSpPr>
        <p:spPr>
          <a:xfrm rot="5400000">
            <a:off x="1732902" y="6408432"/>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0" name="Rectangle 4"/>
          <p:cNvSpPr/>
          <p:nvPr/>
        </p:nvSpPr>
        <p:spPr>
          <a:xfrm>
            <a:off x="7951230" y="6251293"/>
            <a:ext cx="330455" cy="314278"/>
          </a:xfrm>
          <a:custGeom>
            <a:avLst/>
            <a:gdLst/>
            <a:ahLst/>
            <a:cxnLst/>
            <a:rect l="l" t="t" r="r" b="b"/>
            <a:pathLst>
              <a:path w="2253672" h="2154513">
                <a:moveTo>
                  <a:pt x="1738560" y="1548363"/>
                </a:moveTo>
                <a:lnTo>
                  <a:pt x="1738560" y="1758675"/>
                </a:lnTo>
                <a:lnTo>
                  <a:pt x="2104320" y="1758675"/>
                </a:lnTo>
                <a:lnTo>
                  <a:pt x="2104320" y="1548363"/>
                </a:lnTo>
                <a:close/>
                <a:moveTo>
                  <a:pt x="1738560" y="1261283"/>
                </a:moveTo>
                <a:lnTo>
                  <a:pt x="1738560" y="1471595"/>
                </a:lnTo>
                <a:lnTo>
                  <a:pt x="2104320" y="1471595"/>
                </a:lnTo>
                <a:lnTo>
                  <a:pt x="2104320" y="1261283"/>
                </a:lnTo>
                <a:close/>
                <a:moveTo>
                  <a:pt x="1738560" y="974205"/>
                </a:moveTo>
                <a:lnTo>
                  <a:pt x="1738560" y="1184517"/>
                </a:lnTo>
                <a:lnTo>
                  <a:pt x="2104320" y="1184517"/>
                </a:lnTo>
                <a:lnTo>
                  <a:pt x="2104320" y="974205"/>
                </a:lnTo>
                <a:close/>
                <a:moveTo>
                  <a:pt x="1738560" y="687127"/>
                </a:moveTo>
                <a:lnTo>
                  <a:pt x="1738560" y="897439"/>
                </a:lnTo>
                <a:lnTo>
                  <a:pt x="2104320" y="897439"/>
                </a:lnTo>
                <a:lnTo>
                  <a:pt x="2104320" y="687127"/>
                </a:lnTo>
                <a:close/>
                <a:moveTo>
                  <a:pt x="927711" y="672099"/>
                </a:moveTo>
                <a:lnTo>
                  <a:pt x="770548" y="681624"/>
                </a:lnTo>
                <a:lnTo>
                  <a:pt x="653867" y="953087"/>
                </a:lnTo>
                <a:lnTo>
                  <a:pt x="556236" y="691149"/>
                </a:lnTo>
                <a:lnTo>
                  <a:pt x="403836" y="698293"/>
                </a:lnTo>
                <a:lnTo>
                  <a:pt x="565761" y="1065006"/>
                </a:lnTo>
                <a:lnTo>
                  <a:pt x="387167" y="1431718"/>
                </a:lnTo>
                <a:lnTo>
                  <a:pt x="541948" y="1438862"/>
                </a:lnTo>
                <a:lnTo>
                  <a:pt x="653867" y="1176924"/>
                </a:lnTo>
                <a:lnTo>
                  <a:pt x="768167" y="1455531"/>
                </a:lnTo>
                <a:lnTo>
                  <a:pt x="932473" y="1457912"/>
                </a:lnTo>
                <a:lnTo>
                  <a:pt x="744354" y="1065006"/>
                </a:lnTo>
                <a:close/>
                <a:moveTo>
                  <a:pt x="1738560" y="400049"/>
                </a:moveTo>
                <a:lnTo>
                  <a:pt x="1738560" y="610361"/>
                </a:lnTo>
                <a:lnTo>
                  <a:pt x="2104320" y="610361"/>
                </a:lnTo>
                <a:lnTo>
                  <a:pt x="2104320" y="400049"/>
                </a:lnTo>
                <a:close/>
                <a:moveTo>
                  <a:pt x="1357560" y="249239"/>
                </a:moveTo>
                <a:lnTo>
                  <a:pt x="2230092" y="249239"/>
                </a:lnTo>
                <a:cubicBezTo>
                  <a:pt x="2243115" y="249239"/>
                  <a:pt x="2253672" y="259796"/>
                  <a:pt x="2253672" y="272819"/>
                </a:cubicBezTo>
                <a:lnTo>
                  <a:pt x="2253672" y="1880723"/>
                </a:lnTo>
                <a:cubicBezTo>
                  <a:pt x="2253672" y="1893746"/>
                  <a:pt x="2243115" y="1904303"/>
                  <a:pt x="2230092" y="1904303"/>
                </a:cubicBezTo>
                <a:lnTo>
                  <a:pt x="1357560" y="1904303"/>
                </a:lnTo>
                <a:lnTo>
                  <a:pt x="1357560" y="1758675"/>
                </a:lnTo>
                <a:lnTo>
                  <a:pt x="1677600" y="1758675"/>
                </a:lnTo>
                <a:lnTo>
                  <a:pt x="1677600" y="1548363"/>
                </a:lnTo>
                <a:lnTo>
                  <a:pt x="1357560" y="1548363"/>
                </a:lnTo>
                <a:lnTo>
                  <a:pt x="1357560" y="1471595"/>
                </a:lnTo>
                <a:lnTo>
                  <a:pt x="1677600" y="1471595"/>
                </a:lnTo>
                <a:lnTo>
                  <a:pt x="1677600" y="1261283"/>
                </a:lnTo>
                <a:lnTo>
                  <a:pt x="1357560" y="1261283"/>
                </a:lnTo>
                <a:lnTo>
                  <a:pt x="1357560" y="1184517"/>
                </a:lnTo>
                <a:lnTo>
                  <a:pt x="1677600" y="1184517"/>
                </a:lnTo>
                <a:lnTo>
                  <a:pt x="1677600" y="974205"/>
                </a:lnTo>
                <a:lnTo>
                  <a:pt x="1357560" y="974205"/>
                </a:lnTo>
                <a:lnTo>
                  <a:pt x="1357560" y="897439"/>
                </a:lnTo>
                <a:lnTo>
                  <a:pt x="1677600" y="897439"/>
                </a:lnTo>
                <a:lnTo>
                  <a:pt x="1677600" y="687127"/>
                </a:lnTo>
                <a:lnTo>
                  <a:pt x="1357560" y="687127"/>
                </a:lnTo>
                <a:lnTo>
                  <a:pt x="1357560" y="610361"/>
                </a:lnTo>
                <a:lnTo>
                  <a:pt x="1677600" y="610361"/>
                </a:lnTo>
                <a:lnTo>
                  <a:pt x="1677600" y="400049"/>
                </a:lnTo>
                <a:lnTo>
                  <a:pt x="1357560" y="400049"/>
                </a:lnTo>
                <a:close/>
                <a:moveTo>
                  <a:pt x="1298713" y="0"/>
                </a:moveTo>
                <a:lnTo>
                  <a:pt x="1298713" y="2154513"/>
                </a:lnTo>
                <a:lnTo>
                  <a:pt x="0" y="1932953"/>
                </a:lnTo>
                <a:lnTo>
                  <a:pt x="0" y="2234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grpSp>
        <p:nvGrpSpPr>
          <p:cNvPr id="201" name="Group 200"/>
          <p:cNvGrpSpPr>
            <a:grpSpLocks noChangeAspect="1"/>
          </p:cNvGrpSpPr>
          <p:nvPr/>
        </p:nvGrpSpPr>
        <p:grpSpPr bwMode="auto">
          <a:xfrm>
            <a:off x="10056313" y="6228115"/>
            <a:ext cx="342331" cy="360633"/>
            <a:chOff x="1782" y="-5"/>
            <a:chExt cx="4115" cy="4335"/>
          </a:xfrm>
          <a:solidFill>
            <a:schemeClr val="accent1"/>
          </a:solidFill>
        </p:grpSpPr>
        <p:sp>
          <p:nvSpPr>
            <p:cNvPr id="202" name="Freeform 5"/>
            <p:cNvSpPr>
              <a:spLocks/>
            </p:cNvSpPr>
            <p:nvPr/>
          </p:nvSpPr>
          <p:spPr bwMode="auto">
            <a:xfrm>
              <a:off x="1909" y="-5"/>
              <a:ext cx="3988" cy="3965"/>
            </a:xfrm>
            <a:custGeom>
              <a:avLst/>
              <a:gdLst>
                <a:gd name="T0" fmla="*/ 3864 w 3864"/>
                <a:gd name="T1" fmla="*/ 2379 h 3852"/>
                <a:gd name="T2" fmla="*/ 3864 w 3864"/>
                <a:gd name="T3" fmla="*/ 3405 h 3852"/>
                <a:gd name="T4" fmla="*/ 3400 w 3864"/>
                <a:gd name="T5" fmla="*/ 3829 h 3852"/>
                <a:gd name="T6" fmla="*/ 3218 w 3864"/>
                <a:gd name="T7" fmla="*/ 3780 h 3852"/>
                <a:gd name="T8" fmla="*/ 2989 w 3864"/>
                <a:gd name="T9" fmla="*/ 3706 h 3852"/>
                <a:gd name="T10" fmla="*/ 2945 w 3864"/>
                <a:gd name="T11" fmla="*/ 3541 h 3852"/>
                <a:gd name="T12" fmla="*/ 3056 w 3864"/>
                <a:gd name="T13" fmla="*/ 3511 h 3852"/>
                <a:gd name="T14" fmla="*/ 3344 w 3864"/>
                <a:gd name="T15" fmla="*/ 3605 h 3852"/>
                <a:gd name="T16" fmla="*/ 3519 w 3864"/>
                <a:gd name="T17" fmla="*/ 3610 h 3852"/>
                <a:gd name="T18" fmla="*/ 3658 w 3864"/>
                <a:gd name="T19" fmla="*/ 3411 h 3852"/>
                <a:gd name="T20" fmla="*/ 3658 w 3864"/>
                <a:gd name="T21" fmla="*/ 3281 h 3852"/>
                <a:gd name="T22" fmla="*/ 3658 w 3864"/>
                <a:gd name="T23" fmla="*/ 1361 h 3852"/>
                <a:gd name="T24" fmla="*/ 3492 w 3864"/>
                <a:gd name="T25" fmla="*/ 1136 h 3852"/>
                <a:gd name="T26" fmla="*/ 1404 w 3864"/>
                <a:gd name="T27" fmla="*/ 502 h 3852"/>
                <a:gd name="T28" fmla="*/ 491 w 3864"/>
                <a:gd name="T29" fmla="*/ 224 h 3852"/>
                <a:gd name="T30" fmla="*/ 206 w 3864"/>
                <a:gd name="T31" fmla="*/ 435 h 3852"/>
                <a:gd name="T32" fmla="*/ 206 w 3864"/>
                <a:gd name="T33" fmla="*/ 1841 h 3852"/>
                <a:gd name="T34" fmla="*/ 83 w 3864"/>
                <a:gd name="T35" fmla="*/ 1950 h 3852"/>
                <a:gd name="T36" fmla="*/ 0 w 3864"/>
                <a:gd name="T37" fmla="*/ 1856 h 3852"/>
                <a:gd name="T38" fmla="*/ 0 w 3864"/>
                <a:gd name="T39" fmla="*/ 1838 h 3852"/>
                <a:gd name="T40" fmla="*/ 0 w 3864"/>
                <a:gd name="T41" fmla="*/ 432 h 3852"/>
                <a:gd name="T42" fmla="*/ 437 w 3864"/>
                <a:gd name="T43" fmla="*/ 7 h 3852"/>
                <a:gd name="T44" fmla="*/ 619 w 3864"/>
                <a:gd name="T45" fmla="*/ 47 h 3852"/>
                <a:gd name="T46" fmla="*/ 2827 w 3864"/>
                <a:gd name="T47" fmla="*/ 718 h 3852"/>
                <a:gd name="T48" fmla="*/ 3565 w 3864"/>
                <a:gd name="T49" fmla="*/ 943 h 3852"/>
                <a:gd name="T50" fmla="*/ 3864 w 3864"/>
                <a:gd name="T51" fmla="*/ 1349 h 3852"/>
                <a:gd name="T52" fmla="*/ 3864 w 3864"/>
                <a:gd name="T53" fmla="*/ 2379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64" h="3852">
                  <a:moveTo>
                    <a:pt x="3864" y="2379"/>
                  </a:moveTo>
                  <a:cubicBezTo>
                    <a:pt x="3864" y="2721"/>
                    <a:pt x="3864" y="3063"/>
                    <a:pt x="3864" y="3405"/>
                  </a:cubicBezTo>
                  <a:cubicBezTo>
                    <a:pt x="3864" y="3658"/>
                    <a:pt x="3652" y="3852"/>
                    <a:pt x="3400" y="3829"/>
                  </a:cubicBezTo>
                  <a:cubicBezTo>
                    <a:pt x="3337" y="3824"/>
                    <a:pt x="3278" y="3799"/>
                    <a:pt x="3218" y="3780"/>
                  </a:cubicBezTo>
                  <a:cubicBezTo>
                    <a:pt x="3141" y="3756"/>
                    <a:pt x="3065" y="3732"/>
                    <a:pt x="2989" y="3706"/>
                  </a:cubicBezTo>
                  <a:cubicBezTo>
                    <a:pt x="2919" y="3682"/>
                    <a:pt x="2896" y="3596"/>
                    <a:pt x="2945" y="3541"/>
                  </a:cubicBezTo>
                  <a:cubicBezTo>
                    <a:pt x="2975" y="3507"/>
                    <a:pt x="3014" y="3498"/>
                    <a:pt x="3056" y="3511"/>
                  </a:cubicBezTo>
                  <a:cubicBezTo>
                    <a:pt x="3152" y="3542"/>
                    <a:pt x="3248" y="3573"/>
                    <a:pt x="3344" y="3605"/>
                  </a:cubicBezTo>
                  <a:cubicBezTo>
                    <a:pt x="3402" y="3625"/>
                    <a:pt x="3460" y="3634"/>
                    <a:pt x="3519" y="3610"/>
                  </a:cubicBezTo>
                  <a:cubicBezTo>
                    <a:pt x="3602" y="3578"/>
                    <a:pt x="3657" y="3500"/>
                    <a:pt x="3658" y="3411"/>
                  </a:cubicBezTo>
                  <a:cubicBezTo>
                    <a:pt x="3658" y="3368"/>
                    <a:pt x="3658" y="3325"/>
                    <a:pt x="3658" y="3281"/>
                  </a:cubicBezTo>
                  <a:cubicBezTo>
                    <a:pt x="3658" y="2641"/>
                    <a:pt x="3657" y="2001"/>
                    <a:pt x="3658" y="1361"/>
                  </a:cubicBezTo>
                  <a:cubicBezTo>
                    <a:pt x="3659" y="1251"/>
                    <a:pt x="3591" y="1166"/>
                    <a:pt x="3492" y="1136"/>
                  </a:cubicBezTo>
                  <a:cubicBezTo>
                    <a:pt x="2796" y="925"/>
                    <a:pt x="2100" y="713"/>
                    <a:pt x="1404" y="502"/>
                  </a:cubicBezTo>
                  <a:cubicBezTo>
                    <a:pt x="1099" y="409"/>
                    <a:pt x="795" y="317"/>
                    <a:pt x="491" y="224"/>
                  </a:cubicBezTo>
                  <a:cubicBezTo>
                    <a:pt x="344" y="180"/>
                    <a:pt x="206" y="282"/>
                    <a:pt x="206" y="435"/>
                  </a:cubicBezTo>
                  <a:cubicBezTo>
                    <a:pt x="206" y="904"/>
                    <a:pt x="206" y="1373"/>
                    <a:pt x="206" y="1841"/>
                  </a:cubicBezTo>
                  <a:cubicBezTo>
                    <a:pt x="206" y="1914"/>
                    <a:pt x="151" y="1962"/>
                    <a:pt x="83" y="1950"/>
                  </a:cubicBezTo>
                  <a:cubicBezTo>
                    <a:pt x="37" y="1942"/>
                    <a:pt x="2" y="1902"/>
                    <a:pt x="0" y="1856"/>
                  </a:cubicBezTo>
                  <a:cubicBezTo>
                    <a:pt x="0" y="1850"/>
                    <a:pt x="0" y="1844"/>
                    <a:pt x="0" y="1838"/>
                  </a:cubicBezTo>
                  <a:cubicBezTo>
                    <a:pt x="0" y="1369"/>
                    <a:pt x="0" y="900"/>
                    <a:pt x="0" y="432"/>
                  </a:cubicBezTo>
                  <a:cubicBezTo>
                    <a:pt x="0" y="190"/>
                    <a:pt x="195" y="0"/>
                    <a:pt x="437" y="7"/>
                  </a:cubicBezTo>
                  <a:cubicBezTo>
                    <a:pt x="500" y="8"/>
                    <a:pt x="559" y="29"/>
                    <a:pt x="619" y="47"/>
                  </a:cubicBezTo>
                  <a:cubicBezTo>
                    <a:pt x="1355" y="271"/>
                    <a:pt x="2091" y="495"/>
                    <a:pt x="2827" y="718"/>
                  </a:cubicBezTo>
                  <a:cubicBezTo>
                    <a:pt x="3073" y="793"/>
                    <a:pt x="3319" y="868"/>
                    <a:pt x="3565" y="943"/>
                  </a:cubicBezTo>
                  <a:cubicBezTo>
                    <a:pt x="3745" y="998"/>
                    <a:pt x="3864" y="1161"/>
                    <a:pt x="3864" y="1349"/>
                  </a:cubicBezTo>
                  <a:cubicBezTo>
                    <a:pt x="3864" y="1692"/>
                    <a:pt x="3864" y="2036"/>
                    <a:pt x="3864" y="2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203" name="Freeform 6"/>
            <p:cNvSpPr>
              <a:spLocks/>
            </p:cNvSpPr>
            <p:nvPr/>
          </p:nvSpPr>
          <p:spPr bwMode="auto">
            <a:xfrm>
              <a:off x="4093" y="1467"/>
              <a:ext cx="529" cy="2863"/>
            </a:xfrm>
            <a:custGeom>
              <a:avLst/>
              <a:gdLst>
                <a:gd name="T0" fmla="*/ 0 w 513"/>
                <a:gd name="T1" fmla="*/ 1389 h 2782"/>
                <a:gd name="T2" fmla="*/ 0 w 513"/>
                <a:gd name="T3" fmla="*/ 269 h 2782"/>
                <a:gd name="T4" fmla="*/ 273 w 513"/>
                <a:gd name="T5" fmla="*/ 9 h 2782"/>
                <a:gd name="T6" fmla="*/ 513 w 513"/>
                <a:gd name="T7" fmla="*/ 263 h 2782"/>
                <a:gd name="T8" fmla="*/ 513 w 513"/>
                <a:gd name="T9" fmla="*/ 2518 h 2782"/>
                <a:gd name="T10" fmla="*/ 278 w 513"/>
                <a:gd name="T11" fmla="*/ 2771 h 2782"/>
                <a:gd name="T12" fmla="*/ 5 w 513"/>
                <a:gd name="T13" fmla="*/ 2562 h 2782"/>
                <a:gd name="T14" fmla="*/ 0 w 513"/>
                <a:gd name="T15" fmla="*/ 2507 h 2782"/>
                <a:gd name="T16" fmla="*/ 0 w 513"/>
                <a:gd name="T17" fmla="*/ 1389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782">
                  <a:moveTo>
                    <a:pt x="0" y="1389"/>
                  </a:moveTo>
                  <a:cubicBezTo>
                    <a:pt x="0" y="1015"/>
                    <a:pt x="0" y="642"/>
                    <a:pt x="0" y="269"/>
                  </a:cubicBezTo>
                  <a:cubicBezTo>
                    <a:pt x="0" y="116"/>
                    <a:pt x="122" y="0"/>
                    <a:pt x="273" y="9"/>
                  </a:cubicBezTo>
                  <a:cubicBezTo>
                    <a:pt x="406" y="16"/>
                    <a:pt x="513" y="129"/>
                    <a:pt x="513" y="263"/>
                  </a:cubicBezTo>
                  <a:cubicBezTo>
                    <a:pt x="513" y="1015"/>
                    <a:pt x="513" y="1766"/>
                    <a:pt x="513" y="2518"/>
                  </a:cubicBezTo>
                  <a:cubicBezTo>
                    <a:pt x="513" y="2650"/>
                    <a:pt x="410" y="2760"/>
                    <a:pt x="278" y="2771"/>
                  </a:cubicBezTo>
                  <a:cubicBezTo>
                    <a:pt x="147" y="2782"/>
                    <a:pt x="27" y="2690"/>
                    <a:pt x="5" y="2562"/>
                  </a:cubicBezTo>
                  <a:cubicBezTo>
                    <a:pt x="1" y="2544"/>
                    <a:pt x="0" y="2525"/>
                    <a:pt x="0" y="2507"/>
                  </a:cubicBezTo>
                  <a:cubicBezTo>
                    <a:pt x="0" y="2134"/>
                    <a:pt x="0" y="1761"/>
                    <a:pt x="0" y="13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204" name="Freeform 7"/>
            <p:cNvSpPr>
              <a:spLocks/>
            </p:cNvSpPr>
            <p:nvPr/>
          </p:nvSpPr>
          <p:spPr bwMode="auto">
            <a:xfrm>
              <a:off x="3323" y="1767"/>
              <a:ext cx="529" cy="2292"/>
            </a:xfrm>
            <a:custGeom>
              <a:avLst/>
              <a:gdLst>
                <a:gd name="T0" fmla="*/ 513 w 513"/>
                <a:gd name="T1" fmla="*/ 1108 h 2226"/>
                <a:gd name="T2" fmla="*/ 513 w 513"/>
                <a:gd name="T3" fmla="*/ 1952 h 2226"/>
                <a:gd name="T4" fmla="*/ 283 w 513"/>
                <a:gd name="T5" fmla="*/ 2211 h 2226"/>
                <a:gd name="T6" fmla="*/ 6 w 513"/>
                <a:gd name="T7" fmla="*/ 2007 h 2226"/>
                <a:gd name="T8" fmla="*/ 0 w 513"/>
                <a:gd name="T9" fmla="*/ 1950 h 2226"/>
                <a:gd name="T10" fmla="*/ 0 w 513"/>
                <a:gd name="T11" fmla="*/ 264 h 2226"/>
                <a:gd name="T12" fmla="*/ 262 w 513"/>
                <a:gd name="T13" fmla="*/ 1 h 2226"/>
                <a:gd name="T14" fmla="*/ 513 w 513"/>
                <a:gd name="T15" fmla="*/ 254 h 2226"/>
                <a:gd name="T16" fmla="*/ 513 w 513"/>
                <a:gd name="T17" fmla="*/ 1108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3" h="2226">
                  <a:moveTo>
                    <a:pt x="513" y="1108"/>
                  </a:moveTo>
                  <a:cubicBezTo>
                    <a:pt x="513" y="1389"/>
                    <a:pt x="513" y="1670"/>
                    <a:pt x="513" y="1952"/>
                  </a:cubicBezTo>
                  <a:cubicBezTo>
                    <a:pt x="513" y="2088"/>
                    <a:pt x="417" y="2196"/>
                    <a:pt x="283" y="2211"/>
                  </a:cubicBezTo>
                  <a:cubicBezTo>
                    <a:pt x="154" y="2226"/>
                    <a:pt x="35" y="2138"/>
                    <a:pt x="6" y="2007"/>
                  </a:cubicBezTo>
                  <a:cubicBezTo>
                    <a:pt x="1" y="1989"/>
                    <a:pt x="0" y="1969"/>
                    <a:pt x="0" y="1950"/>
                  </a:cubicBezTo>
                  <a:cubicBezTo>
                    <a:pt x="0" y="1388"/>
                    <a:pt x="0" y="826"/>
                    <a:pt x="0" y="264"/>
                  </a:cubicBezTo>
                  <a:cubicBezTo>
                    <a:pt x="0" y="113"/>
                    <a:pt x="112" y="0"/>
                    <a:pt x="262" y="1"/>
                  </a:cubicBezTo>
                  <a:cubicBezTo>
                    <a:pt x="398" y="1"/>
                    <a:pt x="513" y="116"/>
                    <a:pt x="513" y="254"/>
                  </a:cubicBezTo>
                  <a:cubicBezTo>
                    <a:pt x="513" y="538"/>
                    <a:pt x="513" y="823"/>
                    <a:pt x="513" y="1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205" name="Freeform 8"/>
            <p:cNvSpPr>
              <a:spLocks/>
            </p:cNvSpPr>
            <p:nvPr/>
          </p:nvSpPr>
          <p:spPr bwMode="auto">
            <a:xfrm>
              <a:off x="2553" y="2051"/>
              <a:ext cx="530" cy="1696"/>
            </a:xfrm>
            <a:custGeom>
              <a:avLst/>
              <a:gdLst>
                <a:gd name="T0" fmla="*/ 0 w 513"/>
                <a:gd name="T1" fmla="*/ 824 h 1647"/>
                <a:gd name="T2" fmla="*/ 0 w 513"/>
                <a:gd name="T3" fmla="*/ 270 h 1647"/>
                <a:gd name="T4" fmla="*/ 221 w 513"/>
                <a:gd name="T5" fmla="*/ 16 h 1647"/>
                <a:gd name="T6" fmla="*/ 507 w 513"/>
                <a:gd name="T7" fmla="*/ 212 h 1647"/>
                <a:gd name="T8" fmla="*/ 513 w 513"/>
                <a:gd name="T9" fmla="*/ 266 h 1647"/>
                <a:gd name="T10" fmla="*/ 513 w 513"/>
                <a:gd name="T11" fmla="*/ 1384 h 1647"/>
                <a:gd name="T12" fmla="*/ 279 w 513"/>
                <a:gd name="T13" fmla="*/ 1635 h 1647"/>
                <a:gd name="T14" fmla="*/ 5 w 513"/>
                <a:gd name="T15" fmla="*/ 1428 h 1647"/>
                <a:gd name="T16" fmla="*/ 0 w 513"/>
                <a:gd name="T17" fmla="*/ 1374 h 1647"/>
                <a:gd name="T18" fmla="*/ 0 w 513"/>
                <a:gd name="T19" fmla="*/ 824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1647">
                  <a:moveTo>
                    <a:pt x="0" y="824"/>
                  </a:moveTo>
                  <a:cubicBezTo>
                    <a:pt x="0" y="639"/>
                    <a:pt x="0" y="455"/>
                    <a:pt x="0" y="270"/>
                  </a:cubicBezTo>
                  <a:cubicBezTo>
                    <a:pt x="1" y="141"/>
                    <a:pt x="97" y="30"/>
                    <a:pt x="221" y="16"/>
                  </a:cubicBezTo>
                  <a:cubicBezTo>
                    <a:pt x="357" y="0"/>
                    <a:pt x="476" y="82"/>
                    <a:pt x="507" y="212"/>
                  </a:cubicBezTo>
                  <a:cubicBezTo>
                    <a:pt x="511" y="230"/>
                    <a:pt x="513" y="248"/>
                    <a:pt x="513" y="266"/>
                  </a:cubicBezTo>
                  <a:cubicBezTo>
                    <a:pt x="513" y="638"/>
                    <a:pt x="513" y="1011"/>
                    <a:pt x="513" y="1384"/>
                  </a:cubicBezTo>
                  <a:cubicBezTo>
                    <a:pt x="513" y="1514"/>
                    <a:pt x="411" y="1624"/>
                    <a:pt x="279" y="1635"/>
                  </a:cubicBezTo>
                  <a:cubicBezTo>
                    <a:pt x="149" y="1647"/>
                    <a:pt x="27" y="1555"/>
                    <a:pt x="5" y="1428"/>
                  </a:cubicBezTo>
                  <a:cubicBezTo>
                    <a:pt x="1" y="1410"/>
                    <a:pt x="0" y="1392"/>
                    <a:pt x="0" y="1374"/>
                  </a:cubicBezTo>
                  <a:cubicBezTo>
                    <a:pt x="0" y="1191"/>
                    <a:pt x="0" y="1007"/>
                    <a:pt x="0"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206" name="Freeform 9"/>
            <p:cNvSpPr>
              <a:spLocks/>
            </p:cNvSpPr>
            <p:nvPr/>
          </p:nvSpPr>
          <p:spPr bwMode="auto">
            <a:xfrm>
              <a:off x="1782" y="2315"/>
              <a:ext cx="531" cy="1173"/>
            </a:xfrm>
            <a:custGeom>
              <a:avLst/>
              <a:gdLst>
                <a:gd name="T0" fmla="*/ 514 w 514"/>
                <a:gd name="T1" fmla="*/ 572 h 1140"/>
                <a:gd name="T2" fmla="*/ 514 w 514"/>
                <a:gd name="T3" fmla="*/ 872 h 1140"/>
                <a:gd name="T4" fmla="*/ 284 w 514"/>
                <a:gd name="T5" fmla="*/ 1127 h 1140"/>
                <a:gd name="T6" fmla="*/ 5 w 514"/>
                <a:gd name="T7" fmla="*/ 918 h 1140"/>
                <a:gd name="T8" fmla="*/ 1 w 514"/>
                <a:gd name="T9" fmla="*/ 868 h 1140"/>
                <a:gd name="T10" fmla="*/ 1 w 514"/>
                <a:gd name="T11" fmla="*/ 274 h 1140"/>
                <a:gd name="T12" fmla="*/ 223 w 514"/>
                <a:gd name="T13" fmla="*/ 17 h 1140"/>
                <a:gd name="T14" fmla="*/ 505 w 514"/>
                <a:gd name="T15" fmla="*/ 203 h 1140"/>
                <a:gd name="T16" fmla="*/ 514 w 514"/>
                <a:gd name="T17" fmla="*/ 268 h 1140"/>
                <a:gd name="T18" fmla="*/ 514 w 514"/>
                <a:gd name="T19" fmla="*/ 57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1140">
                  <a:moveTo>
                    <a:pt x="514" y="572"/>
                  </a:moveTo>
                  <a:cubicBezTo>
                    <a:pt x="514" y="672"/>
                    <a:pt x="514" y="772"/>
                    <a:pt x="514" y="872"/>
                  </a:cubicBezTo>
                  <a:cubicBezTo>
                    <a:pt x="514" y="1004"/>
                    <a:pt x="414" y="1115"/>
                    <a:pt x="284" y="1127"/>
                  </a:cubicBezTo>
                  <a:cubicBezTo>
                    <a:pt x="150" y="1140"/>
                    <a:pt x="29" y="1049"/>
                    <a:pt x="5" y="918"/>
                  </a:cubicBezTo>
                  <a:cubicBezTo>
                    <a:pt x="2" y="901"/>
                    <a:pt x="1" y="885"/>
                    <a:pt x="1" y="868"/>
                  </a:cubicBezTo>
                  <a:cubicBezTo>
                    <a:pt x="1" y="670"/>
                    <a:pt x="0" y="472"/>
                    <a:pt x="1" y="274"/>
                  </a:cubicBezTo>
                  <a:cubicBezTo>
                    <a:pt x="1" y="143"/>
                    <a:pt x="96" y="34"/>
                    <a:pt x="223" y="17"/>
                  </a:cubicBezTo>
                  <a:cubicBezTo>
                    <a:pt x="351" y="0"/>
                    <a:pt x="470" y="78"/>
                    <a:pt x="505" y="203"/>
                  </a:cubicBezTo>
                  <a:cubicBezTo>
                    <a:pt x="511" y="224"/>
                    <a:pt x="514" y="246"/>
                    <a:pt x="514" y="268"/>
                  </a:cubicBezTo>
                  <a:cubicBezTo>
                    <a:pt x="514" y="370"/>
                    <a:pt x="514" y="471"/>
                    <a:pt x="514" y="5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sp>
        <p:nvSpPr>
          <p:cNvPr id="207" name="Rectangle 206"/>
          <p:cNvSpPr/>
          <p:nvPr/>
        </p:nvSpPr>
        <p:spPr bwMode="auto">
          <a:xfrm>
            <a:off x="2034171" y="6152501"/>
            <a:ext cx="2010421"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208" name="Rectangle 207"/>
          <p:cNvSpPr/>
          <p:nvPr/>
        </p:nvSpPr>
        <p:spPr bwMode="auto">
          <a:xfrm>
            <a:off x="4189798"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209" name="Rectangle 208"/>
          <p:cNvSpPr/>
          <p:nvPr/>
        </p:nvSpPr>
        <p:spPr bwMode="auto">
          <a:xfrm>
            <a:off x="267111" y="6152501"/>
            <a:ext cx="1618669"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211" name="Rectangle 210"/>
          <p:cNvSpPr/>
          <p:nvPr/>
        </p:nvSpPr>
        <p:spPr bwMode="auto">
          <a:xfrm>
            <a:off x="6064809" y="6152501"/>
            <a:ext cx="166150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225" name="Rectangle 224"/>
          <p:cNvSpPr/>
          <p:nvPr/>
        </p:nvSpPr>
        <p:spPr bwMode="auto">
          <a:xfrm>
            <a:off x="275482" y="3416991"/>
            <a:ext cx="2323588" cy="221557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544015">
              <a:spcAft>
                <a:spcPts val="306"/>
              </a:spcAft>
            </a:pPr>
            <a:r>
              <a:rPr lang="en-US" sz="1836" dirty="0">
                <a:solidFill>
                  <a:srgbClr val="0078D7"/>
                </a:solidFill>
              </a:rPr>
              <a:t>Import data into Power BI from files:</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Microsoft Excel (</a:t>
            </a:r>
            <a:r>
              <a:rPr lang="en-US" sz="1428" dirty="0" err="1">
                <a:solidFill>
                  <a:srgbClr val="353535"/>
                </a:solidFill>
              </a:rPr>
              <a:t>xlxs</a:t>
            </a:r>
            <a:r>
              <a:rPr lang="en-US" sz="1428" dirty="0">
                <a:solidFill>
                  <a:srgbClr val="353535"/>
                </a:solidFill>
              </a:rPr>
              <a:t> or </a:t>
            </a:r>
            <a:r>
              <a:rPr lang="en-US" sz="1428" dirty="0" err="1">
                <a:solidFill>
                  <a:srgbClr val="353535"/>
                </a:solidFill>
              </a:rPr>
              <a:t>xlsm</a:t>
            </a:r>
            <a:r>
              <a:rPr lang="en-US" sz="1428" dirty="0">
                <a:solidFill>
                  <a:srgbClr val="353535"/>
                </a:solidFill>
              </a:rPr>
              <a:t>)</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Power BI Desktop (</a:t>
            </a:r>
            <a:r>
              <a:rPr lang="en-US" sz="1428" dirty="0" err="1">
                <a:solidFill>
                  <a:srgbClr val="353535"/>
                </a:solidFill>
              </a:rPr>
              <a:t>pbix</a:t>
            </a:r>
            <a:r>
              <a:rPr lang="en-US" sz="1428" dirty="0">
                <a:solidFill>
                  <a:srgbClr val="353535"/>
                </a:solidFill>
              </a:rPr>
              <a:t>)</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Comma Separated Value (csv)</a:t>
            </a:r>
          </a:p>
        </p:txBody>
      </p:sp>
      <p:sp>
        <p:nvSpPr>
          <p:cNvPr id="222" name="Rectangle 221"/>
          <p:cNvSpPr/>
          <p:nvPr/>
        </p:nvSpPr>
        <p:spPr bwMode="auto">
          <a:xfrm>
            <a:off x="2666554" y="3390317"/>
            <a:ext cx="2323588" cy="221557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544015">
              <a:spcAft>
                <a:spcPts val="306"/>
              </a:spcAft>
            </a:pPr>
            <a:r>
              <a:rPr lang="en-US" sz="1836" dirty="0">
                <a:solidFill>
                  <a:srgbClr val="0078D7"/>
                </a:solidFill>
              </a:rPr>
              <a:t>Files can be located on:</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Local machine</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OneDrive Business or Personal</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SharePoint Team Sites</a:t>
            </a:r>
          </a:p>
        </p:txBody>
      </p:sp>
      <p:sp>
        <p:nvSpPr>
          <p:cNvPr id="213" name="Rectangle 212"/>
          <p:cNvSpPr/>
          <p:nvPr/>
        </p:nvSpPr>
        <p:spPr bwMode="auto">
          <a:xfrm>
            <a:off x="5057626" y="3402030"/>
            <a:ext cx="2323588" cy="221557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544015">
              <a:spcAft>
                <a:spcPts val="306"/>
              </a:spcAft>
            </a:pPr>
            <a:r>
              <a:rPr lang="en-US" sz="2040" dirty="0">
                <a:solidFill>
                  <a:srgbClr val="0078D7"/>
                </a:solidFill>
                <a:cs typeface="Segoe UI Semibold" panose="020B0702040204020203" pitchFamily="34" charset="0"/>
              </a:rPr>
              <a:t>Two ways to </a:t>
            </a:r>
            <a:br>
              <a:rPr lang="en-US" sz="2040" dirty="0">
                <a:solidFill>
                  <a:srgbClr val="0078D7"/>
                </a:solidFill>
                <a:cs typeface="Segoe UI Semibold" panose="020B0702040204020203" pitchFamily="34" charset="0"/>
              </a:rPr>
            </a:br>
            <a:r>
              <a:rPr lang="en-US" sz="2040" dirty="0">
                <a:solidFill>
                  <a:srgbClr val="0078D7"/>
                </a:solidFill>
                <a:cs typeface="Segoe UI Semibold" panose="020B0702040204020203" pitchFamily="34" charset="0"/>
              </a:rPr>
              <a:t>use Excel files:</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Import into Power BI</a:t>
            </a:r>
          </a:p>
          <a:p>
            <a:pPr marL="173243" indent="-173243" defTabSz="544015" fontAlgn="base">
              <a:lnSpc>
                <a:spcPct val="90000"/>
              </a:lnSpc>
              <a:spcAft>
                <a:spcPts val="306"/>
              </a:spcAft>
              <a:buSzPct val="100000"/>
              <a:buFont typeface="Arial" panose="020B0604020202020204" pitchFamily="34" charset="0"/>
              <a:buChar char="•"/>
              <a:defRPr/>
            </a:pPr>
            <a:r>
              <a:rPr lang="en-US" sz="1428" dirty="0">
                <a:solidFill>
                  <a:srgbClr val="353535"/>
                </a:solidFill>
              </a:rPr>
              <a:t>Connect (or upload), manage </a:t>
            </a:r>
            <a:br>
              <a:rPr lang="en-US" sz="1428" dirty="0">
                <a:solidFill>
                  <a:srgbClr val="353535"/>
                </a:solidFill>
              </a:rPr>
            </a:br>
            <a:r>
              <a:rPr lang="en-US" sz="1428" dirty="0">
                <a:solidFill>
                  <a:srgbClr val="353535"/>
                </a:solidFill>
              </a:rPr>
              <a:t>and view in Power BI</a:t>
            </a:r>
          </a:p>
        </p:txBody>
      </p:sp>
      <p:sp>
        <p:nvSpPr>
          <p:cNvPr id="234" name="Rectangle 233"/>
          <p:cNvSpPr/>
          <p:nvPr/>
        </p:nvSpPr>
        <p:spPr bwMode="auto">
          <a:xfrm rot="5400000">
            <a:off x="6196487" y="2232665"/>
            <a:ext cx="46630" cy="232282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951028" fontAlgn="base">
              <a:lnSpc>
                <a:spcPct val="90000"/>
              </a:lnSpc>
            </a:pPr>
            <a:endParaRPr lang="en-US" sz="1428" dirty="0">
              <a:solidFill>
                <a:schemeClr val="bg1"/>
              </a:solidFill>
              <a:latin typeface="+mj-lt"/>
              <a:ea typeface="Segoe UI" pitchFamily="34" charset="0"/>
              <a:cs typeface="Segoe UI" pitchFamily="34" charset="0"/>
            </a:endParaRPr>
          </a:p>
        </p:txBody>
      </p:sp>
      <p:sp>
        <p:nvSpPr>
          <p:cNvPr id="235" name="Rectangle 234"/>
          <p:cNvSpPr/>
          <p:nvPr/>
        </p:nvSpPr>
        <p:spPr bwMode="auto">
          <a:xfrm>
            <a:off x="7448699" y="3402030"/>
            <a:ext cx="2323588" cy="221557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544015">
              <a:spcAft>
                <a:spcPts val="306"/>
              </a:spcAft>
            </a:pPr>
            <a:r>
              <a:rPr lang="en-US" sz="2040" dirty="0">
                <a:solidFill>
                  <a:srgbClr val="0078D7"/>
                </a:solidFill>
                <a:cs typeface="Segoe UI Semibold" panose="020B0702040204020203" pitchFamily="34" charset="0"/>
              </a:rPr>
              <a:t>Any changes to </a:t>
            </a:r>
            <a:br>
              <a:rPr lang="en-US" sz="2040" dirty="0">
                <a:solidFill>
                  <a:srgbClr val="0078D7"/>
                </a:solidFill>
                <a:cs typeface="Segoe UI Semibold" panose="020B0702040204020203" pitchFamily="34" charset="0"/>
              </a:rPr>
            </a:br>
            <a:r>
              <a:rPr lang="en-US" sz="2040" dirty="0">
                <a:solidFill>
                  <a:srgbClr val="0078D7"/>
                </a:solidFill>
                <a:cs typeface="Segoe UI Semibold" panose="020B0702040204020203" pitchFamily="34" charset="0"/>
              </a:rPr>
              <a:t>a file in OneDrive or SharePoint </a:t>
            </a:r>
            <a:br>
              <a:rPr lang="en-US" sz="2040" dirty="0">
                <a:solidFill>
                  <a:srgbClr val="0078D7"/>
                </a:solidFill>
                <a:cs typeface="Segoe UI Semibold" panose="020B0702040204020203" pitchFamily="34" charset="0"/>
              </a:rPr>
            </a:br>
            <a:r>
              <a:rPr lang="en-US" sz="2040" dirty="0">
                <a:solidFill>
                  <a:srgbClr val="0078D7"/>
                </a:solidFill>
                <a:cs typeface="Segoe UI Semibold" panose="020B0702040204020203" pitchFamily="34" charset="0"/>
              </a:rPr>
              <a:t>are synced automatically (hourly)</a:t>
            </a:r>
          </a:p>
        </p:txBody>
      </p:sp>
      <p:sp>
        <p:nvSpPr>
          <p:cNvPr id="237" name="Rectangle 236"/>
          <p:cNvSpPr/>
          <p:nvPr/>
        </p:nvSpPr>
        <p:spPr bwMode="auto">
          <a:xfrm>
            <a:off x="9839772" y="3402031"/>
            <a:ext cx="2323589" cy="221557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544015">
              <a:spcBef>
                <a:spcPts val="612"/>
              </a:spcBef>
              <a:spcAft>
                <a:spcPts val="306"/>
              </a:spcAft>
            </a:pPr>
            <a:r>
              <a:rPr lang="en-US" sz="2040" dirty="0">
                <a:solidFill>
                  <a:srgbClr val="0078D7"/>
                </a:solidFill>
                <a:cs typeface="Segoe UI Semibold" panose="020B0702040204020203" pitchFamily="34" charset="0"/>
              </a:rPr>
              <a:t>Data and reports from Power BI Desktop files</a:t>
            </a:r>
          </a:p>
        </p:txBody>
      </p:sp>
      <p:sp>
        <p:nvSpPr>
          <p:cNvPr id="236" name="Rectangle 235"/>
          <p:cNvSpPr/>
          <p:nvPr/>
        </p:nvSpPr>
        <p:spPr bwMode="auto">
          <a:xfrm rot="5400000">
            <a:off x="8587558" y="2232665"/>
            <a:ext cx="46630" cy="232282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951028" fontAlgn="base">
              <a:lnSpc>
                <a:spcPct val="90000"/>
              </a:lnSpc>
            </a:pPr>
            <a:endParaRPr lang="en-US" sz="1428" dirty="0">
              <a:solidFill>
                <a:schemeClr val="bg1"/>
              </a:solidFill>
              <a:latin typeface="+mj-lt"/>
              <a:ea typeface="Segoe UI" pitchFamily="34" charset="0"/>
              <a:cs typeface="Segoe UI" pitchFamily="34" charset="0"/>
            </a:endParaRPr>
          </a:p>
        </p:txBody>
      </p:sp>
      <p:sp>
        <p:nvSpPr>
          <p:cNvPr id="238" name="Rectangle 237"/>
          <p:cNvSpPr/>
          <p:nvPr/>
        </p:nvSpPr>
        <p:spPr bwMode="auto">
          <a:xfrm rot="5400000">
            <a:off x="10978631" y="2232666"/>
            <a:ext cx="46630" cy="232282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951028" fontAlgn="base">
              <a:lnSpc>
                <a:spcPct val="90000"/>
              </a:lnSpc>
            </a:pPr>
            <a:endParaRPr lang="en-US" sz="1428" dirty="0">
              <a:solidFill>
                <a:schemeClr val="bg1"/>
              </a:solidFill>
              <a:latin typeface="+mj-lt"/>
              <a:ea typeface="Segoe UI" pitchFamily="34" charset="0"/>
              <a:cs typeface="Segoe UI" pitchFamily="34" charset="0"/>
            </a:endParaRPr>
          </a:p>
        </p:txBody>
      </p:sp>
      <p:sp>
        <p:nvSpPr>
          <p:cNvPr id="239" name="Rectangle 238"/>
          <p:cNvSpPr/>
          <p:nvPr/>
        </p:nvSpPr>
        <p:spPr bwMode="auto">
          <a:xfrm rot="5400000">
            <a:off x="3804651" y="2232666"/>
            <a:ext cx="46630" cy="232282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951028" fontAlgn="base">
              <a:lnSpc>
                <a:spcPct val="90000"/>
              </a:lnSpc>
            </a:pPr>
            <a:endParaRPr lang="en-US" sz="1428" dirty="0">
              <a:solidFill>
                <a:schemeClr val="bg1"/>
              </a:solidFill>
              <a:latin typeface="+mj-lt"/>
              <a:ea typeface="Segoe UI" pitchFamily="34" charset="0"/>
              <a:cs typeface="Segoe UI" pitchFamily="34" charset="0"/>
            </a:endParaRPr>
          </a:p>
        </p:txBody>
      </p:sp>
      <p:sp>
        <p:nvSpPr>
          <p:cNvPr id="240" name="Rectangle 239"/>
          <p:cNvSpPr/>
          <p:nvPr/>
        </p:nvSpPr>
        <p:spPr bwMode="auto">
          <a:xfrm rot="5400000">
            <a:off x="1412815" y="2232666"/>
            <a:ext cx="46630" cy="232282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149217" numCol="1" spcCol="0" rtlCol="0" fromWordArt="0" anchor="t" anchorCtr="0" forceAA="0" compatLnSpc="1">
            <a:prstTxWarp prst="textNoShape">
              <a:avLst/>
            </a:prstTxWarp>
            <a:noAutofit/>
          </a:bodyPr>
          <a:lstStyle/>
          <a:p>
            <a:pPr defTabSz="951028" fontAlgn="base">
              <a:lnSpc>
                <a:spcPct val="90000"/>
              </a:lnSpc>
            </a:pPr>
            <a:endParaRPr lang="en-US" sz="1428" dirty="0">
              <a:solidFill>
                <a:schemeClr val="bg1"/>
              </a:solidFill>
              <a:latin typeface="+mj-lt"/>
              <a:ea typeface="Segoe UI" pitchFamily="34" charset="0"/>
              <a:cs typeface="Segoe UI" pitchFamily="34" charset="0"/>
            </a:endParaRPr>
          </a:p>
        </p:txBody>
      </p:sp>
    </p:spTree>
    <p:extLst>
      <p:ext uri="{BB962C8B-B14F-4D97-AF65-F5344CB8AC3E}">
        <p14:creationId xmlns:p14="http://schemas.microsoft.com/office/powerpoint/2010/main" val="1667935000"/>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5"/>
          <p:cNvSpPr>
            <a:spLocks noChangeAspect="1"/>
          </p:cNvSpPr>
          <p:nvPr/>
        </p:nvSpPr>
        <p:spPr bwMode="auto">
          <a:xfrm>
            <a:off x="11133500" y="2816574"/>
            <a:ext cx="573596" cy="443141"/>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sp>
        <p:nvSpPr>
          <p:cNvPr id="11" name="Rectangle 26"/>
          <p:cNvSpPr>
            <a:spLocks noChangeAspect="1"/>
          </p:cNvSpPr>
          <p:nvPr/>
        </p:nvSpPr>
        <p:spPr>
          <a:xfrm>
            <a:off x="11202792" y="1681732"/>
            <a:ext cx="467402" cy="456576"/>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bg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3" name="Group 2"/>
          <p:cNvGrpSpPr>
            <a:grpSpLocks noChangeAspect="1"/>
          </p:cNvGrpSpPr>
          <p:nvPr/>
        </p:nvGrpSpPr>
        <p:grpSpPr>
          <a:xfrm>
            <a:off x="11396275" y="5942522"/>
            <a:ext cx="404114" cy="481421"/>
            <a:chOff x="11118331" y="5591550"/>
            <a:chExt cx="469745" cy="559607"/>
          </a:xfrm>
        </p:grpSpPr>
        <p:sp>
          <p:nvSpPr>
            <p:cNvPr id="13" name="Rectangle 12"/>
            <p:cNvSpPr/>
            <p:nvPr/>
          </p:nvSpPr>
          <p:spPr bwMode="auto">
            <a:xfrm>
              <a:off x="11146255" y="5711254"/>
              <a:ext cx="350145" cy="400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4" name="Oval 33"/>
            <p:cNvSpPr/>
            <p:nvPr/>
          </p:nvSpPr>
          <p:spPr>
            <a:xfrm>
              <a:off x="11118331" y="5591550"/>
              <a:ext cx="469745" cy="559607"/>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15" name="Group 14"/>
          <p:cNvGrpSpPr>
            <a:grpSpLocks noChangeAspect="1"/>
          </p:cNvGrpSpPr>
          <p:nvPr/>
        </p:nvGrpSpPr>
        <p:grpSpPr>
          <a:xfrm>
            <a:off x="10954494" y="4639701"/>
            <a:ext cx="1302568" cy="935334"/>
            <a:chOff x="2217630" y="5833671"/>
            <a:chExt cx="1446670" cy="1038810"/>
          </a:xfrm>
          <a:solidFill>
            <a:schemeClr val="tx1"/>
          </a:solidFill>
        </p:grpSpPr>
        <p:sp>
          <p:nvSpPr>
            <p:cNvPr id="16"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7" name="Group 16"/>
            <p:cNvGrpSpPr/>
            <p:nvPr/>
          </p:nvGrpSpPr>
          <p:grpSpPr>
            <a:xfrm>
              <a:off x="3003012" y="5833671"/>
              <a:ext cx="661288" cy="1004082"/>
              <a:chOff x="11349619" y="142958"/>
              <a:chExt cx="661288" cy="1004082"/>
            </a:xfrm>
            <a:grpFill/>
          </p:grpSpPr>
          <p:sp>
            <p:nvSpPr>
              <p:cNvPr id="18"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9"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20" name="Group 19"/>
              <p:cNvGrpSpPr/>
              <p:nvPr/>
            </p:nvGrpSpPr>
            <p:grpSpPr>
              <a:xfrm>
                <a:off x="11483389" y="309294"/>
                <a:ext cx="154038" cy="79522"/>
                <a:chOff x="10813256" y="125015"/>
                <a:chExt cx="806725" cy="416470"/>
              </a:xfrm>
              <a:grpFill/>
            </p:grpSpPr>
            <p:sp>
              <p:nvSpPr>
                <p:cNvPr id="24"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1" name="Group 20"/>
              <p:cNvGrpSpPr/>
              <p:nvPr/>
            </p:nvGrpSpPr>
            <p:grpSpPr>
              <a:xfrm flipH="1">
                <a:off x="11693656" y="309294"/>
                <a:ext cx="154038" cy="79522"/>
                <a:chOff x="10813256" y="125015"/>
                <a:chExt cx="806725" cy="416470"/>
              </a:xfrm>
              <a:grpFill/>
            </p:grpSpPr>
            <p:sp>
              <p:nvSpPr>
                <p:cNvPr id="22"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3"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26" name="Title 1"/>
          <p:cNvSpPr txBox="1">
            <a:spLocks/>
          </p:cNvSpPr>
          <p:nvPr/>
        </p:nvSpPr>
        <p:spPr>
          <a:xfrm>
            <a:off x="1895675" y="272292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service</a:t>
            </a:r>
          </a:p>
        </p:txBody>
      </p:sp>
      <p:sp>
        <p:nvSpPr>
          <p:cNvPr id="28" name="Title 1"/>
          <p:cNvSpPr txBox="1">
            <a:spLocks/>
          </p:cNvSpPr>
          <p:nvPr/>
        </p:nvSpPr>
        <p:spPr>
          <a:xfrm>
            <a:off x="1895675" y="380017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data sources</a:t>
            </a:r>
          </a:p>
        </p:txBody>
      </p:sp>
      <p:sp>
        <p:nvSpPr>
          <p:cNvPr id="29" name="Title 1"/>
          <p:cNvSpPr txBox="1">
            <a:spLocks/>
          </p:cNvSpPr>
          <p:nvPr/>
        </p:nvSpPr>
        <p:spPr>
          <a:xfrm>
            <a:off x="1895675" y="164568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Premium</a:t>
            </a:r>
          </a:p>
        </p:txBody>
      </p:sp>
      <p:sp>
        <p:nvSpPr>
          <p:cNvPr id="30" name="Title 1"/>
          <p:cNvSpPr txBox="1">
            <a:spLocks/>
          </p:cNvSpPr>
          <p:nvPr/>
        </p:nvSpPr>
        <p:spPr>
          <a:xfrm>
            <a:off x="427037" y="4877417"/>
            <a:ext cx="10309991" cy="725293"/>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5400" dirty="0">
                <a:solidFill>
                  <a:schemeClr val="tx1"/>
                </a:solidFill>
              </a:rPr>
              <a:t>Power BI Desktop / Visio integration</a:t>
            </a:r>
          </a:p>
        </p:txBody>
      </p:sp>
      <p:sp>
        <p:nvSpPr>
          <p:cNvPr id="31" name="Title 1"/>
          <p:cNvSpPr txBox="1">
            <a:spLocks/>
          </p:cNvSpPr>
          <p:nvPr/>
        </p:nvSpPr>
        <p:spPr>
          <a:xfrm>
            <a:off x="1895675" y="5954663"/>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Summary</a:t>
            </a:r>
          </a:p>
        </p:txBody>
      </p:sp>
      <p:sp>
        <p:nvSpPr>
          <p:cNvPr id="33" name="Title 1">
            <a:extLst>
              <a:ext uri="{FF2B5EF4-FFF2-40B4-BE49-F238E27FC236}">
                <a16:creationId xmlns:a16="http://schemas.microsoft.com/office/drawing/2014/main" id="{4B1AA1AC-F98C-42BF-94E1-FCB6CF12D0C2}"/>
              </a:ext>
            </a:extLst>
          </p:cNvPr>
          <p:cNvSpPr txBox="1">
            <a:spLocks/>
          </p:cNvSpPr>
          <p:nvPr/>
        </p:nvSpPr>
        <p:spPr>
          <a:xfrm>
            <a:off x="1895675" y="56843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Overview</a:t>
            </a:r>
          </a:p>
        </p:txBody>
      </p:sp>
      <p:grpSp>
        <p:nvGrpSpPr>
          <p:cNvPr id="34" name="Group 33">
            <a:extLst>
              <a:ext uri="{FF2B5EF4-FFF2-40B4-BE49-F238E27FC236}">
                <a16:creationId xmlns:a16="http://schemas.microsoft.com/office/drawing/2014/main" id="{7358B38F-8475-481D-B12E-9DDE80E6C210}"/>
              </a:ext>
            </a:extLst>
          </p:cNvPr>
          <p:cNvGrpSpPr>
            <a:grpSpLocks noChangeAspect="1"/>
          </p:cNvGrpSpPr>
          <p:nvPr/>
        </p:nvGrpSpPr>
        <p:grpSpPr>
          <a:xfrm>
            <a:off x="11139786" y="534528"/>
            <a:ext cx="604554" cy="599831"/>
            <a:chOff x="1812596" y="2427289"/>
            <a:chExt cx="406399" cy="403226"/>
          </a:xfrm>
          <a:solidFill>
            <a:schemeClr val="tx1"/>
          </a:solidFill>
        </p:grpSpPr>
        <p:sp>
          <p:nvSpPr>
            <p:cNvPr id="35" name="Freeform 39">
              <a:extLst>
                <a:ext uri="{FF2B5EF4-FFF2-40B4-BE49-F238E27FC236}">
                  <a16:creationId xmlns:a16="http://schemas.microsoft.com/office/drawing/2014/main" id="{00EB2A5A-7B37-4B72-B08D-D90BAB6416AF}"/>
                </a:ext>
              </a:extLst>
            </p:cNvPr>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sp>
          <p:nvSpPr>
            <p:cNvPr id="36" name="Freeform 40">
              <a:extLst>
                <a:ext uri="{FF2B5EF4-FFF2-40B4-BE49-F238E27FC236}">
                  <a16:creationId xmlns:a16="http://schemas.microsoft.com/office/drawing/2014/main" id="{8F4B2753-D1BF-4944-845E-410E0DE1C51D}"/>
                </a:ext>
              </a:extLst>
            </p:cNvPr>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grpSp>
      <p:sp>
        <p:nvSpPr>
          <p:cNvPr id="32" name="Freeform 5">
            <a:extLst>
              <a:ext uri="{FF2B5EF4-FFF2-40B4-BE49-F238E27FC236}">
                <a16:creationId xmlns:a16="http://schemas.microsoft.com/office/drawing/2014/main" id="{A8A5260E-F23E-41CA-AEB9-95D269A6DD29}"/>
              </a:ext>
            </a:extLst>
          </p:cNvPr>
          <p:cNvSpPr>
            <a:spLocks noEditPoints="1"/>
          </p:cNvSpPr>
          <p:nvPr/>
        </p:nvSpPr>
        <p:spPr bwMode="auto">
          <a:xfrm>
            <a:off x="11275372" y="3872423"/>
            <a:ext cx="408854" cy="460844"/>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bg2">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117356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Create Power BI Content</a:t>
            </a:r>
          </a:p>
        </p:txBody>
      </p:sp>
      <p:sp>
        <p:nvSpPr>
          <p:cNvPr id="13" name="Rectangle 12"/>
          <p:cNvSpPr/>
          <p:nvPr/>
        </p:nvSpPr>
        <p:spPr bwMode="auto">
          <a:xfrm>
            <a:off x="300975" y="5362469"/>
            <a:ext cx="6350614" cy="7334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defTabSz="932563" fontAlgn="base">
              <a:lnSpc>
                <a:spcPct val="90000"/>
              </a:lnSpc>
              <a:spcBef>
                <a:spcPct val="20000"/>
              </a:spcBef>
              <a:spcAft>
                <a:spcPct val="0"/>
              </a:spcAft>
              <a:buSzPct val="90000"/>
            </a:pPr>
            <a:r>
              <a:rPr lang="en-US" sz="2040" dirty="0">
                <a:solidFill>
                  <a:schemeClr val="tx2"/>
                </a:solidFill>
                <a:latin typeface="Segoe UI Semilight" panose="020B0402040204020203" pitchFamily="34" charset="0"/>
                <a:cs typeface="Segoe UI Semilight" panose="020B0402040204020203" pitchFamily="34" charset="0"/>
              </a:rPr>
              <a:t>Connect to data and build report for Power BI</a:t>
            </a:r>
          </a:p>
        </p:txBody>
      </p:sp>
      <p:grpSp>
        <p:nvGrpSpPr>
          <p:cNvPr id="2" name="Group 1"/>
          <p:cNvGrpSpPr/>
          <p:nvPr/>
        </p:nvGrpSpPr>
        <p:grpSpPr>
          <a:xfrm>
            <a:off x="7306274" y="2011094"/>
            <a:ext cx="4857085" cy="3821812"/>
            <a:chOff x="448214" y="2199658"/>
            <a:chExt cx="4896658" cy="3747215"/>
          </a:xfrm>
        </p:grpSpPr>
        <p:sp>
          <p:nvSpPr>
            <p:cNvPr id="20" name="TextBox 19"/>
            <p:cNvSpPr txBox="1"/>
            <p:nvPr/>
          </p:nvSpPr>
          <p:spPr>
            <a:xfrm>
              <a:off x="448214" y="2209800"/>
              <a:ext cx="4896658" cy="3737073"/>
            </a:xfrm>
            <a:prstGeom prst="rect">
              <a:avLst/>
            </a:prstGeom>
            <a:solidFill>
              <a:schemeClr val="bg1">
                <a:lumMod val="95000"/>
              </a:schemeClr>
            </a:solidFill>
          </p:spPr>
          <p:txBody>
            <a:bodyPr wrap="square" lIns="91427" tIns="182854" rIns="91427" bIns="91427" rtlCol="0">
              <a:noAutofit/>
            </a:bodyPr>
            <a:lstStyle/>
            <a:p>
              <a:pPr marL="284960" indent="-223435" defTabSz="914224">
                <a:spcAft>
                  <a:spcPts val="1224"/>
                </a:spcAft>
                <a:buFont typeface="Arial" panose="020B0604020202020204" pitchFamily="34" charset="0"/>
                <a:buChar char="•"/>
              </a:pPr>
              <a:r>
                <a:rPr lang="en-US" sz="2040" dirty="0">
                  <a:cs typeface="Segoe UI" panose="020B0502040204020203" pitchFamily="34" charset="0"/>
                </a:rPr>
                <a:t>Companion to the Power BI Service</a:t>
              </a:r>
            </a:p>
            <a:p>
              <a:pPr marL="284960" indent="-223435" defTabSz="914224">
                <a:spcAft>
                  <a:spcPts val="1224"/>
                </a:spcAft>
                <a:buFont typeface="Arial" panose="020B0604020202020204" pitchFamily="34" charset="0"/>
                <a:buChar char="•"/>
              </a:pPr>
              <a:r>
                <a:rPr lang="en-US" sz="2040" dirty="0">
                  <a:cs typeface="Segoe UI" panose="020B0502040204020203" pitchFamily="34" charset="0"/>
                </a:rPr>
                <a:t>For Business Analysts</a:t>
              </a:r>
            </a:p>
            <a:p>
              <a:pPr marL="284960" indent="-223435" defTabSz="914224">
                <a:spcAft>
                  <a:spcPts val="1224"/>
                </a:spcAft>
                <a:buFont typeface="Arial" panose="020B0604020202020204" pitchFamily="34" charset="0"/>
                <a:buChar char="•"/>
              </a:pPr>
              <a:r>
                <a:rPr lang="en-US" sz="2040" dirty="0">
                  <a:cs typeface="Segoe UI" panose="020B0502040204020203" pitchFamily="34" charset="0"/>
                </a:rPr>
                <a:t>Rich report authoring tool with direct publish to Power BI service</a:t>
              </a:r>
            </a:p>
            <a:p>
              <a:pPr marL="284960" indent="-223435" defTabSz="914224">
                <a:spcAft>
                  <a:spcPts val="1224"/>
                </a:spcAft>
                <a:buFont typeface="Arial" panose="020B0604020202020204" pitchFamily="34" charset="0"/>
                <a:buChar char="•"/>
              </a:pPr>
              <a:r>
                <a:rPr lang="en-US" sz="2040" dirty="0">
                  <a:cs typeface="Segoe UI" panose="020B0502040204020203" pitchFamily="34" charset="0"/>
                </a:rPr>
                <a:t>Built-in data access, mashups, and transformation capabilities </a:t>
              </a:r>
            </a:p>
            <a:p>
              <a:pPr marL="284960" indent="-223435" defTabSz="914224">
                <a:spcAft>
                  <a:spcPts val="1224"/>
                </a:spcAft>
                <a:buFont typeface="Arial" panose="020B0604020202020204" pitchFamily="34" charset="0"/>
                <a:buChar char="•"/>
              </a:pPr>
              <a:r>
                <a:rPr lang="en-US" sz="2040" dirty="0">
                  <a:cs typeface="Segoe UI" panose="020B0502040204020203" pitchFamily="34" charset="0"/>
                </a:rPr>
                <a:t>Updated regularly</a:t>
              </a:r>
              <a:endParaRPr lang="en-US" sz="2448" dirty="0">
                <a:cs typeface="Segoe UI" panose="020B0502040204020203" pitchFamily="34" charset="0"/>
              </a:endParaRPr>
            </a:p>
          </p:txBody>
        </p:sp>
        <p:sp>
          <p:nvSpPr>
            <p:cNvPr id="23" name="TextBox 22"/>
            <p:cNvSpPr txBox="1"/>
            <p:nvPr/>
          </p:nvSpPr>
          <p:spPr>
            <a:xfrm>
              <a:off x="448214" y="2199658"/>
              <a:ext cx="4896658" cy="44821"/>
            </a:xfrm>
            <a:prstGeom prst="rect">
              <a:avLst/>
            </a:prstGeom>
            <a:solidFill>
              <a:schemeClr val="accent1"/>
            </a:solidFill>
          </p:spPr>
          <p:txBody>
            <a:bodyPr wrap="square" lIns="0" tIns="91427" rIns="0" bIns="274281" rtlCol="0" anchor="b">
              <a:noAutofit/>
            </a:bodyPr>
            <a:lstStyle/>
            <a:p>
              <a:pPr>
                <a:lnSpc>
                  <a:spcPct val="90000"/>
                </a:lnSpc>
                <a:spcAft>
                  <a:spcPts val="600"/>
                </a:spcAft>
              </a:pPr>
              <a:r>
                <a:rPr lang="en-US" sz="2400" dirty="0">
                  <a:solidFill>
                    <a:srgbClr val="0070C0"/>
                  </a:solidFill>
                  <a:latin typeface="Segoe UI Semibold" panose="020B0702040204020203" pitchFamily="34" charset="0"/>
                  <a:cs typeface="Segoe UI Semibold" panose="020B0702040204020203" pitchFamily="34" charset="0"/>
                </a:rPr>
                <a:t>Power BI Desktop</a:t>
              </a:r>
            </a:p>
          </p:txBody>
        </p:sp>
      </p:grpSp>
      <p:grpSp>
        <p:nvGrpSpPr>
          <p:cNvPr id="3" name="Group 2"/>
          <p:cNvGrpSpPr/>
          <p:nvPr/>
        </p:nvGrpSpPr>
        <p:grpSpPr>
          <a:xfrm>
            <a:off x="271391" y="2021438"/>
            <a:ext cx="6568582" cy="3587552"/>
            <a:chOff x="5292322" y="2590800"/>
            <a:chExt cx="6198787" cy="3385581"/>
          </a:xfrm>
        </p:grpSpPr>
        <p:sp>
          <p:nvSpPr>
            <p:cNvPr id="33" name="Freeform 51"/>
            <p:cNvSpPr>
              <a:spLocks/>
            </p:cNvSpPr>
            <p:nvPr/>
          </p:nvSpPr>
          <p:spPr bwMode="auto">
            <a:xfrm>
              <a:off x="5292322" y="5721952"/>
              <a:ext cx="6198787" cy="254429"/>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36" name="Rectangle 35"/>
            <p:cNvSpPr/>
            <p:nvPr/>
          </p:nvSpPr>
          <p:spPr bwMode="auto">
            <a:xfrm>
              <a:off x="5787916" y="2590800"/>
              <a:ext cx="5303734" cy="3138265"/>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38" name="Picture 37"/>
            <p:cNvPicPr>
              <a:picLocks noChangeAspect="1"/>
            </p:cNvPicPr>
            <p:nvPr/>
          </p:nvPicPr>
          <p:blipFill rotWithShape="1">
            <a:blip r:embed="rId3"/>
            <a:srcRect l="252" t="415" r="454" b="3212"/>
            <a:stretch/>
          </p:blipFill>
          <p:spPr>
            <a:xfrm>
              <a:off x="5927876" y="2773931"/>
              <a:ext cx="5013565" cy="2948021"/>
            </a:xfrm>
            <a:prstGeom prst="rect">
              <a:avLst/>
            </a:prstGeom>
            <a:effectLst>
              <a:innerShdw blurRad="114300">
                <a:prstClr val="black"/>
              </a:innerShdw>
            </a:effectLst>
          </p:spPr>
        </p:pic>
        <p:sp>
          <p:nvSpPr>
            <p:cNvPr id="37" name="Freeform: Shape 36"/>
            <p:cNvSpPr/>
            <p:nvPr/>
          </p:nvSpPr>
          <p:spPr bwMode="auto">
            <a:xfrm>
              <a:off x="7435655" y="2590800"/>
              <a:ext cx="3647353" cy="3062654"/>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spTree>
    <p:extLst>
      <p:ext uri="{BB962C8B-B14F-4D97-AF65-F5344CB8AC3E}">
        <p14:creationId xmlns:p14="http://schemas.microsoft.com/office/powerpoint/2010/main" val="53433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Prepare, explore, report, and collaborate</a:t>
            </a:r>
            <a:br>
              <a:rPr lang="en-US" dirty="0"/>
            </a:br>
            <a:r>
              <a:rPr lang="en-US" dirty="0"/>
              <a:t>with Power BI Desktop</a:t>
            </a:r>
          </a:p>
        </p:txBody>
      </p:sp>
      <p:grpSp>
        <p:nvGrpSpPr>
          <p:cNvPr id="28" name="Group 27"/>
          <p:cNvGrpSpPr/>
          <p:nvPr/>
        </p:nvGrpSpPr>
        <p:grpSpPr>
          <a:xfrm>
            <a:off x="7267191" y="1839001"/>
            <a:ext cx="4896168" cy="806592"/>
            <a:chOff x="6218237" y="1903115"/>
            <a:chExt cx="4800600" cy="914400"/>
          </a:xfrm>
        </p:grpSpPr>
        <p:sp>
          <p:nvSpPr>
            <p:cNvPr id="29" name="Rectangle 28"/>
            <p:cNvSpPr/>
            <p:nvPr/>
          </p:nvSpPr>
          <p:spPr bwMode="auto">
            <a:xfrm>
              <a:off x="6218237" y="1903115"/>
              <a:ext cx="480060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Acquire and prepare data with extensive query capabilities</a:t>
              </a:r>
            </a:p>
          </p:txBody>
        </p:sp>
        <p:sp>
          <p:nvSpPr>
            <p:cNvPr id="30" name="Rectangle 29"/>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31" name="Group 30"/>
          <p:cNvGrpSpPr/>
          <p:nvPr/>
        </p:nvGrpSpPr>
        <p:grpSpPr>
          <a:xfrm>
            <a:off x="7267191" y="2723269"/>
            <a:ext cx="4896168" cy="806592"/>
            <a:chOff x="6218237" y="1903115"/>
            <a:chExt cx="4800600" cy="914400"/>
          </a:xfrm>
        </p:grpSpPr>
        <p:sp>
          <p:nvSpPr>
            <p:cNvPr id="32" name="Rectangle 31"/>
            <p:cNvSpPr/>
            <p:nvPr/>
          </p:nvSpPr>
          <p:spPr bwMode="auto">
            <a:xfrm>
              <a:off x="6218237" y="1903115"/>
              <a:ext cx="480060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Establish data structure and transform and analyze data</a:t>
              </a:r>
            </a:p>
          </p:txBody>
        </p:sp>
        <p:sp>
          <p:nvSpPr>
            <p:cNvPr id="33" name="Rectangle 3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34" name="Group 33"/>
          <p:cNvGrpSpPr/>
          <p:nvPr/>
        </p:nvGrpSpPr>
        <p:grpSpPr>
          <a:xfrm>
            <a:off x="7267191" y="3607538"/>
            <a:ext cx="4896168" cy="806592"/>
            <a:chOff x="6218237" y="1903115"/>
            <a:chExt cx="4800600" cy="914400"/>
          </a:xfrm>
        </p:grpSpPr>
        <p:sp>
          <p:nvSpPr>
            <p:cNvPr id="37" name="Rectangle 36"/>
            <p:cNvSpPr/>
            <p:nvPr/>
          </p:nvSpPr>
          <p:spPr bwMode="auto">
            <a:xfrm>
              <a:off x="6218237" y="1903115"/>
              <a:ext cx="480060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Explore data in new ways through a freeform, drag-and-drop canvas</a:t>
              </a:r>
            </a:p>
          </p:txBody>
        </p:sp>
        <p:sp>
          <p:nvSpPr>
            <p:cNvPr id="40" name="Rectangle 39"/>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42" name="Group 41"/>
          <p:cNvGrpSpPr/>
          <p:nvPr/>
        </p:nvGrpSpPr>
        <p:grpSpPr>
          <a:xfrm>
            <a:off x="7267191" y="4491807"/>
            <a:ext cx="4896168" cy="537728"/>
            <a:chOff x="6218237" y="1903115"/>
            <a:chExt cx="4800600" cy="914400"/>
          </a:xfrm>
        </p:grpSpPr>
        <p:sp>
          <p:nvSpPr>
            <p:cNvPr id="43" name="Rectangle 42"/>
            <p:cNvSpPr/>
            <p:nvPr/>
          </p:nvSpPr>
          <p:spPr bwMode="auto">
            <a:xfrm>
              <a:off x="6218237" y="1903115"/>
              <a:ext cx="480060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Run R scripts directly in Power BI Desktop</a:t>
              </a:r>
            </a:p>
          </p:txBody>
        </p:sp>
        <p:sp>
          <p:nvSpPr>
            <p:cNvPr id="44" name="Rectangle 43"/>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45" name="Group 44"/>
          <p:cNvGrpSpPr/>
          <p:nvPr/>
        </p:nvGrpSpPr>
        <p:grpSpPr>
          <a:xfrm>
            <a:off x="7267191" y="5107212"/>
            <a:ext cx="4896168" cy="806592"/>
            <a:chOff x="6218237" y="1903115"/>
            <a:chExt cx="4800600" cy="914400"/>
          </a:xfrm>
        </p:grpSpPr>
        <p:sp>
          <p:nvSpPr>
            <p:cNvPr id="46" name="Rectangle 45"/>
            <p:cNvSpPr/>
            <p:nvPr/>
          </p:nvSpPr>
          <p:spPr bwMode="auto">
            <a:xfrm>
              <a:off x="6218237" y="1903115"/>
              <a:ext cx="480060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Author reports with a broad range of modern data visualizations</a:t>
              </a:r>
            </a:p>
          </p:txBody>
        </p:sp>
        <p:sp>
          <p:nvSpPr>
            <p:cNvPr id="47" name="Rectangle 46"/>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48" name="Group 47"/>
          <p:cNvGrpSpPr/>
          <p:nvPr/>
        </p:nvGrpSpPr>
        <p:grpSpPr>
          <a:xfrm>
            <a:off x="271391" y="2312411"/>
            <a:ext cx="6568582" cy="3296579"/>
            <a:chOff x="5292322" y="2865392"/>
            <a:chExt cx="6198787" cy="3110989"/>
          </a:xfrm>
        </p:grpSpPr>
        <p:sp>
          <p:nvSpPr>
            <p:cNvPr id="49" name="Freeform 51"/>
            <p:cNvSpPr>
              <a:spLocks/>
            </p:cNvSpPr>
            <p:nvPr/>
          </p:nvSpPr>
          <p:spPr bwMode="auto">
            <a:xfrm>
              <a:off x="5292322" y="5721952"/>
              <a:ext cx="6198787" cy="254429"/>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50" name="Rectangle 49"/>
            <p:cNvSpPr/>
            <p:nvPr/>
          </p:nvSpPr>
          <p:spPr bwMode="auto">
            <a:xfrm>
              <a:off x="5787916" y="2872170"/>
              <a:ext cx="5303734" cy="2856894"/>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51" name="Picture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7876" y="3030097"/>
              <a:ext cx="5013565" cy="2691855"/>
            </a:xfrm>
            <a:prstGeom prst="rect">
              <a:avLst/>
            </a:prstGeom>
            <a:effectLst>
              <a:innerShdw blurRad="114300">
                <a:prstClr val="black"/>
              </a:innerShdw>
            </a:effectLst>
          </p:spPr>
        </p:pic>
        <p:sp>
          <p:nvSpPr>
            <p:cNvPr id="52" name="Freeform: Shape 51"/>
            <p:cNvSpPr/>
            <p:nvPr/>
          </p:nvSpPr>
          <p:spPr bwMode="auto">
            <a:xfrm>
              <a:off x="7435655" y="2865392"/>
              <a:ext cx="3647353" cy="2788064"/>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grpSp>
        <p:nvGrpSpPr>
          <p:cNvPr id="35" name="Group 34"/>
          <p:cNvGrpSpPr/>
          <p:nvPr/>
        </p:nvGrpSpPr>
        <p:grpSpPr>
          <a:xfrm>
            <a:off x="3612169" y="6284636"/>
            <a:ext cx="1130854" cy="335210"/>
            <a:chOff x="6304275" y="6106887"/>
            <a:chExt cx="1108781" cy="328667"/>
          </a:xfrm>
        </p:grpSpPr>
        <p:sp>
          <p:nvSpPr>
            <p:cNvPr id="36"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38"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39" name="Group 38"/>
          <p:cNvGrpSpPr/>
          <p:nvPr/>
        </p:nvGrpSpPr>
        <p:grpSpPr>
          <a:xfrm>
            <a:off x="460447" y="6296907"/>
            <a:ext cx="1172882" cy="327994"/>
            <a:chOff x="288446" y="6118919"/>
            <a:chExt cx="1149989" cy="321592"/>
          </a:xfrm>
        </p:grpSpPr>
        <p:sp>
          <p:nvSpPr>
            <p:cNvPr id="41"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53"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54" name="Group 53"/>
          <p:cNvGrpSpPr/>
          <p:nvPr/>
        </p:nvGrpSpPr>
        <p:grpSpPr>
          <a:xfrm>
            <a:off x="2054729" y="6300063"/>
            <a:ext cx="1136041" cy="345714"/>
            <a:chOff x="1967444" y="6122014"/>
            <a:chExt cx="1113867" cy="338966"/>
          </a:xfrm>
        </p:grpSpPr>
        <p:sp>
          <p:nvSpPr>
            <p:cNvPr id="56"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57"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58" name="Group 57"/>
          <p:cNvGrpSpPr/>
          <p:nvPr/>
        </p:nvGrpSpPr>
        <p:grpSpPr>
          <a:xfrm>
            <a:off x="5164422" y="6284635"/>
            <a:ext cx="2109996" cy="351566"/>
            <a:chOff x="3646520" y="6106887"/>
            <a:chExt cx="2068811" cy="344704"/>
          </a:xfrm>
        </p:grpSpPr>
        <p:sp>
          <p:nvSpPr>
            <p:cNvPr id="60"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61"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62" name="Straight Connector 61"/>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959388"/>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Consolidate data from a broad range </a:t>
            </a:r>
            <a:br>
              <a:rPr lang="en-US" dirty="0"/>
            </a:br>
            <a:r>
              <a:rPr lang="en-US" dirty="0"/>
              <a:t>of sources</a:t>
            </a:r>
          </a:p>
        </p:txBody>
      </p:sp>
      <p:graphicFrame>
        <p:nvGraphicFramePr>
          <p:cNvPr id="37" name="Table 3"/>
          <p:cNvGraphicFramePr>
            <a:graphicFrameLocks noGrp="1"/>
          </p:cNvGraphicFramePr>
          <p:nvPr>
            <p:extLst/>
          </p:nvPr>
        </p:nvGraphicFramePr>
        <p:xfrm>
          <a:off x="295070" y="2441706"/>
          <a:ext cx="7244356" cy="3342770"/>
        </p:xfrm>
        <a:graphic>
          <a:graphicData uri="http://schemas.openxmlformats.org/drawingml/2006/table">
            <a:tbl>
              <a:tblPr firstRow="1" bandRow="1">
                <a:tableStyleId>{7E9639D4-E3E2-4D34-9284-5A2195B3D0D7}</a:tableStyleId>
              </a:tblPr>
              <a:tblGrid>
                <a:gridCol w="819770">
                  <a:extLst>
                    <a:ext uri="{9D8B030D-6E8A-4147-A177-3AD203B41FA5}">
                      <a16:colId xmlns:a16="http://schemas.microsoft.com/office/drawing/2014/main" val="20000"/>
                    </a:ext>
                  </a:extLst>
                </a:gridCol>
                <a:gridCol w="1606749">
                  <a:extLst>
                    <a:ext uri="{9D8B030D-6E8A-4147-A177-3AD203B41FA5}">
                      <a16:colId xmlns:a16="http://schemas.microsoft.com/office/drawing/2014/main" val="20001"/>
                    </a:ext>
                  </a:extLst>
                </a:gridCol>
                <a:gridCol w="1311633">
                  <a:extLst>
                    <a:ext uri="{9D8B030D-6E8A-4147-A177-3AD203B41FA5}">
                      <a16:colId xmlns:a16="http://schemas.microsoft.com/office/drawing/2014/main" val="20002"/>
                    </a:ext>
                  </a:extLst>
                </a:gridCol>
                <a:gridCol w="1464657">
                  <a:extLst>
                    <a:ext uri="{9D8B030D-6E8A-4147-A177-3AD203B41FA5}">
                      <a16:colId xmlns:a16="http://schemas.microsoft.com/office/drawing/2014/main" val="20003"/>
                    </a:ext>
                  </a:extLst>
                </a:gridCol>
                <a:gridCol w="315249">
                  <a:extLst>
                    <a:ext uri="{9D8B030D-6E8A-4147-A177-3AD203B41FA5}">
                      <a16:colId xmlns:a16="http://schemas.microsoft.com/office/drawing/2014/main" val="20005"/>
                    </a:ext>
                  </a:extLst>
                </a:gridCol>
                <a:gridCol w="723125">
                  <a:extLst>
                    <a:ext uri="{9D8B030D-6E8A-4147-A177-3AD203B41FA5}">
                      <a16:colId xmlns:a16="http://schemas.microsoft.com/office/drawing/2014/main" val="20006"/>
                    </a:ext>
                  </a:extLst>
                </a:gridCol>
                <a:gridCol w="1003174">
                  <a:extLst>
                    <a:ext uri="{9D8B030D-6E8A-4147-A177-3AD203B41FA5}">
                      <a16:colId xmlns:a16="http://schemas.microsoft.com/office/drawing/2014/main" val="20004"/>
                    </a:ext>
                  </a:extLst>
                </a:gridCol>
              </a:tblGrid>
              <a:tr h="342910">
                <a:tc>
                  <a:txBody>
                    <a:bodyPr/>
                    <a:lstStyle/>
                    <a:p>
                      <a:pPr algn="l">
                        <a:spcAft>
                          <a:spcPts val="200"/>
                        </a:spcAft>
                      </a:pPr>
                      <a:r>
                        <a:rPr lang="en-US" sz="1400" b="0" dirty="0">
                          <a:latin typeface="Segoe UI Semibold" panose="020B0702040204020203" pitchFamily="34" charset="0"/>
                          <a:cs typeface="Segoe UI Semibold" panose="020B0702040204020203" pitchFamily="34" charset="0"/>
                        </a:rPr>
                        <a:t>File</a:t>
                      </a:r>
                      <a:endParaRPr lang="en-US" sz="1400" b="0" dirty="0">
                        <a:solidFill>
                          <a:schemeClr val="tx1"/>
                        </a:solidFill>
                        <a:latin typeface="Segoe UI Semibold" panose="020B0702040204020203" pitchFamily="34" charset="0"/>
                        <a:cs typeface="Segoe UI Semibold" panose="020B0702040204020203" pitchFamily="34" charset="0"/>
                      </a:endParaRPr>
                    </a:p>
                  </a:txBody>
                  <a:tcPr marL="93247" marR="93247" marT="46623" marB="46623" anchor="ctr">
                    <a:lnL w="3175" cap="flat" cmpd="sng" algn="ctr">
                      <a:solidFill>
                        <a:schemeClr val="tx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spcAft>
                          <a:spcPts val="200"/>
                        </a:spcAft>
                      </a:pPr>
                      <a:r>
                        <a:rPr lang="en-US" sz="1400" b="0" dirty="0">
                          <a:latin typeface="Segoe UI Semibold" panose="020B0702040204020203" pitchFamily="34" charset="0"/>
                          <a:cs typeface="Segoe UI Semibold" panose="020B0702040204020203" pitchFamily="34" charset="0"/>
                        </a:rPr>
                        <a:t>Database </a:t>
                      </a:r>
                      <a:endParaRPr lang="en-US" sz="1400" b="0" dirty="0">
                        <a:solidFill>
                          <a:schemeClr val="tx1"/>
                        </a:solidFill>
                        <a:latin typeface="Segoe UI Semibold" panose="020B0702040204020203" pitchFamily="34" charset="0"/>
                        <a:cs typeface="Segoe UI Semibold" panose="020B0702040204020203" pitchFamily="34" charset="0"/>
                      </a:endParaRPr>
                    </a:p>
                  </a:txBody>
                  <a:tcPr marL="93247" marR="93247" marT="46623" marB="46623"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spcAft>
                          <a:spcPts val="200"/>
                        </a:spcAft>
                      </a:pPr>
                      <a:r>
                        <a:rPr lang="en-US" sz="1400" b="0" dirty="0">
                          <a:latin typeface="Segoe UI Semibold" panose="020B0702040204020203" pitchFamily="34" charset="0"/>
                          <a:cs typeface="Segoe UI Semibold" panose="020B0702040204020203" pitchFamily="34" charset="0"/>
                        </a:rPr>
                        <a:t>Azure</a:t>
                      </a:r>
                      <a:endParaRPr lang="en-US" sz="1400" b="0" dirty="0">
                        <a:solidFill>
                          <a:schemeClr val="tx1"/>
                        </a:solidFill>
                        <a:latin typeface="Segoe UI Semibold" panose="020B0702040204020203" pitchFamily="34" charset="0"/>
                        <a:cs typeface="Segoe UI Semibold" panose="020B0702040204020203" pitchFamily="34" charset="0"/>
                      </a:endParaRPr>
                    </a:p>
                  </a:txBody>
                  <a:tcPr marL="93247" marR="93247" marT="46623" marB="46623"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l">
                        <a:spcAft>
                          <a:spcPts val="200"/>
                        </a:spcAft>
                      </a:pPr>
                      <a:r>
                        <a:rPr lang="en-US" sz="1400" b="0" dirty="0">
                          <a:latin typeface="Segoe UI Semibold" panose="020B0702040204020203" pitchFamily="34" charset="0"/>
                          <a:cs typeface="Segoe UI Semibold" panose="020B0702040204020203" pitchFamily="34" charset="0"/>
                        </a:rPr>
                        <a:t>Online</a:t>
                      </a:r>
                      <a:r>
                        <a:rPr lang="en-US" sz="1400" b="0" baseline="0" dirty="0">
                          <a:latin typeface="Segoe UI Semibold" panose="020B0702040204020203" pitchFamily="34" charset="0"/>
                          <a:cs typeface="Segoe UI Semibold" panose="020B0702040204020203" pitchFamily="34" charset="0"/>
                        </a:rPr>
                        <a:t> Services</a:t>
                      </a:r>
                      <a:endParaRPr lang="en-US" sz="1400" b="0" dirty="0">
                        <a:solidFill>
                          <a:schemeClr val="tx1"/>
                        </a:solidFill>
                        <a:latin typeface="Segoe UI Semibold" panose="020B0702040204020203" pitchFamily="34" charset="0"/>
                        <a:cs typeface="Segoe UI Semibold" panose="020B0702040204020203" pitchFamily="34" charset="0"/>
                      </a:endParaRPr>
                    </a:p>
                  </a:txBody>
                  <a:tcPr marL="93247" marR="93247" marT="46623" marB="46623"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pPr marL="576263" indent="-112713" algn="l"/>
                      <a:r>
                        <a:rPr lang="en-US" sz="1200" b="1" kern="1200" baseline="0" dirty="0">
                          <a:solidFill>
                            <a:schemeClr val="bg1"/>
                          </a:solidFill>
                          <a:latin typeface="+mn-lt"/>
                          <a:ea typeface="+mn-ea"/>
                          <a:cs typeface="+mn-cs"/>
                        </a:rPr>
                        <a:t>Other</a:t>
                      </a:r>
                    </a:p>
                  </a:txBody>
                  <a:tcPr marL="91427" marR="91427" marT="45713" marB="45713" anchor="ctr">
                    <a:lnL w="9525" cap="flat" cmpd="sng" algn="ctr">
                      <a:solidFill>
                        <a:schemeClr val="bg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solidFill>
                      <a:schemeClr val="tx2"/>
                    </a:solidFill>
                  </a:tcPr>
                </a:tc>
                <a:tc>
                  <a:txBody>
                    <a:bodyPr/>
                    <a:lstStyle/>
                    <a:p>
                      <a:pPr marL="0" algn="ctr" defTabSz="914367" rtl="0" eaLnBrk="1" latinLnBrk="0" hangingPunct="1">
                        <a:spcAft>
                          <a:spcPts val="200"/>
                        </a:spcAft>
                      </a:pPr>
                      <a:r>
                        <a:rPr lang="en-US" sz="1400" b="0" kern="1200" dirty="0">
                          <a:solidFill>
                            <a:schemeClr val="bg1"/>
                          </a:solidFill>
                          <a:latin typeface="Segoe UI Semibold" panose="020B0702040204020203" pitchFamily="34" charset="0"/>
                          <a:ea typeface="+mn-ea"/>
                          <a:cs typeface="Segoe UI Semibold" panose="020B0702040204020203" pitchFamily="34" charset="0"/>
                        </a:rPr>
                        <a:t>Other</a:t>
                      </a:r>
                    </a:p>
                  </a:txBody>
                  <a:tcPr marL="93260" marR="93260" marT="46630" marB="46630" anchor="ctr">
                    <a:lnL w="3175" cap="flat" cmpd="sng" algn="ctr">
                      <a:solidFill>
                        <a:schemeClr val="bg1"/>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2999860">
                <a:tc>
                  <a:txBody>
                    <a:bodyPr/>
                    <a:lstStyle/>
                    <a:p>
                      <a:pPr marL="125413" indent="-125413">
                        <a:lnSpc>
                          <a:spcPct val="100000"/>
                        </a:lnSpc>
                        <a:spcBef>
                          <a:spcPts val="0"/>
                        </a:spcBef>
                        <a:spcAft>
                          <a:spcPts val="200"/>
                        </a:spcAft>
                        <a:buFont typeface="Arial" panose="020B0604020202020204" pitchFamily="34" charset="0"/>
                        <a:buChar char="•"/>
                      </a:pPr>
                      <a:r>
                        <a:rPr lang="en-US" sz="900" dirty="0">
                          <a:solidFill>
                            <a:schemeClr val="tx1"/>
                          </a:solidFill>
                        </a:rPr>
                        <a:t>CSV</a:t>
                      </a:r>
                    </a:p>
                    <a:p>
                      <a:pPr marL="125413" indent="-125413">
                        <a:lnSpc>
                          <a:spcPct val="100000"/>
                        </a:lnSpc>
                        <a:spcBef>
                          <a:spcPts val="0"/>
                        </a:spcBef>
                        <a:spcAft>
                          <a:spcPts val="200"/>
                        </a:spcAft>
                        <a:buFont typeface="Arial" panose="020B0604020202020204" pitchFamily="34" charset="0"/>
                        <a:buChar char="•"/>
                      </a:pPr>
                      <a:r>
                        <a:rPr lang="en-US" sz="900" dirty="0">
                          <a:solidFill>
                            <a:schemeClr val="tx1"/>
                          </a:solidFill>
                        </a:rPr>
                        <a:t>Excel</a:t>
                      </a:r>
                    </a:p>
                    <a:p>
                      <a:pPr marL="125413" indent="-125413">
                        <a:lnSpc>
                          <a:spcPct val="100000"/>
                        </a:lnSpc>
                        <a:spcBef>
                          <a:spcPts val="0"/>
                        </a:spcBef>
                        <a:spcAft>
                          <a:spcPts val="200"/>
                        </a:spcAft>
                        <a:buFont typeface="Arial" panose="020B0604020202020204" pitchFamily="34" charset="0"/>
                        <a:buChar char="•"/>
                      </a:pPr>
                      <a:r>
                        <a:rPr lang="en-US" sz="900" dirty="0">
                          <a:solidFill>
                            <a:schemeClr val="tx1"/>
                          </a:solidFill>
                        </a:rPr>
                        <a:t>JSON</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dirty="0">
                          <a:solidFill>
                            <a:schemeClr val="tx1"/>
                          </a:solidFill>
                        </a:rPr>
                        <a:t>SharePoint Folder</a:t>
                      </a:r>
                      <a:endParaRPr lang="en-US" sz="900" b="1" dirty="0">
                        <a:solidFill>
                          <a:schemeClr val="tx1"/>
                        </a:solidFill>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dirty="0">
                          <a:solidFill>
                            <a:schemeClr val="tx1"/>
                          </a:solidFill>
                        </a:rPr>
                        <a:t>Text</a:t>
                      </a:r>
                    </a:p>
                    <a:p>
                      <a:pPr marL="125413" indent="-125413">
                        <a:lnSpc>
                          <a:spcPct val="100000"/>
                        </a:lnSpc>
                        <a:spcBef>
                          <a:spcPts val="0"/>
                        </a:spcBef>
                        <a:spcAft>
                          <a:spcPts val="200"/>
                        </a:spcAft>
                        <a:buFont typeface="Arial" panose="020B0604020202020204" pitchFamily="34" charset="0"/>
                        <a:buChar char="•"/>
                      </a:pPr>
                      <a:r>
                        <a:rPr lang="en-US" sz="900" dirty="0">
                          <a:solidFill>
                            <a:schemeClr val="tx1"/>
                          </a:solidFill>
                        </a:rPr>
                        <a:t>XML</a:t>
                      </a:r>
                    </a:p>
                  </a:txBody>
                  <a:tcPr marL="93247" marR="93247" marT="46623" marB="46623">
                    <a:lnL w="3175"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Access</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rPr>
                        <a:t>Amazon Redshift</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DirectQuery for SQL Server</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IBM DB2</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rPr>
                        <a:t>IBM Informix</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rPr>
                        <a:t>Impala</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MySQL</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Oracle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PostgreSQL</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SAP</a:t>
                      </a:r>
                      <a:r>
                        <a:rPr lang="en-US" sz="900" kern="1200" baseline="0" dirty="0">
                          <a:solidFill>
                            <a:schemeClr val="tx1"/>
                          </a:solidFill>
                          <a:latin typeface="+mn-lt"/>
                          <a:ea typeface="+mn-ea"/>
                          <a:cs typeface="+mn-cs"/>
                        </a:rPr>
                        <a:t> Business Warehouse</a:t>
                      </a:r>
                      <a:endParaRPr lang="en-US" sz="90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SAP HANA</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Snowflake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SQL Server</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SQL Server Analysis Services</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rPr>
                        <a:t>Sybase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rPr>
                        <a:t>Teradata</a:t>
                      </a:r>
                    </a:p>
                  </a:txBody>
                  <a:tcPr marL="93247" marR="93247" marT="46623" marB="46623">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Blob Storage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Data Lake Store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DirectQuery for SQL Database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err="1">
                          <a:solidFill>
                            <a:schemeClr val="tx1"/>
                          </a:solidFill>
                          <a:latin typeface="+mn-lt"/>
                          <a:ea typeface="+mn-ea"/>
                          <a:cs typeface="+mn-cs"/>
                        </a:rPr>
                        <a:t>DocumentDB</a:t>
                      </a:r>
                      <a:endParaRPr lang="en-US" sz="90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HDInsight</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HDInsight Spark</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Marketplace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SQL Database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SQL Data Warehouse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Table Storage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None/>
                        <a:tabLst/>
                        <a:defRPr/>
                      </a:pPr>
                      <a:endParaRPr lang="en-US" sz="900" kern="1200" dirty="0">
                        <a:solidFill>
                          <a:schemeClr val="tx1"/>
                        </a:solidFill>
                        <a:latin typeface="+mn-lt"/>
                        <a:ea typeface="+mn-ea"/>
                        <a:cs typeface="+mn-cs"/>
                      </a:endParaRPr>
                    </a:p>
                  </a:txBody>
                  <a:tcPr marL="93247" marR="93247" marT="46623" marB="46623">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err="1">
                          <a:solidFill>
                            <a:schemeClr val="tx1"/>
                          </a:solidFill>
                          <a:latin typeface="+mn-lt"/>
                          <a:ea typeface="+mn-ea"/>
                          <a:cs typeface="+mn-cs"/>
                        </a:rPr>
                        <a:t>appFigures</a:t>
                      </a:r>
                      <a:endParaRPr lang="en-US" sz="900" b="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Azure Enterprise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comScore Digital Analytics</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Dynamics 365 for Financials</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Dynamics CRM Online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Exchange Online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Facebook </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GitHub</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Google Analytics</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MailChimp</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err="1">
                          <a:solidFill>
                            <a:schemeClr val="tx1"/>
                          </a:solidFill>
                          <a:latin typeface="+mn-lt"/>
                          <a:ea typeface="+mn-ea"/>
                          <a:cs typeface="+mn-cs"/>
                        </a:rPr>
                        <a:t>Marketo</a:t>
                      </a:r>
                      <a:endParaRPr lang="en-US" sz="90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err="1">
                          <a:solidFill>
                            <a:schemeClr val="tx1"/>
                          </a:solidFill>
                          <a:latin typeface="+mn-lt"/>
                          <a:ea typeface="+mn-ea"/>
                          <a:cs typeface="+mn-cs"/>
                        </a:rPr>
                        <a:t>Mixpanel</a:t>
                      </a:r>
                      <a:endParaRPr lang="en-US" sz="900" b="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err="1">
                          <a:solidFill>
                            <a:schemeClr val="tx1"/>
                          </a:solidFill>
                          <a:latin typeface="+mn-lt"/>
                          <a:ea typeface="+mn-ea"/>
                          <a:cs typeface="+mn-cs"/>
                        </a:rPr>
                        <a:t>Planview</a:t>
                      </a:r>
                      <a:r>
                        <a:rPr lang="en-US" sz="900" b="0" kern="1200" baseline="0" dirty="0">
                          <a:solidFill>
                            <a:schemeClr val="tx1"/>
                          </a:solidFill>
                          <a:latin typeface="+mn-lt"/>
                          <a:ea typeface="+mn-ea"/>
                          <a:cs typeface="+mn-cs"/>
                        </a:rPr>
                        <a:t> Enterprise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baseline="0" dirty="0" err="1">
                          <a:solidFill>
                            <a:schemeClr val="tx1"/>
                          </a:solidFill>
                          <a:latin typeface="+mn-lt"/>
                          <a:ea typeface="+mn-ea"/>
                          <a:cs typeface="+mn-cs"/>
                        </a:rPr>
                        <a:t>ProjectPlace</a:t>
                      </a:r>
                      <a:endParaRPr lang="en-US" sz="900" b="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QuickBooks</a:t>
                      </a:r>
                      <a:r>
                        <a:rPr lang="en-US" sz="900" kern="1200" baseline="0" dirty="0">
                          <a:solidFill>
                            <a:schemeClr val="tx1"/>
                          </a:solidFill>
                          <a:latin typeface="+mn-lt"/>
                          <a:ea typeface="+mn-ea"/>
                          <a:cs typeface="+mn-cs"/>
                        </a:rPr>
                        <a:t> Online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Salesforce</a:t>
                      </a:r>
                      <a:endParaRPr lang="en-US" sz="900" kern="1200" baseline="0" dirty="0">
                        <a:solidFill>
                          <a:schemeClr val="tx1"/>
                        </a:solidFill>
                        <a:latin typeface="+mn-lt"/>
                        <a:ea typeface="+mn-ea"/>
                        <a:cs typeface="+mn-cs"/>
                      </a:endParaRPr>
                    </a:p>
                  </a:txBody>
                  <a:tcPr marL="93247" marR="93247" marT="46623" marB="46623">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gridSpan="2">
                  <a:txBody>
                    <a:bodyPr/>
                    <a:lstStyle/>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SharePoint Online</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baseline="0" dirty="0">
                          <a:solidFill>
                            <a:schemeClr val="tx1"/>
                          </a:solidFill>
                          <a:latin typeface="+mn-lt"/>
                          <a:ea typeface="+mn-ea"/>
                          <a:cs typeface="+mn-cs"/>
                        </a:rPr>
                        <a:t>Smartsheet</a:t>
                      </a:r>
                      <a:endParaRPr lang="en-US" sz="90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a:solidFill>
                            <a:schemeClr val="tx1"/>
                          </a:solidFill>
                          <a:latin typeface="+mn-lt"/>
                          <a:ea typeface="+mn-ea"/>
                          <a:cs typeface="+mn-cs"/>
                        </a:rPr>
                        <a:t>Spark</a:t>
                      </a:r>
                      <a:endParaRPr lang="en-US" sz="900" b="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err="1">
                          <a:solidFill>
                            <a:schemeClr val="tx1"/>
                          </a:solidFill>
                          <a:latin typeface="+mn-lt"/>
                          <a:ea typeface="+mn-ea"/>
                          <a:cs typeface="+mn-cs"/>
                        </a:rPr>
                        <a:t>SparkPost</a:t>
                      </a:r>
                      <a:endParaRPr lang="en-US" sz="900" b="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baseline="0" dirty="0">
                          <a:solidFill>
                            <a:schemeClr val="tx1"/>
                          </a:solidFill>
                          <a:latin typeface="+mn-lt"/>
                          <a:ea typeface="+mn-ea"/>
                          <a:cs typeface="+mn-cs"/>
                        </a:rPr>
                        <a:t>SQL Sentry</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baseline="0" dirty="0">
                          <a:solidFill>
                            <a:schemeClr val="tx1"/>
                          </a:solidFill>
                          <a:latin typeface="+mn-lt"/>
                          <a:ea typeface="+mn-ea"/>
                          <a:cs typeface="+mn-cs"/>
                        </a:rPr>
                        <a:t>Stripe</a:t>
                      </a:r>
                      <a:endParaRPr lang="en-US" sz="90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err="1">
                          <a:solidFill>
                            <a:schemeClr val="tx1"/>
                          </a:solidFill>
                          <a:latin typeface="+mn-lt"/>
                          <a:ea typeface="+mn-ea"/>
                          <a:cs typeface="+mn-cs"/>
                        </a:rPr>
                        <a:t>SweetIQ</a:t>
                      </a:r>
                      <a:endParaRPr lang="en-US" sz="90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err="1">
                          <a:solidFill>
                            <a:schemeClr val="tx1"/>
                          </a:solidFill>
                          <a:latin typeface="+mn-lt"/>
                          <a:ea typeface="+mn-ea"/>
                          <a:cs typeface="+mn-cs"/>
                        </a:rPr>
                        <a:t>Troux</a:t>
                      </a:r>
                      <a:endParaRPr lang="en-US" sz="900" b="0" kern="1200" dirty="0">
                        <a:solidFill>
                          <a:schemeClr val="tx1"/>
                        </a:solidFill>
                        <a:latin typeface="+mn-lt"/>
                        <a:ea typeface="+mn-ea"/>
                        <a:cs typeface="+mn-cs"/>
                      </a:endParaRP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err="1">
                          <a:solidFill>
                            <a:schemeClr val="tx1"/>
                          </a:solidFill>
                          <a:latin typeface="+mn-lt"/>
                          <a:ea typeface="+mn-ea"/>
                          <a:cs typeface="+mn-cs"/>
                        </a:rPr>
                        <a:t>Twilio</a:t>
                      </a:r>
                      <a:endParaRPr lang="en-US" sz="90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err="1">
                          <a:solidFill>
                            <a:schemeClr val="tx1"/>
                          </a:solidFill>
                          <a:latin typeface="+mn-lt"/>
                          <a:ea typeface="+mn-ea"/>
                          <a:cs typeface="+mn-cs"/>
                        </a:rPr>
                        <a:t>tyGraph</a:t>
                      </a:r>
                      <a:endParaRPr lang="en-US" sz="900" b="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err="1">
                          <a:solidFill>
                            <a:schemeClr val="tx1"/>
                          </a:solidFill>
                          <a:latin typeface="+mn-lt"/>
                          <a:ea typeface="+mn-ea"/>
                          <a:cs typeface="+mn-cs"/>
                        </a:rPr>
                        <a:t>Webtrends</a:t>
                      </a:r>
                      <a:endParaRPr lang="en-US" sz="900" b="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kern="1200" dirty="0" err="1">
                          <a:solidFill>
                            <a:schemeClr val="tx1"/>
                          </a:solidFill>
                          <a:latin typeface="+mn-lt"/>
                          <a:ea typeface="+mn-ea"/>
                          <a:cs typeface="+mn-cs"/>
                        </a:rPr>
                        <a:t>Zendesk</a:t>
                      </a:r>
                      <a:endParaRPr lang="en-US" sz="900" b="0" kern="1200" dirty="0">
                        <a:solidFill>
                          <a:schemeClr val="tx1"/>
                        </a:solidFill>
                        <a:latin typeface="+mn-lt"/>
                        <a:ea typeface="+mn-ea"/>
                        <a:cs typeface="+mn-cs"/>
                      </a:endParaRPr>
                    </a:p>
                    <a:p>
                      <a:pPr marL="125413" lvl="0" indent="-125413" algn="l" defTabSz="914367" rtl="0" eaLnBrk="1" latinLnBrk="0" hangingPunct="1">
                        <a:lnSpc>
                          <a:spcPct val="100000"/>
                        </a:lnSpc>
                        <a:spcBef>
                          <a:spcPts val="0"/>
                        </a:spcBef>
                        <a:spcAft>
                          <a:spcPts val="200"/>
                        </a:spcAft>
                        <a:buFont typeface="Arial" panose="020B0604020202020204" pitchFamily="34" charset="0"/>
                        <a:buNone/>
                      </a:pPr>
                      <a:endParaRPr lang="en-US" sz="900" b="0" kern="1200" dirty="0">
                        <a:solidFill>
                          <a:schemeClr val="tx1"/>
                        </a:solidFill>
                        <a:latin typeface="+mn-lt"/>
                        <a:ea typeface="+mn-ea"/>
                        <a:cs typeface="+mn-cs"/>
                      </a:endParaRPr>
                    </a:p>
                  </a:txBody>
                  <a:tcPr marL="93247" marR="93247" marT="46623" marB="46623">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hMerge="1">
                  <a:txBody>
                    <a:bodyPr/>
                    <a:lstStyle/>
                    <a:p>
                      <a:endParaRPr lang="en-US"/>
                    </a:p>
                  </a:txBody>
                  <a:tcPr/>
                </a:tc>
                <a:tc>
                  <a:txBody>
                    <a:bodyPr/>
                    <a:lstStyle/>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Active Directory </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kern="1200" dirty="0">
                          <a:solidFill>
                            <a:schemeClr val="tx1"/>
                          </a:solidFill>
                          <a:latin typeface="+mn-lt"/>
                          <a:ea typeface="+mn-ea"/>
                          <a:cs typeface="+mn-cs"/>
                        </a:rPr>
                        <a:t>Blank Query</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Hadoop File (HDFS)</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Microsoft Exchange</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OData Feed</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ODBC</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OLEDB</a:t>
                      </a:r>
                    </a:p>
                    <a:p>
                      <a:pPr marL="125413" lvl="0" indent="-125413" algn="l" defTabSz="914367" rtl="0" eaLnBrk="1" latinLnBrk="0" hangingPunct="1">
                        <a:lnSpc>
                          <a:spcPct val="100000"/>
                        </a:lnSpc>
                        <a:spcBef>
                          <a:spcPts val="0"/>
                        </a:spcBef>
                        <a:spcAft>
                          <a:spcPts val="200"/>
                        </a:spcAft>
                        <a:buFont typeface="Arial" panose="020B0604020202020204" pitchFamily="34" charset="0"/>
                        <a:buChar char="•"/>
                      </a:pPr>
                      <a:r>
                        <a:rPr lang="en-US" sz="900" b="0" kern="1200" dirty="0">
                          <a:solidFill>
                            <a:schemeClr val="tx1"/>
                          </a:solidFill>
                          <a:latin typeface="+mn-lt"/>
                          <a:ea typeface="+mn-ea"/>
                          <a:cs typeface="+mn-cs"/>
                        </a:rPr>
                        <a:t>R Script</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SharePoint List</a:t>
                      </a:r>
                    </a:p>
                    <a:p>
                      <a:pPr marL="125413" marR="0" lvl="0" indent="-125413" algn="l" defTabSz="914367"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900" b="0" kern="1200" dirty="0">
                          <a:solidFill>
                            <a:schemeClr val="tx1"/>
                          </a:solidFill>
                          <a:latin typeface="+mn-lt"/>
                          <a:ea typeface="+mn-ea"/>
                          <a:cs typeface="+mn-cs"/>
                        </a:rPr>
                        <a:t>Web</a:t>
                      </a:r>
                    </a:p>
                  </a:txBody>
                  <a:tcPr marL="93247" marR="93247" marT="46623" marB="46623">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38" name="Rectangle 3"/>
          <p:cNvSpPr/>
          <p:nvPr/>
        </p:nvSpPr>
        <p:spPr bwMode="auto">
          <a:xfrm>
            <a:off x="275481" y="1992198"/>
            <a:ext cx="8386217" cy="34477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32563"/>
            <a:r>
              <a:rPr lang="en-US" sz="1836" i="1" dirty="0">
                <a:solidFill>
                  <a:schemeClr val="accent1"/>
                </a:solidFill>
                <a:latin typeface="Segoe UI Light"/>
                <a:hlinkClick r:id="rId3"/>
              </a:rPr>
              <a:t>Data sources available in Power BI Desktop</a:t>
            </a:r>
            <a:endParaRPr lang="en-US" sz="1836" i="1" dirty="0">
              <a:solidFill>
                <a:schemeClr val="accent1"/>
              </a:solidFill>
              <a:latin typeface="Segoe UI Light"/>
            </a:endParaRPr>
          </a:p>
        </p:txBody>
      </p:sp>
      <p:grpSp>
        <p:nvGrpSpPr>
          <p:cNvPr id="5" name="Group 4"/>
          <p:cNvGrpSpPr/>
          <p:nvPr/>
        </p:nvGrpSpPr>
        <p:grpSpPr>
          <a:xfrm>
            <a:off x="7810761" y="1912503"/>
            <a:ext cx="4352598" cy="3876246"/>
            <a:chOff x="7657440" y="1754313"/>
            <a:chExt cx="4267640" cy="3980236"/>
          </a:xfrm>
        </p:grpSpPr>
        <p:grpSp>
          <p:nvGrpSpPr>
            <p:cNvPr id="52" name="Group 51"/>
            <p:cNvGrpSpPr/>
            <p:nvPr/>
          </p:nvGrpSpPr>
          <p:grpSpPr>
            <a:xfrm>
              <a:off x="7657440" y="1754313"/>
              <a:ext cx="4267640" cy="1005840"/>
              <a:chOff x="6218237" y="1903115"/>
              <a:chExt cx="4267640" cy="914400"/>
            </a:xfrm>
          </p:grpSpPr>
          <p:sp>
            <p:nvSpPr>
              <p:cNvPr id="65" name="Rectangle 64"/>
              <p:cNvSpPr/>
              <p:nvPr/>
            </p:nvSpPr>
            <p:spPr bwMode="auto">
              <a:xfrm>
                <a:off x="6218237" y="1903115"/>
                <a:ext cx="4267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Use Query functionality to connect to variety of data sources beyond those in powerbi.com</a:t>
                </a:r>
              </a:p>
            </p:txBody>
          </p:sp>
          <p:sp>
            <p:nvSpPr>
              <p:cNvPr id="66" name="Rectangle 65"/>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3" name="Group 52"/>
            <p:cNvGrpSpPr/>
            <p:nvPr/>
          </p:nvGrpSpPr>
          <p:grpSpPr>
            <a:xfrm>
              <a:off x="7657440" y="2867698"/>
              <a:ext cx="4267640" cy="822960"/>
              <a:chOff x="6218237" y="1903115"/>
              <a:chExt cx="4267640" cy="914401"/>
            </a:xfrm>
          </p:grpSpPr>
          <p:sp>
            <p:nvSpPr>
              <p:cNvPr id="63" name="Rectangle 62"/>
              <p:cNvSpPr/>
              <p:nvPr/>
            </p:nvSpPr>
            <p:spPr bwMode="auto">
              <a:xfrm>
                <a:off x="6218237" y="1903116"/>
                <a:ext cx="4267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Navigate data quickly with in-memory processing that optimizes performance </a:t>
                </a:r>
              </a:p>
            </p:txBody>
          </p:sp>
          <p:sp>
            <p:nvSpPr>
              <p:cNvPr id="64" name="Rectangle 63"/>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4" name="Group 53"/>
            <p:cNvGrpSpPr/>
            <p:nvPr/>
          </p:nvGrpSpPr>
          <p:grpSpPr>
            <a:xfrm>
              <a:off x="7657440" y="3798203"/>
              <a:ext cx="4267640" cy="1005840"/>
              <a:chOff x="6218237" y="1903115"/>
              <a:chExt cx="4267640" cy="914401"/>
            </a:xfrm>
          </p:grpSpPr>
          <p:sp>
            <p:nvSpPr>
              <p:cNvPr id="61" name="Rectangle 60"/>
              <p:cNvSpPr/>
              <p:nvPr/>
            </p:nvSpPr>
            <p:spPr bwMode="auto">
              <a:xfrm>
                <a:off x="6218237" y="1903116"/>
                <a:ext cx="4267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Pare down datasets to only what’s needed by editing queries before data loading</a:t>
                </a:r>
              </a:p>
            </p:txBody>
          </p:sp>
          <p:sp>
            <p:nvSpPr>
              <p:cNvPr id="62" name="Rectangle 61"/>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5" name="Group 54"/>
            <p:cNvGrpSpPr/>
            <p:nvPr/>
          </p:nvGrpSpPr>
          <p:grpSpPr>
            <a:xfrm>
              <a:off x="7657440" y="4911589"/>
              <a:ext cx="4267640" cy="822960"/>
              <a:chOff x="6218237" y="1903115"/>
              <a:chExt cx="4267640" cy="914400"/>
            </a:xfrm>
          </p:grpSpPr>
          <p:sp>
            <p:nvSpPr>
              <p:cNvPr id="59" name="Rectangle 58"/>
              <p:cNvSpPr/>
              <p:nvPr/>
            </p:nvSpPr>
            <p:spPr bwMode="auto">
              <a:xfrm>
                <a:off x="6218237" y="1903115"/>
                <a:ext cx="4267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Automatically find related tables when connecting to database sources</a:t>
                </a:r>
              </a:p>
            </p:txBody>
          </p:sp>
          <p:sp>
            <p:nvSpPr>
              <p:cNvPr id="60" name="Rectangle 59"/>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grpSp>
        <p:nvGrpSpPr>
          <p:cNvPr id="39" name="Group 38"/>
          <p:cNvGrpSpPr/>
          <p:nvPr/>
        </p:nvGrpSpPr>
        <p:grpSpPr>
          <a:xfrm>
            <a:off x="3612169" y="6284636"/>
            <a:ext cx="1130854" cy="335210"/>
            <a:chOff x="6304275" y="6106887"/>
            <a:chExt cx="1108781" cy="328667"/>
          </a:xfrm>
        </p:grpSpPr>
        <p:sp>
          <p:nvSpPr>
            <p:cNvPr id="40"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41"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42" name="Group 41"/>
          <p:cNvGrpSpPr/>
          <p:nvPr/>
        </p:nvGrpSpPr>
        <p:grpSpPr>
          <a:xfrm>
            <a:off x="460447" y="6296907"/>
            <a:ext cx="1172882" cy="327994"/>
            <a:chOff x="288446" y="6118919"/>
            <a:chExt cx="1149989" cy="321592"/>
          </a:xfrm>
        </p:grpSpPr>
        <p:sp>
          <p:nvSpPr>
            <p:cNvPr id="43"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44"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45" name="Group 44"/>
          <p:cNvGrpSpPr/>
          <p:nvPr/>
        </p:nvGrpSpPr>
        <p:grpSpPr>
          <a:xfrm>
            <a:off x="2054729" y="6300063"/>
            <a:ext cx="1136041" cy="345714"/>
            <a:chOff x="1967444" y="6122014"/>
            <a:chExt cx="1113867" cy="338966"/>
          </a:xfrm>
        </p:grpSpPr>
        <p:sp>
          <p:nvSpPr>
            <p:cNvPr id="46"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47"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50" name="Group 49"/>
          <p:cNvGrpSpPr/>
          <p:nvPr/>
        </p:nvGrpSpPr>
        <p:grpSpPr>
          <a:xfrm>
            <a:off x="5164422" y="6284635"/>
            <a:ext cx="2109996" cy="351566"/>
            <a:chOff x="3646520" y="6106887"/>
            <a:chExt cx="2068811" cy="344704"/>
          </a:xfrm>
        </p:grpSpPr>
        <p:sp>
          <p:nvSpPr>
            <p:cNvPr id="51"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56"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57" name="Straight Connector 56"/>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bwMode="auto">
          <a:xfrm>
            <a:off x="199583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69" name="Rectangle 68"/>
          <p:cNvSpPr/>
          <p:nvPr/>
        </p:nvSpPr>
        <p:spPr bwMode="auto">
          <a:xfrm>
            <a:off x="5056847" y="6216990"/>
            <a:ext cx="2325147"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70" name="Rectangle 69"/>
          <p:cNvSpPr/>
          <p:nvPr/>
        </p:nvSpPr>
        <p:spPr bwMode="auto">
          <a:xfrm>
            <a:off x="352157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843856928"/>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Data Connectivity Modes in Power BI Desktop</a:t>
            </a:r>
            <a:endParaRPr lang="en-US" dirty="0"/>
          </a:p>
        </p:txBody>
      </p:sp>
      <p:graphicFrame>
        <p:nvGraphicFramePr>
          <p:cNvPr id="22" name="Table 21"/>
          <p:cNvGraphicFramePr>
            <a:graphicFrameLocks noGrp="1"/>
          </p:cNvGraphicFramePr>
          <p:nvPr>
            <p:extLst/>
          </p:nvPr>
        </p:nvGraphicFramePr>
        <p:xfrm>
          <a:off x="275482" y="1450896"/>
          <a:ext cx="8818283" cy="4463559"/>
        </p:xfrm>
        <a:graphic>
          <a:graphicData uri="http://schemas.openxmlformats.org/drawingml/2006/table">
            <a:tbl>
              <a:tblPr firstRow="1" bandRow="1">
                <a:tableStyleId>{7E9639D4-E3E2-4D34-9284-5A2195B3D0D7}</a:tableStyleId>
              </a:tblPr>
              <a:tblGrid>
                <a:gridCol w="2515249">
                  <a:extLst>
                    <a:ext uri="{9D8B030D-6E8A-4147-A177-3AD203B41FA5}">
                      <a16:colId xmlns:a16="http://schemas.microsoft.com/office/drawing/2014/main" val="123503513"/>
                    </a:ext>
                  </a:extLst>
                </a:gridCol>
                <a:gridCol w="2101011">
                  <a:extLst>
                    <a:ext uri="{9D8B030D-6E8A-4147-A177-3AD203B41FA5}">
                      <a16:colId xmlns:a16="http://schemas.microsoft.com/office/drawing/2014/main" val="984209042"/>
                    </a:ext>
                  </a:extLst>
                </a:gridCol>
                <a:gridCol w="2101011">
                  <a:extLst>
                    <a:ext uri="{9D8B030D-6E8A-4147-A177-3AD203B41FA5}">
                      <a16:colId xmlns:a16="http://schemas.microsoft.com/office/drawing/2014/main" val="3835180992"/>
                    </a:ext>
                  </a:extLst>
                </a:gridCol>
                <a:gridCol w="2101011">
                  <a:extLst>
                    <a:ext uri="{9D8B030D-6E8A-4147-A177-3AD203B41FA5}">
                      <a16:colId xmlns:a16="http://schemas.microsoft.com/office/drawing/2014/main" val="166777511"/>
                    </a:ext>
                  </a:extLst>
                </a:gridCol>
              </a:tblGrid>
              <a:tr h="309020">
                <a:tc>
                  <a:txBody>
                    <a:bodyPr/>
                    <a:lstStyle/>
                    <a:p>
                      <a:pPr marL="0" algn="l" defTabSz="914367" rtl="0" eaLnBrk="1" latinLnBrk="0" hangingPunct="1"/>
                      <a:endParaRPr lang="en-US" sz="1400" b="1" kern="1200" dirty="0">
                        <a:solidFill>
                          <a:schemeClr val="bg1"/>
                        </a:solidFill>
                        <a:latin typeface="+mn-lt"/>
                        <a:ea typeface="+mn-ea"/>
                        <a:cs typeface="+mn-cs"/>
                      </a:endParaRPr>
                    </a:p>
                  </a:txBody>
                  <a:tcPr marL="91414" marR="91414" marT="45706" marB="45706">
                    <a:lnL w="9525"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a:r>
                        <a:rPr lang="en-US" sz="1400" b="0" kern="1200" dirty="0">
                          <a:solidFill>
                            <a:schemeClr val="bg1"/>
                          </a:solidFill>
                          <a:latin typeface="Segoe UI Semibold" panose="020B0702040204020203" pitchFamily="34" charset="0"/>
                          <a:ea typeface="+mn-ea"/>
                          <a:cs typeface="Segoe UI Semibold" panose="020B0702040204020203" pitchFamily="34" charset="0"/>
                        </a:rPr>
                        <a:t>Import</a:t>
                      </a:r>
                    </a:p>
                  </a:txBody>
                  <a:tcPr marL="91414" marR="91414" marT="45706" marB="45706">
                    <a:lnL w="19050" cap="flat" cmpd="sng" algn="ctr">
                      <a:noFill/>
                      <a:prstDash val="solid"/>
                      <a:round/>
                      <a:headEnd type="none" w="med" len="med"/>
                      <a:tailEnd type="none" w="med" len="med"/>
                    </a:lnL>
                    <a:lnR w="9525" cap="flat" cmpd="sng" algn="ctr">
                      <a:solidFill>
                        <a:schemeClr val="bg1"/>
                      </a:solidFill>
                      <a:prstDash val="solid"/>
                      <a:round/>
                      <a:headEnd type="none" w="med" len="med"/>
                      <a:tailEnd type="none" w="med" len="med"/>
                    </a:lnR>
                    <a:lnT w="31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solidFill>
                  </a:tcPr>
                </a:tc>
                <a:tc>
                  <a:txBody>
                    <a:bodyPr/>
                    <a:lstStyle/>
                    <a:p>
                      <a:pPr algn="ctr"/>
                      <a:r>
                        <a:rPr lang="en-US" sz="1400" b="0" kern="1200" dirty="0">
                          <a:solidFill>
                            <a:schemeClr val="bg1"/>
                          </a:solidFill>
                          <a:latin typeface="Segoe UI Semibold" panose="020B0702040204020203" pitchFamily="34" charset="0"/>
                          <a:ea typeface="+mn-ea"/>
                          <a:cs typeface="Segoe UI Semibold" panose="020B0702040204020203" pitchFamily="34" charset="0"/>
                        </a:rPr>
                        <a:t>DirectQuery</a:t>
                      </a:r>
                    </a:p>
                  </a:txBody>
                  <a:tcPr marL="91414" marR="91414" marT="45706" marB="45706">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1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solidFill>
                  </a:tcPr>
                </a:tc>
                <a:tc>
                  <a:txBody>
                    <a:bodyPr/>
                    <a:lstStyle/>
                    <a:p>
                      <a:pPr algn="ctr"/>
                      <a:r>
                        <a:rPr lang="en-US" sz="1400" b="0" kern="1200" dirty="0">
                          <a:solidFill>
                            <a:schemeClr val="bg1"/>
                          </a:solidFill>
                          <a:latin typeface="Segoe UI Semibold" panose="020B0702040204020203" pitchFamily="34" charset="0"/>
                          <a:ea typeface="+mn-ea"/>
                          <a:cs typeface="Segoe UI Semibold" panose="020B0702040204020203" pitchFamily="34" charset="0"/>
                        </a:rPr>
                        <a:t>Live/Exploration</a:t>
                      </a:r>
                    </a:p>
                  </a:txBody>
                  <a:tcPr marL="91414" marR="91414" marT="45706" marB="45706">
                    <a:lnL w="9525" cap="flat" cmpd="sng" algn="ctr">
                      <a:solidFill>
                        <a:schemeClr val="bg1"/>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72075556"/>
                  </a:ext>
                </a:extLst>
              </a:tr>
              <a:tr h="946299">
                <a:tc>
                  <a:txBody>
                    <a:bodyPr/>
                    <a:lstStyle/>
                    <a:p>
                      <a:pPr algn="l"/>
                      <a:r>
                        <a:rPr lang="en-US" sz="1200" dirty="0">
                          <a:solidFill>
                            <a:schemeClr val="tx2"/>
                          </a:solidFill>
                          <a:latin typeface="Segoe UI Semibold" panose="020B0702040204020203" pitchFamily="34" charset="0"/>
                          <a:cs typeface="Segoe UI Semibold" panose="020B0702040204020203" pitchFamily="34" charset="0"/>
                        </a:rPr>
                        <a:t>Overview</a:t>
                      </a:r>
                    </a:p>
                  </a:txBody>
                  <a:tcPr marL="91414" marR="91414" marT="45706" marB="45706" anchor="ctr">
                    <a:lnL w="3175"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ETL</a:t>
                      </a:r>
                    </a:p>
                    <a:p>
                      <a:pPr marL="117475" indent="-117475">
                        <a:spcBef>
                          <a:spcPts val="0"/>
                        </a:spcBef>
                        <a:spcAft>
                          <a:spcPts val="0"/>
                        </a:spcAft>
                        <a:buFont typeface="Arial" panose="020B0604020202020204" pitchFamily="34" charset="0"/>
                        <a:buChar char="•"/>
                      </a:pPr>
                      <a:r>
                        <a:rPr lang="en-US" sz="1100" dirty="0">
                          <a:solidFill>
                            <a:schemeClr val="tx1"/>
                          </a:solidFill>
                        </a:rPr>
                        <a:t>Data</a:t>
                      </a:r>
                      <a:r>
                        <a:rPr lang="en-US" sz="1100" baseline="0" dirty="0">
                          <a:solidFill>
                            <a:schemeClr val="tx1"/>
                          </a:solidFill>
                        </a:rPr>
                        <a:t> download</a:t>
                      </a:r>
                      <a:endParaRPr lang="en-US" sz="1100" dirty="0">
                        <a:solidFill>
                          <a:schemeClr val="tx1"/>
                        </a:solidFill>
                      </a:endParaRPr>
                    </a:p>
                  </a:txBody>
                  <a:tcPr marL="91414" marR="91414" marT="45706" marB="45706" anchor="ctr">
                    <a:lnL w="1905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9050" cap="flat" cmpd="sng" algn="ctr">
                      <a:solidFill>
                        <a:schemeClr val="tx2"/>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Select specific tables</a:t>
                      </a:r>
                    </a:p>
                    <a:p>
                      <a:pPr marL="117475" indent="-117475">
                        <a:spcBef>
                          <a:spcPts val="0"/>
                        </a:spcBef>
                        <a:spcAft>
                          <a:spcPts val="0"/>
                        </a:spcAft>
                        <a:buFont typeface="Arial" panose="020B0604020202020204" pitchFamily="34" charset="0"/>
                        <a:buChar char="•"/>
                      </a:pPr>
                      <a:r>
                        <a:rPr lang="en-US" sz="1100" dirty="0">
                          <a:solidFill>
                            <a:schemeClr val="tx1"/>
                          </a:solidFill>
                        </a:rPr>
                        <a:t>No data download</a:t>
                      </a:r>
                    </a:p>
                    <a:p>
                      <a:pPr marL="117475" indent="-117475">
                        <a:spcBef>
                          <a:spcPts val="0"/>
                        </a:spcBef>
                        <a:spcAft>
                          <a:spcPts val="0"/>
                        </a:spcAft>
                        <a:buFont typeface="Arial" panose="020B0604020202020204" pitchFamily="34" charset="0"/>
                        <a:buChar char="•"/>
                      </a:pPr>
                      <a:r>
                        <a:rPr lang="en-US" sz="1100" dirty="0">
                          <a:solidFill>
                            <a:schemeClr val="tx1"/>
                          </a:solidFill>
                        </a:rPr>
                        <a:t>Queries triggered from</a:t>
                      </a:r>
                      <a:br>
                        <a:rPr lang="en-US" sz="1100" dirty="0">
                          <a:solidFill>
                            <a:schemeClr val="tx1"/>
                          </a:solidFill>
                        </a:rPr>
                      </a:br>
                      <a:r>
                        <a:rPr lang="en-US" sz="1100" dirty="0">
                          <a:solidFill>
                            <a:schemeClr val="tx1"/>
                          </a:solidFill>
                        </a:rPr>
                        <a:t>Report visuals</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9050" cap="flat" cmpd="sng" algn="ctr">
                      <a:solidFill>
                        <a:schemeClr val="tx2"/>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Explore</a:t>
                      </a:r>
                      <a:r>
                        <a:rPr lang="en-US" sz="1100" baseline="0" dirty="0">
                          <a:solidFill>
                            <a:schemeClr val="tx1"/>
                          </a:solidFill>
                        </a:rPr>
                        <a:t> source objects from Report surface</a:t>
                      </a:r>
                    </a:p>
                    <a:p>
                      <a:pPr marL="117475" indent="-117475">
                        <a:spcBef>
                          <a:spcPts val="0"/>
                        </a:spcBef>
                        <a:spcAft>
                          <a:spcPts val="0"/>
                        </a:spcAft>
                        <a:buFont typeface="Arial" panose="020B0604020202020204" pitchFamily="34" charset="0"/>
                        <a:buChar char="•"/>
                      </a:pPr>
                      <a:r>
                        <a:rPr lang="en-US" sz="1100" baseline="0" dirty="0">
                          <a:solidFill>
                            <a:schemeClr val="tx1"/>
                          </a:solidFill>
                        </a:rPr>
                        <a:t>No data download</a:t>
                      </a:r>
                    </a:p>
                    <a:p>
                      <a:pPr marL="117475" indent="-117475">
                        <a:spcBef>
                          <a:spcPts val="0"/>
                        </a:spcBef>
                        <a:spcAft>
                          <a:spcPts val="0"/>
                        </a:spcAft>
                        <a:buFont typeface="Arial" panose="020B0604020202020204" pitchFamily="34" charset="0"/>
                        <a:buChar char="•"/>
                      </a:pPr>
                      <a:r>
                        <a:rPr lang="en-US" sz="1100" baseline="0" dirty="0">
                          <a:solidFill>
                            <a:schemeClr val="tx1"/>
                          </a:solidFill>
                        </a:rPr>
                        <a:t>Queries triggered from</a:t>
                      </a:r>
                      <a:br>
                        <a:rPr lang="en-US" sz="1100" baseline="0" dirty="0">
                          <a:solidFill>
                            <a:schemeClr val="tx1"/>
                          </a:solidFill>
                        </a:rPr>
                      </a:br>
                      <a:r>
                        <a:rPr lang="en-US" sz="1100" baseline="0" dirty="0">
                          <a:solidFill>
                            <a:schemeClr val="tx1"/>
                          </a:solidFill>
                        </a:rPr>
                        <a:t>Report visuals</a:t>
                      </a:r>
                      <a:endParaRPr lang="en-US" sz="1100" dirty="0">
                        <a:solidFill>
                          <a:schemeClr val="tx1"/>
                        </a:solidFill>
                      </a:endParaRP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9050" cap="flat" cmpd="sng" algn="ctr">
                      <a:solidFill>
                        <a:schemeClr val="tx2"/>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61929723"/>
                  </a:ext>
                </a:extLst>
              </a:tr>
              <a:tr h="1117276">
                <a:tc>
                  <a:txBody>
                    <a:bodyPr/>
                    <a:lstStyle/>
                    <a:p>
                      <a:pPr algn="l"/>
                      <a:r>
                        <a:rPr lang="en-US" sz="1200" dirty="0">
                          <a:solidFill>
                            <a:schemeClr val="tx2"/>
                          </a:solidFill>
                          <a:latin typeface="Segoe UI Semibold" panose="020B0702040204020203" pitchFamily="34" charset="0"/>
                          <a:cs typeface="Segoe UI Semibold" panose="020B0702040204020203" pitchFamily="34" charset="0"/>
                        </a:rPr>
                        <a:t>Supported Data Sources</a:t>
                      </a:r>
                    </a:p>
                  </a:txBody>
                  <a:tcPr marL="91414" marR="91414" marT="45706" marB="45706" anchor="ctr">
                    <a:lnL w="3175"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All</a:t>
                      </a:r>
                      <a:r>
                        <a:rPr lang="en-US" sz="1100" baseline="0" dirty="0">
                          <a:solidFill>
                            <a:schemeClr val="tx1"/>
                          </a:solidFill>
                        </a:rPr>
                        <a:t> sources (&gt;60 sources)</a:t>
                      </a:r>
                      <a:endParaRPr lang="en-US" sz="1100" dirty="0">
                        <a:solidFill>
                          <a:schemeClr val="tx1"/>
                        </a:solidFill>
                      </a:endParaRPr>
                    </a:p>
                  </a:txBody>
                  <a:tcPr marL="91414" marR="91414" marT="45706" marB="45706" anchor="ctr">
                    <a:lnL w="1905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SQL Server</a:t>
                      </a:r>
                    </a:p>
                    <a:p>
                      <a:pPr marL="117475" indent="-117475">
                        <a:spcBef>
                          <a:spcPts val="0"/>
                        </a:spcBef>
                        <a:spcAft>
                          <a:spcPts val="0"/>
                        </a:spcAft>
                        <a:buFont typeface="Arial" panose="020B0604020202020204" pitchFamily="34" charset="0"/>
                        <a:buChar char="•"/>
                      </a:pPr>
                      <a:r>
                        <a:rPr lang="en-US" sz="1100" dirty="0">
                          <a:solidFill>
                            <a:schemeClr val="tx1"/>
                          </a:solidFill>
                        </a:rPr>
                        <a:t>Azure SQL Database</a:t>
                      </a:r>
                    </a:p>
                    <a:p>
                      <a:pPr marL="117475" indent="-117475">
                        <a:spcBef>
                          <a:spcPts val="0"/>
                        </a:spcBef>
                        <a:spcAft>
                          <a:spcPts val="0"/>
                        </a:spcAft>
                        <a:buFont typeface="Arial" panose="020B0604020202020204" pitchFamily="34" charset="0"/>
                        <a:buChar char="•"/>
                      </a:pPr>
                      <a:r>
                        <a:rPr lang="en-US" sz="1100" dirty="0">
                          <a:solidFill>
                            <a:schemeClr val="tx1"/>
                          </a:solidFill>
                        </a:rPr>
                        <a:t>Azure SQL Data Warehouse</a:t>
                      </a:r>
                    </a:p>
                    <a:p>
                      <a:pPr marL="117475" indent="-117475">
                        <a:spcBef>
                          <a:spcPts val="0"/>
                        </a:spcBef>
                        <a:spcAft>
                          <a:spcPts val="0"/>
                        </a:spcAft>
                        <a:buFont typeface="Arial" panose="020B0604020202020204" pitchFamily="34" charset="0"/>
                        <a:buChar char="•"/>
                      </a:pPr>
                      <a:r>
                        <a:rPr lang="en-US" sz="1100" dirty="0">
                          <a:solidFill>
                            <a:schemeClr val="tx1"/>
                          </a:solidFill>
                        </a:rPr>
                        <a:t>SAP HANA </a:t>
                      </a:r>
                    </a:p>
                    <a:p>
                      <a:pPr marL="117475" indent="-117475">
                        <a:spcBef>
                          <a:spcPts val="0"/>
                        </a:spcBef>
                        <a:spcAft>
                          <a:spcPts val="0"/>
                        </a:spcAft>
                        <a:buFont typeface="Arial" panose="020B0604020202020204" pitchFamily="34" charset="0"/>
                        <a:buChar char="•"/>
                      </a:pPr>
                      <a:r>
                        <a:rPr lang="en-US" sz="1100" dirty="0">
                          <a:solidFill>
                            <a:schemeClr val="tx1"/>
                          </a:solidFill>
                        </a:rPr>
                        <a:t>Oracle</a:t>
                      </a:r>
                    </a:p>
                    <a:p>
                      <a:pPr marL="117475" indent="-117475">
                        <a:spcBef>
                          <a:spcPts val="0"/>
                        </a:spcBef>
                        <a:spcAft>
                          <a:spcPts val="0"/>
                        </a:spcAft>
                        <a:buFont typeface="Arial" panose="020B0604020202020204" pitchFamily="34" charset="0"/>
                        <a:buChar char="•"/>
                      </a:pPr>
                      <a:r>
                        <a:rPr lang="en-US" sz="1100" dirty="0">
                          <a:solidFill>
                            <a:schemeClr val="tx1"/>
                          </a:solidFill>
                        </a:rPr>
                        <a:t>Teradata</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SQL Server Analysis Services (Tabular &amp; Multidimensional)</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37972733"/>
                  </a:ext>
                </a:extLst>
              </a:tr>
              <a:tr h="277933">
                <a:tc>
                  <a:txBody>
                    <a:bodyPr/>
                    <a:lstStyle/>
                    <a:p>
                      <a:pPr algn="l"/>
                      <a:r>
                        <a:rPr lang="en-US" sz="1200" dirty="0">
                          <a:solidFill>
                            <a:schemeClr val="tx2"/>
                          </a:solidFill>
                          <a:latin typeface="Segoe UI Semibold" panose="020B0702040204020203" pitchFamily="34" charset="0"/>
                          <a:cs typeface="Segoe UI Semibold" panose="020B0702040204020203" pitchFamily="34" charset="0"/>
                        </a:rPr>
                        <a:t>Max # of data sources per report</a:t>
                      </a:r>
                    </a:p>
                  </a:txBody>
                  <a:tcPr marL="91414" marR="91414" marT="45706" marB="45706" anchor="ctr">
                    <a:lnL w="3175"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Unlimited</a:t>
                      </a:r>
                    </a:p>
                  </a:txBody>
                  <a:tcPr marL="91414" marR="91414" marT="45706" marB="45706" anchor="ctr">
                    <a:lnL w="1905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One</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lgn="l">
                        <a:spcBef>
                          <a:spcPts val="0"/>
                        </a:spcBef>
                        <a:spcAft>
                          <a:spcPts val="0"/>
                        </a:spcAft>
                        <a:buFont typeface="Arial" panose="020B0604020202020204" pitchFamily="34" charset="0"/>
                        <a:buNone/>
                      </a:pPr>
                      <a:r>
                        <a:rPr lang="en-US" sz="1100" dirty="0">
                          <a:solidFill>
                            <a:schemeClr val="tx1"/>
                          </a:solidFill>
                        </a:rPr>
                        <a:t>One</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56105198"/>
                  </a:ext>
                </a:extLst>
              </a:tr>
              <a:tr h="433367">
                <a:tc>
                  <a:txBody>
                    <a:bodyPr/>
                    <a:lstStyle/>
                    <a:p>
                      <a:pPr algn="l"/>
                      <a:r>
                        <a:rPr lang="en-US" sz="1200" dirty="0">
                          <a:solidFill>
                            <a:schemeClr val="tx2"/>
                          </a:solidFill>
                          <a:latin typeface="Segoe UI Semibold" panose="020B0702040204020203" pitchFamily="34" charset="0"/>
                          <a:cs typeface="Segoe UI Semibold" panose="020B0702040204020203" pitchFamily="34" charset="0"/>
                        </a:rPr>
                        <a:t>Data Transformations</a:t>
                      </a:r>
                    </a:p>
                  </a:txBody>
                  <a:tcPr marL="91414" marR="91414" marT="45706" marB="45706" anchor="ctr">
                    <a:lnL w="3175"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All transformations (100’s)</a:t>
                      </a:r>
                    </a:p>
                  </a:txBody>
                  <a:tcPr marL="91414" marR="91414" marT="45706" marB="45706" anchor="ctr">
                    <a:lnL w="1905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Partial support</a:t>
                      </a:r>
                      <a:br>
                        <a:rPr lang="en-US" sz="1100" dirty="0">
                          <a:solidFill>
                            <a:schemeClr val="tx1"/>
                          </a:solidFill>
                        </a:rPr>
                      </a:br>
                      <a:r>
                        <a:rPr lang="en-US" sz="1100" dirty="0">
                          <a:solidFill>
                            <a:schemeClr val="tx1"/>
                          </a:solidFill>
                        </a:rPr>
                        <a:t>(varies by data source)</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lgn="l">
                        <a:spcBef>
                          <a:spcPts val="0"/>
                        </a:spcBef>
                        <a:spcAft>
                          <a:spcPts val="0"/>
                        </a:spcAft>
                        <a:buFont typeface="Arial" panose="020B0604020202020204" pitchFamily="34" charset="0"/>
                        <a:buNone/>
                      </a:pPr>
                      <a:r>
                        <a:rPr lang="en-US" sz="1100" dirty="0">
                          <a:solidFill>
                            <a:schemeClr val="tx1"/>
                          </a:solidFill>
                        </a:rPr>
                        <a:t>None</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648503"/>
                  </a:ext>
                </a:extLst>
              </a:tr>
              <a:tr h="604344">
                <a:tc>
                  <a:txBody>
                    <a:bodyPr/>
                    <a:lstStyle/>
                    <a:p>
                      <a:pPr algn="l"/>
                      <a:r>
                        <a:rPr lang="en-US" sz="1200" dirty="0">
                          <a:solidFill>
                            <a:schemeClr val="tx2"/>
                          </a:solidFill>
                          <a:latin typeface="Segoe UI Semibold" panose="020B0702040204020203" pitchFamily="34" charset="0"/>
                          <a:cs typeface="Segoe UI Semibold" panose="020B0702040204020203" pitchFamily="34" charset="0"/>
                        </a:rPr>
                        <a:t>Mashup Capabilities</a:t>
                      </a:r>
                    </a:p>
                  </a:txBody>
                  <a:tcPr marL="91414" marR="91414" marT="45706" marB="45706" anchor="ctr">
                    <a:lnL w="3175"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Merge (Joins)</a:t>
                      </a:r>
                    </a:p>
                    <a:p>
                      <a:pPr marL="117475" indent="-117475">
                        <a:spcBef>
                          <a:spcPts val="0"/>
                        </a:spcBef>
                        <a:spcAft>
                          <a:spcPts val="0"/>
                        </a:spcAft>
                        <a:buFont typeface="Arial" panose="020B0604020202020204" pitchFamily="34" charset="0"/>
                        <a:buChar char="•"/>
                      </a:pPr>
                      <a:r>
                        <a:rPr lang="en-US" sz="1100" dirty="0">
                          <a:solidFill>
                            <a:schemeClr val="tx1"/>
                          </a:solidFill>
                        </a:rPr>
                        <a:t>Append (Union)</a:t>
                      </a:r>
                    </a:p>
                    <a:p>
                      <a:pPr marL="117475" indent="-117475">
                        <a:spcBef>
                          <a:spcPts val="0"/>
                        </a:spcBef>
                        <a:spcAft>
                          <a:spcPts val="0"/>
                        </a:spcAft>
                        <a:buFont typeface="Arial" panose="020B0604020202020204" pitchFamily="34" charset="0"/>
                        <a:buChar char="•"/>
                      </a:pPr>
                      <a:r>
                        <a:rPr lang="en-US" sz="1100" dirty="0">
                          <a:solidFill>
                            <a:schemeClr val="tx1"/>
                          </a:solidFill>
                        </a:rPr>
                        <a:t>Parameterized queries</a:t>
                      </a:r>
                    </a:p>
                  </a:txBody>
                  <a:tcPr marL="91414" marR="91414" marT="45706" marB="45706" anchor="ctr">
                    <a:lnL w="1905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Merge (Joins)</a:t>
                      </a:r>
                    </a:p>
                    <a:p>
                      <a:pPr marL="117475" indent="-117475">
                        <a:spcBef>
                          <a:spcPts val="0"/>
                        </a:spcBef>
                        <a:spcAft>
                          <a:spcPts val="0"/>
                        </a:spcAft>
                        <a:buFont typeface="Arial" panose="020B0604020202020204" pitchFamily="34" charset="0"/>
                        <a:buChar char="•"/>
                      </a:pPr>
                      <a:r>
                        <a:rPr lang="en-US" sz="1100" dirty="0">
                          <a:solidFill>
                            <a:schemeClr val="tx1"/>
                          </a:solidFill>
                        </a:rPr>
                        <a:t>Append (Union)</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117475" indent="-117475" algn="l">
                        <a:spcBef>
                          <a:spcPts val="0"/>
                        </a:spcBef>
                        <a:spcAft>
                          <a:spcPts val="0"/>
                        </a:spcAft>
                        <a:buFont typeface="Arial" panose="020B0604020202020204" pitchFamily="34" charset="0"/>
                        <a:buNone/>
                      </a:pPr>
                      <a:r>
                        <a:rPr lang="en-US" sz="1100" dirty="0">
                          <a:solidFill>
                            <a:schemeClr val="tx1"/>
                          </a:solidFill>
                        </a:rPr>
                        <a:t>None</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56640662"/>
                  </a:ext>
                </a:extLst>
              </a:tr>
              <a:tr h="946299">
                <a:tc>
                  <a:txBody>
                    <a:bodyPr/>
                    <a:lstStyle/>
                    <a:p>
                      <a:pPr algn="l"/>
                      <a:r>
                        <a:rPr lang="en-US" sz="1200" dirty="0">
                          <a:solidFill>
                            <a:schemeClr val="tx2"/>
                          </a:solidFill>
                          <a:latin typeface="Segoe UI Semibold" panose="020B0702040204020203" pitchFamily="34" charset="0"/>
                          <a:cs typeface="Segoe UI Semibold" panose="020B0702040204020203" pitchFamily="34" charset="0"/>
                        </a:rPr>
                        <a:t>Modeling Capabilities</a:t>
                      </a:r>
                    </a:p>
                  </a:txBody>
                  <a:tcPr marL="91414" marR="91414" marT="45706" marB="45706" anchor="ctr">
                    <a:lnL w="3175"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Relationships</a:t>
                      </a:r>
                    </a:p>
                    <a:p>
                      <a:pPr marL="117475" indent="-117475">
                        <a:spcBef>
                          <a:spcPts val="0"/>
                        </a:spcBef>
                        <a:spcAft>
                          <a:spcPts val="0"/>
                        </a:spcAft>
                        <a:buFont typeface="Arial" panose="020B0604020202020204" pitchFamily="34" charset="0"/>
                        <a:buChar char="•"/>
                      </a:pPr>
                      <a:r>
                        <a:rPr lang="en-US" sz="1100" dirty="0">
                          <a:solidFill>
                            <a:schemeClr val="tx1"/>
                          </a:solidFill>
                        </a:rPr>
                        <a:t>Calculated Columns &amp; Tables</a:t>
                      </a:r>
                    </a:p>
                    <a:p>
                      <a:pPr marL="117475" indent="-117475">
                        <a:spcBef>
                          <a:spcPts val="0"/>
                        </a:spcBef>
                        <a:spcAft>
                          <a:spcPts val="0"/>
                        </a:spcAft>
                        <a:buFont typeface="Arial" panose="020B0604020202020204" pitchFamily="34" charset="0"/>
                        <a:buChar char="•"/>
                      </a:pPr>
                      <a:r>
                        <a:rPr lang="en-US" sz="1100" dirty="0">
                          <a:solidFill>
                            <a:schemeClr val="tx1"/>
                          </a:solidFill>
                        </a:rPr>
                        <a:t>Measures</a:t>
                      </a:r>
                    </a:p>
                    <a:p>
                      <a:pPr marL="117475" indent="-117475">
                        <a:spcBef>
                          <a:spcPts val="0"/>
                        </a:spcBef>
                        <a:spcAft>
                          <a:spcPts val="0"/>
                        </a:spcAft>
                        <a:buFont typeface="Arial" panose="020B0604020202020204" pitchFamily="34" charset="0"/>
                        <a:buChar char="•"/>
                      </a:pPr>
                      <a:r>
                        <a:rPr lang="en-US" sz="1100" dirty="0">
                          <a:solidFill>
                            <a:schemeClr val="tx1"/>
                          </a:solidFill>
                        </a:rPr>
                        <a:t>Hierarchies</a:t>
                      </a:r>
                    </a:p>
                  </a:txBody>
                  <a:tcPr marL="91414" marR="91414" marT="45706" marB="45706" anchor="ctr">
                    <a:lnL w="1905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117475" indent="-117475">
                        <a:spcBef>
                          <a:spcPts val="0"/>
                        </a:spcBef>
                        <a:spcAft>
                          <a:spcPts val="0"/>
                        </a:spcAft>
                        <a:buFont typeface="Arial" panose="020B0604020202020204" pitchFamily="34" charset="0"/>
                        <a:buChar char="•"/>
                      </a:pPr>
                      <a:r>
                        <a:rPr lang="en-US" sz="1100" dirty="0">
                          <a:solidFill>
                            <a:schemeClr val="tx1"/>
                          </a:solidFill>
                        </a:rPr>
                        <a:t>Calculated Columns</a:t>
                      </a:r>
                    </a:p>
                    <a:p>
                      <a:pPr marL="117475" indent="-117475">
                        <a:spcBef>
                          <a:spcPts val="0"/>
                        </a:spcBef>
                        <a:spcAft>
                          <a:spcPts val="0"/>
                        </a:spcAft>
                        <a:buFont typeface="Arial" panose="020B0604020202020204" pitchFamily="34" charset="0"/>
                        <a:buChar char="•"/>
                      </a:pPr>
                      <a:r>
                        <a:rPr lang="en-US" sz="1100" dirty="0">
                          <a:solidFill>
                            <a:schemeClr val="tx1"/>
                          </a:solidFill>
                        </a:rPr>
                        <a:t>Measures</a:t>
                      </a:r>
                    </a:p>
                    <a:p>
                      <a:pPr marL="117475" indent="-117475">
                        <a:spcBef>
                          <a:spcPts val="0"/>
                        </a:spcBef>
                        <a:spcAft>
                          <a:spcPts val="0"/>
                        </a:spcAft>
                        <a:buFont typeface="Arial" panose="020B0604020202020204" pitchFamily="34" charset="0"/>
                        <a:buChar char="•"/>
                      </a:pPr>
                      <a:r>
                        <a:rPr lang="en-US" sz="1100" dirty="0">
                          <a:solidFill>
                            <a:schemeClr val="tx1"/>
                          </a:solidFill>
                        </a:rPr>
                        <a:t>Change Column Types</a:t>
                      </a:r>
                    </a:p>
                    <a:p>
                      <a:pPr marL="117475" indent="-117475">
                        <a:spcBef>
                          <a:spcPts val="0"/>
                        </a:spcBef>
                        <a:spcAft>
                          <a:spcPts val="0"/>
                        </a:spcAft>
                      </a:pPr>
                      <a:endParaRPr lang="en-US" sz="1100" dirty="0">
                        <a:solidFill>
                          <a:schemeClr val="tx1"/>
                        </a:solidFill>
                      </a:endParaRP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117475" indent="-117475" algn="l">
                        <a:spcBef>
                          <a:spcPts val="0"/>
                        </a:spcBef>
                        <a:spcAft>
                          <a:spcPts val="0"/>
                        </a:spcAft>
                        <a:buFont typeface="Arial" panose="020B0604020202020204" pitchFamily="34" charset="0"/>
                        <a:buNone/>
                      </a:pPr>
                      <a:r>
                        <a:rPr lang="en-US" sz="1100" dirty="0">
                          <a:solidFill>
                            <a:schemeClr val="tx1"/>
                          </a:solidFill>
                        </a:rPr>
                        <a:t>None</a:t>
                      </a:r>
                    </a:p>
                  </a:txBody>
                  <a:tcPr marL="91414" marR="91414" marT="45706" marB="45706"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191750143"/>
                  </a:ext>
                </a:extLst>
              </a:tr>
            </a:tbl>
          </a:graphicData>
        </a:graphic>
      </p:graphicFrame>
      <p:grpSp>
        <p:nvGrpSpPr>
          <p:cNvPr id="35" name="Group 34"/>
          <p:cNvGrpSpPr/>
          <p:nvPr/>
        </p:nvGrpSpPr>
        <p:grpSpPr>
          <a:xfrm>
            <a:off x="9326466" y="2673222"/>
            <a:ext cx="2836893" cy="2018908"/>
            <a:chOff x="6218237" y="1903115"/>
            <a:chExt cx="2781520" cy="914400"/>
          </a:xfrm>
          <a:noFill/>
        </p:grpSpPr>
        <p:sp>
          <p:nvSpPr>
            <p:cNvPr id="36" name="Rectangle 35"/>
            <p:cNvSpPr/>
            <p:nvPr/>
          </p:nvSpPr>
          <p:spPr bwMode="auto">
            <a:xfrm>
              <a:off x="6263957" y="1903115"/>
              <a:ext cx="273580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612"/>
                </a:spcAft>
              </a:pPr>
              <a:r>
                <a:rPr lang="en-US" sz="1836" dirty="0">
                  <a:solidFill>
                    <a:srgbClr val="0078D7"/>
                  </a:solidFill>
                </a:rPr>
                <a:t>With Power BI Desktop, you can connect to your data in three ways: </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Import</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DirectQuery</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Live/Exploration </a:t>
              </a:r>
            </a:p>
          </p:txBody>
        </p:sp>
        <p:sp>
          <p:nvSpPr>
            <p:cNvPr id="47" name="Rectangle 46"/>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5" name="Group 54"/>
          <p:cNvGrpSpPr/>
          <p:nvPr/>
        </p:nvGrpSpPr>
        <p:grpSpPr>
          <a:xfrm>
            <a:off x="3612169" y="6284636"/>
            <a:ext cx="1130854" cy="335210"/>
            <a:chOff x="6304275" y="6106887"/>
            <a:chExt cx="1108781" cy="328667"/>
          </a:xfrm>
        </p:grpSpPr>
        <p:sp>
          <p:nvSpPr>
            <p:cNvPr id="56"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57"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58" name="Group 57"/>
          <p:cNvGrpSpPr/>
          <p:nvPr/>
        </p:nvGrpSpPr>
        <p:grpSpPr>
          <a:xfrm>
            <a:off x="460447" y="6296907"/>
            <a:ext cx="1172882" cy="327994"/>
            <a:chOff x="288446" y="6118919"/>
            <a:chExt cx="1149989" cy="321592"/>
          </a:xfrm>
        </p:grpSpPr>
        <p:sp>
          <p:nvSpPr>
            <p:cNvPr id="59"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60"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61" name="Group 60"/>
          <p:cNvGrpSpPr/>
          <p:nvPr/>
        </p:nvGrpSpPr>
        <p:grpSpPr>
          <a:xfrm>
            <a:off x="2054729" y="6300063"/>
            <a:ext cx="1136041" cy="345714"/>
            <a:chOff x="1967444" y="6122014"/>
            <a:chExt cx="1113867" cy="338966"/>
          </a:xfrm>
        </p:grpSpPr>
        <p:sp>
          <p:nvSpPr>
            <p:cNvPr id="62"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63"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64" name="Group 63"/>
          <p:cNvGrpSpPr/>
          <p:nvPr/>
        </p:nvGrpSpPr>
        <p:grpSpPr>
          <a:xfrm>
            <a:off x="5164422" y="6284635"/>
            <a:ext cx="2109996" cy="351566"/>
            <a:chOff x="3646520" y="6106887"/>
            <a:chExt cx="2068811" cy="344704"/>
          </a:xfrm>
        </p:grpSpPr>
        <p:sp>
          <p:nvSpPr>
            <p:cNvPr id="65"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66"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67" name="Straight Connector 66"/>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bwMode="auto">
          <a:xfrm>
            <a:off x="199583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71" name="Rectangle 70"/>
          <p:cNvSpPr/>
          <p:nvPr/>
        </p:nvSpPr>
        <p:spPr bwMode="auto">
          <a:xfrm>
            <a:off x="5056847" y="6216990"/>
            <a:ext cx="2325147"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72" name="Rectangle 71"/>
          <p:cNvSpPr/>
          <p:nvPr/>
        </p:nvSpPr>
        <p:spPr bwMode="auto">
          <a:xfrm>
            <a:off x="352157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866068715"/>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 data into the format and structure </a:t>
            </a:r>
            <a:br>
              <a:rPr lang="en-US" dirty="0"/>
            </a:br>
            <a:r>
              <a:rPr lang="en-US" dirty="0"/>
              <a:t>you need</a:t>
            </a:r>
          </a:p>
        </p:txBody>
      </p:sp>
      <p:graphicFrame>
        <p:nvGraphicFramePr>
          <p:cNvPr id="3" name="Table 2"/>
          <p:cNvGraphicFramePr>
            <a:graphicFrameLocks noGrp="1"/>
          </p:cNvGraphicFramePr>
          <p:nvPr>
            <p:extLst/>
          </p:nvPr>
        </p:nvGraphicFramePr>
        <p:xfrm>
          <a:off x="295070" y="2022451"/>
          <a:ext cx="6311752" cy="3719476"/>
        </p:xfrm>
        <a:graphic>
          <a:graphicData uri="http://schemas.openxmlformats.org/drawingml/2006/table">
            <a:tbl>
              <a:tblPr firstRow="1" bandRow="1">
                <a:tableStyleId>{5C22544A-7EE6-4342-B048-85BDC9FD1C3A}</a:tableStyleId>
              </a:tblPr>
              <a:tblGrid>
                <a:gridCol w="6311752">
                  <a:extLst>
                    <a:ext uri="{9D8B030D-6E8A-4147-A177-3AD203B41FA5}">
                      <a16:colId xmlns:a16="http://schemas.microsoft.com/office/drawing/2014/main" val="3649295612"/>
                    </a:ext>
                  </a:extLst>
                </a:gridCol>
              </a:tblGrid>
              <a:tr h="316757">
                <a:tc>
                  <a:txBody>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latin typeface="Segoe UI Semibold" panose="020B0702040204020203" pitchFamily="34" charset="0"/>
                          <a:ea typeface="+mn-ea"/>
                          <a:cs typeface="Segoe UI Semibold" panose="020B0702040204020203" pitchFamily="34" charset="0"/>
                        </a:rPr>
                        <a:t>Common data-shaping tasks</a:t>
                      </a:r>
                    </a:p>
                  </a:txBody>
                  <a:tcPr marL="93260" marR="93260" marT="27978" marB="27978"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829871693"/>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Remove rows </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31918951"/>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Rename/Remove tables and columns</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52419653"/>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Change a data type</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585006144"/>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Delete Relationships</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4077247"/>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Pivot columns and group rows</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44186468"/>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Modify a table name</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919584850"/>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Identify and fix errors</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50803721"/>
                  </a:ext>
                </a:extLst>
              </a:tr>
              <a:tr h="463966">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GB" sz="1400" spc="-50" baseline="0" dirty="0">
                          <a:solidFill>
                            <a:schemeClr val="tx1"/>
                          </a:solidFill>
                          <a:latin typeface="+mn-lt"/>
                        </a:rPr>
                        <a:t>Merge or append queries to combine </a:t>
                      </a:r>
                      <a:r>
                        <a:rPr lang="en-US" sz="1400" spc="-50" baseline="0" dirty="0">
                          <a:solidFill>
                            <a:schemeClr val="tx1"/>
                          </a:solidFill>
                          <a:latin typeface="+mn-lt"/>
                        </a:rPr>
                        <a:t>data from multiple queries into a single query</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86188271"/>
                  </a:ext>
                </a:extLst>
              </a:tr>
              <a:tr h="367344">
                <a:tc>
                  <a:txBody>
                    <a:bodyPr/>
                    <a:lstStyle/>
                    <a:p>
                      <a:pPr marL="0" marR="0" lvl="0" indent="0" algn="l" defTabSz="914367"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mn-lt"/>
                        </a:rPr>
                        <a:t>Extract week day, month name, hour from date/time values</a:t>
                      </a:r>
                    </a:p>
                  </a:txBody>
                  <a:tcPr marL="93260" marR="9326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093636740"/>
                  </a:ext>
                </a:extLst>
              </a:tr>
            </a:tbl>
          </a:graphicData>
        </a:graphic>
      </p:graphicFrame>
      <p:sp>
        <p:nvSpPr>
          <p:cNvPr id="37" name="TextBox 36"/>
          <p:cNvSpPr txBox="1"/>
          <p:nvPr/>
        </p:nvSpPr>
        <p:spPr>
          <a:xfrm>
            <a:off x="10190016" y="6305362"/>
            <a:ext cx="2004406" cy="201683"/>
          </a:xfrm>
          <a:prstGeom prst="rect">
            <a:avLst/>
          </a:prstGeom>
          <a:noFill/>
        </p:spPr>
        <p:txBody>
          <a:bodyPr wrap="none" lIns="0" tIns="0" rIns="0" bIns="0" rtlCol="0">
            <a:spAutoFit/>
          </a:bodyPr>
          <a:lstStyle/>
          <a:p>
            <a:pPr defTabSz="932563">
              <a:lnSpc>
                <a:spcPct val="90000"/>
              </a:lnSpc>
              <a:spcAft>
                <a:spcPts val="612"/>
              </a:spcAft>
            </a:pPr>
            <a:r>
              <a:rPr lang="en-US" sz="1428" dirty="0">
                <a:gradFill>
                  <a:gsLst>
                    <a:gs pos="2917">
                      <a:srgbClr val="353535"/>
                    </a:gs>
                    <a:gs pos="30000">
                      <a:srgbClr val="353535"/>
                    </a:gs>
                  </a:gsLst>
                  <a:lin ang="5400000" scaled="0"/>
                </a:gradFill>
                <a:latin typeface="Segoe UI Light"/>
                <a:hlinkClick r:id="rId3"/>
              </a:rPr>
              <a:t>Shape and combine data</a:t>
            </a:r>
            <a:r>
              <a:rPr lang="en-US" sz="1428" dirty="0">
                <a:gradFill>
                  <a:gsLst>
                    <a:gs pos="2917">
                      <a:srgbClr val="353535"/>
                    </a:gs>
                    <a:gs pos="30000">
                      <a:srgbClr val="353535"/>
                    </a:gs>
                  </a:gsLst>
                  <a:lin ang="5400000" scaled="0"/>
                </a:gradFill>
                <a:latin typeface="Segoe UI Light"/>
              </a:rPr>
              <a:t> </a:t>
            </a:r>
          </a:p>
        </p:txBody>
      </p:sp>
      <p:grpSp>
        <p:nvGrpSpPr>
          <p:cNvPr id="36" name="Group 35"/>
          <p:cNvGrpSpPr/>
          <p:nvPr/>
        </p:nvGrpSpPr>
        <p:grpSpPr>
          <a:xfrm>
            <a:off x="6777682" y="2022452"/>
            <a:ext cx="5388212" cy="2018908"/>
            <a:chOff x="6218237" y="1903115"/>
            <a:chExt cx="5283040" cy="914400"/>
          </a:xfrm>
          <a:noFill/>
        </p:grpSpPr>
        <p:sp>
          <p:nvSpPr>
            <p:cNvPr id="47" name="Rectangle 46"/>
            <p:cNvSpPr/>
            <p:nvPr/>
          </p:nvSpPr>
          <p:spPr bwMode="auto">
            <a:xfrm>
              <a:off x="6263957" y="1903115"/>
              <a:ext cx="523732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612"/>
                </a:spcAft>
              </a:pPr>
              <a:r>
                <a:rPr lang="en-US" sz="1836" dirty="0">
                  <a:solidFill>
                    <a:srgbClr val="0078D7"/>
                  </a:solidFill>
                </a:rPr>
                <a:t>Transform data to fit your needs using intuitive UI</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Select data for inclusion </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Cleanse data and remove errors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Precisely tune the query step sequence: re-order, add, edit or delete steps as needed</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Modify data types to support specific calculation requirements</a:t>
              </a:r>
            </a:p>
          </p:txBody>
        </p:sp>
        <p:sp>
          <p:nvSpPr>
            <p:cNvPr id="48" name="Rectangle 47"/>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0" name="Group 49"/>
          <p:cNvGrpSpPr/>
          <p:nvPr/>
        </p:nvGrpSpPr>
        <p:grpSpPr>
          <a:xfrm>
            <a:off x="6777682" y="4160401"/>
            <a:ext cx="5388212" cy="731245"/>
            <a:chOff x="6218237" y="1903115"/>
            <a:chExt cx="5283040" cy="914400"/>
          </a:xfrm>
          <a:noFill/>
        </p:grpSpPr>
        <p:sp>
          <p:nvSpPr>
            <p:cNvPr id="51" name="Rectangle 50"/>
            <p:cNvSpPr/>
            <p:nvPr/>
          </p:nvSpPr>
          <p:spPr bwMode="auto">
            <a:xfrm>
              <a:off x="6263957" y="1903115"/>
              <a:ext cx="523732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612"/>
                </a:spcAft>
              </a:pPr>
              <a:r>
                <a:rPr lang="en-US" sz="1836" dirty="0">
                  <a:solidFill>
                    <a:srgbClr val="0078D7"/>
                  </a:solidFill>
                </a:rPr>
                <a:t>Very powerful for advanced scenarios such as Mashups</a:t>
              </a:r>
            </a:p>
          </p:txBody>
        </p:sp>
        <p:sp>
          <p:nvSpPr>
            <p:cNvPr id="52" name="Rectangle 51"/>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3" name="Group 52"/>
          <p:cNvGrpSpPr/>
          <p:nvPr/>
        </p:nvGrpSpPr>
        <p:grpSpPr>
          <a:xfrm>
            <a:off x="6777682" y="5010686"/>
            <a:ext cx="5388212" cy="731245"/>
            <a:chOff x="6218237" y="1903115"/>
            <a:chExt cx="5283040" cy="914400"/>
          </a:xfrm>
          <a:noFill/>
        </p:grpSpPr>
        <p:sp>
          <p:nvSpPr>
            <p:cNvPr id="54" name="Rectangle 53"/>
            <p:cNvSpPr/>
            <p:nvPr/>
          </p:nvSpPr>
          <p:spPr bwMode="auto">
            <a:xfrm>
              <a:off x="6263957" y="1903115"/>
              <a:ext cx="523732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612"/>
                </a:spcAft>
              </a:pPr>
              <a:r>
                <a:rPr lang="en-US" sz="1836" dirty="0">
                  <a:solidFill>
                    <a:srgbClr val="0078D7"/>
                  </a:solidFill>
                </a:rPr>
                <a:t>Run R scripts</a:t>
              </a:r>
            </a:p>
          </p:txBody>
        </p:sp>
        <p:sp>
          <p:nvSpPr>
            <p:cNvPr id="55" name="Rectangle 54"/>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38" name="Group 37"/>
          <p:cNvGrpSpPr/>
          <p:nvPr/>
        </p:nvGrpSpPr>
        <p:grpSpPr>
          <a:xfrm>
            <a:off x="3612169" y="6284636"/>
            <a:ext cx="1130854" cy="335210"/>
            <a:chOff x="6304275" y="6106887"/>
            <a:chExt cx="1108781" cy="328667"/>
          </a:xfrm>
        </p:grpSpPr>
        <p:sp>
          <p:nvSpPr>
            <p:cNvPr id="39"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40"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41" name="Group 40"/>
          <p:cNvGrpSpPr/>
          <p:nvPr/>
        </p:nvGrpSpPr>
        <p:grpSpPr>
          <a:xfrm>
            <a:off x="460447" y="6296907"/>
            <a:ext cx="1172882" cy="327994"/>
            <a:chOff x="288446" y="6118919"/>
            <a:chExt cx="1149989" cy="321592"/>
          </a:xfrm>
        </p:grpSpPr>
        <p:sp>
          <p:nvSpPr>
            <p:cNvPr id="42"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43"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44" name="Group 43"/>
          <p:cNvGrpSpPr/>
          <p:nvPr/>
        </p:nvGrpSpPr>
        <p:grpSpPr>
          <a:xfrm>
            <a:off x="2054729" y="6300063"/>
            <a:ext cx="1136041" cy="345714"/>
            <a:chOff x="1967444" y="6122014"/>
            <a:chExt cx="1113867" cy="338966"/>
          </a:xfrm>
        </p:grpSpPr>
        <p:sp>
          <p:nvSpPr>
            <p:cNvPr id="45"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46"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56" name="Group 55"/>
          <p:cNvGrpSpPr/>
          <p:nvPr/>
        </p:nvGrpSpPr>
        <p:grpSpPr>
          <a:xfrm>
            <a:off x="5164422" y="6284635"/>
            <a:ext cx="2109996" cy="351566"/>
            <a:chOff x="3646520" y="6106887"/>
            <a:chExt cx="2068811" cy="344704"/>
          </a:xfrm>
        </p:grpSpPr>
        <p:sp>
          <p:nvSpPr>
            <p:cNvPr id="57"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58"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59" name="Straight Connector 58"/>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bwMode="auto">
          <a:xfrm>
            <a:off x="199583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63" name="Rectangle 62"/>
          <p:cNvSpPr/>
          <p:nvPr/>
        </p:nvSpPr>
        <p:spPr bwMode="auto">
          <a:xfrm>
            <a:off x="5056847" y="6216990"/>
            <a:ext cx="2325147"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64" name="Rectangle 63"/>
          <p:cNvSpPr/>
          <p:nvPr/>
        </p:nvSpPr>
        <p:spPr bwMode="auto">
          <a:xfrm>
            <a:off x="352157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928476387"/>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254896" y="6317864"/>
            <a:ext cx="1988841" cy="201683"/>
          </a:xfrm>
          <a:prstGeom prst="rect">
            <a:avLst/>
          </a:prstGeom>
          <a:noFill/>
        </p:spPr>
        <p:txBody>
          <a:bodyPr wrap="none" lIns="0" tIns="0" rIns="0" bIns="0" rtlCol="0">
            <a:spAutoFit/>
          </a:bodyPr>
          <a:lstStyle/>
          <a:p>
            <a:pPr defTabSz="932563">
              <a:lnSpc>
                <a:spcPct val="90000"/>
              </a:lnSpc>
              <a:spcAft>
                <a:spcPts val="612"/>
              </a:spcAft>
            </a:pPr>
            <a:r>
              <a:rPr lang="en-US" sz="1428" dirty="0">
                <a:gradFill>
                  <a:gsLst>
                    <a:gs pos="2917">
                      <a:srgbClr val="353535"/>
                    </a:gs>
                    <a:gs pos="30000">
                      <a:srgbClr val="353535"/>
                    </a:gs>
                  </a:gsLst>
                  <a:lin ang="5400000" scaled="0"/>
                </a:gradFill>
                <a:hlinkClick r:id="rId3"/>
              </a:rPr>
              <a:t>DAX Function Reference</a:t>
            </a:r>
            <a:endParaRPr lang="en-US" sz="1428" dirty="0">
              <a:gradFill>
                <a:gsLst>
                  <a:gs pos="2917">
                    <a:srgbClr val="353535"/>
                  </a:gs>
                  <a:gs pos="30000">
                    <a:srgbClr val="353535"/>
                  </a:gs>
                </a:gsLst>
                <a:lin ang="5400000" scaled="0"/>
              </a:gradFill>
            </a:endParaRPr>
          </a:p>
        </p:txBody>
      </p:sp>
      <p:sp>
        <p:nvSpPr>
          <p:cNvPr id="2" name="Title 1"/>
          <p:cNvSpPr>
            <a:spLocks noGrp="1"/>
          </p:cNvSpPr>
          <p:nvPr>
            <p:ph type="title"/>
          </p:nvPr>
        </p:nvSpPr>
        <p:spPr/>
        <p:txBody>
          <a:bodyPr/>
          <a:lstStyle/>
          <a:p>
            <a:r>
              <a:rPr lang="en-US"/>
              <a:t>Produce rich data models using formulas </a:t>
            </a:r>
            <a:br>
              <a:rPr lang="en-US"/>
            </a:br>
            <a:r>
              <a:rPr lang="en-US"/>
              <a:t>and relationships</a:t>
            </a:r>
            <a:endParaRPr lang="en-US" dirty="0"/>
          </a:p>
        </p:txBody>
      </p:sp>
      <p:grpSp>
        <p:nvGrpSpPr>
          <p:cNvPr id="72" name="Group 71"/>
          <p:cNvGrpSpPr/>
          <p:nvPr/>
        </p:nvGrpSpPr>
        <p:grpSpPr>
          <a:xfrm>
            <a:off x="5620531" y="1785522"/>
            <a:ext cx="6537622" cy="1192535"/>
            <a:chOff x="6218236" y="1903115"/>
            <a:chExt cx="6410015" cy="914400"/>
          </a:xfrm>
        </p:grpSpPr>
        <p:sp>
          <p:nvSpPr>
            <p:cNvPr id="82" name="Rectangle 81"/>
            <p:cNvSpPr/>
            <p:nvPr/>
          </p:nvSpPr>
          <p:spPr bwMode="auto">
            <a:xfrm>
              <a:off x="6218236" y="1903115"/>
              <a:ext cx="6410015"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46630" rIns="186521" bIns="93260" numCol="1" spcCol="0" rtlCol="0" fromWordArt="0" anchor="ctr" anchorCtr="0" forceAA="0" compatLnSpc="1">
              <a:prstTxWarp prst="textNoShape">
                <a:avLst/>
              </a:prstTxWarp>
              <a:noAutofit/>
            </a:bodyPr>
            <a:lstStyle/>
            <a:p>
              <a:pPr defTabSz="544015">
                <a:lnSpc>
                  <a:spcPct val="90000"/>
                </a:lnSpc>
                <a:spcAft>
                  <a:spcPts val="612"/>
                </a:spcAft>
              </a:pPr>
              <a:r>
                <a:rPr lang="en-US" sz="1836" dirty="0">
                  <a:solidFill>
                    <a:srgbClr val="0078D7"/>
                  </a:solidFill>
                  <a:cs typeface="Segoe UI Semibold" panose="020B0702040204020203" pitchFamily="34" charset="0"/>
                </a:rPr>
                <a:t>Automatically create a model by importing data</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Relationships are detected automatically, data is categorized and default summarization applied</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Create relationships via drag &amp; drop between tables</a:t>
              </a:r>
            </a:p>
          </p:txBody>
        </p:sp>
        <p:sp>
          <p:nvSpPr>
            <p:cNvPr id="83" name="Rectangle 8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pPr>
              <a:endParaRPr lang="en-US" sz="1224" dirty="0">
                <a:solidFill>
                  <a:schemeClr val="bg1"/>
                </a:solidFill>
                <a:latin typeface="+mj-lt"/>
                <a:ea typeface="Segoe UI" pitchFamily="34" charset="0"/>
                <a:cs typeface="Segoe UI" pitchFamily="34" charset="0"/>
              </a:endParaRPr>
            </a:p>
          </p:txBody>
        </p:sp>
      </p:grpSp>
      <p:grpSp>
        <p:nvGrpSpPr>
          <p:cNvPr id="73" name="Group 72"/>
          <p:cNvGrpSpPr/>
          <p:nvPr/>
        </p:nvGrpSpPr>
        <p:grpSpPr>
          <a:xfrm>
            <a:off x="5620531" y="3060702"/>
            <a:ext cx="6537621" cy="466302"/>
            <a:chOff x="6218237" y="1903115"/>
            <a:chExt cx="6410014" cy="914400"/>
          </a:xfrm>
        </p:grpSpPr>
        <p:sp>
          <p:nvSpPr>
            <p:cNvPr id="80" name="Rectangle 79"/>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Refine models to enable complex calculations</a:t>
              </a:r>
            </a:p>
          </p:txBody>
        </p:sp>
        <p:sp>
          <p:nvSpPr>
            <p:cNvPr id="81" name="Rectangle 80"/>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4" name="Group 73"/>
          <p:cNvGrpSpPr/>
          <p:nvPr/>
        </p:nvGrpSpPr>
        <p:grpSpPr>
          <a:xfrm>
            <a:off x="5620531" y="3612033"/>
            <a:ext cx="6537621" cy="969337"/>
            <a:chOff x="6218237" y="1903115"/>
            <a:chExt cx="6410014" cy="914400"/>
          </a:xfrm>
        </p:grpSpPr>
        <p:sp>
          <p:nvSpPr>
            <p:cNvPr id="78" name="Rectangle 77"/>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Use automatically generated measures, create custom measures, or create Calculated Tables with Data Analysis Expressions (DAX) formulas</a:t>
              </a:r>
            </a:p>
          </p:txBody>
        </p:sp>
        <p:sp>
          <p:nvSpPr>
            <p:cNvPr id="79" name="Rectangle 78"/>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5" name="Group 74"/>
          <p:cNvGrpSpPr/>
          <p:nvPr/>
        </p:nvGrpSpPr>
        <p:grpSpPr>
          <a:xfrm>
            <a:off x="5620531" y="4666398"/>
            <a:ext cx="6537621" cy="466302"/>
            <a:chOff x="6218237" y="1903115"/>
            <a:chExt cx="6410014" cy="914400"/>
          </a:xfrm>
        </p:grpSpPr>
        <p:sp>
          <p:nvSpPr>
            <p:cNvPr id="76" name="Rectangle 75"/>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High-performance, in-memory engine</a:t>
              </a:r>
            </a:p>
          </p:txBody>
        </p:sp>
        <p:sp>
          <p:nvSpPr>
            <p:cNvPr id="77" name="Rectangle 76"/>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84" name="Group 83"/>
          <p:cNvGrpSpPr/>
          <p:nvPr/>
        </p:nvGrpSpPr>
        <p:grpSpPr>
          <a:xfrm>
            <a:off x="5620531" y="5217729"/>
            <a:ext cx="6537621" cy="679902"/>
            <a:chOff x="6218237" y="1903115"/>
            <a:chExt cx="6410014" cy="914400"/>
          </a:xfrm>
        </p:grpSpPr>
        <p:sp>
          <p:nvSpPr>
            <p:cNvPr id="85" name="Rectangle 84"/>
            <p:cNvSpPr/>
            <p:nvPr/>
          </p:nvSpPr>
          <p:spPr bwMode="auto">
            <a:xfrm>
              <a:off x="6218237" y="1903115"/>
              <a:ext cx="6410014"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Secure your data at the row level by defining security filters for Roles or in the model</a:t>
              </a:r>
            </a:p>
          </p:txBody>
        </p:sp>
        <p:sp>
          <p:nvSpPr>
            <p:cNvPr id="86" name="Rectangle 85"/>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 name="Group 6"/>
          <p:cNvGrpSpPr/>
          <p:nvPr/>
        </p:nvGrpSpPr>
        <p:grpSpPr>
          <a:xfrm>
            <a:off x="275481" y="1993596"/>
            <a:ext cx="4151040" cy="2280461"/>
            <a:chOff x="457200" y="2109041"/>
            <a:chExt cx="3357183" cy="1844339"/>
          </a:xfrm>
        </p:grpSpPr>
        <p:sp>
          <p:nvSpPr>
            <p:cNvPr id="54" name="Rectangle 53"/>
            <p:cNvSpPr/>
            <p:nvPr/>
          </p:nvSpPr>
          <p:spPr bwMode="auto">
            <a:xfrm>
              <a:off x="771282" y="2109041"/>
              <a:ext cx="2758660" cy="1710977"/>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sp>
          <p:nvSpPr>
            <p:cNvPr id="44" name="Freeform 51"/>
            <p:cNvSpPr>
              <a:spLocks/>
            </p:cNvSpPr>
            <p:nvPr/>
          </p:nvSpPr>
          <p:spPr bwMode="auto">
            <a:xfrm>
              <a:off x="457200" y="3820019"/>
              <a:ext cx="3357183" cy="133361"/>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pic>
          <p:nvPicPr>
            <p:cNvPr id="50" name="Picture 49"/>
            <p:cNvPicPr>
              <a:picLocks noChangeAspect="1"/>
            </p:cNvPicPr>
            <p:nvPr/>
          </p:nvPicPr>
          <p:blipFill rotWithShape="1">
            <a:blip r:embed="rId4"/>
            <a:srcRect r="10033"/>
            <a:stretch/>
          </p:blipFill>
          <p:spPr>
            <a:xfrm>
              <a:off x="858613" y="2210675"/>
              <a:ext cx="2578608" cy="1609344"/>
            </a:xfrm>
            <a:prstGeom prst="rect">
              <a:avLst/>
            </a:prstGeom>
            <a:effectLst>
              <a:innerShdw blurRad="114300">
                <a:prstClr val="black"/>
              </a:innerShdw>
            </a:effectLst>
          </p:spPr>
        </p:pic>
        <p:sp>
          <p:nvSpPr>
            <p:cNvPr id="47" name="Freeform: Shape 46"/>
            <p:cNvSpPr/>
            <p:nvPr/>
          </p:nvSpPr>
          <p:spPr bwMode="auto">
            <a:xfrm>
              <a:off x="1633230" y="2117988"/>
              <a:ext cx="1917264" cy="1682662"/>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grpSp>
        <p:nvGrpSpPr>
          <p:cNvPr id="8" name="Group 7"/>
          <p:cNvGrpSpPr/>
          <p:nvPr/>
        </p:nvGrpSpPr>
        <p:grpSpPr>
          <a:xfrm>
            <a:off x="1117790" y="3612030"/>
            <a:ext cx="4151039" cy="2285600"/>
            <a:chOff x="1954672" y="3541529"/>
            <a:chExt cx="3357183" cy="1848496"/>
          </a:xfrm>
        </p:grpSpPr>
        <p:sp>
          <p:nvSpPr>
            <p:cNvPr id="41" name="Rectangle 40"/>
            <p:cNvSpPr/>
            <p:nvPr/>
          </p:nvSpPr>
          <p:spPr bwMode="auto">
            <a:xfrm>
              <a:off x="2268754" y="3541529"/>
              <a:ext cx="2758660" cy="1720719"/>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pic>
          <p:nvPicPr>
            <p:cNvPr id="49" name="Picture 48"/>
            <p:cNvPicPr>
              <a:picLocks noChangeAspect="1"/>
            </p:cNvPicPr>
            <p:nvPr/>
          </p:nvPicPr>
          <p:blipFill rotWithShape="1">
            <a:blip r:embed="rId5"/>
            <a:srcRect b="14345"/>
            <a:stretch/>
          </p:blipFill>
          <p:spPr>
            <a:xfrm>
              <a:off x="2357725" y="3645568"/>
              <a:ext cx="2578608" cy="1609344"/>
            </a:xfrm>
            <a:prstGeom prst="rect">
              <a:avLst/>
            </a:prstGeom>
            <a:effectLst>
              <a:innerShdw blurRad="114300">
                <a:prstClr val="black"/>
              </a:innerShdw>
            </a:effectLst>
          </p:spPr>
        </p:pic>
        <p:grpSp>
          <p:nvGrpSpPr>
            <p:cNvPr id="42" name="Group 41"/>
            <p:cNvGrpSpPr/>
            <p:nvPr/>
          </p:nvGrpSpPr>
          <p:grpSpPr>
            <a:xfrm>
              <a:off x="1954672" y="3556060"/>
              <a:ext cx="3357183" cy="1833965"/>
              <a:chOff x="462210" y="2052636"/>
              <a:chExt cx="6234298" cy="3546118"/>
            </a:xfrm>
          </p:grpSpPr>
          <p:sp>
            <p:nvSpPr>
              <p:cNvPr id="46" name="Freeform 51"/>
              <p:cNvSpPr>
                <a:spLocks/>
              </p:cNvSpPr>
              <p:nvPr/>
            </p:nvSpPr>
            <p:spPr bwMode="auto">
              <a:xfrm>
                <a:off x="462210" y="5350392"/>
                <a:ext cx="6234298" cy="248362"/>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48" name="Freeform: Shape 47"/>
              <p:cNvSpPr/>
              <p:nvPr/>
            </p:nvSpPr>
            <p:spPr bwMode="auto">
              <a:xfrm>
                <a:off x="2646101" y="2052636"/>
                <a:ext cx="3560364" cy="3272085"/>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grpSp>
      <p:grpSp>
        <p:nvGrpSpPr>
          <p:cNvPr id="45" name="Group 44"/>
          <p:cNvGrpSpPr/>
          <p:nvPr/>
        </p:nvGrpSpPr>
        <p:grpSpPr>
          <a:xfrm>
            <a:off x="3612169" y="6284636"/>
            <a:ext cx="1130854" cy="335210"/>
            <a:chOff x="6304275" y="6106887"/>
            <a:chExt cx="1108781" cy="328667"/>
          </a:xfrm>
        </p:grpSpPr>
        <p:sp>
          <p:nvSpPr>
            <p:cNvPr id="51"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52"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53" name="Group 52"/>
          <p:cNvGrpSpPr/>
          <p:nvPr/>
        </p:nvGrpSpPr>
        <p:grpSpPr>
          <a:xfrm>
            <a:off x="460447" y="6296907"/>
            <a:ext cx="1172882" cy="327994"/>
            <a:chOff x="288446" y="6118919"/>
            <a:chExt cx="1149989" cy="321592"/>
          </a:xfrm>
        </p:grpSpPr>
        <p:sp>
          <p:nvSpPr>
            <p:cNvPr id="55"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56"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57" name="Group 56"/>
          <p:cNvGrpSpPr/>
          <p:nvPr/>
        </p:nvGrpSpPr>
        <p:grpSpPr>
          <a:xfrm>
            <a:off x="2054729" y="6300063"/>
            <a:ext cx="1136041" cy="345714"/>
            <a:chOff x="1967444" y="6122014"/>
            <a:chExt cx="1113867" cy="338966"/>
          </a:xfrm>
        </p:grpSpPr>
        <p:sp>
          <p:nvSpPr>
            <p:cNvPr id="58"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59"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60" name="Group 59"/>
          <p:cNvGrpSpPr/>
          <p:nvPr/>
        </p:nvGrpSpPr>
        <p:grpSpPr>
          <a:xfrm>
            <a:off x="5164422" y="6284635"/>
            <a:ext cx="2109996" cy="351566"/>
            <a:chOff x="3646520" y="6106887"/>
            <a:chExt cx="2068811" cy="344704"/>
          </a:xfrm>
        </p:grpSpPr>
        <p:sp>
          <p:nvSpPr>
            <p:cNvPr id="61"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62"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63" name="Straight Connector 62"/>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bwMode="auto">
          <a:xfrm>
            <a:off x="199583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87" name="Rectangle 86"/>
          <p:cNvSpPr/>
          <p:nvPr/>
        </p:nvSpPr>
        <p:spPr bwMode="auto">
          <a:xfrm>
            <a:off x="5056847" y="6216990"/>
            <a:ext cx="2325147"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88" name="Rectangle 87"/>
          <p:cNvSpPr/>
          <p:nvPr/>
        </p:nvSpPr>
        <p:spPr bwMode="auto">
          <a:xfrm>
            <a:off x="352157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196612686"/>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Explore your data with freeform, drag </a:t>
            </a:r>
            <a:br>
              <a:rPr lang="en-US" dirty="0"/>
            </a:br>
            <a:r>
              <a:rPr lang="en-US" dirty="0"/>
              <a:t>and drop canvas</a:t>
            </a:r>
          </a:p>
        </p:txBody>
      </p:sp>
      <p:grpSp>
        <p:nvGrpSpPr>
          <p:cNvPr id="6" name="Group 5"/>
          <p:cNvGrpSpPr/>
          <p:nvPr/>
        </p:nvGrpSpPr>
        <p:grpSpPr>
          <a:xfrm>
            <a:off x="308775" y="2495433"/>
            <a:ext cx="4854718" cy="2754093"/>
            <a:chOff x="301884" y="2155666"/>
            <a:chExt cx="4759960" cy="2700336"/>
          </a:xfrm>
        </p:grpSpPr>
        <p:sp>
          <p:nvSpPr>
            <p:cNvPr id="32" name="Rectangle 31"/>
            <p:cNvSpPr/>
            <p:nvPr/>
          </p:nvSpPr>
          <p:spPr bwMode="auto">
            <a:xfrm>
              <a:off x="714559" y="2455986"/>
              <a:ext cx="3911348" cy="2218274"/>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grpSp>
          <p:nvGrpSpPr>
            <p:cNvPr id="34" name="Group 33"/>
            <p:cNvGrpSpPr/>
            <p:nvPr/>
          </p:nvGrpSpPr>
          <p:grpSpPr>
            <a:xfrm>
              <a:off x="301884" y="2155666"/>
              <a:ext cx="4759960" cy="2700336"/>
              <a:chOff x="504966" y="2052636"/>
              <a:chExt cx="6234298" cy="3546871"/>
            </a:xfrm>
          </p:grpSpPr>
          <p:sp>
            <p:nvSpPr>
              <p:cNvPr id="35" name="Freeform 51"/>
              <p:cNvSpPr>
                <a:spLocks/>
              </p:cNvSpPr>
              <p:nvPr/>
            </p:nvSpPr>
            <p:spPr bwMode="auto">
              <a:xfrm>
                <a:off x="504966" y="5351147"/>
                <a:ext cx="6234298" cy="248360"/>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sp>
            <p:nvSpPr>
              <p:cNvPr id="51" name="Freeform: Shape 50"/>
              <p:cNvSpPr/>
              <p:nvPr/>
            </p:nvSpPr>
            <p:spPr bwMode="auto">
              <a:xfrm>
                <a:off x="2646101" y="2052636"/>
                <a:ext cx="3560364" cy="3272085"/>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sp>
          <p:nvSpPr>
            <p:cNvPr id="55" name="Rectangle 54"/>
            <p:cNvSpPr/>
            <p:nvPr/>
          </p:nvSpPr>
          <p:spPr bwMode="auto">
            <a:xfrm>
              <a:off x="861053" y="2576343"/>
              <a:ext cx="3656063" cy="197064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pic>
          <p:nvPicPr>
            <p:cNvPr id="31" name="Picture 30"/>
            <p:cNvPicPr>
              <a:picLocks noChangeAspect="1"/>
            </p:cNvPicPr>
            <p:nvPr/>
          </p:nvPicPr>
          <p:blipFill>
            <a:blip r:embed="rId3"/>
            <a:stretch>
              <a:fillRect/>
            </a:stretch>
          </p:blipFill>
          <p:spPr>
            <a:xfrm>
              <a:off x="861053" y="2691681"/>
              <a:ext cx="3656063" cy="1975237"/>
            </a:xfrm>
            <a:prstGeom prst="rect">
              <a:avLst/>
            </a:prstGeom>
            <a:effectLst>
              <a:innerShdw blurRad="114300">
                <a:prstClr val="black"/>
              </a:innerShdw>
            </a:effectLst>
          </p:spPr>
        </p:pic>
      </p:grpSp>
      <p:grpSp>
        <p:nvGrpSpPr>
          <p:cNvPr id="43" name="Group 42"/>
          <p:cNvGrpSpPr/>
          <p:nvPr/>
        </p:nvGrpSpPr>
        <p:grpSpPr>
          <a:xfrm>
            <a:off x="5456329" y="1805374"/>
            <a:ext cx="6707030" cy="2228193"/>
            <a:chOff x="6218236" y="1903115"/>
            <a:chExt cx="6576117" cy="914400"/>
          </a:xfrm>
        </p:grpSpPr>
        <p:sp>
          <p:nvSpPr>
            <p:cNvPr id="44" name="Rectangle 43"/>
            <p:cNvSpPr/>
            <p:nvPr/>
          </p:nvSpPr>
          <p:spPr bwMode="auto">
            <a:xfrm>
              <a:off x="6218236" y="1903115"/>
              <a:ext cx="6576117"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46630" rIns="186521" bIns="93260" numCol="1" spcCol="0" rtlCol="0" fromWordArt="0" anchor="ctr" anchorCtr="0" forceAA="0" compatLnSpc="1">
              <a:prstTxWarp prst="textNoShape">
                <a:avLst/>
              </a:prstTxWarp>
              <a:noAutofit/>
            </a:bodyPr>
            <a:lstStyle/>
            <a:p>
              <a:pPr defTabSz="544015">
                <a:lnSpc>
                  <a:spcPct val="90000"/>
                </a:lnSpc>
                <a:spcAft>
                  <a:spcPts val="612"/>
                </a:spcAft>
              </a:pPr>
              <a:r>
                <a:rPr lang="en-US" sz="1836" dirty="0">
                  <a:solidFill>
                    <a:srgbClr val="0078D7"/>
                  </a:solidFill>
                  <a:cs typeface="Segoe UI Semibold" panose="020B0702040204020203" pitchFamily="34" charset="0"/>
                </a:rPr>
                <a:t>Explore data in a variety of ways and across multiple visualizations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Pivot and slice data</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Drill into and across datasets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Date sort and filters including min, max</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Quick </a:t>
              </a:r>
              <a:r>
                <a:rPr lang="en-US" sz="1428" dirty="0" err="1">
                  <a:solidFill>
                    <a:srgbClr val="353535"/>
                  </a:solidFill>
                </a:rPr>
                <a:t>calc</a:t>
              </a:r>
              <a:r>
                <a:rPr lang="en-US" sz="1428" dirty="0">
                  <a:solidFill>
                    <a:srgbClr val="353535"/>
                  </a:solidFill>
                </a:rPr>
                <a:t> functions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Change visualization types</a:t>
              </a:r>
            </a:p>
            <a:p>
              <a:pPr marL="173243" indent="-173243" defTabSz="544015" fontAlgn="base">
                <a:lnSpc>
                  <a:spcPct val="90000"/>
                </a:lnSpc>
                <a:spcAft>
                  <a:spcPts val="306"/>
                </a:spcAft>
                <a:buSzPct val="100000"/>
                <a:buFont typeface="Arial" panose="020B0604020202020204" pitchFamily="34" charset="0"/>
                <a:buChar char="•"/>
              </a:pPr>
              <a:r>
                <a:rPr lang="en-US" sz="1428" dirty="0">
                  <a:solidFill>
                    <a:srgbClr val="353535"/>
                  </a:solidFill>
                </a:rPr>
                <a:t>Use built-in analytical functions: group, bin, top n, include/exclude, forecast, …</a:t>
              </a:r>
            </a:p>
          </p:txBody>
        </p:sp>
        <p:sp>
          <p:nvSpPr>
            <p:cNvPr id="45" name="Rectangle 44"/>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lnSpc>
                  <a:spcPct val="90000"/>
                </a:lnSpc>
              </a:pPr>
              <a:endParaRPr lang="en-US" sz="1224" dirty="0">
                <a:solidFill>
                  <a:schemeClr val="bg1"/>
                </a:solidFill>
                <a:latin typeface="+mj-lt"/>
                <a:ea typeface="Segoe UI" pitchFamily="34" charset="0"/>
                <a:cs typeface="Segoe UI" pitchFamily="34" charset="0"/>
              </a:endParaRPr>
            </a:p>
          </p:txBody>
        </p:sp>
      </p:grpSp>
      <p:grpSp>
        <p:nvGrpSpPr>
          <p:cNvPr id="46" name="Group 45"/>
          <p:cNvGrpSpPr/>
          <p:nvPr/>
        </p:nvGrpSpPr>
        <p:grpSpPr>
          <a:xfrm>
            <a:off x="5456330" y="4140431"/>
            <a:ext cx="6707029" cy="652822"/>
            <a:chOff x="6218237" y="1903115"/>
            <a:chExt cx="6576116" cy="914400"/>
          </a:xfrm>
        </p:grpSpPr>
        <p:sp>
          <p:nvSpPr>
            <p:cNvPr id="47" name="Rectangle 46"/>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Select, transform and mashup data via freeform, </a:t>
              </a:r>
              <a:br>
                <a:rPr lang="en-US" sz="1836" dirty="0">
                  <a:solidFill>
                    <a:srgbClr val="0078D7"/>
                  </a:solidFill>
                </a:rPr>
              </a:br>
              <a:r>
                <a:rPr lang="en-US" sz="1836" dirty="0">
                  <a:solidFill>
                    <a:srgbClr val="0078D7"/>
                  </a:solidFill>
                </a:rPr>
                <a:t>drag-and-drop canvas </a:t>
              </a:r>
            </a:p>
          </p:txBody>
        </p:sp>
        <p:sp>
          <p:nvSpPr>
            <p:cNvPr id="48" name="Rectangle 47"/>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49" name="Group 48"/>
          <p:cNvGrpSpPr/>
          <p:nvPr/>
        </p:nvGrpSpPr>
        <p:grpSpPr>
          <a:xfrm>
            <a:off x="5456330" y="4900118"/>
            <a:ext cx="6707029" cy="466302"/>
            <a:chOff x="6218237" y="1903115"/>
            <a:chExt cx="6576116" cy="914400"/>
          </a:xfrm>
        </p:grpSpPr>
        <p:sp>
          <p:nvSpPr>
            <p:cNvPr id="50" name="Rectangle 49"/>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Filter data and use cross-filters</a:t>
              </a:r>
            </a:p>
          </p:txBody>
        </p:sp>
        <p:sp>
          <p:nvSpPr>
            <p:cNvPr id="53" name="Rectangle 5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4" name="Group 53"/>
          <p:cNvGrpSpPr/>
          <p:nvPr/>
        </p:nvGrpSpPr>
        <p:grpSpPr>
          <a:xfrm>
            <a:off x="5456330" y="5473286"/>
            <a:ext cx="6707029" cy="466302"/>
            <a:chOff x="6218237" y="1903115"/>
            <a:chExt cx="6576116" cy="914400"/>
          </a:xfrm>
        </p:grpSpPr>
        <p:sp>
          <p:nvSpPr>
            <p:cNvPr id="67" name="Rectangle 66"/>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Run R scripts and use R-powered visuals</a:t>
              </a:r>
            </a:p>
          </p:txBody>
        </p:sp>
        <p:sp>
          <p:nvSpPr>
            <p:cNvPr id="68" name="Rectangle 67"/>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36" name="Group 35"/>
          <p:cNvGrpSpPr/>
          <p:nvPr/>
        </p:nvGrpSpPr>
        <p:grpSpPr>
          <a:xfrm>
            <a:off x="3612169" y="6284636"/>
            <a:ext cx="1130854" cy="335210"/>
            <a:chOff x="6304275" y="6106887"/>
            <a:chExt cx="1108781" cy="328667"/>
          </a:xfrm>
        </p:grpSpPr>
        <p:sp>
          <p:nvSpPr>
            <p:cNvPr id="52"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56"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57" name="Group 56"/>
          <p:cNvGrpSpPr/>
          <p:nvPr/>
        </p:nvGrpSpPr>
        <p:grpSpPr>
          <a:xfrm>
            <a:off x="460447" y="6296907"/>
            <a:ext cx="1172882" cy="327994"/>
            <a:chOff x="288446" y="6118919"/>
            <a:chExt cx="1149989" cy="321592"/>
          </a:xfrm>
        </p:grpSpPr>
        <p:sp>
          <p:nvSpPr>
            <p:cNvPr id="58"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59"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60" name="Group 59"/>
          <p:cNvGrpSpPr/>
          <p:nvPr/>
        </p:nvGrpSpPr>
        <p:grpSpPr>
          <a:xfrm>
            <a:off x="2054729" y="6300063"/>
            <a:ext cx="1136041" cy="345714"/>
            <a:chOff x="1967444" y="6122014"/>
            <a:chExt cx="1113867" cy="338966"/>
          </a:xfrm>
        </p:grpSpPr>
        <p:sp>
          <p:nvSpPr>
            <p:cNvPr id="61"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62"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63" name="Group 62"/>
          <p:cNvGrpSpPr/>
          <p:nvPr/>
        </p:nvGrpSpPr>
        <p:grpSpPr>
          <a:xfrm>
            <a:off x="5164422" y="6284635"/>
            <a:ext cx="2109996" cy="351566"/>
            <a:chOff x="3646520" y="6106887"/>
            <a:chExt cx="2068811" cy="344704"/>
          </a:xfrm>
        </p:grpSpPr>
        <p:sp>
          <p:nvSpPr>
            <p:cNvPr id="64"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65"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66" name="Straight Connector 65"/>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bwMode="auto">
          <a:xfrm>
            <a:off x="332569" y="6216990"/>
            <a:ext cx="1406110"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73" name="Rectangle 72"/>
          <p:cNvSpPr/>
          <p:nvPr/>
        </p:nvSpPr>
        <p:spPr bwMode="auto">
          <a:xfrm>
            <a:off x="5056847" y="6216990"/>
            <a:ext cx="2325147"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74" name="Rectangle 73"/>
          <p:cNvSpPr/>
          <p:nvPr/>
        </p:nvSpPr>
        <p:spPr bwMode="auto">
          <a:xfrm>
            <a:off x="352157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234058778"/>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95070" y="2056630"/>
            <a:ext cx="4846046" cy="3526817"/>
            <a:chOff x="288446" y="1996107"/>
            <a:chExt cx="4420986" cy="3217471"/>
          </a:xfrm>
        </p:grpSpPr>
        <p:pic>
          <p:nvPicPr>
            <p:cNvPr id="26" name="Picture 25"/>
            <p:cNvPicPr>
              <a:picLocks noChangeAspect="1"/>
            </p:cNvPicPr>
            <p:nvPr/>
          </p:nvPicPr>
          <p:blipFill>
            <a:blip r:embed="rId3"/>
            <a:stretch>
              <a:fillRect/>
            </a:stretch>
          </p:blipFill>
          <p:spPr>
            <a:xfrm>
              <a:off x="288446" y="1996107"/>
              <a:ext cx="2460800" cy="2216905"/>
            </a:xfrm>
            <a:prstGeom prst="rect">
              <a:avLst/>
            </a:prstGeom>
          </p:spPr>
        </p:pic>
        <p:pic>
          <p:nvPicPr>
            <p:cNvPr id="27" name="Picture 26"/>
            <p:cNvPicPr>
              <a:picLocks noChangeAspect="1"/>
            </p:cNvPicPr>
            <p:nvPr/>
          </p:nvPicPr>
          <p:blipFill>
            <a:blip r:embed="rId4"/>
            <a:stretch>
              <a:fillRect/>
            </a:stretch>
          </p:blipFill>
          <p:spPr>
            <a:xfrm>
              <a:off x="2059892" y="3114116"/>
              <a:ext cx="2649540" cy="2099462"/>
            </a:xfrm>
            <a:prstGeom prst="rect">
              <a:avLst/>
            </a:prstGeom>
          </p:spPr>
        </p:pic>
      </p:grpSp>
      <p:sp>
        <p:nvSpPr>
          <p:cNvPr id="2" name="Title 1"/>
          <p:cNvSpPr>
            <a:spLocks noGrp="1"/>
          </p:cNvSpPr>
          <p:nvPr>
            <p:ph type="title"/>
          </p:nvPr>
        </p:nvSpPr>
        <p:spPr/>
        <p:txBody>
          <a:bodyPr/>
          <a:lstStyle/>
          <a:p>
            <a:r>
              <a:rPr lang="en-US" dirty="0"/>
              <a:t>Deliver valuable insights with customizable visual reports</a:t>
            </a:r>
          </a:p>
        </p:txBody>
      </p:sp>
      <p:grpSp>
        <p:nvGrpSpPr>
          <p:cNvPr id="6" name="Group 5"/>
          <p:cNvGrpSpPr/>
          <p:nvPr/>
        </p:nvGrpSpPr>
        <p:grpSpPr>
          <a:xfrm>
            <a:off x="3612169" y="6284636"/>
            <a:ext cx="1130854" cy="335210"/>
            <a:chOff x="6304275" y="6106887"/>
            <a:chExt cx="1108781" cy="328667"/>
          </a:xfrm>
        </p:grpSpPr>
        <p:sp>
          <p:nvSpPr>
            <p:cNvPr id="20"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23"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3" name="Group 2"/>
          <p:cNvGrpSpPr/>
          <p:nvPr/>
        </p:nvGrpSpPr>
        <p:grpSpPr>
          <a:xfrm>
            <a:off x="460447" y="6296907"/>
            <a:ext cx="1172882" cy="327994"/>
            <a:chOff x="288446" y="6118919"/>
            <a:chExt cx="1149989" cy="321592"/>
          </a:xfrm>
        </p:grpSpPr>
        <p:sp>
          <p:nvSpPr>
            <p:cNvPr id="21"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25"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4" name="Group 3"/>
          <p:cNvGrpSpPr/>
          <p:nvPr/>
        </p:nvGrpSpPr>
        <p:grpSpPr>
          <a:xfrm>
            <a:off x="2054729" y="6300063"/>
            <a:ext cx="1136041" cy="345714"/>
            <a:chOff x="1967444" y="6122014"/>
            <a:chExt cx="1113867" cy="338966"/>
          </a:xfrm>
        </p:grpSpPr>
        <p:sp>
          <p:nvSpPr>
            <p:cNvPr id="22"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28"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5" name="Group 4"/>
          <p:cNvGrpSpPr/>
          <p:nvPr/>
        </p:nvGrpSpPr>
        <p:grpSpPr>
          <a:xfrm>
            <a:off x="5164422" y="6284635"/>
            <a:ext cx="2109996" cy="351566"/>
            <a:chOff x="3646520" y="6106887"/>
            <a:chExt cx="2068811" cy="344704"/>
          </a:xfrm>
        </p:grpSpPr>
        <p:sp>
          <p:nvSpPr>
            <p:cNvPr id="24"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29"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30" name="Straight Connector 29"/>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bwMode="auto">
          <a:xfrm>
            <a:off x="199583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47" name="Rectangle 46"/>
          <p:cNvSpPr/>
          <p:nvPr/>
        </p:nvSpPr>
        <p:spPr bwMode="auto">
          <a:xfrm>
            <a:off x="332569" y="6216990"/>
            <a:ext cx="1406110"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48" name="Rectangle 47"/>
          <p:cNvSpPr/>
          <p:nvPr/>
        </p:nvSpPr>
        <p:spPr bwMode="auto">
          <a:xfrm>
            <a:off x="5056847" y="6216990"/>
            <a:ext cx="2325147"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9" name="Group 8"/>
          <p:cNvGrpSpPr/>
          <p:nvPr/>
        </p:nvGrpSpPr>
        <p:grpSpPr>
          <a:xfrm>
            <a:off x="5456330" y="1697927"/>
            <a:ext cx="6707029" cy="4244222"/>
            <a:chOff x="5348964" y="1664786"/>
            <a:chExt cx="6576116" cy="4161380"/>
          </a:xfrm>
        </p:grpSpPr>
        <p:grpSp>
          <p:nvGrpSpPr>
            <p:cNvPr id="49" name="Group 48"/>
            <p:cNvGrpSpPr/>
            <p:nvPr/>
          </p:nvGrpSpPr>
          <p:grpSpPr>
            <a:xfrm>
              <a:off x="5348964" y="4586647"/>
              <a:ext cx="6576116" cy="370406"/>
              <a:chOff x="6218237" y="1903115"/>
              <a:chExt cx="6576116" cy="914400"/>
            </a:xfrm>
          </p:grpSpPr>
          <p:sp>
            <p:nvSpPr>
              <p:cNvPr id="50" name="Rectangle 49"/>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Change color, format and customize visualizations</a:t>
                </a:r>
              </a:p>
            </p:txBody>
          </p:sp>
          <p:sp>
            <p:nvSpPr>
              <p:cNvPr id="51" name="Rectangle 50"/>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2" name="Group 51"/>
            <p:cNvGrpSpPr/>
            <p:nvPr/>
          </p:nvGrpSpPr>
          <p:grpSpPr>
            <a:xfrm>
              <a:off x="5348964" y="5021205"/>
              <a:ext cx="6576116" cy="370406"/>
              <a:chOff x="6218237" y="1903115"/>
              <a:chExt cx="6576116" cy="914400"/>
            </a:xfrm>
          </p:grpSpPr>
          <p:sp>
            <p:nvSpPr>
              <p:cNvPr id="53" name="Rectangle 52"/>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Linear or Logarithmic scales in Y-axis</a:t>
                </a:r>
              </a:p>
            </p:txBody>
          </p:sp>
          <p:sp>
            <p:nvSpPr>
              <p:cNvPr id="54" name="Rectangle 53"/>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5" name="Group 54"/>
            <p:cNvGrpSpPr/>
            <p:nvPr/>
          </p:nvGrpSpPr>
          <p:grpSpPr>
            <a:xfrm>
              <a:off x="5348964" y="3717531"/>
              <a:ext cx="6576116" cy="370406"/>
              <a:chOff x="6218237" y="1903115"/>
              <a:chExt cx="6576116" cy="914400"/>
            </a:xfrm>
          </p:grpSpPr>
          <p:sp>
            <p:nvSpPr>
              <p:cNvPr id="56" name="Rectangle 55"/>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Create layouts specific for your mobile device</a:t>
                </a:r>
              </a:p>
            </p:txBody>
          </p:sp>
          <p:sp>
            <p:nvSpPr>
              <p:cNvPr id="57" name="Rectangle 56"/>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58" name="Group 57"/>
            <p:cNvGrpSpPr/>
            <p:nvPr/>
          </p:nvGrpSpPr>
          <p:grpSpPr>
            <a:xfrm>
              <a:off x="5348964" y="4152089"/>
              <a:ext cx="6576116" cy="370406"/>
              <a:chOff x="6218237" y="1903115"/>
              <a:chExt cx="6576116" cy="914400"/>
            </a:xfrm>
          </p:grpSpPr>
          <p:sp>
            <p:nvSpPr>
              <p:cNvPr id="59" name="Rectangle 58"/>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Build reports with KPI trends </a:t>
                </a:r>
              </a:p>
            </p:txBody>
          </p:sp>
          <p:sp>
            <p:nvSpPr>
              <p:cNvPr id="60" name="Rectangle 59"/>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61" name="Group 60"/>
            <p:cNvGrpSpPr/>
            <p:nvPr/>
          </p:nvGrpSpPr>
          <p:grpSpPr>
            <a:xfrm>
              <a:off x="5348964" y="2848415"/>
              <a:ext cx="6576116" cy="370406"/>
              <a:chOff x="6218237" y="1903115"/>
              <a:chExt cx="6576116" cy="914400"/>
            </a:xfrm>
          </p:grpSpPr>
          <p:sp>
            <p:nvSpPr>
              <p:cNvPr id="62" name="Rectangle 61"/>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Ability to incorporate custom visualizations</a:t>
                </a:r>
              </a:p>
            </p:txBody>
          </p:sp>
          <p:sp>
            <p:nvSpPr>
              <p:cNvPr id="63" name="Rectangle 6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64" name="Group 63"/>
            <p:cNvGrpSpPr/>
            <p:nvPr/>
          </p:nvGrpSpPr>
          <p:grpSpPr>
            <a:xfrm>
              <a:off x="5348964" y="3282973"/>
              <a:ext cx="6576116" cy="370406"/>
              <a:chOff x="6218237" y="1903115"/>
              <a:chExt cx="6576116" cy="914400"/>
            </a:xfrm>
          </p:grpSpPr>
          <p:sp>
            <p:nvSpPr>
              <p:cNvPr id="65" name="Rectangle 64"/>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Integrate R scripts and R-powered visuals</a:t>
                </a:r>
              </a:p>
            </p:txBody>
          </p:sp>
          <p:sp>
            <p:nvSpPr>
              <p:cNvPr id="66" name="Rectangle 65"/>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67" name="Group 66"/>
            <p:cNvGrpSpPr/>
            <p:nvPr/>
          </p:nvGrpSpPr>
          <p:grpSpPr>
            <a:xfrm>
              <a:off x="5348964" y="1664786"/>
              <a:ext cx="6576116" cy="684919"/>
              <a:chOff x="6218237" y="1903115"/>
              <a:chExt cx="6576116" cy="914400"/>
            </a:xfrm>
          </p:grpSpPr>
          <p:sp>
            <p:nvSpPr>
              <p:cNvPr id="68" name="Rectangle 67"/>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Depict data in compelling reports that tell stories using a range of interactive visualizations</a:t>
                </a:r>
              </a:p>
            </p:txBody>
          </p:sp>
          <p:sp>
            <p:nvSpPr>
              <p:cNvPr id="69" name="Rectangle 68"/>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0" name="Group 69"/>
            <p:cNvGrpSpPr/>
            <p:nvPr/>
          </p:nvGrpSpPr>
          <p:grpSpPr>
            <a:xfrm>
              <a:off x="5348964" y="2413857"/>
              <a:ext cx="6576116" cy="370406"/>
              <a:chOff x="6218237" y="1903115"/>
              <a:chExt cx="6576116" cy="914400"/>
            </a:xfrm>
          </p:grpSpPr>
          <p:sp>
            <p:nvSpPr>
              <p:cNvPr id="72" name="Rectangle 71"/>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Use data from many sources in a single, consolidated report</a:t>
                </a:r>
              </a:p>
            </p:txBody>
          </p:sp>
          <p:sp>
            <p:nvSpPr>
              <p:cNvPr id="73" name="Rectangle 7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4" name="Group 73"/>
            <p:cNvGrpSpPr/>
            <p:nvPr/>
          </p:nvGrpSpPr>
          <p:grpSpPr>
            <a:xfrm>
              <a:off x="5348964" y="5455760"/>
              <a:ext cx="6576116" cy="370406"/>
              <a:chOff x="6218237" y="1903115"/>
              <a:chExt cx="6576116" cy="914400"/>
            </a:xfrm>
          </p:grpSpPr>
          <p:sp>
            <p:nvSpPr>
              <p:cNvPr id="75" name="Rectangle 74"/>
              <p:cNvSpPr/>
              <p:nvPr/>
            </p:nvSpPr>
            <p:spPr bwMode="auto">
              <a:xfrm>
                <a:off x="6218237" y="1903115"/>
                <a:ext cx="6576116"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Customizable tooltips</a:t>
                </a:r>
              </a:p>
            </p:txBody>
          </p:sp>
          <p:sp>
            <p:nvSpPr>
              <p:cNvPr id="76" name="Rectangle 75"/>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spTree>
    <p:extLst>
      <p:ext uri="{BB962C8B-B14F-4D97-AF65-F5344CB8AC3E}">
        <p14:creationId xmlns:p14="http://schemas.microsoft.com/office/powerpoint/2010/main" val="1675449153"/>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481" y="295274"/>
            <a:ext cx="11887878" cy="917575"/>
          </a:xfrm>
        </p:spPr>
        <p:txBody>
          <a:bodyPr/>
          <a:lstStyle/>
          <a:p>
            <a:r>
              <a:rPr lang="en-US" dirty="0"/>
              <a:t>Share reports, visualizations and data </a:t>
            </a:r>
            <a:br>
              <a:rPr lang="en-US" dirty="0"/>
            </a:br>
            <a:r>
              <a:rPr lang="en-US" dirty="0"/>
              <a:t>with a broad audience</a:t>
            </a:r>
          </a:p>
        </p:txBody>
      </p:sp>
      <p:pic>
        <p:nvPicPr>
          <p:cNvPr id="25" name="Picture 24"/>
          <p:cNvPicPr>
            <a:picLocks noChangeAspect="1"/>
          </p:cNvPicPr>
          <p:nvPr/>
        </p:nvPicPr>
        <p:blipFill>
          <a:blip r:embed="rId3"/>
          <a:stretch>
            <a:fillRect/>
          </a:stretch>
        </p:blipFill>
        <p:spPr>
          <a:xfrm>
            <a:off x="995489" y="4807697"/>
            <a:ext cx="3356574" cy="848787"/>
          </a:xfrm>
          <a:prstGeom prst="rect">
            <a:avLst/>
          </a:prstGeom>
        </p:spPr>
      </p:pic>
      <p:grpSp>
        <p:nvGrpSpPr>
          <p:cNvPr id="6" name="Group 5"/>
          <p:cNvGrpSpPr/>
          <p:nvPr/>
        </p:nvGrpSpPr>
        <p:grpSpPr>
          <a:xfrm>
            <a:off x="5507932" y="2013833"/>
            <a:ext cx="6659628" cy="3233750"/>
            <a:chOff x="5399559" y="2915569"/>
            <a:chExt cx="6529640" cy="2931836"/>
          </a:xfrm>
        </p:grpSpPr>
        <p:grpSp>
          <p:nvGrpSpPr>
            <p:cNvPr id="72" name="Group 71"/>
            <p:cNvGrpSpPr/>
            <p:nvPr/>
          </p:nvGrpSpPr>
          <p:grpSpPr>
            <a:xfrm>
              <a:off x="5399559" y="2915569"/>
              <a:ext cx="6529640" cy="731520"/>
              <a:chOff x="6218237" y="1903115"/>
              <a:chExt cx="6529640" cy="914400"/>
            </a:xfrm>
          </p:grpSpPr>
          <p:sp>
            <p:nvSpPr>
              <p:cNvPr id="73" name="Rectangle 72"/>
              <p:cNvSpPr/>
              <p:nvPr/>
            </p:nvSpPr>
            <p:spPr bwMode="auto">
              <a:xfrm>
                <a:off x="6218237" y="1903115"/>
                <a:ext cx="6529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Save Power BI Desktop report files and easily publish them </a:t>
                </a:r>
                <a:br>
                  <a:rPr lang="en-US" sz="1836" dirty="0">
                    <a:solidFill>
                      <a:srgbClr val="0078D7"/>
                    </a:solidFill>
                  </a:rPr>
                </a:br>
                <a:r>
                  <a:rPr lang="en-US" sz="1836" dirty="0">
                    <a:solidFill>
                      <a:srgbClr val="0078D7"/>
                    </a:solidFill>
                  </a:rPr>
                  <a:t>to Power BI</a:t>
                </a:r>
              </a:p>
            </p:txBody>
          </p:sp>
          <p:sp>
            <p:nvSpPr>
              <p:cNvPr id="74" name="Rectangle 73"/>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5" name="Group 74"/>
            <p:cNvGrpSpPr/>
            <p:nvPr/>
          </p:nvGrpSpPr>
          <p:grpSpPr>
            <a:xfrm>
              <a:off x="5399559" y="3740448"/>
              <a:ext cx="6529640" cy="731520"/>
              <a:chOff x="6218237" y="1903115"/>
              <a:chExt cx="6529640" cy="914401"/>
            </a:xfrm>
          </p:grpSpPr>
          <p:sp>
            <p:nvSpPr>
              <p:cNvPr id="76" name="Rectangle 75"/>
              <p:cNvSpPr/>
              <p:nvPr/>
            </p:nvSpPr>
            <p:spPr bwMode="auto">
              <a:xfrm>
                <a:off x="6218237" y="1903116"/>
                <a:ext cx="6529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pPr>
                <a:r>
                  <a:rPr lang="en-US" sz="1836" dirty="0">
                    <a:solidFill>
                      <a:srgbClr val="0078D7"/>
                    </a:solidFill>
                  </a:rPr>
                  <a:t>Share as appropriate with other Power BI users in your organization</a:t>
                </a:r>
              </a:p>
            </p:txBody>
          </p:sp>
          <p:sp>
            <p:nvSpPr>
              <p:cNvPr id="77" name="Rectangle 76"/>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78" name="Group 77"/>
            <p:cNvGrpSpPr/>
            <p:nvPr/>
          </p:nvGrpSpPr>
          <p:grpSpPr>
            <a:xfrm>
              <a:off x="5399559" y="4565327"/>
              <a:ext cx="6529640" cy="457200"/>
              <a:chOff x="6218237" y="1903115"/>
              <a:chExt cx="6529640" cy="914400"/>
            </a:xfrm>
          </p:grpSpPr>
          <p:sp>
            <p:nvSpPr>
              <p:cNvPr id="79" name="Rectangle 78"/>
              <p:cNvSpPr/>
              <p:nvPr/>
            </p:nvSpPr>
            <p:spPr bwMode="auto">
              <a:xfrm>
                <a:off x="6218237" y="1903115"/>
                <a:ext cx="6529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Copy table, cells or columns to clipboard</a:t>
                </a:r>
              </a:p>
            </p:txBody>
          </p:sp>
          <p:sp>
            <p:nvSpPr>
              <p:cNvPr id="80" name="Rectangle 79"/>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nvGrpSpPr>
            <p:cNvPr id="81" name="Group 80"/>
            <p:cNvGrpSpPr/>
            <p:nvPr/>
          </p:nvGrpSpPr>
          <p:grpSpPr>
            <a:xfrm>
              <a:off x="5399559" y="5115885"/>
              <a:ext cx="6529640" cy="731520"/>
              <a:chOff x="6218237" y="1903115"/>
              <a:chExt cx="6529640" cy="914400"/>
            </a:xfrm>
          </p:grpSpPr>
          <p:sp>
            <p:nvSpPr>
              <p:cNvPr id="82" name="Rectangle 81"/>
              <p:cNvSpPr/>
              <p:nvPr/>
            </p:nvSpPr>
            <p:spPr bwMode="auto">
              <a:xfrm>
                <a:off x="6218237" y="1903115"/>
                <a:ext cx="6529640" cy="9144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ctr" anchorCtr="0" forceAA="0" compatLnSpc="1">
                <a:prstTxWarp prst="textNoShape">
                  <a:avLst/>
                </a:prstTxWarp>
                <a:noAutofit/>
              </a:bodyPr>
              <a:lstStyle/>
              <a:p>
                <a:pPr defTabSz="544015">
                  <a:lnSpc>
                    <a:spcPct val="90000"/>
                  </a:lnSpc>
                  <a:spcBef>
                    <a:spcPts val="612"/>
                  </a:spcBef>
                  <a:spcAft>
                    <a:spcPts val="306"/>
                  </a:spcAft>
                </a:pPr>
                <a:r>
                  <a:rPr lang="en-US" sz="1836" dirty="0">
                    <a:solidFill>
                      <a:srgbClr val="0078D7"/>
                    </a:solidFill>
                  </a:rPr>
                  <a:t>Use Power BI template (.</a:t>
                </a:r>
                <a:r>
                  <a:rPr lang="en-US" sz="1836" dirty="0" err="1">
                    <a:solidFill>
                      <a:srgbClr val="0078D7"/>
                    </a:solidFill>
                  </a:rPr>
                  <a:t>pbit</a:t>
                </a:r>
                <a:r>
                  <a:rPr lang="en-US" sz="1836" dirty="0">
                    <a:solidFill>
                      <a:srgbClr val="0078D7"/>
                    </a:solidFill>
                  </a:rPr>
                  <a:t> file) to save and share the definition of a report, data model and queries, not actual data</a:t>
                </a:r>
              </a:p>
            </p:txBody>
          </p:sp>
          <p:sp>
            <p:nvSpPr>
              <p:cNvPr id="83" name="Rectangle 82"/>
              <p:cNvSpPr/>
              <p:nvPr/>
            </p:nvSpPr>
            <p:spPr bwMode="auto">
              <a:xfrm>
                <a:off x="6218237" y="1903115"/>
                <a:ext cx="45720" cy="9144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93260" rIns="186521" bIns="93260"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endParaRPr lang="en-US" sz="1224" dirty="0">
                  <a:solidFill>
                    <a:schemeClr val="bg1"/>
                  </a:solidFill>
                  <a:latin typeface="+mj-lt"/>
                  <a:ea typeface="Segoe UI" pitchFamily="34" charset="0"/>
                  <a:cs typeface="Segoe UI" pitchFamily="34" charset="0"/>
                </a:endParaRPr>
              </a:p>
            </p:txBody>
          </p:sp>
        </p:grpSp>
      </p:grpSp>
      <p:grpSp>
        <p:nvGrpSpPr>
          <p:cNvPr id="7" name="Group 6"/>
          <p:cNvGrpSpPr/>
          <p:nvPr/>
        </p:nvGrpSpPr>
        <p:grpSpPr>
          <a:xfrm>
            <a:off x="275481" y="2011288"/>
            <a:ext cx="4757413" cy="2721648"/>
            <a:chOff x="526197" y="2163179"/>
            <a:chExt cx="3780030" cy="2162501"/>
          </a:xfrm>
        </p:grpSpPr>
        <p:sp>
          <p:nvSpPr>
            <p:cNvPr id="70" name="Rectangle 69"/>
            <p:cNvSpPr/>
            <p:nvPr/>
          </p:nvSpPr>
          <p:spPr bwMode="auto">
            <a:xfrm>
              <a:off x="813777" y="2163453"/>
              <a:ext cx="3204870" cy="2011680"/>
            </a:xfrm>
            <a:prstGeom prst="rect">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dirty="0" err="1">
                <a:solidFill>
                  <a:srgbClr val="353535"/>
                </a:solidFill>
                <a:latin typeface="Segoe UI Semilight"/>
              </a:endParaRPr>
            </a:p>
          </p:txBody>
        </p:sp>
        <p:sp>
          <p:nvSpPr>
            <p:cNvPr id="30" name="Freeform 51"/>
            <p:cNvSpPr>
              <a:spLocks/>
            </p:cNvSpPr>
            <p:nvPr/>
          </p:nvSpPr>
          <p:spPr bwMode="auto">
            <a:xfrm>
              <a:off x="526197" y="4174859"/>
              <a:ext cx="3780030" cy="150821"/>
            </a:xfrm>
            <a:custGeom>
              <a:avLst/>
              <a:gdLst>
                <a:gd name="T0" fmla="*/ 0 w 1914"/>
                <a:gd name="T1" fmla="*/ 0 h 75"/>
                <a:gd name="T2" fmla="*/ 0 w 1914"/>
                <a:gd name="T3" fmla="*/ 4 h 75"/>
                <a:gd name="T4" fmla="*/ 70 w 1914"/>
                <a:gd name="T5" fmla="*/ 75 h 75"/>
                <a:gd name="T6" fmla="*/ 1844 w 1914"/>
                <a:gd name="T7" fmla="*/ 75 h 75"/>
                <a:gd name="T8" fmla="*/ 1914 w 1914"/>
                <a:gd name="T9" fmla="*/ 4 h 75"/>
                <a:gd name="T10" fmla="*/ 1914 w 1914"/>
                <a:gd name="T11" fmla="*/ 0 h 75"/>
                <a:gd name="T12" fmla="*/ 0 w 191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14" h="75">
                  <a:moveTo>
                    <a:pt x="0" y="0"/>
                  </a:moveTo>
                  <a:cubicBezTo>
                    <a:pt x="0" y="4"/>
                    <a:pt x="0" y="4"/>
                    <a:pt x="0" y="4"/>
                  </a:cubicBezTo>
                  <a:cubicBezTo>
                    <a:pt x="0" y="43"/>
                    <a:pt x="32" y="75"/>
                    <a:pt x="70" y="75"/>
                  </a:cubicBezTo>
                  <a:cubicBezTo>
                    <a:pt x="1844" y="75"/>
                    <a:pt x="1844" y="75"/>
                    <a:pt x="1844" y="75"/>
                  </a:cubicBezTo>
                  <a:cubicBezTo>
                    <a:pt x="1883" y="75"/>
                    <a:pt x="1914" y="43"/>
                    <a:pt x="1914" y="4"/>
                  </a:cubicBezTo>
                  <a:cubicBezTo>
                    <a:pt x="1914" y="0"/>
                    <a:pt x="1914" y="0"/>
                    <a:pt x="1914" y="0"/>
                  </a:cubicBezTo>
                  <a:lnTo>
                    <a:pt x="0"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353535"/>
                </a:solidFill>
                <a:latin typeface="Segoe UI Semilight"/>
              </a:endParaRPr>
            </a:p>
          </p:txBody>
        </p:sp>
        <p:pic>
          <p:nvPicPr>
            <p:cNvPr id="28" name="Picture 27"/>
            <p:cNvPicPr>
              <a:picLocks noChangeAspect="1"/>
            </p:cNvPicPr>
            <p:nvPr/>
          </p:nvPicPr>
          <p:blipFill rotWithShape="1">
            <a:blip r:embed="rId4"/>
            <a:srcRect b="941"/>
            <a:stretch/>
          </p:blipFill>
          <p:spPr>
            <a:xfrm>
              <a:off x="925740" y="2291195"/>
              <a:ext cx="2980944" cy="1883664"/>
            </a:xfrm>
            <a:prstGeom prst="rect">
              <a:avLst/>
            </a:prstGeom>
            <a:effectLst>
              <a:innerShdw blurRad="114300">
                <a:prstClr val="black"/>
              </a:innerShdw>
            </a:effectLst>
          </p:spPr>
        </p:pic>
        <p:sp>
          <p:nvSpPr>
            <p:cNvPr id="33" name="Freeform: Shape 32"/>
            <p:cNvSpPr/>
            <p:nvPr/>
          </p:nvSpPr>
          <p:spPr bwMode="auto">
            <a:xfrm>
              <a:off x="1747690" y="2163179"/>
              <a:ext cx="2260670" cy="2011680"/>
            </a:xfrm>
            <a:custGeom>
              <a:avLst/>
              <a:gdLst>
                <a:gd name="connsiteX0" fmla="*/ 0 w 3180686"/>
                <a:gd name="connsiteY0" fmla="*/ 0 h 2860548"/>
                <a:gd name="connsiteX1" fmla="*/ 3180686 w 3180686"/>
                <a:gd name="connsiteY1" fmla="*/ 0 h 2860548"/>
                <a:gd name="connsiteX2" fmla="*/ 3180686 w 3180686"/>
                <a:gd name="connsiteY2" fmla="*/ 2860548 h 2860548"/>
                <a:gd name="connsiteX3" fmla="*/ 0 w 3180686"/>
                <a:gd name="connsiteY3" fmla="*/ 0 h 2860548"/>
              </a:gdLst>
              <a:ahLst/>
              <a:cxnLst>
                <a:cxn ang="0">
                  <a:pos x="connsiteX0" y="connsiteY0"/>
                </a:cxn>
                <a:cxn ang="0">
                  <a:pos x="connsiteX1" y="connsiteY1"/>
                </a:cxn>
                <a:cxn ang="0">
                  <a:pos x="connsiteX2" y="connsiteY2"/>
                </a:cxn>
                <a:cxn ang="0">
                  <a:pos x="connsiteX3" y="connsiteY3"/>
                </a:cxn>
              </a:cxnLst>
              <a:rect l="l" t="t" r="r" b="b"/>
              <a:pathLst>
                <a:path w="3180686" h="2860548">
                  <a:moveTo>
                    <a:pt x="0" y="0"/>
                  </a:moveTo>
                  <a:lnTo>
                    <a:pt x="3180686" y="0"/>
                  </a:lnTo>
                  <a:lnTo>
                    <a:pt x="3180686" y="2860548"/>
                  </a:lnTo>
                  <a:lnTo>
                    <a:pt x="0" y="0"/>
                  </a:lnTo>
                  <a:close/>
                </a:path>
              </a:pathLst>
            </a:custGeom>
            <a:solidFill>
              <a:schemeClr val="bg1">
                <a:alpha val="10000"/>
              </a:schemeClr>
            </a:solidFill>
            <a:ln>
              <a:noFill/>
            </a:ln>
          </p:spPr>
          <p:txBody>
            <a:bodyPr vert="horz" wrap="square" lIns="91427" tIns="45713" rIns="91427" bIns="45713" numCol="1" anchor="t" anchorCtr="0" compatLnSpc="1">
              <a:prstTxWarp prst="textNoShape">
                <a:avLst/>
              </a:prstTxWarp>
              <a:noAutofit/>
            </a:bodyPr>
            <a:lstStyle/>
            <a:p>
              <a:pPr defTabSz="932563"/>
              <a:endParaRPr lang="en-US" dirty="0" err="1">
                <a:solidFill>
                  <a:srgbClr val="353535"/>
                </a:solidFill>
                <a:latin typeface="Segoe UI Semilight"/>
              </a:endParaRPr>
            </a:p>
          </p:txBody>
        </p:sp>
      </p:grpSp>
      <p:grpSp>
        <p:nvGrpSpPr>
          <p:cNvPr id="36" name="Group 35"/>
          <p:cNvGrpSpPr/>
          <p:nvPr/>
        </p:nvGrpSpPr>
        <p:grpSpPr>
          <a:xfrm>
            <a:off x="3612169" y="6284636"/>
            <a:ext cx="1130854" cy="335210"/>
            <a:chOff x="6304275" y="6106887"/>
            <a:chExt cx="1108781" cy="328667"/>
          </a:xfrm>
        </p:grpSpPr>
        <p:sp>
          <p:nvSpPr>
            <p:cNvPr id="37" name="Rectangle 152"/>
            <p:cNvSpPr/>
            <p:nvPr/>
          </p:nvSpPr>
          <p:spPr bwMode="auto">
            <a:xfrm>
              <a:off x="6681536" y="6121919"/>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Report</a:t>
              </a:r>
            </a:p>
          </p:txBody>
        </p:sp>
        <p:sp>
          <p:nvSpPr>
            <p:cNvPr id="38" name="Freeform 55"/>
            <p:cNvSpPr>
              <a:spLocks noChangeAspect="1"/>
            </p:cNvSpPr>
            <p:nvPr/>
          </p:nvSpPr>
          <p:spPr bwMode="black">
            <a:xfrm>
              <a:off x="6304275" y="6106887"/>
              <a:ext cx="327290" cy="328667"/>
            </a:xfrm>
            <a:custGeom>
              <a:avLst/>
              <a:gdLst>
                <a:gd name="connsiteX0" fmla="*/ 3713863 w 4893730"/>
                <a:gd name="connsiteY0" fmla="*/ 2130808 h 4791777"/>
                <a:gd name="connsiteX1" fmla="*/ 4426142 w 4893730"/>
                <a:gd name="connsiteY1" fmla="*/ 2130808 h 4791777"/>
                <a:gd name="connsiteX2" fmla="*/ 4598071 w 4893730"/>
                <a:gd name="connsiteY2" fmla="*/ 2301547 h 4791777"/>
                <a:gd name="connsiteX3" fmla="*/ 4598071 w 4893730"/>
                <a:gd name="connsiteY3" fmla="*/ 3886978 h 4791777"/>
                <a:gd name="connsiteX4" fmla="*/ 4426142 w 4893730"/>
                <a:gd name="connsiteY4" fmla="*/ 4057717 h 4791777"/>
                <a:gd name="connsiteX5" fmla="*/ 3713863 w 4893730"/>
                <a:gd name="connsiteY5" fmla="*/ 4057717 h 4791777"/>
                <a:gd name="connsiteX6" fmla="*/ 3517372 w 4893730"/>
                <a:gd name="connsiteY6" fmla="*/ 3886978 h 4791777"/>
                <a:gd name="connsiteX7" fmla="*/ 3517372 w 4893730"/>
                <a:gd name="connsiteY7" fmla="*/ 2301547 h 4791777"/>
                <a:gd name="connsiteX8" fmla="*/ 3713863 w 4893730"/>
                <a:gd name="connsiteY8" fmla="*/ 2130808 h 4791777"/>
                <a:gd name="connsiteX9" fmla="*/ 904368 w 4893730"/>
                <a:gd name="connsiteY9" fmla="*/ 1223432 h 4791777"/>
                <a:gd name="connsiteX10" fmla="*/ 1609930 w 4893730"/>
                <a:gd name="connsiteY10" fmla="*/ 1223432 h 4791777"/>
                <a:gd name="connsiteX11" fmla="*/ 1804567 w 4893730"/>
                <a:gd name="connsiteY11" fmla="*/ 1394467 h 4791777"/>
                <a:gd name="connsiteX12" fmla="*/ 1804567 w 4893730"/>
                <a:gd name="connsiteY12" fmla="*/ 3886683 h 4791777"/>
                <a:gd name="connsiteX13" fmla="*/ 1609930 w 4893730"/>
                <a:gd name="connsiteY13" fmla="*/ 4057717 h 4791777"/>
                <a:gd name="connsiteX14" fmla="*/ 904368 w 4893730"/>
                <a:gd name="connsiteY14" fmla="*/ 4057717 h 4791777"/>
                <a:gd name="connsiteX15" fmla="*/ 734060 w 4893730"/>
                <a:gd name="connsiteY15" fmla="*/ 3886683 h 4791777"/>
                <a:gd name="connsiteX16" fmla="*/ 734060 w 4893730"/>
                <a:gd name="connsiteY16" fmla="*/ 1394467 h 4791777"/>
                <a:gd name="connsiteX17" fmla="*/ 904368 w 4893730"/>
                <a:gd name="connsiteY17" fmla="*/ 1223432 h 4791777"/>
                <a:gd name="connsiteX18" fmla="*/ 2325453 w 4893730"/>
                <a:gd name="connsiteY18" fmla="*/ 316050 h 4791777"/>
                <a:gd name="connsiteX19" fmla="*/ 3031014 w 4893730"/>
                <a:gd name="connsiteY19" fmla="*/ 316050 h 4791777"/>
                <a:gd name="connsiteX20" fmla="*/ 3201322 w 4893730"/>
                <a:gd name="connsiteY20" fmla="*/ 487238 h 4791777"/>
                <a:gd name="connsiteX21" fmla="*/ 3201322 w 4893730"/>
                <a:gd name="connsiteY21" fmla="*/ 3886530 h 4791777"/>
                <a:gd name="connsiteX22" fmla="*/ 3031014 w 4893730"/>
                <a:gd name="connsiteY22" fmla="*/ 4057717 h 4791777"/>
                <a:gd name="connsiteX23" fmla="*/ 2325453 w 4893730"/>
                <a:gd name="connsiteY23" fmla="*/ 4057717 h 4791777"/>
                <a:gd name="connsiteX24" fmla="*/ 2130815 w 4893730"/>
                <a:gd name="connsiteY24" fmla="*/ 3886530 h 4791777"/>
                <a:gd name="connsiteX25" fmla="*/ 2130815 w 4893730"/>
                <a:gd name="connsiteY25" fmla="*/ 487238 h 4791777"/>
                <a:gd name="connsiteX26" fmla="*/ 2325453 w 4893730"/>
                <a:gd name="connsiteY26" fmla="*/ 316050 h 4791777"/>
                <a:gd name="connsiteX27" fmla="*/ 269155 w 4893730"/>
                <a:gd name="connsiteY27" fmla="*/ 0 h 4791777"/>
                <a:gd name="connsiteX28" fmla="*/ 538311 w 4893730"/>
                <a:gd name="connsiteY28" fmla="*/ 268927 h 4791777"/>
                <a:gd name="connsiteX29" fmla="*/ 538311 w 4893730"/>
                <a:gd name="connsiteY29" fmla="*/ 4253925 h 4791777"/>
                <a:gd name="connsiteX30" fmla="*/ 4624575 w 4893730"/>
                <a:gd name="connsiteY30" fmla="*/ 4253925 h 4791777"/>
                <a:gd name="connsiteX31" fmla="*/ 4893730 w 4893730"/>
                <a:gd name="connsiteY31" fmla="*/ 4522851 h 4791777"/>
                <a:gd name="connsiteX32" fmla="*/ 4624575 w 4893730"/>
                <a:gd name="connsiteY32" fmla="*/ 4791777 h 4791777"/>
                <a:gd name="connsiteX33" fmla="*/ 269155 w 4893730"/>
                <a:gd name="connsiteY33" fmla="*/ 4791777 h 4791777"/>
                <a:gd name="connsiteX34" fmla="*/ 0 w 4893730"/>
                <a:gd name="connsiteY34" fmla="*/ 4522851 h 4791777"/>
                <a:gd name="connsiteX35" fmla="*/ 0 w 4893730"/>
                <a:gd name="connsiteY35" fmla="*/ 268927 h 4791777"/>
                <a:gd name="connsiteX36" fmla="*/ 269155 w 4893730"/>
                <a:gd name="connsiteY36" fmla="*/ 0 h 47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93730" h="4791777">
                  <a:moveTo>
                    <a:pt x="3713863" y="2130808"/>
                  </a:moveTo>
                  <a:cubicBezTo>
                    <a:pt x="3713863" y="2130808"/>
                    <a:pt x="3713863" y="2130808"/>
                    <a:pt x="4426142" y="2130808"/>
                  </a:cubicBezTo>
                  <a:cubicBezTo>
                    <a:pt x="4524387" y="2130808"/>
                    <a:pt x="4598071" y="2203982"/>
                    <a:pt x="4598071" y="2301547"/>
                  </a:cubicBezTo>
                  <a:cubicBezTo>
                    <a:pt x="4598071" y="2301547"/>
                    <a:pt x="4598071" y="2301547"/>
                    <a:pt x="4598071" y="3886978"/>
                  </a:cubicBezTo>
                  <a:cubicBezTo>
                    <a:pt x="4598071" y="3984543"/>
                    <a:pt x="4524387" y="4057717"/>
                    <a:pt x="4426142" y="4057717"/>
                  </a:cubicBezTo>
                  <a:cubicBezTo>
                    <a:pt x="4426142" y="4057717"/>
                    <a:pt x="4426142" y="4057717"/>
                    <a:pt x="3713863" y="4057717"/>
                  </a:cubicBezTo>
                  <a:cubicBezTo>
                    <a:pt x="3615618" y="4057717"/>
                    <a:pt x="3517372" y="3984543"/>
                    <a:pt x="3517372" y="3886978"/>
                  </a:cubicBezTo>
                  <a:cubicBezTo>
                    <a:pt x="3517372" y="3886978"/>
                    <a:pt x="3517372" y="3886978"/>
                    <a:pt x="3517372" y="2301547"/>
                  </a:cubicBezTo>
                  <a:cubicBezTo>
                    <a:pt x="3517372" y="2203982"/>
                    <a:pt x="3615618" y="2130808"/>
                    <a:pt x="3713863" y="2130808"/>
                  </a:cubicBezTo>
                  <a:close/>
                  <a:moveTo>
                    <a:pt x="904368" y="1223432"/>
                  </a:moveTo>
                  <a:cubicBezTo>
                    <a:pt x="904368" y="1223432"/>
                    <a:pt x="904368" y="1223432"/>
                    <a:pt x="1609930" y="1223432"/>
                  </a:cubicBezTo>
                  <a:cubicBezTo>
                    <a:pt x="1731578" y="1223432"/>
                    <a:pt x="1804567" y="1296733"/>
                    <a:pt x="1804567" y="1394467"/>
                  </a:cubicBezTo>
                  <a:cubicBezTo>
                    <a:pt x="1804567" y="1394467"/>
                    <a:pt x="1804567" y="1394467"/>
                    <a:pt x="1804567" y="3886683"/>
                  </a:cubicBezTo>
                  <a:cubicBezTo>
                    <a:pt x="1804567" y="3984417"/>
                    <a:pt x="1731578" y="4057717"/>
                    <a:pt x="1609930" y="4057717"/>
                  </a:cubicBezTo>
                  <a:cubicBezTo>
                    <a:pt x="1609930" y="4057717"/>
                    <a:pt x="1609930" y="4057717"/>
                    <a:pt x="904368" y="4057717"/>
                  </a:cubicBezTo>
                  <a:cubicBezTo>
                    <a:pt x="807049" y="4057717"/>
                    <a:pt x="734060" y="3984417"/>
                    <a:pt x="734060" y="3886683"/>
                  </a:cubicBezTo>
                  <a:cubicBezTo>
                    <a:pt x="734060" y="3886683"/>
                    <a:pt x="734060" y="3886683"/>
                    <a:pt x="734060" y="1394467"/>
                  </a:cubicBezTo>
                  <a:cubicBezTo>
                    <a:pt x="734060" y="1296733"/>
                    <a:pt x="807049" y="1223432"/>
                    <a:pt x="904368" y="1223432"/>
                  </a:cubicBezTo>
                  <a:close/>
                  <a:moveTo>
                    <a:pt x="2325453" y="316050"/>
                  </a:moveTo>
                  <a:cubicBezTo>
                    <a:pt x="2325453" y="316050"/>
                    <a:pt x="2325453" y="316050"/>
                    <a:pt x="3031014" y="316050"/>
                  </a:cubicBezTo>
                  <a:cubicBezTo>
                    <a:pt x="3128333" y="316050"/>
                    <a:pt x="3201322" y="389416"/>
                    <a:pt x="3201322" y="487238"/>
                  </a:cubicBezTo>
                  <a:cubicBezTo>
                    <a:pt x="3201322" y="487238"/>
                    <a:pt x="3201322" y="487238"/>
                    <a:pt x="3201322" y="3886530"/>
                  </a:cubicBezTo>
                  <a:cubicBezTo>
                    <a:pt x="3201322" y="3984351"/>
                    <a:pt x="3128333" y="4057717"/>
                    <a:pt x="3031014" y="4057717"/>
                  </a:cubicBezTo>
                  <a:cubicBezTo>
                    <a:pt x="3031014" y="4057717"/>
                    <a:pt x="3031014" y="4057717"/>
                    <a:pt x="2325453" y="4057717"/>
                  </a:cubicBezTo>
                  <a:cubicBezTo>
                    <a:pt x="2203804" y="4057717"/>
                    <a:pt x="2130815" y="3984351"/>
                    <a:pt x="2130815" y="3886530"/>
                  </a:cubicBezTo>
                  <a:cubicBezTo>
                    <a:pt x="2130815" y="3886530"/>
                    <a:pt x="2130815" y="3886530"/>
                    <a:pt x="2130815" y="487238"/>
                  </a:cubicBezTo>
                  <a:cubicBezTo>
                    <a:pt x="2130815" y="389416"/>
                    <a:pt x="2203804" y="316050"/>
                    <a:pt x="2325453" y="316050"/>
                  </a:cubicBezTo>
                  <a:close/>
                  <a:moveTo>
                    <a:pt x="269155" y="0"/>
                  </a:moveTo>
                  <a:cubicBezTo>
                    <a:pt x="415967" y="0"/>
                    <a:pt x="538311" y="122239"/>
                    <a:pt x="538311" y="268927"/>
                  </a:cubicBezTo>
                  <a:cubicBezTo>
                    <a:pt x="538311" y="268927"/>
                    <a:pt x="538311" y="268927"/>
                    <a:pt x="538311" y="4253925"/>
                  </a:cubicBezTo>
                  <a:cubicBezTo>
                    <a:pt x="538311" y="4253925"/>
                    <a:pt x="538311" y="4253925"/>
                    <a:pt x="4624575" y="4253925"/>
                  </a:cubicBezTo>
                  <a:cubicBezTo>
                    <a:pt x="4771387" y="4253925"/>
                    <a:pt x="4893730" y="4376164"/>
                    <a:pt x="4893730" y="4522851"/>
                  </a:cubicBezTo>
                  <a:cubicBezTo>
                    <a:pt x="4893730" y="4669538"/>
                    <a:pt x="4771387" y="4791777"/>
                    <a:pt x="4624575" y="4791777"/>
                  </a:cubicBezTo>
                  <a:cubicBezTo>
                    <a:pt x="4624575" y="4791777"/>
                    <a:pt x="4624575" y="4791777"/>
                    <a:pt x="269155" y="4791777"/>
                  </a:cubicBezTo>
                  <a:cubicBezTo>
                    <a:pt x="122344" y="4791777"/>
                    <a:pt x="0" y="4669538"/>
                    <a:pt x="0" y="4522851"/>
                  </a:cubicBezTo>
                  <a:cubicBezTo>
                    <a:pt x="0" y="4522851"/>
                    <a:pt x="0" y="4522851"/>
                    <a:pt x="0" y="268927"/>
                  </a:cubicBezTo>
                  <a:cubicBezTo>
                    <a:pt x="0" y="122239"/>
                    <a:pt x="122344" y="0"/>
                    <a:pt x="269155"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39858" tIns="111887" rIns="139858" bIns="111887"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713039" fontAlgn="base">
                <a:lnSpc>
                  <a:spcPct val="90000"/>
                </a:lnSpc>
                <a:spcBef>
                  <a:spcPct val="0"/>
                </a:spcBef>
                <a:spcAft>
                  <a:spcPct val="0"/>
                </a:spcAft>
              </a:pPr>
              <a:endParaRPr lang="en-US" sz="2040" dirty="0">
                <a:solidFill>
                  <a:schemeClr val="accent1"/>
                </a:solidFill>
                <a:latin typeface="Segoe UI Semilight"/>
                <a:ea typeface="Segoe UI" pitchFamily="34" charset="0"/>
                <a:cs typeface="Segoe UI" pitchFamily="34" charset="0"/>
              </a:endParaRPr>
            </a:p>
          </p:txBody>
        </p:sp>
      </p:grpSp>
      <p:grpSp>
        <p:nvGrpSpPr>
          <p:cNvPr id="39" name="Group 38"/>
          <p:cNvGrpSpPr/>
          <p:nvPr/>
        </p:nvGrpSpPr>
        <p:grpSpPr>
          <a:xfrm>
            <a:off x="460447" y="6296907"/>
            <a:ext cx="1172882" cy="327994"/>
            <a:chOff x="288446" y="6118919"/>
            <a:chExt cx="1149989" cy="321592"/>
          </a:xfrm>
        </p:grpSpPr>
        <p:sp>
          <p:nvSpPr>
            <p:cNvPr id="40" name="Freeform 53"/>
            <p:cNvSpPr>
              <a:spLocks noChangeAspect="1" noEditPoints="1"/>
            </p:cNvSpPr>
            <p:nvPr/>
          </p:nvSpPr>
          <p:spPr bwMode="black">
            <a:xfrm>
              <a:off x="288446" y="6118919"/>
              <a:ext cx="386730" cy="321592"/>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41" name="Rectangle 145"/>
            <p:cNvSpPr/>
            <p:nvPr/>
          </p:nvSpPr>
          <p:spPr bwMode="auto">
            <a:xfrm>
              <a:off x="706915" y="6130414"/>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Prepare</a:t>
              </a:r>
            </a:p>
          </p:txBody>
        </p:sp>
      </p:grpSp>
      <p:grpSp>
        <p:nvGrpSpPr>
          <p:cNvPr id="42" name="Group 41"/>
          <p:cNvGrpSpPr/>
          <p:nvPr/>
        </p:nvGrpSpPr>
        <p:grpSpPr>
          <a:xfrm>
            <a:off x="2054729" y="6300063"/>
            <a:ext cx="1136041" cy="345714"/>
            <a:chOff x="1967444" y="6122014"/>
            <a:chExt cx="1113867" cy="338966"/>
          </a:xfrm>
        </p:grpSpPr>
        <p:sp>
          <p:nvSpPr>
            <p:cNvPr id="43" name="Donut 3"/>
            <p:cNvSpPr>
              <a:spLocks noChangeAspect="1"/>
            </p:cNvSpPr>
            <p:nvPr/>
          </p:nvSpPr>
          <p:spPr bwMode="auto">
            <a:xfrm>
              <a:off x="1967444" y="6122014"/>
              <a:ext cx="360947" cy="338966"/>
            </a:xfrm>
            <a:custGeom>
              <a:avLst/>
              <a:gdLst/>
              <a:ahLst/>
              <a:cxnLst/>
              <a:rect l="l" t="t" r="r" b="b"/>
              <a:pathLst>
                <a:path w="1409956" h="1291077">
                  <a:moveTo>
                    <a:pt x="956401" y="78410"/>
                  </a:moveTo>
                  <a:cubicBezTo>
                    <a:pt x="747518" y="78410"/>
                    <a:pt x="578184" y="247744"/>
                    <a:pt x="578184" y="456627"/>
                  </a:cubicBezTo>
                  <a:cubicBezTo>
                    <a:pt x="578184" y="665510"/>
                    <a:pt x="747518" y="834844"/>
                    <a:pt x="956401" y="834844"/>
                  </a:cubicBezTo>
                  <a:cubicBezTo>
                    <a:pt x="1165284" y="834844"/>
                    <a:pt x="1334618" y="665510"/>
                    <a:pt x="1334618" y="456627"/>
                  </a:cubicBezTo>
                  <a:cubicBezTo>
                    <a:pt x="1334618" y="247744"/>
                    <a:pt x="1165284" y="78410"/>
                    <a:pt x="956401" y="78410"/>
                  </a:cubicBezTo>
                  <a:close/>
                  <a:moveTo>
                    <a:pt x="952756" y="0"/>
                  </a:moveTo>
                  <a:cubicBezTo>
                    <a:pt x="1205261" y="0"/>
                    <a:pt x="1409956" y="204695"/>
                    <a:pt x="1409956" y="457200"/>
                  </a:cubicBezTo>
                  <a:cubicBezTo>
                    <a:pt x="1409956" y="709705"/>
                    <a:pt x="1205261" y="914400"/>
                    <a:pt x="952756" y="914400"/>
                  </a:cubicBezTo>
                  <a:cubicBezTo>
                    <a:pt x="862133" y="914400"/>
                    <a:pt x="777669" y="888034"/>
                    <a:pt x="707132" y="841746"/>
                  </a:cubicBezTo>
                  <a:lnTo>
                    <a:pt x="136495" y="1280102"/>
                  </a:lnTo>
                  <a:cubicBezTo>
                    <a:pt x="21896" y="1327168"/>
                    <a:pt x="-44029" y="1213730"/>
                    <a:pt x="33797" y="1113182"/>
                  </a:cubicBezTo>
                  <a:lnTo>
                    <a:pt x="568587" y="703518"/>
                  </a:lnTo>
                  <a:cubicBezTo>
                    <a:pt x="522087" y="632814"/>
                    <a:pt x="495556" y="548105"/>
                    <a:pt x="495556" y="457200"/>
                  </a:cubicBezTo>
                  <a:cubicBezTo>
                    <a:pt x="495556" y="204695"/>
                    <a:pt x="700251" y="0"/>
                    <a:pt x="952756"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63"/>
              <a:endParaRPr lang="en-US" sz="2040" dirty="0" err="1">
                <a:solidFill>
                  <a:schemeClr val="accent1"/>
                </a:solidFill>
                <a:latin typeface="Segoe UI Semilight"/>
              </a:endParaRPr>
            </a:p>
          </p:txBody>
        </p:sp>
        <p:sp>
          <p:nvSpPr>
            <p:cNvPr id="44" name="Rectangle 152"/>
            <p:cNvSpPr/>
            <p:nvPr/>
          </p:nvSpPr>
          <p:spPr bwMode="auto">
            <a:xfrm>
              <a:off x="2349791" y="6142196"/>
              <a:ext cx="73152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Explore</a:t>
              </a:r>
            </a:p>
          </p:txBody>
        </p:sp>
      </p:grpSp>
      <p:grpSp>
        <p:nvGrpSpPr>
          <p:cNvPr id="45" name="Group 44"/>
          <p:cNvGrpSpPr/>
          <p:nvPr/>
        </p:nvGrpSpPr>
        <p:grpSpPr>
          <a:xfrm>
            <a:off x="5164422" y="6284635"/>
            <a:ext cx="2109996" cy="351566"/>
            <a:chOff x="3646520" y="6106887"/>
            <a:chExt cx="2068811" cy="344704"/>
          </a:xfrm>
        </p:grpSpPr>
        <p:sp>
          <p:nvSpPr>
            <p:cNvPr id="46" name="Freeform 52"/>
            <p:cNvSpPr>
              <a:spLocks noChangeAspect="1"/>
            </p:cNvSpPr>
            <p:nvPr/>
          </p:nvSpPr>
          <p:spPr bwMode="black">
            <a:xfrm>
              <a:off x="3646520" y="6106887"/>
              <a:ext cx="324456" cy="344704"/>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chemeClr val="tx2"/>
            </a:solidFill>
            <a:ln>
              <a:noFill/>
            </a:ln>
          </p:spPr>
          <p:txBody>
            <a:bodyPr vert="horz" wrap="square" lIns="69929" tIns="34965" rIns="69929" bIns="34965"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32563"/>
              <a:endParaRPr lang="en-US" sz="2040" dirty="0">
                <a:solidFill>
                  <a:schemeClr val="accent1"/>
                </a:solidFill>
                <a:latin typeface="Segoe UI Semilight"/>
              </a:endParaRPr>
            </a:p>
          </p:txBody>
        </p:sp>
        <p:sp>
          <p:nvSpPr>
            <p:cNvPr id="47" name="Rectangle 145"/>
            <p:cNvSpPr/>
            <p:nvPr/>
          </p:nvSpPr>
          <p:spPr bwMode="auto">
            <a:xfrm>
              <a:off x="3977971" y="6129938"/>
              <a:ext cx="1737360" cy="29860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47" tIns="93247" rIns="93247" bIns="93247" numCol="1" spcCol="0" rtlCol="0" fromWordArt="0" anchor="ctr" anchorCtr="0" forceAA="0" compatLnSpc="1">
              <a:prstTxWarp prst="textNoShape">
                <a:avLst/>
              </a:prstTxWarp>
              <a:noAutofit/>
            </a:bodyPr>
            <a:lstStyle/>
            <a:p>
              <a:pPr defTabSz="932384"/>
              <a:r>
                <a:rPr lang="en-US" sz="1224" dirty="0">
                  <a:solidFill>
                    <a:schemeClr val="tx2"/>
                  </a:solidFill>
                  <a:latin typeface="Segoe UI Semibold" panose="020B0702040204020203" pitchFamily="34" charset="0"/>
                  <a:cs typeface="Segoe UI Semibold" panose="020B0702040204020203" pitchFamily="34" charset="0"/>
                </a:rPr>
                <a:t>Share and Collaborate</a:t>
              </a:r>
            </a:p>
          </p:txBody>
        </p:sp>
      </p:grpSp>
      <p:cxnSp>
        <p:nvCxnSpPr>
          <p:cNvPr id="48" name="Straight Connector 47"/>
          <p:cNvCxnSpPr>
            <a:cxnSpLocks/>
          </p:cNvCxnSpPr>
          <p:nvPr/>
        </p:nvCxnSpPr>
        <p:spPr>
          <a:xfrm rot="5400000">
            <a:off x="4697792"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cxnSpLocks/>
          </p:cNvCxnSpPr>
          <p:nvPr/>
        </p:nvCxnSpPr>
        <p:spPr>
          <a:xfrm rot="5400000">
            <a:off x="314553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cxnSpLocks/>
          </p:cNvCxnSpPr>
          <p:nvPr/>
        </p:nvCxnSpPr>
        <p:spPr>
          <a:xfrm rot="5400000">
            <a:off x="1588098" y="6464608"/>
            <a:ext cx="511861" cy="0"/>
          </a:xfrm>
          <a:prstGeom prst="line">
            <a:avLst/>
          </a:prstGeom>
          <a:ln w="12700">
            <a:solidFill>
              <a:schemeClr val="tx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bwMode="auto">
          <a:xfrm>
            <a:off x="199583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52" name="Rectangle 51"/>
          <p:cNvSpPr/>
          <p:nvPr/>
        </p:nvSpPr>
        <p:spPr bwMode="auto">
          <a:xfrm>
            <a:off x="332569" y="6216990"/>
            <a:ext cx="1406110"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
        <p:nvSpPr>
          <p:cNvPr id="54" name="Rectangle 53"/>
          <p:cNvSpPr/>
          <p:nvPr/>
        </p:nvSpPr>
        <p:spPr bwMode="auto">
          <a:xfrm>
            <a:off x="3521576" y="6216990"/>
            <a:ext cx="1309986" cy="511861"/>
          </a:xfrm>
          <a:prstGeom prst="rect">
            <a:avLst/>
          </a:prstGeom>
          <a:solidFill>
            <a:schemeClr val="bg1">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b="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00363609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bwMode="auto">
          <a:xfrm>
            <a:off x="465273" y="1721068"/>
            <a:ext cx="5642957" cy="4780907"/>
          </a:xfrm>
          <a:prstGeom prst="rect">
            <a:avLst/>
          </a:prstGeom>
          <a:solidFill>
            <a:schemeClr val="bg1">
              <a:lumMod val="95000"/>
            </a:schemeClr>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6283" tIns="73142" rIns="146283" bIns="73142" numCol="1" spcCol="0" rtlCol="0" fromWordArt="0" anchor="t" anchorCtr="0" forceAA="0" compatLnSpc="1">
            <a:prstTxWarp prst="textNoShape">
              <a:avLst/>
            </a:prstTxWarp>
            <a:noAutofit/>
          </a:bodyPr>
          <a:lstStyle/>
          <a:p>
            <a:pPr defTabSz="932293" fontAlgn="base">
              <a:spcBef>
                <a:spcPct val="0"/>
              </a:spcBef>
              <a:spcAft>
                <a:spcPct val="0"/>
              </a:spcAft>
            </a:pPr>
            <a:r>
              <a:rPr lang="en-US" sz="2000" dirty="0">
                <a:solidFill>
                  <a:schemeClr val="tx1"/>
                </a:solidFill>
                <a:ea typeface="Segoe UI" pitchFamily="34" charset="0"/>
                <a:cs typeface="Segoe UI" pitchFamily="34" charset="0"/>
              </a:rPr>
              <a:t>Capacity admin can allow specific users to use capacity when needed.</a:t>
            </a:r>
          </a:p>
          <a:p>
            <a:pPr defTabSz="932293"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2" name="Rectangle 101"/>
          <p:cNvSpPr/>
          <p:nvPr/>
        </p:nvSpPr>
        <p:spPr bwMode="auto">
          <a:xfrm>
            <a:off x="6330514" y="1721068"/>
            <a:ext cx="5642957" cy="4780907"/>
          </a:xfrm>
          <a:prstGeom prst="rect">
            <a:avLst/>
          </a:prstGeom>
          <a:solidFill>
            <a:schemeClr val="bg1">
              <a:lumMod val="95000"/>
            </a:schemeClr>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6283" tIns="73142" rIns="146283" bIns="73142" numCol="1" spcCol="0" rtlCol="0" fromWordArt="0" anchor="t" anchorCtr="0" forceAA="0" compatLnSpc="1">
            <a:prstTxWarp prst="textNoShape">
              <a:avLst/>
            </a:prstTxWarp>
            <a:noAutofit/>
          </a:bodyPr>
          <a:lstStyle/>
          <a:p>
            <a:pPr defTabSz="932293" fontAlgn="base">
              <a:spcBef>
                <a:spcPct val="0"/>
              </a:spcBef>
              <a:spcAft>
                <a:spcPct val="0"/>
              </a:spcAft>
            </a:pPr>
            <a:r>
              <a:rPr lang="en-US" sz="2000" dirty="0">
                <a:solidFill>
                  <a:schemeClr val="tx1"/>
                </a:solidFill>
                <a:cs typeface="Segoe UI" pitchFamily="34" charset="0"/>
              </a:rPr>
              <a:t>Office 365 admin can access audit logs that capture information about Premium capacities.</a:t>
            </a:r>
          </a:p>
        </p:txBody>
      </p:sp>
      <p:sp>
        <p:nvSpPr>
          <p:cNvPr id="2" name="Title 1"/>
          <p:cNvSpPr>
            <a:spLocks noGrp="1"/>
          </p:cNvSpPr>
          <p:nvPr>
            <p:ph type="title"/>
          </p:nvPr>
        </p:nvSpPr>
        <p:spPr>
          <a:xfrm>
            <a:off x="275482" y="295730"/>
            <a:ext cx="11887878" cy="917444"/>
          </a:xfrm>
        </p:spPr>
        <p:txBody>
          <a:bodyPr/>
          <a:lstStyle/>
          <a:p>
            <a:r>
              <a:rPr lang="en-US"/>
              <a:t>IT capabilities</a:t>
            </a:r>
            <a:endParaRPr lang="en-US" dirty="0"/>
          </a:p>
        </p:txBody>
      </p:sp>
      <p:sp>
        <p:nvSpPr>
          <p:cNvPr id="5" name="Rectangle 4"/>
          <p:cNvSpPr/>
          <p:nvPr/>
        </p:nvSpPr>
        <p:spPr bwMode="auto">
          <a:xfrm>
            <a:off x="465273" y="1675354"/>
            <a:ext cx="5642957" cy="45713"/>
          </a:xfrm>
          <a:prstGeom prst="rect">
            <a:avLst/>
          </a:prstGeom>
          <a:solidFill>
            <a:schemeClr val="tx2"/>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182854" numCol="1" spcCol="0" rtlCol="0" fromWordArt="0" anchor="b" anchorCtr="0" forceAA="0" compatLnSpc="1">
            <a:prstTxWarp prst="textNoShape">
              <a:avLst/>
            </a:prstTxWarp>
            <a:noAutofit/>
          </a:bodyPr>
          <a:lstStyle/>
          <a:p>
            <a:pPr defTabSz="932293" fontAlgn="base">
              <a:spcBef>
                <a:spcPct val="0"/>
              </a:spcBef>
              <a:spcAft>
                <a:spcPct val="0"/>
              </a:spcAft>
            </a:pPr>
            <a:r>
              <a:rPr lang="en-US" sz="2400" b="1" dirty="0">
                <a:solidFill>
                  <a:schemeClr val="accent1"/>
                </a:solidFill>
                <a:latin typeface="Segoe UI Semibold" panose="020B0702040204020203" pitchFamily="34" charset="0"/>
                <a:cs typeface="Segoe UI Semibold" panose="020B0702040204020203" pitchFamily="34" charset="0"/>
              </a:rPr>
              <a:t>Whitelisting</a:t>
            </a:r>
          </a:p>
        </p:txBody>
      </p:sp>
      <p:sp>
        <p:nvSpPr>
          <p:cNvPr id="101" name="Rectangle 100"/>
          <p:cNvSpPr/>
          <p:nvPr/>
        </p:nvSpPr>
        <p:spPr bwMode="auto">
          <a:xfrm>
            <a:off x="6330514" y="1675354"/>
            <a:ext cx="5642957" cy="45713"/>
          </a:xfrm>
          <a:prstGeom prst="rect">
            <a:avLst/>
          </a:prstGeom>
          <a:solidFill>
            <a:schemeClr val="tx2"/>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182854" numCol="1" spcCol="0" rtlCol="0" fromWordArt="0" anchor="b" anchorCtr="0" forceAA="0" compatLnSpc="1">
            <a:prstTxWarp prst="textNoShape">
              <a:avLst/>
            </a:prstTxWarp>
            <a:noAutofit/>
          </a:bodyPr>
          <a:lstStyle/>
          <a:p>
            <a:pPr defTabSz="932293" fontAlgn="base">
              <a:spcBef>
                <a:spcPct val="0"/>
              </a:spcBef>
              <a:spcAft>
                <a:spcPct val="0"/>
              </a:spcAft>
            </a:pPr>
            <a:r>
              <a:rPr lang="en-US" sz="2400" b="1" dirty="0">
                <a:solidFill>
                  <a:schemeClr val="accent1"/>
                </a:solidFill>
                <a:latin typeface="Segoe UI Semibold" panose="020B0702040204020203" pitchFamily="34" charset="0"/>
                <a:ea typeface="Segoe UI" pitchFamily="34" charset="0"/>
                <a:cs typeface="Segoe UI Semibold" panose="020B0702040204020203" pitchFamily="34" charset="0"/>
              </a:rPr>
              <a:t>Full auditing capabilities</a:t>
            </a:r>
          </a:p>
        </p:txBody>
      </p:sp>
      <p:grpSp>
        <p:nvGrpSpPr>
          <p:cNvPr id="19" name="Group 18"/>
          <p:cNvGrpSpPr/>
          <p:nvPr/>
        </p:nvGrpSpPr>
        <p:grpSpPr>
          <a:xfrm>
            <a:off x="3982004" y="3103933"/>
            <a:ext cx="1598203" cy="1184951"/>
            <a:chOff x="3981687" y="3103876"/>
            <a:chExt cx="1598430" cy="1185118"/>
          </a:xfrm>
        </p:grpSpPr>
        <p:sp>
          <p:nvSpPr>
            <p:cNvPr id="131" name="Rectangle 130"/>
            <p:cNvSpPr/>
            <p:nvPr/>
          </p:nvSpPr>
          <p:spPr bwMode="auto">
            <a:xfrm>
              <a:off x="3981687" y="3786939"/>
              <a:ext cx="1598430" cy="50205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32293" fontAlgn="base">
                <a:spcBef>
                  <a:spcPct val="0"/>
                </a:spcBef>
                <a:spcAft>
                  <a:spcPct val="0"/>
                </a:spcAft>
              </a:pPr>
              <a:r>
                <a:rPr lang="en-US" sz="1599" dirty="0">
                  <a:solidFill>
                    <a:schemeClr val="tx2"/>
                  </a:solidFill>
                  <a:cs typeface="Segoe UI" pitchFamily="34" charset="0"/>
                </a:rPr>
                <a:t>Capacity admin grants access</a:t>
              </a:r>
            </a:p>
          </p:txBody>
        </p:sp>
        <p:grpSp>
          <p:nvGrpSpPr>
            <p:cNvPr id="132" name="Group 131"/>
            <p:cNvGrpSpPr>
              <a:grpSpLocks/>
            </p:cNvGrpSpPr>
            <p:nvPr/>
          </p:nvGrpSpPr>
          <p:grpSpPr>
            <a:xfrm>
              <a:off x="4543158" y="3103876"/>
              <a:ext cx="475488" cy="475488"/>
              <a:chOff x="1937450" y="2318816"/>
              <a:chExt cx="3470113" cy="3534328"/>
            </a:xfrm>
          </p:grpSpPr>
          <p:grpSp>
            <p:nvGrpSpPr>
              <p:cNvPr id="133" name="Group 132"/>
              <p:cNvGrpSpPr/>
              <p:nvPr/>
            </p:nvGrpSpPr>
            <p:grpSpPr>
              <a:xfrm>
                <a:off x="3672507" y="3404789"/>
                <a:ext cx="1489912" cy="1146088"/>
                <a:chOff x="4112635" y="4369440"/>
                <a:chExt cx="692456" cy="532659"/>
              </a:xfrm>
            </p:grpSpPr>
            <p:sp>
              <p:nvSpPr>
                <p:cNvPr id="157" name="Freeform 33"/>
                <p:cNvSpPr>
                  <a:spLocks/>
                </p:cNvSpPr>
                <p:nvPr/>
              </p:nvSpPr>
              <p:spPr bwMode="auto">
                <a:xfrm>
                  <a:off x="4112635" y="4369440"/>
                  <a:ext cx="514470" cy="404041"/>
                </a:xfrm>
                <a:custGeom>
                  <a:avLst/>
                  <a:gdLst>
                    <a:gd name="T0" fmla="*/ 396 w 396"/>
                    <a:gd name="T1" fmla="*/ 311 h 311"/>
                    <a:gd name="T2" fmla="*/ 32 w 396"/>
                    <a:gd name="T3" fmla="*/ 311 h 311"/>
                    <a:gd name="T4" fmla="*/ 32 w 396"/>
                    <a:gd name="T5" fmla="*/ 284 h 311"/>
                    <a:gd name="T6" fmla="*/ 370 w 396"/>
                    <a:gd name="T7" fmla="*/ 284 h 311"/>
                    <a:gd name="T8" fmla="*/ 370 w 396"/>
                    <a:gd name="T9" fmla="*/ 27 h 311"/>
                    <a:gd name="T10" fmla="*/ 0 w 396"/>
                    <a:gd name="T11" fmla="*/ 27 h 311"/>
                    <a:gd name="T12" fmla="*/ 0 w 396"/>
                    <a:gd name="T13" fmla="*/ 0 h 311"/>
                    <a:gd name="T14" fmla="*/ 396 w 396"/>
                    <a:gd name="T15" fmla="*/ 0 h 311"/>
                    <a:gd name="T16" fmla="*/ 396 w 396"/>
                    <a:gd name="T17"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1">
                      <a:moveTo>
                        <a:pt x="396" y="311"/>
                      </a:moveTo>
                      <a:lnTo>
                        <a:pt x="32" y="311"/>
                      </a:lnTo>
                      <a:lnTo>
                        <a:pt x="32" y="284"/>
                      </a:lnTo>
                      <a:lnTo>
                        <a:pt x="370" y="284"/>
                      </a:lnTo>
                      <a:lnTo>
                        <a:pt x="370" y="27"/>
                      </a:lnTo>
                      <a:lnTo>
                        <a:pt x="0" y="27"/>
                      </a:lnTo>
                      <a:lnTo>
                        <a:pt x="0" y="0"/>
                      </a:lnTo>
                      <a:lnTo>
                        <a:pt x="396" y="0"/>
                      </a:lnTo>
                      <a:lnTo>
                        <a:pt x="396" y="31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58" name="Rectangle 34"/>
                <p:cNvSpPr>
                  <a:spLocks noChangeArrowheads="1"/>
                </p:cNvSpPr>
                <p:nvPr/>
              </p:nvSpPr>
              <p:spPr bwMode="auto">
                <a:xfrm>
                  <a:off x="4323100" y="4756592"/>
                  <a:ext cx="33778" cy="12861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167" name="Freeform 35"/>
                <p:cNvSpPr>
                  <a:spLocks/>
                </p:cNvSpPr>
                <p:nvPr/>
              </p:nvSpPr>
              <p:spPr bwMode="auto">
                <a:xfrm>
                  <a:off x="4534864" y="4438296"/>
                  <a:ext cx="270227" cy="463803"/>
                </a:xfrm>
                <a:custGeom>
                  <a:avLst/>
                  <a:gdLst>
                    <a:gd name="T0" fmla="*/ 208 w 208"/>
                    <a:gd name="T1" fmla="*/ 357 h 357"/>
                    <a:gd name="T2" fmla="*/ 0 w 208"/>
                    <a:gd name="T3" fmla="*/ 357 h 357"/>
                    <a:gd name="T4" fmla="*/ 0 w 208"/>
                    <a:gd name="T5" fmla="*/ 245 h 357"/>
                    <a:gd name="T6" fmla="*/ 26 w 208"/>
                    <a:gd name="T7" fmla="*/ 245 h 357"/>
                    <a:gd name="T8" fmla="*/ 26 w 208"/>
                    <a:gd name="T9" fmla="*/ 330 h 357"/>
                    <a:gd name="T10" fmla="*/ 182 w 208"/>
                    <a:gd name="T11" fmla="*/ 330 h 357"/>
                    <a:gd name="T12" fmla="*/ 182 w 208"/>
                    <a:gd name="T13" fmla="*/ 27 h 357"/>
                    <a:gd name="T14" fmla="*/ 58 w 208"/>
                    <a:gd name="T15" fmla="*/ 27 h 357"/>
                    <a:gd name="T16" fmla="*/ 58 w 208"/>
                    <a:gd name="T17" fmla="*/ 0 h 357"/>
                    <a:gd name="T18" fmla="*/ 208 w 208"/>
                    <a:gd name="T19" fmla="*/ 0 h 357"/>
                    <a:gd name="T20" fmla="*/ 208 w 208"/>
                    <a:gd name="T21" fmla="*/ 35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 h="357">
                      <a:moveTo>
                        <a:pt x="208" y="357"/>
                      </a:moveTo>
                      <a:lnTo>
                        <a:pt x="0" y="357"/>
                      </a:lnTo>
                      <a:lnTo>
                        <a:pt x="0" y="245"/>
                      </a:lnTo>
                      <a:lnTo>
                        <a:pt x="26" y="245"/>
                      </a:lnTo>
                      <a:lnTo>
                        <a:pt x="26" y="330"/>
                      </a:lnTo>
                      <a:lnTo>
                        <a:pt x="182" y="330"/>
                      </a:lnTo>
                      <a:lnTo>
                        <a:pt x="182" y="27"/>
                      </a:lnTo>
                      <a:lnTo>
                        <a:pt x="58" y="27"/>
                      </a:lnTo>
                      <a:lnTo>
                        <a:pt x="58" y="0"/>
                      </a:lnTo>
                      <a:lnTo>
                        <a:pt x="208" y="0"/>
                      </a:lnTo>
                      <a:lnTo>
                        <a:pt x="208" y="35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168" name="Rectangle 36"/>
                <p:cNvSpPr>
                  <a:spLocks noChangeArrowheads="1"/>
                </p:cNvSpPr>
                <p:nvPr/>
              </p:nvSpPr>
              <p:spPr bwMode="auto">
                <a:xfrm>
                  <a:off x="4208774" y="4867021"/>
                  <a:ext cx="228653" cy="3507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169" name="Rectangle 37"/>
                <p:cNvSpPr>
                  <a:spLocks noChangeArrowheads="1"/>
                </p:cNvSpPr>
                <p:nvPr/>
              </p:nvSpPr>
              <p:spPr bwMode="auto">
                <a:xfrm>
                  <a:off x="4610216" y="4576008"/>
                  <a:ext cx="177986" cy="3377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170" name="Rectangle 38"/>
                <p:cNvSpPr>
                  <a:spLocks noChangeArrowheads="1"/>
                </p:cNvSpPr>
                <p:nvPr/>
              </p:nvSpPr>
              <p:spPr bwMode="auto">
                <a:xfrm>
                  <a:off x="4610216" y="4687736"/>
                  <a:ext cx="177986" cy="3377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171" name="Freeform 39"/>
                <p:cNvSpPr>
                  <a:spLocks/>
                </p:cNvSpPr>
                <p:nvPr/>
              </p:nvSpPr>
              <p:spPr bwMode="auto">
                <a:xfrm>
                  <a:off x="4221765" y="4490263"/>
                  <a:ext cx="110429" cy="162396"/>
                </a:xfrm>
                <a:custGeom>
                  <a:avLst/>
                  <a:gdLst>
                    <a:gd name="T0" fmla="*/ 65 w 85"/>
                    <a:gd name="T1" fmla="*/ 125 h 125"/>
                    <a:gd name="T2" fmla="*/ 0 w 85"/>
                    <a:gd name="T3" fmla="*/ 13 h 125"/>
                    <a:gd name="T4" fmla="*/ 26 w 85"/>
                    <a:gd name="T5" fmla="*/ 0 h 125"/>
                    <a:gd name="T6" fmla="*/ 85 w 85"/>
                    <a:gd name="T7" fmla="*/ 112 h 125"/>
                    <a:gd name="T8" fmla="*/ 65 w 85"/>
                    <a:gd name="T9" fmla="*/ 125 h 125"/>
                  </a:gdLst>
                  <a:ahLst/>
                  <a:cxnLst>
                    <a:cxn ang="0">
                      <a:pos x="T0" y="T1"/>
                    </a:cxn>
                    <a:cxn ang="0">
                      <a:pos x="T2" y="T3"/>
                    </a:cxn>
                    <a:cxn ang="0">
                      <a:pos x="T4" y="T5"/>
                    </a:cxn>
                    <a:cxn ang="0">
                      <a:pos x="T6" y="T7"/>
                    </a:cxn>
                    <a:cxn ang="0">
                      <a:pos x="T8" y="T9"/>
                    </a:cxn>
                  </a:cxnLst>
                  <a:rect l="0" t="0" r="r" b="b"/>
                  <a:pathLst>
                    <a:path w="85" h="125">
                      <a:moveTo>
                        <a:pt x="65" y="125"/>
                      </a:moveTo>
                      <a:lnTo>
                        <a:pt x="0" y="13"/>
                      </a:lnTo>
                      <a:lnTo>
                        <a:pt x="26" y="0"/>
                      </a:lnTo>
                      <a:lnTo>
                        <a:pt x="85" y="112"/>
                      </a:lnTo>
                      <a:lnTo>
                        <a:pt x="65" y="125"/>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172" name="Freeform 40"/>
                <p:cNvSpPr>
                  <a:spLocks/>
                </p:cNvSpPr>
                <p:nvPr/>
              </p:nvSpPr>
              <p:spPr bwMode="auto">
                <a:xfrm>
                  <a:off x="4373768" y="4473373"/>
                  <a:ext cx="118224" cy="179285"/>
                </a:xfrm>
                <a:custGeom>
                  <a:avLst/>
                  <a:gdLst>
                    <a:gd name="T0" fmla="*/ 20 w 91"/>
                    <a:gd name="T1" fmla="*/ 138 h 138"/>
                    <a:gd name="T2" fmla="*/ 0 w 91"/>
                    <a:gd name="T3" fmla="*/ 119 h 138"/>
                    <a:gd name="T4" fmla="*/ 52 w 91"/>
                    <a:gd name="T5" fmla="*/ 72 h 138"/>
                    <a:gd name="T6" fmla="*/ 0 w 91"/>
                    <a:gd name="T7" fmla="*/ 20 h 138"/>
                    <a:gd name="T8" fmla="*/ 20 w 91"/>
                    <a:gd name="T9" fmla="*/ 0 h 138"/>
                    <a:gd name="T10" fmla="*/ 91 w 91"/>
                    <a:gd name="T11" fmla="*/ 72 h 138"/>
                    <a:gd name="T12" fmla="*/ 20 w 91"/>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91" h="138">
                      <a:moveTo>
                        <a:pt x="20" y="138"/>
                      </a:moveTo>
                      <a:lnTo>
                        <a:pt x="0" y="119"/>
                      </a:lnTo>
                      <a:lnTo>
                        <a:pt x="52" y="72"/>
                      </a:lnTo>
                      <a:lnTo>
                        <a:pt x="0" y="20"/>
                      </a:lnTo>
                      <a:lnTo>
                        <a:pt x="20" y="0"/>
                      </a:lnTo>
                      <a:lnTo>
                        <a:pt x="91" y="72"/>
                      </a:lnTo>
                      <a:lnTo>
                        <a:pt x="20" y="138"/>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grpSp>
          <p:sp>
            <p:nvSpPr>
              <p:cNvPr id="134" name="Oval 133"/>
              <p:cNvSpPr/>
              <p:nvPr/>
            </p:nvSpPr>
            <p:spPr bwMode="auto">
              <a:xfrm>
                <a:off x="1937450" y="2318816"/>
                <a:ext cx="3470113" cy="3470113"/>
              </a:xfrm>
              <a:prstGeom prst="ellipse">
                <a:avLst/>
              </a:prstGeom>
              <a:noFill/>
              <a:ln w="28575">
                <a:solidFill>
                  <a:schemeClr val="tx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endParaRPr>
              </a:p>
            </p:txBody>
          </p:sp>
          <p:sp>
            <p:nvSpPr>
              <p:cNvPr id="135" name="Chord 134"/>
              <p:cNvSpPr/>
              <p:nvPr/>
            </p:nvSpPr>
            <p:spPr bwMode="auto">
              <a:xfrm>
                <a:off x="2372490" y="4052417"/>
                <a:ext cx="1807938" cy="1800727"/>
              </a:xfrm>
              <a:prstGeom prst="chord">
                <a:avLst>
                  <a:gd name="adj1" fmla="val 10814695"/>
                  <a:gd name="adj2" fmla="val 21546291"/>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36" name="Oval 135"/>
              <p:cNvSpPr/>
              <p:nvPr/>
            </p:nvSpPr>
            <p:spPr bwMode="auto">
              <a:xfrm>
                <a:off x="2694810" y="2752242"/>
                <a:ext cx="1170623" cy="1200922"/>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137" name="Group 136"/>
              <p:cNvGrpSpPr/>
              <p:nvPr/>
            </p:nvGrpSpPr>
            <p:grpSpPr>
              <a:xfrm>
                <a:off x="2360784" y="2731459"/>
                <a:ext cx="1845383" cy="2206344"/>
                <a:chOff x="3413315" y="3245389"/>
                <a:chExt cx="531359" cy="635293"/>
              </a:xfrm>
            </p:grpSpPr>
            <p:sp>
              <p:nvSpPr>
                <p:cNvPr id="155" name="Freeform 31"/>
                <p:cNvSpPr>
                  <a:spLocks noEditPoints="1"/>
                </p:cNvSpPr>
                <p:nvPr/>
              </p:nvSpPr>
              <p:spPr bwMode="auto">
                <a:xfrm>
                  <a:off x="3488667" y="3245389"/>
                  <a:ext cx="388451" cy="394947"/>
                </a:xfrm>
                <a:custGeom>
                  <a:avLst/>
                  <a:gdLst>
                    <a:gd name="T0" fmla="*/ 23 w 46"/>
                    <a:gd name="T1" fmla="*/ 46 h 46"/>
                    <a:gd name="T2" fmla="*/ 0 w 46"/>
                    <a:gd name="T3" fmla="*/ 23 h 46"/>
                    <a:gd name="T4" fmla="*/ 23 w 46"/>
                    <a:gd name="T5" fmla="*/ 0 h 46"/>
                    <a:gd name="T6" fmla="*/ 46 w 46"/>
                    <a:gd name="T7" fmla="*/ 23 h 46"/>
                    <a:gd name="T8" fmla="*/ 23 w 46"/>
                    <a:gd name="T9" fmla="*/ 46 h 46"/>
                    <a:gd name="T10" fmla="*/ 23 w 46"/>
                    <a:gd name="T11" fmla="*/ 4 h 46"/>
                    <a:gd name="T12" fmla="*/ 4 w 46"/>
                    <a:gd name="T13" fmla="*/ 23 h 46"/>
                    <a:gd name="T14" fmla="*/ 23 w 46"/>
                    <a:gd name="T15" fmla="*/ 42 h 46"/>
                    <a:gd name="T16" fmla="*/ 42 w 46"/>
                    <a:gd name="T17" fmla="*/ 23 h 46"/>
                    <a:gd name="T18" fmla="*/ 23 w 46"/>
                    <a:gd name="T19"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46"/>
                      </a:moveTo>
                      <a:cubicBezTo>
                        <a:pt x="10" y="46"/>
                        <a:pt x="0" y="36"/>
                        <a:pt x="0" y="23"/>
                      </a:cubicBezTo>
                      <a:cubicBezTo>
                        <a:pt x="0" y="11"/>
                        <a:pt x="10" y="0"/>
                        <a:pt x="23" y="0"/>
                      </a:cubicBezTo>
                      <a:cubicBezTo>
                        <a:pt x="35" y="0"/>
                        <a:pt x="46" y="11"/>
                        <a:pt x="46" y="23"/>
                      </a:cubicBezTo>
                      <a:cubicBezTo>
                        <a:pt x="46" y="36"/>
                        <a:pt x="35" y="46"/>
                        <a:pt x="23" y="46"/>
                      </a:cubicBezTo>
                      <a:close/>
                      <a:moveTo>
                        <a:pt x="23" y="4"/>
                      </a:moveTo>
                      <a:cubicBezTo>
                        <a:pt x="12" y="4"/>
                        <a:pt x="4" y="13"/>
                        <a:pt x="4" y="23"/>
                      </a:cubicBezTo>
                      <a:cubicBezTo>
                        <a:pt x="4" y="34"/>
                        <a:pt x="12" y="42"/>
                        <a:pt x="23" y="42"/>
                      </a:cubicBezTo>
                      <a:cubicBezTo>
                        <a:pt x="33" y="42"/>
                        <a:pt x="42" y="34"/>
                        <a:pt x="42" y="23"/>
                      </a:cubicBezTo>
                      <a:cubicBezTo>
                        <a:pt x="42" y="13"/>
                        <a:pt x="33" y="4"/>
                        <a:pt x="23" y="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56" name="Freeform 32"/>
                <p:cNvSpPr>
                  <a:spLocks/>
                </p:cNvSpPr>
                <p:nvPr/>
              </p:nvSpPr>
              <p:spPr bwMode="auto">
                <a:xfrm>
                  <a:off x="3413315" y="3606558"/>
                  <a:ext cx="531359" cy="274124"/>
                </a:xfrm>
                <a:custGeom>
                  <a:avLst/>
                  <a:gdLst>
                    <a:gd name="T0" fmla="*/ 63 w 63"/>
                    <a:gd name="T1" fmla="*/ 32 h 32"/>
                    <a:gd name="T2" fmla="*/ 59 w 63"/>
                    <a:gd name="T3" fmla="*/ 32 h 32"/>
                    <a:gd name="T4" fmla="*/ 32 w 63"/>
                    <a:gd name="T5" fmla="*/ 4 h 32"/>
                    <a:gd name="T6" fmla="*/ 4 w 63"/>
                    <a:gd name="T7" fmla="*/ 32 h 32"/>
                    <a:gd name="T8" fmla="*/ 0 w 63"/>
                    <a:gd name="T9" fmla="*/ 32 h 32"/>
                    <a:gd name="T10" fmla="*/ 32 w 63"/>
                    <a:gd name="T11" fmla="*/ 0 h 32"/>
                    <a:gd name="T12" fmla="*/ 63 w 6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63" h="32">
                      <a:moveTo>
                        <a:pt x="63" y="32"/>
                      </a:moveTo>
                      <a:cubicBezTo>
                        <a:pt x="59" y="32"/>
                        <a:pt x="59" y="32"/>
                        <a:pt x="59" y="32"/>
                      </a:cubicBezTo>
                      <a:cubicBezTo>
                        <a:pt x="59" y="17"/>
                        <a:pt x="47" y="4"/>
                        <a:pt x="32" y="4"/>
                      </a:cubicBezTo>
                      <a:cubicBezTo>
                        <a:pt x="17" y="4"/>
                        <a:pt x="4" y="17"/>
                        <a:pt x="4" y="32"/>
                      </a:cubicBezTo>
                      <a:cubicBezTo>
                        <a:pt x="0" y="32"/>
                        <a:pt x="0" y="32"/>
                        <a:pt x="0" y="32"/>
                      </a:cubicBezTo>
                      <a:cubicBezTo>
                        <a:pt x="0" y="14"/>
                        <a:pt x="14" y="0"/>
                        <a:pt x="32" y="0"/>
                      </a:cubicBezTo>
                      <a:cubicBezTo>
                        <a:pt x="49" y="0"/>
                        <a:pt x="63" y="14"/>
                        <a:pt x="63" y="32"/>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grpSp>
        </p:grpSp>
      </p:grpSp>
      <p:sp>
        <p:nvSpPr>
          <p:cNvPr id="182" name="Rectangle 181"/>
          <p:cNvSpPr/>
          <p:nvPr/>
        </p:nvSpPr>
        <p:spPr bwMode="auto">
          <a:xfrm>
            <a:off x="3873716" y="4583934"/>
            <a:ext cx="1852860" cy="29520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r>
              <a:rPr lang="en-US" sz="2000" dirty="0">
                <a:solidFill>
                  <a:schemeClr val="accent2"/>
                </a:solidFill>
                <a:latin typeface="Segoe UI Semibold" panose="020B0702040204020203" pitchFamily="34" charset="0"/>
                <a:ea typeface="Segoe UI" pitchFamily="34" charset="0"/>
                <a:cs typeface="Segoe UI Semibold" panose="020B0702040204020203" pitchFamily="34" charset="0"/>
              </a:rPr>
              <a:t>Dedicated</a:t>
            </a:r>
          </a:p>
        </p:txBody>
      </p:sp>
      <p:grpSp>
        <p:nvGrpSpPr>
          <p:cNvPr id="104" name="Group 103"/>
          <p:cNvGrpSpPr/>
          <p:nvPr/>
        </p:nvGrpSpPr>
        <p:grpSpPr>
          <a:xfrm>
            <a:off x="786501" y="3103933"/>
            <a:ext cx="476127" cy="476127"/>
            <a:chOff x="1180880" y="2886219"/>
            <a:chExt cx="1060783" cy="1060783"/>
          </a:xfrm>
        </p:grpSpPr>
        <p:sp>
          <p:nvSpPr>
            <p:cNvPr id="105" name="Oval 104"/>
            <p:cNvSpPr/>
            <p:nvPr/>
          </p:nvSpPr>
          <p:spPr bwMode="auto">
            <a:xfrm>
              <a:off x="1180880" y="2886219"/>
              <a:ext cx="1060783" cy="1060783"/>
            </a:xfrm>
            <a:prstGeom prst="ellipse">
              <a:avLst/>
            </a:prstGeom>
            <a:solidFill>
              <a:srgbClr val="F8F8F8"/>
            </a:solidFill>
            <a:ln w="28575">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solidFill>
                  <a:schemeClr val="accent2"/>
                </a:solidFill>
              </a:endParaRPr>
            </a:p>
          </p:txBody>
        </p:sp>
        <p:grpSp>
          <p:nvGrpSpPr>
            <p:cNvPr id="106" name="Group 105"/>
            <p:cNvGrpSpPr/>
            <p:nvPr/>
          </p:nvGrpSpPr>
          <p:grpSpPr>
            <a:xfrm>
              <a:off x="1411747" y="3073513"/>
              <a:ext cx="725595" cy="723519"/>
              <a:chOff x="2255837" y="2067578"/>
              <a:chExt cx="725595" cy="723519"/>
            </a:xfrm>
            <a:solidFill>
              <a:schemeClr val="accent1"/>
            </a:solidFill>
          </p:grpSpPr>
          <p:sp>
            <p:nvSpPr>
              <p:cNvPr id="107" name="Freeform 523"/>
              <p:cNvSpPr>
                <a:spLocks noEditPoints="1"/>
              </p:cNvSpPr>
              <p:nvPr/>
            </p:nvSpPr>
            <p:spPr bwMode="auto">
              <a:xfrm>
                <a:off x="2255837" y="2067578"/>
                <a:ext cx="451400" cy="514336"/>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pic>
            <p:nvPicPr>
              <p:cNvPr id="112" name="Graphic 111" descr="Pencil"/>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35376" y="2245041"/>
                <a:ext cx="546056" cy="546056"/>
              </a:xfrm>
              <a:prstGeom prst="rect">
                <a:avLst/>
              </a:prstGeom>
            </p:spPr>
          </p:pic>
        </p:grpSp>
      </p:grpSp>
      <p:grpSp>
        <p:nvGrpSpPr>
          <p:cNvPr id="113" name="Group 112"/>
          <p:cNvGrpSpPr/>
          <p:nvPr/>
        </p:nvGrpSpPr>
        <p:grpSpPr>
          <a:xfrm>
            <a:off x="2221508" y="3103933"/>
            <a:ext cx="476127" cy="476127"/>
            <a:chOff x="1180880" y="2886219"/>
            <a:chExt cx="1060783" cy="1060783"/>
          </a:xfrm>
        </p:grpSpPr>
        <p:sp>
          <p:nvSpPr>
            <p:cNvPr id="115" name="Oval 114"/>
            <p:cNvSpPr/>
            <p:nvPr/>
          </p:nvSpPr>
          <p:spPr bwMode="auto">
            <a:xfrm>
              <a:off x="1180880" y="2886219"/>
              <a:ext cx="1060783" cy="1060783"/>
            </a:xfrm>
            <a:prstGeom prst="ellipse">
              <a:avLst/>
            </a:prstGeom>
            <a:solidFill>
              <a:srgbClr val="F8F8F8"/>
            </a:solidFill>
            <a:ln w="28575">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solidFill>
                  <a:schemeClr val="accent2"/>
                </a:solidFill>
              </a:endParaRPr>
            </a:p>
          </p:txBody>
        </p:sp>
        <p:grpSp>
          <p:nvGrpSpPr>
            <p:cNvPr id="122" name="Group 121"/>
            <p:cNvGrpSpPr/>
            <p:nvPr/>
          </p:nvGrpSpPr>
          <p:grpSpPr>
            <a:xfrm>
              <a:off x="1411747" y="3073513"/>
              <a:ext cx="725595" cy="723519"/>
              <a:chOff x="2255837" y="2067578"/>
              <a:chExt cx="725595" cy="723519"/>
            </a:xfrm>
            <a:solidFill>
              <a:schemeClr val="accent1"/>
            </a:solidFill>
          </p:grpSpPr>
          <p:sp>
            <p:nvSpPr>
              <p:cNvPr id="124" name="Freeform 523"/>
              <p:cNvSpPr>
                <a:spLocks noEditPoints="1"/>
              </p:cNvSpPr>
              <p:nvPr/>
            </p:nvSpPr>
            <p:spPr bwMode="auto">
              <a:xfrm>
                <a:off x="2255837" y="2067578"/>
                <a:ext cx="451400" cy="514336"/>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pic>
            <p:nvPicPr>
              <p:cNvPr id="125" name="Graphic 124" descr="Pencil"/>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35376" y="2245041"/>
                <a:ext cx="546056" cy="546056"/>
              </a:xfrm>
              <a:prstGeom prst="rect">
                <a:avLst/>
              </a:prstGeom>
            </p:spPr>
          </p:pic>
        </p:grpSp>
      </p:grpSp>
      <p:grpSp>
        <p:nvGrpSpPr>
          <p:cNvPr id="126" name="Group 125"/>
          <p:cNvGrpSpPr/>
          <p:nvPr/>
        </p:nvGrpSpPr>
        <p:grpSpPr>
          <a:xfrm>
            <a:off x="2939011" y="3103933"/>
            <a:ext cx="476127" cy="476127"/>
            <a:chOff x="1180880" y="2886219"/>
            <a:chExt cx="1060783" cy="1060783"/>
          </a:xfrm>
        </p:grpSpPr>
        <p:sp>
          <p:nvSpPr>
            <p:cNvPr id="127" name="Oval 126"/>
            <p:cNvSpPr/>
            <p:nvPr/>
          </p:nvSpPr>
          <p:spPr bwMode="auto">
            <a:xfrm>
              <a:off x="1180880" y="2886219"/>
              <a:ext cx="1060783" cy="1060783"/>
            </a:xfrm>
            <a:prstGeom prst="ellipse">
              <a:avLst/>
            </a:prstGeom>
            <a:solidFill>
              <a:srgbClr val="F8F8F8"/>
            </a:solidFill>
            <a:ln w="28575">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solidFill>
                  <a:schemeClr val="accent2"/>
                </a:solidFill>
              </a:endParaRPr>
            </a:p>
          </p:txBody>
        </p:sp>
        <p:grpSp>
          <p:nvGrpSpPr>
            <p:cNvPr id="128" name="Group 127"/>
            <p:cNvGrpSpPr/>
            <p:nvPr/>
          </p:nvGrpSpPr>
          <p:grpSpPr>
            <a:xfrm>
              <a:off x="1411747" y="3073513"/>
              <a:ext cx="725595" cy="723519"/>
              <a:chOff x="2255837" y="2067578"/>
              <a:chExt cx="725595" cy="723519"/>
            </a:xfrm>
            <a:solidFill>
              <a:schemeClr val="accent1"/>
            </a:solidFill>
          </p:grpSpPr>
          <p:sp>
            <p:nvSpPr>
              <p:cNvPr id="129" name="Freeform 523"/>
              <p:cNvSpPr>
                <a:spLocks noEditPoints="1"/>
              </p:cNvSpPr>
              <p:nvPr/>
            </p:nvSpPr>
            <p:spPr bwMode="auto">
              <a:xfrm>
                <a:off x="2255837" y="2067578"/>
                <a:ext cx="451400" cy="514336"/>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pic>
            <p:nvPicPr>
              <p:cNvPr id="130" name="Graphic 129" descr="Pencil"/>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35376" y="2245041"/>
                <a:ext cx="546056" cy="546056"/>
              </a:xfrm>
              <a:prstGeom prst="rect">
                <a:avLst/>
              </a:prstGeom>
            </p:spPr>
          </p:pic>
        </p:grpSp>
      </p:grpSp>
      <p:grpSp>
        <p:nvGrpSpPr>
          <p:cNvPr id="173" name="Group 172"/>
          <p:cNvGrpSpPr/>
          <p:nvPr/>
        </p:nvGrpSpPr>
        <p:grpSpPr>
          <a:xfrm>
            <a:off x="1504005" y="3103933"/>
            <a:ext cx="476127" cy="476127"/>
            <a:chOff x="1180880" y="2886219"/>
            <a:chExt cx="1060783" cy="1060783"/>
          </a:xfrm>
        </p:grpSpPr>
        <p:sp>
          <p:nvSpPr>
            <p:cNvPr id="174" name="Oval 173"/>
            <p:cNvSpPr/>
            <p:nvPr/>
          </p:nvSpPr>
          <p:spPr bwMode="auto">
            <a:xfrm>
              <a:off x="1180880" y="2886219"/>
              <a:ext cx="1060783" cy="1060783"/>
            </a:xfrm>
            <a:prstGeom prst="ellipse">
              <a:avLst/>
            </a:prstGeom>
            <a:solidFill>
              <a:srgbClr val="F8F8F8"/>
            </a:solidFill>
            <a:ln w="28575">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solidFill>
                  <a:schemeClr val="accent2"/>
                </a:solidFill>
              </a:endParaRPr>
            </a:p>
          </p:txBody>
        </p:sp>
        <p:grpSp>
          <p:nvGrpSpPr>
            <p:cNvPr id="175" name="Group 174"/>
            <p:cNvGrpSpPr/>
            <p:nvPr/>
          </p:nvGrpSpPr>
          <p:grpSpPr>
            <a:xfrm>
              <a:off x="1411747" y="3073513"/>
              <a:ext cx="725595" cy="723519"/>
              <a:chOff x="2255837" y="2067578"/>
              <a:chExt cx="725595" cy="723519"/>
            </a:xfrm>
            <a:solidFill>
              <a:schemeClr val="accent1"/>
            </a:solidFill>
          </p:grpSpPr>
          <p:sp>
            <p:nvSpPr>
              <p:cNvPr id="176" name="Freeform 523"/>
              <p:cNvSpPr>
                <a:spLocks noEditPoints="1"/>
              </p:cNvSpPr>
              <p:nvPr/>
            </p:nvSpPr>
            <p:spPr bwMode="auto">
              <a:xfrm>
                <a:off x="2255837" y="2067578"/>
                <a:ext cx="451400" cy="514336"/>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pic>
            <p:nvPicPr>
              <p:cNvPr id="178" name="Graphic 177" descr="Pencil"/>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35376" y="2245041"/>
                <a:ext cx="546056" cy="546056"/>
              </a:xfrm>
              <a:prstGeom prst="rect">
                <a:avLst/>
              </a:prstGeom>
            </p:spPr>
          </p:pic>
        </p:grpSp>
      </p:grpSp>
      <p:sp>
        <p:nvSpPr>
          <p:cNvPr id="179" name="Rectangle 178"/>
          <p:cNvSpPr/>
          <p:nvPr/>
        </p:nvSpPr>
        <p:spPr bwMode="auto">
          <a:xfrm>
            <a:off x="842458" y="5068882"/>
            <a:ext cx="1211972" cy="83817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91427" bIns="45713" numCol="1" spcCol="0" rtlCol="0" fromWordArt="0" anchor="b" anchorCtr="0" forceAA="0" compatLnSpc="1">
            <a:prstTxWarp prst="textNoShape">
              <a:avLst/>
            </a:prstTxWarp>
            <a:noAutofit/>
          </a:bodyPr>
          <a:lstStyle/>
          <a:p>
            <a:pPr defTabSz="932293" fontAlgn="base">
              <a:lnSpc>
                <a:spcPct val="90000"/>
              </a:lnSpc>
              <a:spcBef>
                <a:spcPct val="0"/>
              </a:spcBef>
              <a:spcAft>
                <a:spcPct val="0"/>
              </a:spcAft>
            </a:pPr>
            <a:r>
              <a:rPr lang="en-US" sz="1000" dirty="0">
                <a:solidFill>
                  <a:schemeClr val="tx1"/>
                </a:solidFill>
                <a:latin typeface="Segoe UI Semibold" panose="020B0702040204020203" pitchFamily="34" charset="0"/>
                <a:ea typeface="Segoe UI" pitchFamily="34" charset="0"/>
                <a:cs typeface="Segoe UI Semibold" panose="020B0702040204020203" pitchFamily="34" charset="0"/>
              </a:rPr>
              <a:t>HR</a:t>
            </a:r>
            <a:br>
              <a:rPr lang="en-US" sz="1000" dirty="0">
                <a:solidFill>
                  <a:schemeClr val="tx1"/>
                </a:solidFill>
                <a:latin typeface="Segoe UI Semibold" panose="020B0702040204020203" pitchFamily="34" charset="0"/>
                <a:ea typeface="Segoe UI" pitchFamily="34" charset="0"/>
                <a:cs typeface="Segoe UI Semibold" panose="020B0702040204020203" pitchFamily="34" charset="0"/>
              </a:rPr>
            </a:br>
            <a:r>
              <a:rPr lang="en-US" sz="1000" dirty="0">
                <a:solidFill>
                  <a:schemeClr val="tx1"/>
                </a:solidFill>
                <a:latin typeface="Segoe UI Semibold" panose="020B0702040204020203" pitchFamily="34" charset="0"/>
                <a:ea typeface="Segoe UI" pitchFamily="34" charset="0"/>
                <a:cs typeface="Segoe UI Semibold" panose="020B0702040204020203" pitchFamily="34" charset="0"/>
              </a:rPr>
              <a:t>Workspace</a:t>
            </a:r>
          </a:p>
        </p:txBody>
      </p:sp>
      <p:pic>
        <p:nvPicPr>
          <p:cNvPr id="180" name="Graphic 179" descr="Team"/>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07705" y="5111056"/>
            <a:ext cx="274281" cy="274281"/>
          </a:xfrm>
          <a:prstGeom prst="rect">
            <a:avLst/>
          </a:prstGeom>
        </p:spPr>
      </p:pic>
      <p:sp>
        <p:nvSpPr>
          <p:cNvPr id="181" name="Rectangle 180"/>
          <p:cNvSpPr/>
          <p:nvPr/>
        </p:nvSpPr>
        <p:spPr bwMode="auto">
          <a:xfrm>
            <a:off x="3803984" y="5010669"/>
            <a:ext cx="1954243" cy="954257"/>
          </a:xfrm>
          <a:prstGeom prst="rect">
            <a:avLst/>
          </a:prstGeom>
          <a:noFill/>
          <a:ln w="28575">
            <a:solidFill>
              <a:schemeClr val="accent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solidFill>
                <a:schemeClr val="tx2"/>
              </a:solidFill>
              <a:ea typeface="Segoe UI" pitchFamily="34" charset="0"/>
              <a:cs typeface="Segoe UI" pitchFamily="34" charset="0"/>
            </a:endParaRPr>
          </a:p>
        </p:txBody>
      </p:sp>
      <p:grpSp>
        <p:nvGrpSpPr>
          <p:cNvPr id="183" name="Group 182"/>
          <p:cNvGrpSpPr/>
          <p:nvPr/>
        </p:nvGrpSpPr>
        <p:grpSpPr>
          <a:xfrm>
            <a:off x="4173116" y="5067233"/>
            <a:ext cx="1215980" cy="841129"/>
            <a:chOff x="7824288" y="3288425"/>
            <a:chExt cx="1216152" cy="841248"/>
          </a:xfrm>
        </p:grpSpPr>
        <p:sp>
          <p:nvSpPr>
            <p:cNvPr id="184" name="Rectangle 183"/>
            <p:cNvSpPr/>
            <p:nvPr/>
          </p:nvSpPr>
          <p:spPr bwMode="auto">
            <a:xfrm>
              <a:off x="7824288" y="3288425"/>
              <a:ext cx="1216152" cy="84124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91427" bIns="45713" numCol="1" spcCol="0" rtlCol="0" fromWordArt="0" anchor="b" anchorCtr="0" forceAA="0" compatLnSpc="1">
              <a:prstTxWarp prst="textNoShape">
                <a:avLst/>
              </a:prstTxWarp>
              <a:noAutofit/>
            </a:bodyPr>
            <a:lstStyle/>
            <a:p>
              <a:pPr defTabSz="932293" fontAlgn="base">
                <a:lnSpc>
                  <a:spcPct val="90000"/>
                </a:lnSpc>
                <a:spcBef>
                  <a:spcPct val="0"/>
                </a:spcBef>
                <a:spcAft>
                  <a:spcPct val="0"/>
                </a:spcAft>
              </a:pPr>
              <a:r>
                <a:rPr lang="en-US" sz="1000" dirty="0">
                  <a:solidFill>
                    <a:schemeClr val="tx1"/>
                  </a:solidFill>
                  <a:latin typeface="Segoe UI Semibold" panose="020B0702040204020203" pitchFamily="34" charset="0"/>
                  <a:cs typeface="Segoe UI Semibold" panose="020B0702040204020203" pitchFamily="34" charset="0"/>
                </a:rPr>
                <a:t>Sales Workspace</a:t>
              </a:r>
            </a:p>
          </p:txBody>
        </p:sp>
        <p:pic>
          <p:nvPicPr>
            <p:cNvPr id="185" name="Graphic 184" descr="Upward trend"/>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28699" y="3334493"/>
              <a:ext cx="274320" cy="274320"/>
            </a:xfrm>
            <a:prstGeom prst="rect">
              <a:avLst/>
            </a:prstGeom>
          </p:spPr>
        </p:pic>
      </p:grpSp>
      <p:sp>
        <p:nvSpPr>
          <p:cNvPr id="187" name="Rectangle 186"/>
          <p:cNvSpPr/>
          <p:nvPr/>
        </p:nvSpPr>
        <p:spPr bwMode="auto">
          <a:xfrm>
            <a:off x="2133628" y="5068881"/>
            <a:ext cx="1215980" cy="83817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91427" bIns="45713" numCol="1" spcCol="0" rtlCol="0" fromWordArt="0" anchor="b" anchorCtr="0" forceAA="0" compatLnSpc="1">
            <a:prstTxWarp prst="textNoShape">
              <a:avLst/>
            </a:prstTxWarp>
            <a:noAutofit/>
          </a:bodyPr>
          <a:lstStyle/>
          <a:p>
            <a:pPr defTabSz="932293" fontAlgn="base">
              <a:lnSpc>
                <a:spcPct val="90000"/>
              </a:lnSpc>
              <a:spcBef>
                <a:spcPct val="0"/>
              </a:spcBef>
              <a:spcAft>
                <a:spcPct val="0"/>
              </a:spcAft>
            </a:pPr>
            <a:r>
              <a:rPr lang="en-US" sz="1000" dirty="0">
                <a:solidFill>
                  <a:schemeClr val="tx1"/>
                </a:solidFill>
                <a:latin typeface="Segoe UI Semibold" panose="020B0702040204020203" pitchFamily="34" charset="0"/>
                <a:cs typeface="Segoe UI Semibold" panose="020B0702040204020203" pitchFamily="34" charset="0"/>
              </a:rPr>
              <a:t>Finance Workspace</a:t>
            </a:r>
          </a:p>
        </p:txBody>
      </p:sp>
      <p:pic>
        <p:nvPicPr>
          <p:cNvPr id="188" name="Graphic 187" descr="Coins"/>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30585" y="5109263"/>
            <a:ext cx="274281" cy="274281"/>
          </a:xfrm>
          <a:prstGeom prst="rect">
            <a:avLst/>
          </a:prstGeom>
        </p:spPr>
      </p:pic>
      <p:cxnSp>
        <p:nvCxnSpPr>
          <p:cNvPr id="192" name="Straight Arrow Connector 191"/>
          <p:cNvCxnSpPr>
            <a:cxnSpLocks/>
          </p:cNvCxnSpPr>
          <p:nvPr/>
        </p:nvCxnSpPr>
        <p:spPr>
          <a:xfrm>
            <a:off x="2100819" y="3901382"/>
            <a:ext cx="0" cy="1086966"/>
          </a:xfrm>
          <a:prstGeom prst="straightConnector1">
            <a:avLst/>
          </a:prstGeom>
          <a:ln w="285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94" name="Rectangle 193"/>
          <p:cNvSpPr/>
          <p:nvPr/>
        </p:nvSpPr>
        <p:spPr bwMode="auto">
          <a:xfrm>
            <a:off x="785991" y="4551245"/>
            <a:ext cx="1473429" cy="3605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932293" fontAlgn="base">
              <a:spcBef>
                <a:spcPct val="0"/>
              </a:spcBef>
              <a:spcAft>
                <a:spcPct val="0"/>
              </a:spcAft>
            </a:pPr>
            <a:r>
              <a:rPr lang="en-US" sz="2000" dirty="0">
                <a:solidFill>
                  <a:schemeClr val="tx2"/>
                </a:solidFill>
                <a:latin typeface="Segoe UI Semibold" panose="020B0702040204020203" pitchFamily="34" charset="0"/>
                <a:ea typeface="Segoe UI" pitchFamily="34" charset="0"/>
                <a:cs typeface="Segoe UI Semibold" panose="020B0702040204020203" pitchFamily="34" charset="0"/>
              </a:rPr>
              <a:t>Shared</a:t>
            </a:r>
          </a:p>
        </p:txBody>
      </p:sp>
      <p:sp>
        <p:nvSpPr>
          <p:cNvPr id="195" name="Rectangle 194"/>
          <p:cNvSpPr/>
          <p:nvPr/>
        </p:nvSpPr>
        <p:spPr bwMode="auto">
          <a:xfrm>
            <a:off x="786501" y="5001570"/>
            <a:ext cx="2628637" cy="972456"/>
          </a:xfrm>
          <a:prstGeom prst="rect">
            <a:avLst/>
          </a:prstGeom>
          <a:noFill/>
          <a:ln w="28575">
            <a:solidFill>
              <a:schemeClr val="tx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solidFill>
                <a:schemeClr val="tx2"/>
              </a:solidFill>
              <a:ea typeface="Segoe UI" pitchFamily="34" charset="0"/>
              <a:cs typeface="Segoe UI" pitchFamily="34" charset="0"/>
            </a:endParaRPr>
          </a:p>
        </p:txBody>
      </p:sp>
      <p:cxnSp>
        <p:nvCxnSpPr>
          <p:cNvPr id="196" name="Straight Arrow Connector 195"/>
          <p:cNvCxnSpPr>
            <a:cxnSpLocks/>
            <a:stCxn id="127" idx="6"/>
            <a:endCxn id="181" idx="1"/>
          </p:cNvCxnSpPr>
          <p:nvPr/>
        </p:nvCxnSpPr>
        <p:spPr>
          <a:xfrm>
            <a:off x="3415138" y="3341996"/>
            <a:ext cx="388847" cy="2145802"/>
          </a:xfrm>
          <a:prstGeom prst="bentConnector3">
            <a:avLst>
              <a:gd name="adj1" fmla="val 50000"/>
            </a:avLst>
          </a:prstGeom>
          <a:ln w="28575">
            <a:solidFill>
              <a:srgbClr val="002050"/>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a:cxnSpLocks/>
          </p:cNvCxnSpPr>
          <p:nvPr/>
        </p:nvCxnSpPr>
        <p:spPr>
          <a:xfrm>
            <a:off x="8910054" y="5450213"/>
            <a:ext cx="633645" cy="0"/>
          </a:xfrm>
          <a:prstGeom prst="straightConnector1">
            <a:avLst/>
          </a:prstGeom>
          <a:ln w="7620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09" name="Text Placeholder 2"/>
          <p:cNvSpPr txBox="1">
            <a:spLocks/>
          </p:cNvSpPr>
          <p:nvPr/>
        </p:nvSpPr>
        <p:spPr>
          <a:xfrm rot="10800000" flipH="1" flipV="1">
            <a:off x="9456808" y="3791704"/>
            <a:ext cx="2434969" cy="548562"/>
          </a:xfrm>
          <a:prstGeom prst="rect">
            <a:avLst/>
          </a:prstGeom>
          <a:noFill/>
          <a:ln>
            <a:noFill/>
          </a:ln>
        </p:spPr>
        <p:txBody>
          <a:bodyPr lIns="0" tIns="0" rIns="0" bIns="0" anchor="t"/>
          <a:lstStyle>
            <a:defPPr>
              <a:defRPr lang="en-US"/>
            </a:defPPr>
            <a:lvl1pPr marR="0" indent="0" defTabSz="932472" fontAlgn="base">
              <a:lnSpc>
                <a:spcPct val="90000"/>
              </a:lnSpc>
              <a:spcBef>
                <a:spcPct val="0"/>
              </a:spcBef>
              <a:spcAft>
                <a:spcPct val="0"/>
              </a:spcAft>
              <a:buClrTx/>
              <a:buSzPct val="90000"/>
              <a:buFont typeface="Wingdings" panose="05000000000000000000" pitchFamily="2" charset="2"/>
              <a:buNone/>
              <a:tabLst/>
              <a:defRPr sz="1400" spc="0" baseline="0">
                <a:solidFill>
                  <a:schemeClr val="accent2"/>
                </a:solidFill>
                <a:latin typeface="Segoe UI Semibold" panose="020B0702040204020203" pitchFamily="34" charset="0"/>
                <a:cs typeface="Segoe UI Semibold" panose="020B0702040204020203" pitchFamily="34" charset="0"/>
              </a:defRPr>
            </a:lvl1pPr>
            <a:lvl2pPr marL="457200" marR="0" indent="-228600" fontAlgn="auto">
              <a:lnSpc>
                <a:spcPct val="90000"/>
              </a:lnSpc>
              <a:spcBef>
                <a:spcPct val="20000"/>
              </a:spcBef>
              <a:spcAft>
                <a:spcPts val="0"/>
              </a:spcAft>
              <a:buClrTx/>
              <a:buSzPct val="90000"/>
              <a:buFont typeface="Wingdings" panose="05000000000000000000" pitchFamily="2" charset="2"/>
              <a:buChar char=""/>
              <a:tabLst/>
              <a:defRPr sz="2800" spc="0" baseline="0">
                <a:gradFill>
                  <a:gsLst>
                    <a:gs pos="1250">
                      <a:schemeClr val="tx1"/>
                    </a:gs>
                    <a:gs pos="100000">
                      <a:schemeClr val="tx1"/>
                    </a:gs>
                  </a:gsLst>
                  <a:lin ang="5400000" scaled="0"/>
                </a:gradFill>
              </a:defRPr>
            </a:lvl2pPr>
            <a:lvl3pPr marL="685800" marR="0" indent="-228600" fontAlgn="auto">
              <a:lnSpc>
                <a:spcPct val="90000"/>
              </a:lnSpc>
              <a:spcBef>
                <a:spcPct val="20000"/>
              </a:spcBef>
              <a:spcAft>
                <a:spcPts val="0"/>
              </a:spcAft>
              <a:buClrTx/>
              <a:buSzPct val="90000"/>
              <a:buFont typeface="Wingdings" panose="05000000000000000000" pitchFamily="2" charset="2"/>
              <a:buChar char=""/>
              <a:tabLst/>
              <a:defRPr sz="2400" spc="0" baseline="0">
                <a:gradFill>
                  <a:gsLst>
                    <a:gs pos="1250">
                      <a:schemeClr val="tx1"/>
                    </a:gs>
                    <a:gs pos="100000">
                      <a:schemeClr val="tx1"/>
                    </a:gs>
                  </a:gsLst>
                  <a:lin ang="5400000" scaled="0"/>
                </a:gradFill>
              </a:defRPr>
            </a:lvl3pPr>
            <a:lvl4pPr marL="914400" marR="0" indent="-228600" fontAlgn="auto">
              <a:lnSpc>
                <a:spcPct val="90000"/>
              </a:lnSpc>
              <a:spcBef>
                <a:spcPct val="20000"/>
              </a:spcBef>
              <a:spcAft>
                <a:spcPts val="0"/>
              </a:spcAft>
              <a:buClrTx/>
              <a:buSzPct val="90000"/>
              <a:buFont typeface="Wingdings" panose="05000000000000000000" pitchFamily="2" charset="2"/>
              <a:buChar char=""/>
              <a:tabLst/>
              <a:defRPr sz="2200" spc="0" baseline="0">
                <a:gradFill>
                  <a:gsLst>
                    <a:gs pos="1250">
                      <a:schemeClr val="tx1"/>
                    </a:gs>
                    <a:gs pos="100000">
                      <a:schemeClr val="tx1"/>
                    </a:gs>
                  </a:gsLst>
                  <a:lin ang="5400000" scaled="0"/>
                </a:gradFill>
              </a:defRPr>
            </a:lvl4pPr>
            <a:lvl5pPr marL="1143000" marR="0" indent="-228600" fontAlgn="auto">
              <a:lnSpc>
                <a:spcPct val="90000"/>
              </a:lnSpc>
              <a:spcBef>
                <a:spcPct val="20000"/>
              </a:spcBef>
              <a:spcAft>
                <a:spcPts val="0"/>
              </a:spcAft>
              <a:buClrTx/>
              <a:buSzPct val="90000"/>
              <a:buFont typeface="Wingdings" panose="05000000000000000000" pitchFamily="2" charset="2"/>
              <a:buChar char=""/>
              <a:tabLst/>
              <a:defRPr sz="2200" spc="0" baseline="0">
                <a:gradFill>
                  <a:gsLst>
                    <a:gs pos="1250">
                      <a:schemeClr val="tx1"/>
                    </a:gs>
                    <a:gs pos="100000">
                      <a:schemeClr val="tx1"/>
                    </a:gs>
                  </a:gsLst>
                  <a:lin ang="5400000" scaled="0"/>
                </a:gradFill>
              </a:defRPr>
            </a:lvl5pPr>
            <a:lvl6pPr marL="2565040" indent="-233186">
              <a:spcBef>
                <a:spcPct val="20000"/>
              </a:spcBef>
              <a:buFont typeface="Arial" pitchFamily="34" charset="0"/>
              <a:buChar char="•"/>
              <a:defRPr sz="2000"/>
            </a:lvl6pPr>
            <a:lvl7pPr marL="3031412" indent="-233186">
              <a:spcBef>
                <a:spcPct val="20000"/>
              </a:spcBef>
              <a:buFont typeface="Arial" pitchFamily="34" charset="0"/>
              <a:buChar char="•"/>
              <a:defRPr sz="2000"/>
            </a:lvl7pPr>
            <a:lvl8pPr marL="3497783" indent="-233186">
              <a:spcBef>
                <a:spcPct val="20000"/>
              </a:spcBef>
              <a:buFont typeface="Arial" pitchFamily="34" charset="0"/>
              <a:buChar char="•"/>
              <a:defRPr sz="2000"/>
            </a:lvl8pPr>
            <a:lvl9pPr marL="3964155" indent="-233186">
              <a:spcBef>
                <a:spcPct val="20000"/>
              </a:spcBef>
              <a:buFont typeface="Arial" pitchFamily="34" charset="0"/>
              <a:buChar char="•"/>
              <a:defRPr sz="2000"/>
            </a:lvl9pPr>
          </a:lstStyle>
          <a:p>
            <a:pPr algn="ctr"/>
            <a:r>
              <a:rPr lang="en-US" sz="1599" dirty="0">
                <a:solidFill>
                  <a:schemeClr val="tx2"/>
                </a:solidFill>
                <a:latin typeface="+mn-lt"/>
                <a:cs typeface="Segoe UI" pitchFamily="34" charset="0"/>
              </a:rPr>
              <a:t>Office 365 admin can review change in audit log</a:t>
            </a:r>
          </a:p>
        </p:txBody>
      </p:sp>
      <p:pic>
        <p:nvPicPr>
          <p:cNvPr id="215" name="Graphic 214" descr="Checklist"/>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37257" y="4655222"/>
            <a:ext cx="1589983" cy="1589983"/>
          </a:xfrm>
          <a:prstGeom prst="rect">
            <a:avLst/>
          </a:prstGeom>
        </p:spPr>
      </p:pic>
      <p:grpSp>
        <p:nvGrpSpPr>
          <p:cNvPr id="216" name="Group 215"/>
          <p:cNvGrpSpPr>
            <a:grpSpLocks/>
          </p:cNvGrpSpPr>
          <p:nvPr/>
        </p:nvGrpSpPr>
        <p:grpSpPr>
          <a:xfrm>
            <a:off x="10436582" y="3103933"/>
            <a:ext cx="475421" cy="475422"/>
            <a:chOff x="1937450" y="2318809"/>
            <a:chExt cx="3470113" cy="3534335"/>
          </a:xfrm>
        </p:grpSpPr>
        <p:sp>
          <p:nvSpPr>
            <p:cNvPr id="234" name="Oval 233"/>
            <p:cNvSpPr/>
            <p:nvPr/>
          </p:nvSpPr>
          <p:spPr bwMode="auto">
            <a:xfrm>
              <a:off x="1937450" y="2318809"/>
              <a:ext cx="3470113" cy="3534328"/>
            </a:xfrm>
            <a:prstGeom prst="ellipse">
              <a:avLst/>
            </a:prstGeom>
            <a:solidFill>
              <a:schemeClr val="bg1">
                <a:lumMod val="95000"/>
              </a:schemeClr>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gradFill>
                  <a:gsLst>
                    <a:gs pos="5439">
                      <a:srgbClr val="F8F8F8"/>
                    </a:gs>
                    <a:gs pos="10000">
                      <a:srgbClr val="F8F8F8"/>
                    </a:gs>
                  </a:gsLst>
                  <a:lin ang="5400000" scaled="0"/>
                </a:gradFill>
              </a:endParaRPr>
            </a:p>
          </p:txBody>
        </p:sp>
        <p:grpSp>
          <p:nvGrpSpPr>
            <p:cNvPr id="235" name="Group 234"/>
            <p:cNvGrpSpPr/>
            <p:nvPr/>
          </p:nvGrpSpPr>
          <p:grpSpPr>
            <a:xfrm>
              <a:off x="3672507" y="3404789"/>
              <a:ext cx="1489912" cy="1146088"/>
              <a:chOff x="4112635" y="4369440"/>
              <a:chExt cx="692456" cy="532659"/>
            </a:xfrm>
          </p:grpSpPr>
          <p:sp>
            <p:nvSpPr>
              <p:cNvPr id="244" name="Freeform 33"/>
              <p:cNvSpPr>
                <a:spLocks/>
              </p:cNvSpPr>
              <p:nvPr/>
            </p:nvSpPr>
            <p:spPr bwMode="auto">
              <a:xfrm>
                <a:off x="4112635" y="4369440"/>
                <a:ext cx="514470" cy="404041"/>
              </a:xfrm>
              <a:custGeom>
                <a:avLst/>
                <a:gdLst>
                  <a:gd name="T0" fmla="*/ 396 w 396"/>
                  <a:gd name="T1" fmla="*/ 311 h 311"/>
                  <a:gd name="T2" fmla="*/ 32 w 396"/>
                  <a:gd name="T3" fmla="*/ 311 h 311"/>
                  <a:gd name="T4" fmla="*/ 32 w 396"/>
                  <a:gd name="T5" fmla="*/ 284 h 311"/>
                  <a:gd name="T6" fmla="*/ 370 w 396"/>
                  <a:gd name="T7" fmla="*/ 284 h 311"/>
                  <a:gd name="T8" fmla="*/ 370 w 396"/>
                  <a:gd name="T9" fmla="*/ 27 h 311"/>
                  <a:gd name="T10" fmla="*/ 0 w 396"/>
                  <a:gd name="T11" fmla="*/ 27 h 311"/>
                  <a:gd name="T12" fmla="*/ 0 w 396"/>
                  <a:gd name="T13" fmla="*/ 0 h 311"/>
                  <a:gd name="T14" fmla="*/ 396 w 396"/>
                  <a:gd name="T15" fmla="*/ 0 h 311"/>
                  <a:gd name="T16" fmla="*/ 396 w 396"/>
                  <a:gd name="T17"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1">
                    <a:moveTo>
                      <a:pt x="396" y="311"/>
                    </a:moveTo>
                    <a:lnTo>
                      <a:pt x="32" y="311"/>
                    </a:lnTo>
                    <a:lnTo>
                      <a:pt x="32" y="284"/>
                    </a:lnTo>
                    <a:lnTo>
                      <a:pt x="370" y="284"/>
                    </a:lnTo>
                    <a:lnTo>
                      <a:pt x="370" y="27"/>
                    </a:lnTo>
                    <a:lnTo>
                      <a:pt x="0" y="27"/>
                    </a:lnTo>
                    <a:lnTo>
                      <a:pt x="0" y="0"/>
                    </a:lnTo>
                    <a:lnTo>
                      <a:pt x="396" y="0"/>
                    </a:lnTo>
                    <a:lnTo>
                      <a:pt x="396" y="3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5" name="Rectangle 34"/>
              <p:cNvSpPr>
                <a:spLocks noChangeArrowheads="1"/>
              </p:cNvSpPr>
              <p:nvPr/>
            </p:nvSpPr>
            <p:spPr bwMode="auto">
              <a:xfrm>
                <a:off x="4323100" y="4756592"/>
                <a:ext cx="33778" cy="12861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246" name="Freeform 35"/>
              <p:cNvSpPr>
                <a:spLocks/>
              </p:cNvSpPr>
              <p:nvPr/>
            </p:nvSpPr>
            <p:spPr bwMode="auto">
              <a:xfrm>
                <a:off x="4534864" y="4438296"/>
                <a:ext cx="270227" cy="463803"/>
              </a:xfrm>
              <a:custGeom>
                <a:avLst/>
                <a:gdLst>
                  <a:gd name="T0" fmla="*/ 208 w 208"/>
                  <a:gd name="T1" fmla="*/ 357 h 357"/>
                  <a:gd name="T2" fmla="*/ 0 w 208"/>
                  <a:gd name="T3" fmla="*/ 357 h 357"/>
                  <a:gd name="T4" fmla="*/ 0 w 208"/>
                  <a:gd name="T5" fmla="*/ 245 h 357"/>
                  <a:gd name="T6" fmla="*/ 26 w 208"/>
                  <a:gd name="T7" fmla="*/ 245 h 357"/>
                  <a:gd name="T8" fmla="*/ 26 w 208"/>
                  <a:gd name="T9" fmla="*/ 330 h 357"/>
                  <a:gd name="T10" fmla="*/ 182 w 208"/>
                  <a:gd name="T11" fmla="*/ 330 h 357"/>
                  <a:gd name="T12" fmla="*/ 182 w 208"/>
                  <a:gd name="T13" fmla="*/ 27 h 357"/>
                  <a:gd name="T14" fmla="*/ 58 w 208"/>
                  <a:gd name="T15" fmla="*/ 27 h 357"/>
                  <a:gd name="T16" fmla="*/ 58 w 208"/>
                  <a:gd name="T17" fmla="*/ 0 h 357"/>
                  <a:gd name="T18" fmla="*/ 208 w 208"/>
                  <a:gd name="T19" fmla="*/ 0 h 357"/>
                  <a:gd name="T20" fmla="*/ 208 w 208"/>
                  <a:gd name="T21" fmla="*/ 35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 h="357">
                    <a:moveTo>
                      <a:pt x="208" y="357"/>
                    </a:moveTo>
                    <a:lnTo>
                      <a:pt x="0" y="357"/>
                    </a:lnTo>
                    <a:lnTo>
                      <a:pt x="0" y="245"/>
                    </a:lnTo>
                    <a:lnTo>
                      <a:pt x="26" y="245"/>
                    </a:lnTo>
                    <a:lnTo>
                      <a:pt x="26" y="330"/>
                    </a:lnTo>
                    <a:lnTo>
                      <a:pt x="182" y="330"/>
                    </a:lnTo>
                    <a:lnTo>
                      <a:pt x="182" y="27"/>
                    </a:lnTo>
                    <a:lnTo>
                      <a:pt x="58" y="27"/>
                    </a:lnTo>
                    <a:lnTo>
                      <a:pt x="58" y="0"/>
                    </a:lnTo>
                    <a:lnTo>
                      <a:pt x="208" y="0"/>
                    </a:lnTo>
                    <a:lnTo>
                      <a:pt x="208" y="357"/>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247" name="Rectangle 36"/>
              <p:cNvSpPr>
                <a:spLocks noChangeArrowheads="1"/>
              </p:cNvSpPr>
              <p:nvPr/>
            </p:nvSpPr>
            <p:spPr bwMode="auto">
              <a:xfrm>
                <a:off x="4208774" y="4867021"/>
                <a:ext cx="228653" cy="3507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248" name="Rectangle 37"/>
              <p:cNvSpPr>
                <a:spLocks noChangeArrowheads="1"/>
              </p:cNvSpPr>
              <p:nvPr/>
            </p:nvSpPr>
            <p:spPr bwMode="auto">
              <a:xfrm>
                <a:off x="4610216" y="4576008"/>
                <a:ext cx="177986" cy="3377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249" name="Rectangle 38"/>
              <p:cNvSpPr>
                <a:spLocks noChangeArrowheads="1"/>
              </p:cNvSpPr>
              <p:nvPr/>
            </p:nvSpPr>
            <p:spPr bwMode="auto">
              <a:xfrm>
                <a:off x="4610216" y="4687736"/>
                <a:ext cx="177986" cy="3377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250" name="Freeform 39"/>
              <p:cNvSpPr>
                <a:spLocks/>
              </p:cNvSpPr>
              <p:nvPr/>
            </p:nvSpPr>
            <p:spPr bwMode="auto">
              <a:xfrm>
                <a:off x="4221765" y="4490263"/>
                <a:ext cx="110429" cy="162396"/>
              </a:xfrm>
              <a:custGeom>
                <a:avLst/>
                <a:gdLst>
                  <a:gd name="T0" fmla="*/ 65 w 85"/>
                  <a:gd name="T1" fmla="*/ 125 h 125"/>
                  <a:gd name="T2" fmla="*/ 0 w 85"/>
                  <a:gd name="T3" fmla="*/ 13 h 125"/>
                  <a:gd name="T4" fmla="*/ 26 w 85"/>
                  <a:gd name="T5" fmla="*/ 0 h 125"/>
                  <a:gd name="T6" fmla="*/ 85 w 85"/>
                  <a:gd name="T7" fmla="*/ 112 h 125"/>
                  <a:gd name="T8" fmla="*/ 65 w 85"/>
                  <a:gd name="T9" fmla="*/ 125 h 125"/>
                </a:gdLst>
                <a:ahLst/>
                <a:cxnLst>
                  <a:cxn ang="0">
                    <a:pos x="T0" y="T1"/>
                  </a:cxn>
                  <a:cxn ang="0">
                    <a:pos x="T2" y="T3"/>
                  </a:cxn>
                  <a:cxn ang="0">
                    <a:pos x="T4" y="T5"/>
                  </a:cxn>
                  <a:cxn ang="0">
                    <a:pos x="T6" y="T7"/>
                  </a:cxn>
                  <a:cxn ang="0">
                    <a:pos x="T8" y="T9"/>
                  </a:cxn>
                </a:cxnLst>
                <a:rect l="0" t="0" r="r" b="b"/>
                <a:pathLst>
                  <a:path w="85" h="125">
                    <a:moveTo>
                      <a:pt x="65" y="125"/>
                    </a:moveTo>
                    <a:lnTo>
                      <a:pt x="0" y="13"/>
                    </a:lnTo>
                    <a:lnTo>
                      <a:pt x="26" y="0"/>
                    </a:lnTo>
                    <a:lnTo>
                      <a:pt x="85" y="112"/>
                    </a:lnTo>
                    <a:lnTo>
                      <a:pt x="65" y="125"/>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sp>
            <p:nvSpPr>
              <p:cNvPr id="251" name="Freeform 40"/>
              <p:cNvSpPr>
                <a:spLocks/>
              </p:cNvSpPr>
              <p:nvPr/>
            </p:nvSpPr>
            <p:spPr bwMode="auto">
              <a:xfrm>
                <a:off x="4373768" y="4473373"/>
                <a:ext cx="118224" cy="179285"/>
              </a:xfrm>
              <a:custGeom>
                <a:avLst/>
                <a:gdLst>
                  <a:gd name="T0" fmla="*/ 20 w 91"/>
                  <a:gd name="T1" fmla="*/ 138 h 138"/>
                  <a:gd name="T2" fmla="*/ 0 w 91"/>
                  <a:gd name="T3" fmla="*/ 119 h 138"/>
                  <a:gd name="T4" fmla="*/ 52 w 91"/>
                  <a:gd name="T5" fmla="*/ 72 h 138"/>
                  <a:gd name="T6" fmla="*/ 0 w 91"/>
                  <a:gd name="T7" fmla="*/ 20 h 138"/>
                  <a:gd name="T8" fmla="*/ 20 w 91"/>
                  <a:gd name="T9" fmla="*/ 0 h 138"/>
                  <a:gd name="T10" fmla="*/ 91 w 91"/>
                  <a:gd name="T11" fmla="*/ 72 h 138"/>
                  <a:gd name="T12" fmla="*/ 20 w 91"/>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91" h="138">
                    <a:moveTo>
                      <a:pt x="20" y="138"/>
                    </a:moveTo>
                    <a:lnTo>
                      <a:pt x="0" y="119"/>
                    </a:lnTo>
                    <a:lnTo>
                      <a:pt x="52" y="72"/>
                    </a:lnTo>
                    <a:lnTo>
                      <a:pt x="0" y="20"/>
                    </a:lnTo>
                    <a:lnTo>
                      <a:pt x="20" y="0"/>
                    </a:lnTo>
                    <a:lnTo>
                      <a:pt x="91" y="72"/>
                    </a:lnTo>
                    <a:lnTo>
                      <a:pt x="20" y="138"/>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grpSp>
        <p:sp>
          <p:nvSpPr>
            <p:cNvPr id="236" name="Chord 235"/>
            <p:cNvSpPr/>
            <p:nvPr/>
          </p:nvSpPr>
          <p:spPr bwMode="auto">
            <a:xfrm>
              <a:off x="2372491" y="4052420"/>
              <a:ext cx="1807934" cy="1800724"/>
            </a:xfrm>
            <a:prstGeom prst="chord">
              <a:avLst>
                <a:gd name="adj1" fmla="val 10814695"/>
                <a:gd name="adj2" fmla="val 21546291"/>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238" name="Oval 237"/>
            <p:cNvSpPr/>
            <p:nvPr/>
          </p:nvSpPr>
          <p:spPr bwMode="auto">
            <a:xfrm>
              <a:off x="2694810" y="2752242"/>
              <a:ext cx="1170623" cy="1200922"/>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240" name="Group 239"/>
            <p:cNvGrpSpPr/>
            <p:nvPr/>
          </p:nvGrpSpPr>
          <p:grpSpPr>
            <a:xfrm>
              <a:off x="2360784" y="2731459"/>
              <a:ext cx="1845383" cy="2206344"/>
              <a:chOff x="3413315" y="3245389"/>
              <a:chExt cx="531359" cy="635293"/>
            </a:xfrm>
          </p:grpSpPr>
          <p:sp>
            <p:nvSpPr>
              <p:cNvPr id="242" name="Freeform 31"/>
              <p:cNvSpPr>
                <a:spLocks noEditPoints="1"/>
              </p:cNvSpPr>
              <p:nvPr/>
            </p:nvSpPr>
            <p:spPr bwMode="auto">
              <a:xfrm>
                <a:off x="3488667" y="3245389"/>
                <a:ext cx="388451" cy="394947"/>
              </a:xfrm>
              <a:custGeom>
                <a:avLst/>
                <a:gdLst>
                  <a:gd name="T0" fmla="*/ 23 w 46"/>
                  <a:gd name="T1" fmla="*/ 46 h 46"/>
                  <a:gd name="T2" fmla="*/ 0 w 46"/>
                  <a:gd name="T3" fmla="*/ 23 h 46"/>
                  <a:gd name="T4" fmla="*/ 23 w 46"/>
                  <a:gd name="T5" fmla="*/ 0 h 46"/>
                  <a:gd name="T6" fmla="*/ 46 w 46"/>
                  <a:gd name="T7" fmla="*/ 23 h 46"/>
                  <a:gd name="T8" fmla="*/ 23 w 46"/>
                  <a:gd name="T9" fmla="*/ 46 h 46"/>
                  <a:gd name="T10" fmla="*/ 23 w 46"/>
                  <a:gd name="T11" fmla="*/ 4 h 46"/>
                  <a:gd name="T12" fmla="*/ 4 w 46"/>
                  <a:gd name="T13" fmla="*/ 23 h 46"/>
                  <a:gd name="T14" fmla="*/ 23 w 46"/>
                  <a:gd name="T15" fmla="*/ 42 h 46"/>
                  <a:gd name="T16" fmla="*/ 42 w 46"/>
                  <a:gd name="T17" fmla="*/ 23 h 46"/>
                  <a:gd name="T18" fmla="*/ 23 w 46"/>
                  <a:gd name="T19"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46"/>
                    </a:moveTo>
                    <a:cubicBezTo>
                      <a:pt x="10" y="46"/>
                      <a:pt x="0" y="36"/>
                      <a:pt x="0" y="23"/>
                    </a:cubicBezTo>
                    <a:cubicBezTo>
                      <a:pt x="0" y="11"/>
                      <a:pt x="10" y="0"/>
                      <a:pt x="23" y="0"/>
                    </a:cubicBezTo>
                    <a:cubicBezTo>
                      <a:pt x="35" y="0"/>
                      <a:pt x="46" y="11"/>
                      <a:pt x="46" y="23"/>
                    </a:cubicBezTo>
                    <a:cubicBezTo>
                      <a:pt x="46" y="36"/>
                      <a:pt x="35" y="46"/>
                      <a:pt x="23" y="46"/>
                    </a:cubicBezTo>
                    <a:close/>
                    <a:moveTo>
                      <a:pt x="23" y="4"/>
                    </a:moveTo>
                    <a:cubicBezTo>
                      <a:pt x="12" y="4"/>
                      <a:pt x="4" y="13"/>
                      <a:pt x="4" y="23"/>
                    </a:cubicBezTo>
                    <a:cubicBezTo>
                      <a:pt x="4" y="34"/>
                      <a:pt x="12" y="42"/>
                      <a:pt x="23" y="42"/>
                    </a:cubicBezTo>
                    <a:cubicBezTo>
                      <a:pt x="33" y="42"/>
                      <a:pt x="42" y="34"/>
                      <a:pt x="42" y="23"/>
                    </a:cubicBezTo>
                    <a:cubicBezTo>
                      <a:pt x="42" y="13"/>
                      <a:pt x="33" y="4"/>
                      <a:pt x="23" y="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3" name="Freeform 32"/>
              <p:cNvSpPr>
                <a:spLocks/>
              </p:cNvSpPr>
              <p:nvPr/>
            </p:nvSpPr>
            <p:spPr bwMode="auto">
              <a:xfrm>
                <a:off x="3413315" y="3606558"/>
                <a:ext cx="531359" cy="274124"/>
              </a:xfrm>
              <a:custGeom>
                <a:avLst/>
                <a:gdLst>
                  <a:gd name="T0" fmla="*/ 63 w 63"/>
                  <a:gd name="T1" fmla="*/ 32 h 32"/>
                  <a:gd name="T2" fmla="*/ 59 w 63"/>
                  <a:gd name="T3" fmla="*/ 32 h 32"/>
                  <a:gd name="T4" fmla="*/ 32 w 63"/>
                  <a:gd name="T5" fmla="*/ 4 h 32"/>
                  <a:gd name="T6" fmla="*/ 4 w 63"/>
                  <a:gd name="T7" fmla="*/ 32 h 32"/>
                  <a:gd name="T8" fmla="*/ 0 w 63"/>
                  <a:gd name="T9" fmla="*/ 32 h 32"/>
                  <a:gd name="T10" fmla="*/ 32 w 63"/>
                  <a:gd name="T11" fmla="*/ 0 h 32"/>
                  <a:gd name="T12" fmla="*/ 63 w 6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63" h="32">
                    <a:moveTo>
                      <a:pt x="63" y="32"/>
                    </a:moveTo>
                    <a:cubicBezTo>
                      <a:pt x="59" y="32"/>
                      <a:pt x="59" y="32"/>
                      <a:pt x="59" y="32"/>
                    </a:cubicBezTo>
                    <a:cubicBezTo>
                      <a:pt x="59" y="17"/>
                      <a:pt x="47" y="4"/>
                      <a:pt x="32" y="4"/>
                    </a:cubicBezTo>
                    <a:cubicBezTo>
                      <a:pt x="17" y="4"/>
                      <a:pt x="4" y="17"/>
                      <a:pt x="4" y="32"/>
                    </a:cubicBezTo>
                    <a:cubicBezTo>
                      <a:pt x="0" y="32"/>
                      <a:pt x="0" y="32"/>
                      <a:pt x="0" y="32"/>
                    </a:cubicBezTo>
                    <a:cubicBezTo>
                      <a:pt x="0" y="14"/>
                      <a:pt x="14" y="0"/>
                      <a:pt x="32" y="0"/>
                    </a:cubicBezTo>
                    <a:cubicBezTo>
                      <a:pt x="49" y="0"/>
                      <a:pt x="63" y="14"/>
                      <a:pt x="63" y="32"/>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p>
            </p:txBody>
          </p:sp>
        </p:grpSp>
      </p:grpSp>
      <p:grpSp>
        <p:nvGrpSpPr>
          <p:cNvPr id="198" name="Group 197"/>
          <p:cNvGrpSpPr/>
          <p:nvPr/>
        </p:nvGrpSpPr>
        <p:grpSpPr>
          <a:xfrm>
            <a:off x="7358149" y="2874067"/>
            <a:ext cx="569995" cy="705992"/>
            <a:chOff x="6388891" y="3161396"/>
            <a:chExt cx="570075" cy="706092"/>
          </a:xfrm>
        </p:grpSpPr>
        <p:pic>
          <p:nvPicPr>
            <p:cNvPr id="199" name="Graphic 198" descr="Sta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92779" y="3161396"/>
              <a:ext cx="266187" cy="275603"/>
            </a:xfrm>
            <a:prstGeom prst="rect">
              <a:avLst/>
            </a:prstGeom>
          </p:spPr>
        </p:pic>
        <p:grpSp>
          <p:nvGrpSpPr>
            <p:cNvPr id="200" name="Group 199"/>
            <p:cNvGrpSpPr/>
            <p:nvPr/>
          </p:nvGrpSpPr>
          <p:grpSpPr>
            <a:xfrm>
              <a:off x="6388891" y="3392000"/>
              <a:ext cx="475488" cy="475488"/>
              <a:chOff x="3166345" y="7249830"/>
              <a:chExt cx="457200" cy="457200"/>
            </a:xfrm>
          </p:grpSpPr>
          <p:sp>
            <p:nvSpPr>
              <p:cNvPr id="203" name="Oval 202"/>
              <p:cNvSpPr/>
              <p:nvPr/>
            </p:nvSpPr>
            <p:spPr bwMode="auto">
              <a:xfrm>
                <a:off x="3166345" y="7249830"/>
                <a:ext cx="457200" cy="457200"/>
              </a:xfrm>
              <a:prstGeom prst="ellipse">
                <a:avLst/>
              </a:prstGeom>
              <a:solidFill>
                <a:schemeClr val="bg1">
                  <a:lumMod val="95000"/>
                </a:schemeClr>
              </a:solidFill>
              <a:ln w="28575">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2000" dirty="0">
                  <a:solidFill>
                    <a:schemeClr val="accent2"/>
                  </a:solidFill>
                </a:endParaRPr>
              </a:p>
            </p:txBody>
          </p:sp>
          <p:sp>
            <p:nvSpPr>
              <p:cNvPr id="206" name="Freeform 523"/>
              <p:cNvSpPr>
                <a:spLocks noEditPoints="1"/>
              </p:cNvSpPr>
              <p:nvPr/>
            </p:nvSpPr>
            <p:spPr bwMode="auto">
              <a:xfrm>
                <a:off x="3268235" y="7335409"/>
                <a:ext cx="199219" cy="235025"/>
              </a:xfrm>
              <a:custGeom>
                <a:avLst/>
                <a:gdLst>
                  <a:gd name="T0" fmla="*/ 0 w 88"/>
                  <a:gd name="T1" fmla="*/ 100 h 100"/>
                  <a:gd name="T2" fmla="*/ 8 w 88"/>
                  <a:gd name="T3" fmla="*/ 100 h 100"/>
                  <a:gd name="T4" fmla="*/ 44 w 88"/>
                  <a:gd name="T5" fmla="*/ 64 h 100"/>
                  <a:gd name="T6" fmla="*/ 80 w 88"/>
                  <a:gd name="T7" fmla="*/ 100 h 100"/>
                  <a:gd name="T8" fmla="*/ 88 w 88"/>
                  <a:gd name="T9" fmla="*/ 100 h 100"/>
                  <a:gd name="T10" fmla="*/ 61 w 88"/>
                  <a:gd name="T11" fmla="*/ 59 h 100"/>
                  <a:gd name="T12" fmla="*/ 76 w 88"/>
                  <a:gd name="T13" fmla="*/ 32 h 100"/>
                  <a:gd name="T14" fmla="*/ 44 w 88"/>
                  <a:gd name="T15" fmla="*/ 0 h 100"/>
                  <a:gd name="T16" fmla="*/ 12 w 88"/>
                  <a:gd name="T17" fmla="*/ 32 h 100"/>
                  <a:gd name="T18" fmla="*/ 27 w 88"/>
                  <a:gd name="T19" fmla="*/ 59 h 100"/>
                  <a:gd name="T20" fmla="*/ 0 w 88"/>
                  <a:gd name="T21" fmla="*/ 100 h 100"/>
                  <a:gd name="T22" fmla="*/ 20 w 88"/>
                  <a:gd name="T23" fmla="*/ 32 h 100"/>
                  <a:gd name="T24" fmla="*/ 44 w 88"/>
                  <a:gd name="T25" fmla="*/ 8 h 100"/>
                  <a:gd name="T26" fmla="*/ 68 w 88"/>
                  <a:gd name="T27" fmla="*/ 32 h 100"/>
                  <a:gd name="T28" fmla="*/ 44 w 88"/>
                  <a:gd name="T29" fmla="*/ 56 h 100"/>
                  <a:gd name="T30" fmla="*/ 20 w 88"/>
                  <a:gd name="T31"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00">
                    <a:moveTo>
                      <a:pt x="0" y="100"/>
                    </a:moveTo>
                    <a:cubicBezTo>
                      <a:pt x="8" y="100"/>
                      <a:pt x="8" y="100"/>
                      <a:pt x="8" y="100"/>
                    </a:cubicBezTo>
                    <a:cubicBezTo>
                      <a:pt x="8" y="80"/>
                      <a:pt x="24" y="64"/>
                      <a:pt x="44" y="64"/>
                    </a:cubicBezTo>
                    <a:cubicBezTo>
                      <a:pt x="64" y="64"/>
                      <a:pt x="80" y="80"/>
                      <a:pt x="80" y="100"/>
                    </a:cubicBezTo>
                    <a:cubicBezTo>
                      <a:pt x="88" y="100"/>
                      <a:pt x="88" y="100"/>
                      <a:pt x="88" y="100"/>
                    </a:cubicBezTo>
                    <a:cubicBezTo>
                      <a:pt x="88" y="82"/>
                      <a:pt x="77" y="66"/>
                      <a:pt x="61" y="59"/>
                    </a:cubicBezTo>
                    <a:cubicBezTo>
                      <a:pt x="70" y="54"/>
                      <a:pt x="76" y="44"/>
                      <a:pt x="76" y="32"/>
                    </a:cubicBezTo>
                    <a:cubicBezTo>
                      <a:pt x="76" y="14"/>
                      <a:pt x="62" y="0"/>
                      <a:pt x="44" y="0"/>
                    </a:cubicBezTo>
                    <a:cubicBezTo>
                      <a:pt x="26" y="0"/>
                      <a:pt x="12" y="14"/>
                      <a:pt x="12" y="32"/>
                    </a:cubicBezTo>
                    <a:cubicBezTo>
                      <a:pt x="12" y="44"/>
                      <a:pt x="18" y="54"/>
                      <a:pt x="27" y="59"/>
                    </a:cubicBezTo>
                    <a:cubicBezTo>
                      <a:pt x="11" y="66"/>
                      <a:pt x="0" y="82"/>
                      <a:pt x="0" y="100"/>
                    </a:cubicBezTo>
                    <a:close/>
                    <a:moveTo>
                      <a:pt x="20" y="32"/>
                    </a:moveTo>
                    <a:cubicBezTo>
                      <a:pt x="20" y="19"/>
                      <a:pt x="31" y="8"/>
                      <a:pt x="44" y="8"/>
                    </a:cubicBezTo>
                    <a:cubicBezTo>
                      <a:pt x="57" y="8"/>
                      <a:pt x="68" y="19"/>
                      <a:pt x="68" y="32"/>
                    </a:cubicBezTo>
                    <a:cubicBezTo>
                      <a:pt x="68" y="45"/>
                      <a:pt x="57" y="56"/>
                      <a:pt x="44" y="56"/>
                    </a:cubicBezTo>
                    <a:cubicBezTo>
                      <a:pt x="31" y="56"/>
                      <a:pt x="20" y="45"/>
                      <a:pt x="20"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solidFill>
                    <a:schemeClr val="accent2"/>
                  </a:solidFill>
                </a:endParaRPr>
              </a:p>
            </p:txBody>
          </p:sp>
          <p:pic>
            <p:nvPicPr>
              <p:cNvPr id="207" name="Graphic 206" descr="Pencil"/>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47472" y="7416500"/>
                <a:ext cx="240994" cy="249520"/>
              </a:xfrm>
              <a:prstGeom prst="rect">
                <a:avLst/>
              </a:prstGeom>
            </p:spPr>
          </p:pic>
        </p:grpSp>
      </p:grpSp>
      <p:sp>
        <p:nvSpPr>
          <p:cNvPr id="208" name="Text Placeholder 2"/>
          <p:cNvSpPr txBox="1">
            <a:spLocks/>
          </p:cNvSpPr>
          <p:nvPr/>
        </p:nvSpPr>
        <p:spPr>
          <a:xfrm flipH="1">
            <a:off x="6471104" y="3791704"/>
            <a:ext cx="2344085" cy="548562"/>
          </a:xfrm>
          <a:prstGeom prst="rect">
            <a:avLst/>
          </a:prstGeom>
          <a:noFill/>
          <a:ln>
            <a:noFill/>
          </a:ln>
        </p:spPr>
        <p:txBody>
          <a:bodyPr lIns="0" tIns="0" rIns="0" bIns="0" anchor="t"/>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32293" fontAlgn="base">
              <a:spcBef>
                <a:spcPct val="0"/>
              </a:spcBef>
              <a:spcAft>
                <a:spcPct val="0"/>
              </a:spcAft>
              <a:buNone/>
            </a:pPr>
            <a:r>
              <a:rPr lang="en-US" sz="1599" dirty="0">
                <a:solidFill>
                  <a:schemeClr val="accent2"/>
                </a:solidFill>
                <a:latin typeface="+mn-lt"/>
                <a:cs typeface="Segoe UI" pitchFamily="34" charset="0"/>
              </a:rPr>
              <a:t>Pro user w/permissions</a:t>
            </a:r>
          </a:p>
          <a:p>
            <a:pPr marL="0" indent="0" algn="ctr" defTabSz="932293" fontAlgn="base">
              <a:spcBef>
                <a:spcPct val="0"/>
              </a:spcBef>
              <a:spcAft>
                <a:spcPct val="0"/>
              </a:spcAft>
              <a:buNone/>
            </a:pPr>
            <a:r>
              <a:rPr lang="en-US" sz="1599" dirty="0">
                <a:solidFill>
                  <a:schemeClr val="accent2"/>
                </a:solidFill>
                <a:latin typeface="+mn-lt"/>
                <a:cs typeface="Segoe UI" pitchFamily="34" charset="0"/>
              </a:rPr>
              <a:t>increase capacity </a:t>
            </a:r>
          </a:p>
        </p:txBody>
      </p:sp>
      <p:sp>
        <p:nvSpPr>
          <p:cNvPr id="252" name="Rectangle 251"/>
          <p:cNvSpPr/>
          <p:nvPr/>
        </p:nvSpPr>
        <p:spPr bwMode="auto">
          <a:xfrm>
            <a:off x="6613820" y="4973085"/>
            <a:ext cx="1954243" cy="954257"/>
          </a:xfrm>
          <a:prstGeom prst="rect">
            <a:avLst/>
          </a:prstGeom>
          <a:noFill/>
          <a:ln w="28575">
            <a:solidFill>
              <a:schemeClr val="accent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solidFill>
                <a:schemeClr val="tx2"/>
              </a:solidFill>
              <a:ea typeface="Segoe UI" pitchFamily="34" charset="0"/>
              <a:cs typeface="Segoe UI" pitchFamily="34" charset="0"/>
            </a:endParaRPr>
          </a:p>
        </p:txBody>
      </p:sp>
      <p:sp>
        <p:nvSpPr>
          <p:cNvPr id="253" name="Rectangle 252"/>
          <p:cNvSpPr/>
          <p:nvPr/>
        </p:nvSpPr>
        <p:spPr bwMode="auto">
          <a:xfrm>
            <a:off x="6613820" y="4349768"/>
            <a:ext cx="1954243" cy="50607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r>
              <a:rPr lang="en-US" sz="2000" dirty="0">
                <a:solidFill>
                  <a:schemeClr val="accent2"/>
                </a:solidFill>
                <a:latin typeface="Segoe UI Semibold" panose="020B0702040204020203" pitchFamily="34" charset="0"/>
                <a:ea typeface="Segoe UI" pitchFamily="34" charset="0"/>
                <a:cs typeface="Segoe UI Semibold" panose="020B0702040204020203" pitchFamily="34" charset="0"/>
              </a:rPr>
              <a:t>Dedicated</a:t>
            </a:r>
          </a:p>
        </p:txBody>
      </p:sp>
      <p:grpSp>
        <p:nvGrpSpPr>
          <p:cNvPr id="258" name="Group 257"/>
          <p:cNvGrpSpPr/>
          <p:nvPr/>
        </p:nvGrpSpPr>
        <p:grpSpPr>
          <a:xfrm>
            <a:off x="6982952" y="5046068"/>
            <a:ext cx="1215980" cy="808291"/>
            <a:chOff x="7824288" y="3288425"/>
            <a:chExt cx="1216152" cy="841248"/>
          </a:xfrm>
        </p:grpSpPr>
        <p:sp>
          <p:nvSpPr>
            <p:cNvPr id="259" name="Rectangle 258"/>
            <p:cNvSpPr/>
            <p:nvPr/>
          </p:nvSpPr>
          <p:spPr bwMode="auto">
            <a:xfrm>
              <a:off x="7824288" y="3288425"/>
              <a:ext cx="1216152" cy="84124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91427" bIns="45713" numCol="1" spcCol="0" rtlCol="0" fromWordArt="0" anchor="b" anchorCtr="0" forceAA="0" compatLnSpc="1">
              <a:prstTxWarp prst="textNoShape">
                <a:avLst/>
              </a:prstTxWarp>
              <a:noAutofit/>
            </a:bodyPr>
            <a:lstStyle/>
            <a:p>
              <a:pPr defTabSz="932293" fontAlgn="base">
                <a:lnSpc>
                  <a:spcPct val="90000"/>
                </a:lnSpc>
                <a:spcBef>
                  <a:spcPct val="0"/>
                </a:spcBef>
                <a:spcAft>
                  <a:spcPct val="0"/>
                </a:spcAft>
              </a:pPr>
              <a:r>
                <a:rPr lang="en-US" sz="1000" dirty="0">
                  <a:solidFill>
                    <a:schemeClr val="tx1"/>
                  </a:solidFill>
                  <a:latin typeface="Segoe UI Semibold" panose="020B0702040204020203" pitchFamily="34" charset="0"/>
                  <a:cs typeface="Segoe UI Semibold" panose="020B0702040204020203" pitchFamily="34" charset="0"/>
                </a:rPr>
                <a:t>Sales Workspace</a:t>
              </a:r>
            </a:p>
          </p:txBody>
        </p:sp>
        <p:pic>
          <p:nvPicPr>
            <p:cNvPr id="260" name="Graphic 259" descr="Upward trend"/>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28699" y="3334493"/>
              <a:ext cx="274320" cy="274320"/>
            </a:xfrm>
            <a:prstGeom prst="rect">
              <a:avLst/>
            </a:prstGeom>
          </p:spPr>
        </p:pic>
      </p:grpSp>
      <p:cxnSp>
        <p:nvCxnSpPr>
          <p:cNvPr id="10" name="Connector: Elbow 9"/>
          <p:cNvCxnSpPr>
            <a:stCxn id="105" idx="4"/>
            <a:endCxn id="127" idx="4"/>
          </p:cNvCxnSpPr>
          <p:nvPr/>
        </p:nvCxnSpPr>
        <p:spPr>
          <a:xfrm rot="16200000" flipH="1">
            <a:off x="2100819" y="2503806"/>
            <a:ext cx="12698" cy="2152509"/>
          </a:xfrm>
          <a:prstGeom prst="bentConnector3">
            <a:avLst>
              <a:gd name="adj1" fmla="val 2600000"/>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cxnSpLocks/>
          </p:cNvCxnSpPr>
          <p:nvPr/>
        </p:nvCxnSpPr>
        <p:spPr>
          <a:xfrm>
            <a:off x="1742067" y="3593452"/>
            <a:ext cx="0" cy="305392"/>
          </a:xfrm>
          <a:prstGeom prst="straightConnector1">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cxnSpLocks/>
          </p:cNvCxnSpPr>
          <p:nvPr/>
        </p:nvCxnSpPr>
        <p:spPr>
          <a:xfrm>
            <a:off x="2459570" y="3593452"/>
            <a:ext cx="0" cy="305392"/>
          </a:xfrm>
          <a:prstGeom prst="straightConnector1">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955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10" presetClass="entr" presetSubtype="0" fill="hold"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fade">
                                      <p:cBhvr>
                                        <p:cTn id="10" dur="500"/>
                                        <p:tgtEl>
                                          <p:spTgt spid="113"/>
                                        </p:tgtEl>
                                      </p:cBhvr>
                                    </p:animEffect>
                                  </p:childTnLst>
                                </p:cTn>
                              </p:par>
                              <p:par>
                                <p:cTn id="11" presetID="10" presetClass="entr" presetSubtype="0" fill="hold" nodeType="withEffect">
                                  <p:stCondLst>
                                    <p:cond delay="0"/>
                                  </p:stCondLst>
                                  <p:childTnLst>
                                    <p:set>
                                      <p:cBhvr>
                                        <p:cTn id="12" dur="1" fill="hold">
                                          <p:stCondLst>
                                            <p:cond delay="0"/>
                                          </p:stCondLst>
                                        </p:cTn>
                                        <p:tgtEl>
                                          <p:spTgt spid="126"/>
                                        </p:tgtEl>
                                        <p:attrNameLst>
                                          <p:attrName>style.visibility</p:attrName>
                                        </p:attrNameLst>
                                      </p:cBhvr>
                                      <p:to>
                                        <p:strVal val="visible"/>
                                      </p:to>
                                    </p:set>
                                    <p:animEffect transition="in" filter="fade">
                                      <p:cBhvr>
                                        <p:cTn id="13" dur="500"/>
                                        <p:tgtEl>
                                          <p:spTgt spid="126"/>
                                        </p:tgtEl>
                                      </p:cBhvr>
                                    </p:animEffect>
                                  </p:childTnLst>
                                </p:cTn>
                              </p:par>
                              <p:par>
                                <p:cTn id="14" presetID="10" presetClass="entr" presetSubtype="0" fill="hold" nodeType="withEffect">
                                  <p:stCondLst>
                                    <p:cond delay="0"/>
                                  </p:stCondLst>
                                  <p:childTnLst>
                                    <p:set>
                                      <p:cBhvr>
                                        <p:cTn id="15" dur="1" fill="hold">
                                          <p:stCondLst>
                                            <p:cond delay="0"/>
                                          </p:stCondLst>
                                        </p:cTn>
                                        <p:tgtEl>
                                          <p:spTgt spid="173"/>
                                        </p:tgtEl>
                                        <p:attrNameLst>
                                          <p:attrName>style.visibility</p:attrName>
                                        </p:attrNameLst>
                                      </p:cBhvr>
                                      <p:to>
                                        <p:strVal val="visible"/>
                                      </p:to>
                                    </p:set>
                                    <p:animEffect transition="in" filter="fade">
                                      <p:cBhvr>
                                        <p:cTn id="16" dur="500"/>
                                        <p:tgtEl>
                                          <p:spTgt spid="17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9"/>
                                        </p:tgtEl>
                                        <p:attrNameLst>
                                          <p:attrName>style.visibility</p:attrName>
                                        </p:attrNameLst>
                                      </p:cBhvr>
                                      <p:to>
                                        <p:strVal val="visible"/>
                                      </p:to>
                                    </p:set>
                                    <p:animEffect transition="in" filter="fade">
                                      <p:cBhvr>
                                        <p:cTn id="19" dur="500"/>
                                        <p:tgtEl>
                                          <p:spTgt spid="179"/>
                                        </p:tgtEl>
                                      </p:cBhvr>
                                    </p:animEffect>
                                  </p:childTnLst>
                                </p:cTn>
                              </p:par>
                              <p:par>
                                <p:cTn id="20" presetID="10" presetClass="entr" presetSubtype="0" fill="hold" nodeType="with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fade">
                                      <p:cBhvr>
                                        <p:cTn id="22" dur="500"/>
                                        <p:tgtEl>
                                          <p:spTgt spid="18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7"/>
                                        </p:tgtEl>
                                        <p:attrNameLst>
                                          <p:attrName>style.visibility</p:attrName>
                                        </p:attrNameLst>
                                      </p:cBhvr>
                                      <p:to>
                                        <p:strVal val="visible"/>
                                      </p:to>
                                    </p:set>
                                    <p:animEffect transition="in" filter="fade">
                                      <p:cBhvr>
                                        <p:cTn id="25" dur="500"/>
                                        <p:tgtEl>
                                          <p:spTgt spid="187"/>
                                        </p:tgtEl>
                                      </p:cBhvr>
                                    </p:animEffect>
                                  </p:childTnLst>
                                </p:cTn>
                              </p:par>
                              <p:par>
                                <p:cTn id="26" presetID="10" presetClass="entr" presetSubtype="0" fill="hold" nodeType="withEffect">
                                  <p:stCondLst>
                                    <p:cond delay="0"/>
                                  </p:stCondLst>
                                  <p:childTnLst>
                                    <p:set>
                                      <p:cBhvr>
                                        <p:cTn id="27" dur="1" fill="hold">
                                          <p:stCondLst>
                                            <p:cond delay="0"/>
                                          </p:stCondLst>
                                        </p:cTn>
                                        <p:tgtEl>
                                          <p:spTgt spid="188"/>
                                        </p:tgtEl>
                                        <p:attrNameLst>
                                          <p:attrName>style.visibility</p:attrName>
                                        </p:attrNameLst>
                                      </p:cBhvr>
                                      <p:to>
                                        <p:strVal val="visible"/>
                                      </p:to>
                                    </p:set>
                                    <p:animEffect transition="in" filter="fade">
                                      <p:cBhvr>
                                        <p:cTn id="28" dur="500"/>
                                        <p:tgtEl>
                                          <p:spTgt spid="188"/>
                                        </p:tgtEl>
                                      </p:cBhvr>
                                    </p:animEffect>
                                  </p:childTnLst>
                                </p:cTn>
                              </p:par>
                              <p:par>
                                <p:cTn id="29" presetID="10" presetClass="entr" presetSubtype="0" fill="hold" nodeType="withEffect">
                                  <p:stCondLst>
                                    <p:cond delay="0"/>
                                  </p:stCondLst>
                                  <p:childTnLst>
                                    <p:set>
                                      <p:cBhvr>
                                        <p:cTn id="30" dur="1" fill="hold">
                                          <p:stCondLst>
                                            <p:cond delay="0"/>
                                          </p:stCondLst>
                                        </p:cTn>
                                        <p:tgtEl>
                                          <p:spTgt spid="192"/>
                                        </p:tgtEl>
                                        <p:attrNameLst>
                                          <p:attrName>style.visibility</p:attrName>
                                        </p:attrNameLst>
                                      </p:cBhvr>
                                      <p:to>
                                        <p:strVal val="visible"/>
                                      </p:to>
                                    </p:set>
                                    <p:animEffect transition="in" filter="fade">
                                      <p:cBhvr>
                                        <p:cTn id="31" dur="500"/>
                                        <p:tgtEl>
                                          <p:spTgt spid="19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4"/>
                                        </p:tgtEl>
                                        <p:attrNameLst>
                                          <p:attrName>style.visibility</p:attrName>
                                        </p:attrNameLst>
                                      </p:cBhvr>
                                      <p:to>
                                        <p:strVal val="visible"/>
                                      </p:to>
                                    </p:set>
                                    <p:animEffect transition="in" filter="fade">
                                      <p:cBhvr>
                                        <p:cTn id="34" dur="500"/>
                                        <p:tgtEl>
                                          <p:spTgt spid="19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5"/>
                                        </p:tgtEl>
                                        <p:attrNameLst>
                                          <p:attrName>style.visibility</p:attrName>
                                        </p:attrNameLst>
                                      </p:cBhvr>
                                      <p:to>
                                        <p:strVal val="visible"/>
                                      </p:to>
                                    </p:set>
                                    <p:animEffect transition="in" filter="fade">
                                      <p:cBhvr>
                                        <p:cTn id="37" dur="500"/>
                                        <p:tgtEl>
                                          <p:spTgt spid="195"/>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par>
                                <p:cTn id="44" presetID="10" presetClass="entr" presetSubtype="0" fill="hold"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500"/>
                                        <p:tgtEl>
                                          <p:spTgt spid="10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2"/>
                                        </p:tgtEl>
                                        <p:attrNameLst>
                                          <p:attrName>style.visibility</p:attrName>
                                        </p:attrNameLst>
                                      </p:cBhvr>
                                      <p:to>
                                        <p:strVal val="visible"/>
                                      </p:to>
                                    </p:set>
                                    <p:animEffect transition="in" filter="fade">
                                      <p:cBhvr>
                                        <p:cTn id="49" dur="500"/>
                                        <p:tgtEl>
                                          <p:spTgt spid="18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1"/>
                                        </p:tgtEl>
                                        <p:attrNameLst>
                                          <p:attrName>style.visibility</p:attrName>
                                        </p:attrNameLst>
                                      </p:cBhvr>
                                      <p:to>
                                        <p:strVal val="visible"/>
                                      </p:to>
                                    </p:set>
                                    <p:animEffect transition="in" filter="fade">
                                      <p:cBhvr>
                                        <p:cTn id="52" dur="500"/>
                                        <p:tgtEl>
                                          <p:spTgt spid="181"/>
                                        </p:tgtEl>
                                      </p:cBhvr>
                                    </p:animEffect>
                                  </p:childTnLst>
                                </p:cTn>
                              </p:par>
                              <p:par>
                                <p:cTn id="53" presetID="10" presetClass="entr" presetSubtype="0" fill="hold" nodeType="withEffect">
                                  <p:stCondLst>
                                    <p:cond delay="0"/>
                                  </p:stCondLst>
                                  <p:childTnLst>
                                    <p:set>
                                      <p:cBhvr>
                                        <p:cTn id="54" dur="1" fill="hold">
                                          <p:stCondLst>
                                            <p:cond delay="0"/>
                                          </p:stCondLst>
                                        </p:cTn>
                                        <p:tgtEl>
                                          <p:spTgt spid="183"/>
                                        </p:tgtEl>
                                        <p:attrNameLst>
                                          <p:attrName>style.visibility</p:attrName>
                                        </p:attrNameLst>
                                      </p:cBhvr>
                                      <p:to>
                                        <p:strVal val="visible"/>
                                      </p:to>
                                    </p:set>
                                    <p:animEffect transition="in" filter="fade">
                                      <p:cBhvr>
                                        <p:cTn id="55" dur="500"/>
                                        <p:tgtEl>
                                          <p:spTgt spid="183"/>
                                        </p:tgtEl>
                                      </p:cBhvr>
                                    </p:animEffect>
                                  </p:childTnLst>
                                </p:cTn>
                              </p:par>
                              <p:par>
                                <p:cTn id="56" presetID="10" presetClass="entr" presetSubtype="0" fill="hold" nodeType="withEffect">
                                  <p:stCondLst>
                                    <p:cond delay="0"/>
                                  </p:stCondLst>
                                  <p:childTnLst>
                                    <p:set>
                                      <p:cBhvr>
                                        <p:cTn id="57" dur="1" fill="hold">
                                          <p:stCondLst>
                                            <p:cond delay="0"/>
                                          </p:stCondLst>
                                        </p:cTn>
                                        <p:tgtEl>
                                          <p:spTgt spid="198"/>
                                        </p:tgtEl>
                                        <p:attrNameLst>
                                          <p:attrName>style.visibility</p:attrName>
                                        </p:attrNameLst>
                                      </p:cBhvr>
                                      <p:to>
                                        <p:strVal val="visible"/>
                                      </p:to>
                                    </p:set>
                                    <p:animEffect transition="in" filter="fade">
                                      <p:cBhvr>
                                        <p:cTn id="58" dur="500"/>
                                        <p:tgtEl>
                                          <p:spTgt spid="198"/>
                                        </p:tgtEl>
                                      </p:cBhvr>
                                    </p:animEffect>
                                  </p:childTnLst>
                                </p:cTn>
                              </p:par>
                              <p:par>
                                <p:cTn id="59" presetID="10" presetClass="entr" presetSubtype="0" fill="hold" nodeType="withEffect">
                                  <p:stCondLst>
                                    <p:cond delay="0"/>
                                  </p:stCondLst>
                                  <p:childTnLst>
                                    <p:set>
                                      <p:cBhvr>
                                        <p:cTn id="60" dur="1" fill="hold">
                                          <p:stCondLst>
                                            <p:cond delay="0"/>
                                          </p:stCondLst>
                                        </p:cTn>
                                        <p:tgtEl>
                                          <p:spTgt spid="216"/>
                                        </p:tgtEl>
                                        <p:attrNameLst>
                                          <p:attrName>style.visibility</p:attrName>
                                        </p:attrNameLst>
                                      </p:cBhvr>
                                      <p:to>
                                        <p:strVal val="visible"/>
                                      </p:to>
                                    </p:set>
                                    <p:animEffect transition="in" filter="fade">
                                      <p:cBhvr>
                                        <p:cTn id="61" dur="500"/>
                                        <p:tgtEl>
                                          <p:spTgt spid="21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52"/>
                                        </p:tgtEl>
                                        <p:attrNameLst>
                                          <p:attrName>style.visibility</p:attrName>
                                        </p:attrNameLst>
                                      </p:cBhvr>
                                      <p:to>
                                        <p:strVal val="visible"/>
                                      </p:to>
                                    </p:set>
                                    <p:animEffect transition="in" filter="fade">
                                      <p:cBhvr>
                                        <p:cTn id="64" dur="500"/>
                                        <p:tgtEl>
                                          <p:spTgt spid="2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3"/>
                                        </p:tgtEl>
                                        <p:attrNameLst>
                                          <p:attrName>style.visibility</p:attrName>
                                        </p:attrNameLst>
                                      </p:cBhvr>
                                      <p:to>
                                        <p:strVal val="visible"/>
                                      </p:to>
                                    </p:set>
                                    <p:animEffect transition="in" filter="fade">
                                      <p:cBhvr>
                                        <p:cTn id="67" dur="500"/>
                                        <p:tgtEl>
                                          <p:spTgt spid="253"/>
                                        </p:tgtEl>
                                      </p:cBhvr>
                                    </p:animEffect>
                                  </p:childTnLst>
                                </p:cTn>
                              </p:par>
                              <p:par>
                                <p:cTn id="68" presetID="10" presetClass="entr" presetSubtype="0" fill="hold" nodeType="withEffect">
                                  <p:stCondLst>
                                    <p:cond delay="0"/>
                                  </p:stCondLst>
                                  <p:childTnLst>
                                    <p:set>
                                      <p:cBhvr>
                                        <p:cTn id="69" dur="1" fill="hold">
                                          <p:stCondLst>
                                            <p:cond delay="0"/>
                                          </p:stCondLst>
                                        </p:cTn>
                                        <p:tgtEl>
                                          <p:spTgt spid="258"/>
                                        </p:tgtEl>
                                        <p:attrNameLst>
                                          <p:attrName>style.visibility</p:attrName>
                                        </p:attrNameLst>
                                      </p:cBhvr>
                                      <p:to>
                                        <p:strVal val="visible"/>
                                      </p:to>
                                    </p:set>
                                    <p:animEffect transition="in" filter="fade">
                                      <p:cBhvr>
                                        <p:cTn id="70" dur="500"/>
                                        <p:tgtEl>
                                          <p:spTgt spid="258"/>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nodeType="withEffect">
                                  <p:stCondLst>
                                    <p:cond delay="0"/>
                                  </p:stCondLst>
                                  <p:childTnLst>
                                    <p:set>
                                      <p:cBhvr>
                                        <p:cTn id="77" dur="1" fill="hold">
                                          <p:stCondLst>
                                            <p:cond delay="0"/>
                                          </p:stCondLst>
                                        </p:cTn>
                                        <p:tgtEl>
                                          <p:spTgt spid="196"/>
                                        </p:tgtEl>
                                        <p:attrNameLst>
                                          <p:attrName>style.visibility</p:attrName>
                                        </p:attrNameLst>
                                      </p:cBhvr>
                                      <p:to>
                                        <p:strVal val="visible"/>
                                      </p:to>
                                    </p:set>
                                    <p:animEffect transition="in" filter="fade">
                                      <p:cBhvr>
                                        <p:cTn id="78" dur="500"/>
                                        <p:tgtEl>
                                          <p:spTgt spid="196"/>
                                        </p:tgtEl>
                                      </p:cBhvr>
                                    </p:animEffect>
                                  </p:childTnLst>
                                </p:cTn>
                              </p:par>
                            </p:childTnLst>
                          </p:cTn>
                        </p:par>
                      </p:childTnLst>
                    </p:cTn>
                  </p:par>
                  <p:par>
                    <p:cTn id="79" fill="hold">
                      <p:stCondLst>
                        <p:cond delay="indefinite"/>
                      </p:stCondLst>
                      <p:childTnLst>
                        <p:par>
                          <p:cTn id="80" fill="hold">
                            <p:stCondLst>
                              <p:cond delay="0"/>
                            </p:stCondLst>
                            <p:childTnLst>
                              <p:par>
                                <p:cTn id="81" presetID="6" presetClass="emph" presetSubtype="0" fill="hold" grpId="1" nodeType="clickEffect">
                                  <p:stCondLst>
                                    <p:cond delay="0"/>
                                  </p:stCondLst>
                                  <p:childTnLst>
                                    <p:animScale>
                                      <p:cBhvr>
                                        <p:cTn id="82" dur="1000" fill="hold"/>
                                        <p:tgtEl>
                                          <p:spTgt spid="252"/>
                                        </p:tgtEl>
                                      </p:cBhvr>
                                      <p:by x="100000" y="120000"/>
                                    </p:animScale>
                                  </p:childTnLst>
                                </p:cTn>
                              </p:par>
                              <p:par>
                                <p:cTn id="83" presetID="10" presetClass="entr" presetSubtype="0" fill="hold" grpId="0" nodeType="withEffect">
                                  <p:stCondLst>
                                    <p:cond delay="0"/>
                                  </p:stCondLst>
                                  <p:childTnLst>
                                    <p:set>
                                      <p:cBhvr>
                                        <p:cTn id="84" dur="1" fill="hold">
                                          <p:stCondLst>
                                            <p:cond delay="0"/>
                                          </p:stCondLst>
                                        </p:cTn>
                                        <p:tgtEl>
                                          <p:spTgt spid="208"/>
                                        </p:tgtEl>
                                        <p:attrNameLst>
                                          <p:attrName>style.visibility</p:attrName>
                                        </p:attrNameLst>
                                      </p:cBhvr>
                                      <p:to>
                                        <p:strVal val="visible"/>
                                      </p:to>
                                    </p:set>
                                    <p:animEffect transition="in" filter="fade">
                                      <p:cBhvr>
                                        <p:cTn id="85" dur="500"/>
                                        <p:tgtEl>
                                          <p:spTgt spid="208"/>
                                        </p:tgtEl>
                                      </p:cBhvr>
                                    </p:animEffect>
                                  </p:childTnLst>
                                </p:cTn>
                              </p:par>
                            </p:childTnLst>
                          </p:cTn>
                        </p:par>
                        <p:par>
                          <p:cTn id="86" fill="hold">
                            <p:stCondLst>
                              <p:cond delay="1000"/>
                            </p:stCondLst>
                            <p:childTnLst>
                              <p:par>
                                <p:cTn id="87" presetID="22" presetClass="entr" presetSubtype="8" fill="hold" nodeType="afterEffect">
                                  <p:stCondLst>
                                    <p:cond delay="0"/>
                                  </p:stCondLst>
                                  <p:childTnLst>
                                    <p:set>
                                      <p:cBhvr>
                                        <p:cTn id="88" dur="1" fill="hold">
                                          <p:stCondLst>
                                            <p:cond delay="0"/>
                                          </p:stCondLst>
                                        </p:cTn>
                                        <p:tgtEl>
                                          <p:spTgt spid="197"/>
                                        </p:tgtEl>
                                        <p:attrNameLst>
                                          <p:attrName>style.visibility</p:attrName>
                                        </p:attrNameLst>
                                      </p:cBhvr>
                                      <p:to>
                                        <p:strVal val="visible"/>
                                      </p:to>
                                    </p:set>
                                    <p:animEffect transition="in" filter="wipe(left)">
                                      <p:cBhvr>
                                        <p:cTn id="89" dur="500"/>
                                        <p:tgtEl>
                                          <p:spTgt spid="197"/>
                                        </p:tgtEl>
                                      </p:cBhvr>
                                    </p:animEffect>
                                  </p:childTnLst>
                                </p:cTn>
                              </p:par>
                            </p:childTnLst>
                          </p:cTn>
                        </p:par>
                        <p:par>
                          <p:cTn id="90" fill="hold">
                            <p:stCondLst>
                              <p:cond delay="1500"/>
                            </p:stCondLst>
                            <p:childTnLst>
                              <p:par>
                                <p:cTn id="91" presetID="10" presetClass="entr" presetSubtype="0" fill="hold" grpId="0" nodeType="afterEffect">
                                  <p:stCondLst>
                                    <p:cond delay="0"/>
                                  </p:stCondLst>
                                  <p:childTnLst>
                                    <p:set>
                                      <p:cBhvr>
                                        <p:cTn id="92" dur="1" fill="hold">
                                          <p:stCondLst>
                                            <p:cond delay="0"/>
                                          </p:stCondLst>
                                        </p:cTn>
                                        <p:tgtEl>
                                          <p:spTgt spid="209"/>
                                        </p:tgtEl>
                                        <p:attrNameLst>
                                          <p:attrName>style.visibility</p:attrName>
                                        </p:attrNameLst>
                                      </p:cBhvr>
                                      <p:to>
                                        <p:strVal val="visible"/>
                                      </p:to>
                                    </p:set>
                                    <p:animEffect transition="in" filter="fade">
                                      <p:cBhvr>
                                        <p:cTn id="93" dur="500"/>
                                        <p:tgtEl>
                                          <p:spTgt spid="209"/>
                                        </p:tgtEl>
                                      </p:cBhvr>
                                    </p:animEffect>
                                  </p:childTnLst>
                                </p:cTn>
                              </p:par>
                              <p:par>
                                <p:cTn id="94" presetID="10" presetClass="entr" presetSubtype="0" fill="hold" nodeType="withEffect">
                                  <p:stCondLst>
                                    <p:cond delay="0"/>
                                  </p:stCondLst>
                                  <p:childTnLst>
                                    <p:set>
                                      <p:cBhvr>
                                        <p:cTn id="95" dur="1" fill="hold">
                                          <p:stCondLst>
                                            <p:cond delay="0"/>
                                          </p:stCondLst>
                                        </p:cTn>
                                        <p:tgtEl>
                                          <p:spTgt spid="215"/>
                                        </p:tgtEl>
                                        <p:attrNameLst>
                                          <p:attrName>style.visibility</p:attrName>
                                        </p:attrNameLst>
                                      </p:cBhvr>
                                      <p:to>
                                        <p:strVal val="visible"/>
                                      </p:to>
                                    </p:set>
                                    <p:animEffect transition="in" filter="fade">
                                      <p:cBhvr>
                                        <p:cTn id="96"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p:bldP spid="179" grpId="0" animBg="1"/>
      <p:bldP spid="181" grpId="0" animBg="1"/>
      <p:bldP spid="187" grpId="0" animBg="1"/>
      <p:bldP spid="194" grpId="0"/>
      <p:bldP spid="195" grpId="0" animBg="1"/>
      <p:bldP spid="209" grpId="0"/>
      <p:bldP spid="208" grpId="0"/>
      <p:bldP spid="252" grpId="0" animBg="1"/>
      <p:bldP spid="252" grpId="1" animBg="1"/>
      <p:bldP spid="25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E856E9B-CF47-4D90-8942-B0D6B868BB16}"/>
              </a:ext>
            </a:extLst>
          </p:cNvPr>
          <p:cNvSpPr>
            <a:spLocks noGrp="1"/>
          </p:cNvSpPr>
          <p:nvPr>
            <p:ph type="title"/>
          </p:nvPr>
        </p:nvSpPr>
        <p:spPr/>
        <p:txBody>
          <a:bodyPr/>
          <a:lstStyle/>
          <a:p>
            <a:r>
              <a:rPr lang="de-DE" dirty="0"/>
              <a:t>Visio </a:t>
            </a:r>
            <a:r>
              <a:rPr lang="de-DE" dirty="0" err="1"/>
              <a:t>integration</a:t>
            </a:r>
            <a:endParaRPr lang="de-DE" dirty="0"/>
          </a:p>
        </p:txBody>
      </p:sp>
      <p:sp>
        <p:nvSpPr>
          <p:cNvPr id="4" name="Textplatzhalter 3">
            <a:extLst>
              <a:ext uri="{FF2B5EF4-FFF2-40B4-BE49-F238E27FC236}">
                <a16:creationId xmlns:a16="http://schemas.microsoft.com/office/drawing/2014/main" id="{41D798A6-C30C-4D4D-911E-4549B21C0FB3}"/>
              </a:ext>
            </a:extLst>
          </p:cNvPr>
          <p:cNvSpPr>
            <a:spLocks noGrp="1"/>
          </p:cNvSpPr>
          <p:nvPr>
            <p:ph type="body" sz="quarter" idx="12"/>
          </p:nvPr>
        </p:nvSpPr>
        <p:spPr/>
        <p:txBody>
          <a:bodyPr/>
          <a:lstStyle/>
          <a:p>
            <a:endParaRPr lang="de-DE" dirty="0"/>
          </a:p>
        </p:txBody>
      </p:sp>
    </p:spTree>
    <p:extLst>
      <p:ext uri="{BB962C8B-B14F-4D97-AF65-F5344CB8AC3E}">
        <p14:creationId xmlns:p14="http://schemas.microsoft.com/office/powerpoint/2010/main" val="20878439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8">
            <a:extLst>
              <a:ext uri="{FF2B5EF4-FFF2-40B4-BE49-F238E27FC236}">
                <a16:creationId xmlns:a16="http://schemas.microsoft.com/office/drawing/2014/main" id="{3D3C74BA-77F4-4AE6-8EC3-CCA6535EDDD5}"/>
              </a:ext>
            </a:extLst>
          </p:cNvPr>
          <p:cNvGraphicFramePr>
            <a:graphicFrameLocks/>
          </p:cNvGraphicFramePr>
          <p:nvPr>
            <p:extLst/>
          </p:nvPr>
        </p:nvGraphicFramePr>
        <p:xfrm>
          <a:off x="16120" y="1337497"/>
          <a:ext cx="9644283" cy="5546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Content Placeholder 8">
            <a:extLst>
              <a:ext uri="{FF2B5EF4-FFF2-40B4-BE49-F238E27FC236}">
                <a16:creationId xmlns:a16="http://schemas.microsoft.com/office/drawing/2014/main" id="{6F3E3623-DEEC-4556-A67D-3DB4B7B08BB7}"/>
              </a:ext>
            </a:extLst>
          </p:cNvPr>
          <p:cNvGraphicFramePr>
            <a:graphicFrameLocks/>
          </p:cNvGraphicFramePr>
          <p:nvPr>
            <p:extLst/>
          </p:nvPr>
        </p:nvGraphicFramePr>
        <p:xfrm>
          <a:off x="3109402" y="1339308"/>
          <a:ext cx="8392198" cy="55429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Collaborative">
            <a:extLst>
              <a:ext uri="{FF2B5EF4-FFF2-40B4-BE49-F238E27FC236}">
                <a16:creationId xmlns:a16="http://schemas.microsoft.com/office/drawing/2014/main" id="{5FFAE766-F05B-442B-9142-F51BF4FCFF81}"/>
              </a:ext>
            </a:extLst>
          </p:cNvPr>
          <p:cNvSpPr txBox="1">
            <a:spLocks/>
          </p:cNvSpPr>
          <p:nvPr/>
        </p:nvSpPr>
        <p:spPr>
          <a:xfrm>
            <a:off x="534207" y="1290422"/>
            <a:ext cx="2860874" cy="870305"/>
          </a:xfrm>
          <a:prstGeom prst="rect">
            <a:avLst/>
          </a:prstGeom>
        </p:spPr>
        <p:txBody>
          <a:bodyPr vert="horz" wrap="square" lIns="121886" tIns="121886" rIns="121886" bIns="121886" rtlCol="0" anchor="ctr" anchorCtr="0">
            <a:noAutofit/>
          </a:bodyPr>
          <a:lstStyle>
            <a:defPPr>
              <a:defRPr lang="en-US"/>
            </a:defPPr>
            <a:lvl1pPr marR="0" lvl="0" indent="0" algn="ctr" fontAlgn="auto">
              <a:lnSpc>
                <a:spcPct val="100000"/>
              </a:lnSpc>
              <a:spcBef>
                <a:spcPts val="0"/>
              </a:spcBef>
              <a:spcAft>
                <a:spcPts val="600"/>
              </a:spcAft>
              <a:buClrTx/>
              <a:buSzTx/>
              <a:buFont typeface="Arial" pitchFamily="34" charset="0"/>
              <a:buNone/>
              <a:tabLst/>
              <a:defRPr spc="0" baseline="0">
                <a:gradFill>
                  <a:gsLst>
                    <a:gs pos="1250">
                      <a:schemeClr val="tx1"/>
                    </a:gs>
                    <a:gs pos="99000">
                      <a:schemeClr val="tx1"/>
                    </a:gs>
                  </a:gsLst>
                  <a:lin ang="5400000" scaled="0"/>
                </a:gradFill>
                <a:cs typeface="Segoe UI Semilight" panose="020B0402040204020203" pitchFamily="34" charset="0"/>
              </a:defRPr>
            </a:lvl1pPr>
            <a:lvl2pPr marL="0" marR="0" indent="0" fontAlgn="auto">
              <a:lnSpc>
                <a:spcPct val="90000"/>
              </a:lnSpc>
              <a:spcBef>
                <a:spcPct val="20000"/>
              </a:spcBef>
              <a:spcAft>
                <a:spcPts val="0"/>
              </a:spcAft>
              <a:buClrTx/>
              <a:buSzPct val="90000"/>
              <a:buFontTx/>
              <a:buNone/>
              <a:tabLst/>
              <a:defRPr sz="2400" spc="0" baseline="0">
                <a:gradFill>
                  <a:gsLst>
                    <a:gs pos="1250">
                      <a:schemeClr val="tx1"/>
                    </a:gs>
                    <a:gs pos="100000">
                      <a:schemeClr val="tx1"/>
                    </a:gs>
                  </a:gsLst>
                  <a:lin ang="5400000" scaled="0"/>
                </a:gradFill>
                <a:cs typeface="Segoe UI Semilight" panose="020B0402040204020203" pitchFamily="34" charset="0"/>
              </a:defRPr>
            </a:lvl2pPr>
            <a:lvl3pPr marL="228600" marR="0" indent="0" fontAlgn="auto">
              <a:lnSpc>
                <a:spcPct val="90000"/>
              </a:lnSpc>
              <a:spcBef>
                <a:spcPct val="20000"/>
              </a:spcBef>
              <a:spcAft>
                <a:spcPts val="0"/>
              </a:spcAft>
              <a:buClrTx/>
              <a:buSzPct val="90000"/>
              <a:buFont typeface="Arial" pitchFamily="34" charset="0"/>
              <a:buNone/>
              <a:tabLst/>
              <a:defRPr sz="2000" spc="0" baseline="0">
                <a:gradFill>
                  <a:gsLst>
                    <a:gs pos="1250">
                      <a:schemeClr val="tx1"/>
                    </a:gs>
                    <a:gs pos="100000">
                      <a:schemeClr val="tx1"/>
                    </a:gs>
                  </a:gsLst>
                  <a:lin ang="5400000" scaled="0"/>
                </a:gradFill>
                <a:cs typeface="Segoe UI Semilight" panose="020B0402040204020203" pitchFamily="34" charset="0"/>
              </a:defRPr>
            </a:lvl3pPr>
            <a:lvl4pPr marL="457200" marR="0" indent="0" fontAlgn="auto">
              <a:lnSpc>
                <a:spcPct val="90000"/>
              </a:lnSpc>
              <a:spcBef>
                <a:spcPct val="20000"/>
              </a:spcBef>
              <a:spcAft>
                <a:spcPts val="0"/>
              </a:spcAft>
              <a:buClrTx/>
              <a:buSzPct val="90000"/>
              <a:buFont typeface="Arial" pitchFamily="34" charset="0"/>
              <a:buNone/>
              <a:tabLst/>
              <a:defRPr spc="0" baseline="0">
                <a:gradFill>
                  <a:gsLst>
                    <a:gs pos="1250">
                      <a:schemeClr val="tx1"/>
                    </a:gs>
                    <a:gs pos="100000">
                      <a:schemeClr val="tx1"/>
                    </a:gs>
                  </a:gsLst>
                  <a:lin ang="5400000" scaled="0"/>
                </a:gradFill>
                <a:cs typeface="Segoe UI Semilight" panose="020B0402040204020203" pitchFamily="34" charset="0"/>
              </a:defRPr>
            </a:lvl4pPr>
            <a:lvl5pPr marL="685800" marR="0" indent="0" fontAlgn="auto">
              <a:lnSpc>
                <a:spcPct val="90000"/>
              </a:lnSpc>
              <a:spcBef>
                <a:spcPct val="20000"/>
              </a:spcBef>
              <a:spcAft>
                <a:spcPts val="0"/>
              </a:spcAft>
              <a:buClrTx/>
              <a:buSzPct val="90000"/>
              <a:buFont typeface="Arial" pitchFamily="34" charset="0"/>
              <a:buNone/>
              <a:tabLst/>
              <a:defRPr spc="0" baseline="0">
                <a:gradFill>
                  <a:gsLst>
                    <a:gs pos="1250">
                      <a:schemeClr val="tx1"/>
                    </a:gs>
                    <a:gs pos="100000">
                      <a:schemeClr val="tx1"/>
                    </a:gs>
                  </a:gsLst>
                  <a:lin ang="5400000" scaled="0"/>
                </a:gradFill>
                <a:cs typeface="Segoe UI Semilight" panose="020B0402040204020203" pitchFamily="34" charset="0"/>
              </a:defRPr>
            </a:lvl5pPr>
            <a:lvl6pPr marL="2565040" indent="-233186">
              <a:spcBef>
                <a:spcPct val="20000"/>
              </a:spcBef>
              <a:buFont typeface="Arial" pitchFamily="34" charset="0"/>
              <a:buChar char="•"/>
              <a:defRPr sz="2000"/>
            </a:lvl6pPr>
            <a:lvl7pPr marL="3031412" indent="-233186">
              <a:spcBef>
                <a:spcPct val="20000"/>
              </a:spcBef>
              <a:buFont typeface="Arial" pitchFamily="34" charset="0"/>
              <a:buChar char="•"/>
              <a:defRPr sz="2000"/>
            </a:lvl7pPr>
            <a:lvl8pPr marL="3497783" indent="-233186">
              <a:spcBef>
                <a:spcPct val="20000"/>
              </a:spcBef>
              <a:buFont typeface="Arial" pitchFamily="34" charset="0"/>
              <a:buChar char="•"/>
              <a:defRPr sz="2000"/>
            </a:lvl8pPr>
            <a:lvl9pPr marL="3964155" indent="-233186">
              <a:spcBef>
                <a:spcPct val="20000"/>
              </a:spcBef>
              <a:buFont typeface="Arial" pitchFamily="34" charset="0"/>
              <a:buChar char="•"/>
              <a:defRPr sz="2000"/>
            </a:lvl9pPr>
          </a:lstStyle>
          <a:p>
            <a:pPr algn="l" defTabSz="1218701">
              <a:spcAft>
                <a:spcPts val="800"/>
              </a:spcAft>
              <a:defRPr/>
            </a:pPr>
            <a:r>
              <a:rPr lang="en-US" sz="2400" kern="0" dirty="0">
                <a:solidFill>
                  <a:srgbClr val="2C292A"/>
                </a:solidFill>
                <a:latin typeface="Segoe UI Semibold" charset="0"/>
                <a:ea typeface="Segoe UI Semibold" charset="0"/>
                <a:cs typeface="Segoe UI Semibold" charset="0"/>
              </a:rPr>
              <a:t>Operational Intelligence</a:t>
            </a:r>
          </a:p>
        </p:txBody>
      </p:sp>
      <p:sp>
        <p:nvSpPr>
          <p:cNvPr id="5" name="Collaborative">
            <a:extLst>
              <a:ext uri="{FF2B5EF4-FFF2-40B4-BE49-F238E27FC236}">
                <a16:creationId xmlns:a16="http://schemas.microsoft.com/office/drawing/2014/main" id="{6412DEE3-A6ED-46D9-9680-E69A13DC96C9}"/>
              </a:ext>
            </a:extLst>
          </p:cNvPr>
          <p:cNvSpPr txBox="1">
            <a:spLocks/>
          </p:cNvSpPr>
          <p:nvPr/>
        </p:nvSpPr>
        <p:spPr>
          <a:xfrm>
            <a:off x="9367837" y="1387269"/>
            <a:ext cx="2534432" cy="870305"/>
          </a:xfrm>
          <a:prstGeom prst="rect">
            <a:avLst/>
          </a:prstGeom>
        </p:spPr>
        <p:txBody>
          <a:bodyPr vert="horz" wrap="square" lIns="121886" tIns="121886" rIns="121886" bIns="121886" rtlCol="0" anchor="ctr" anchorCtr="0">
            <a:noAutofit/>
          </a:bodyPr>
          <a:lstStyle>
            <a:defPPr>
              <a:defRPr lang="en-US"/>
            </a:defPPr>
            <a:lvl1pPr marR="0" lvl="0" indent="0" defTabSz="1218935" fontAlgn="auto">
              <a:lnSpc>
                <a:spcPct val="100000"/>
              </a:lnSpc>
              <a:spcBef>
                <a:spcPts val="0"/>
              </a:spcBef>
              <a:spcAft>
                <a:spcPts val="800"/>
              </a:spcAft>
              <a:buClrTx/>
              <a:buSzTx/>
              <a:buFont typeface="Arial" pitchFamily="34" charset="0"/>
              <a:buNone/>
              <a:tabLst/>
              <a:defRPr sz="2400" kern="0" spc="0" baseline="0">
                <a:solidFill>
                  <a:srgbClr val="2C292A"/>
                </a:solidFill>
                <a:latin typeface="Segoe UI Semibold" charset="0"/>
                <a:ea typeface="Segoe UI Semibold" charset="0"/>
                <a:cs typeface="Segoe UI Semibold" charset="0"/>
              </a:defRPr>
            </a:lvl1pPr>
            <a:lvl2pPr marL="0" marR="0" indent="0" fontAlgn="auto">
              <a:lnSpc>
                <a:spcPct val="90000"/>
              </a:lnSpc>
              <a:spcBef>
                <a:spcPct val="20000"/>
              </a:spcBef>
              <a:spcAft>
                <a:spcPts val="0"/>
              </a:spcAft>
              <a:buClrTx/>
              <a:buSzPct val="90000"/>
              <a:buFontTx/>
              <a:buNone/>
              <a:tabLst/>
              <a:defRPr sz="2400" spc="0" baseline="0">
                <a:gradFill>
                  <a:gsLst>
                    <a:gs pos="1250">
                      <a:schemeClr val="tx1"/>
                    </a:gs>
                    <a:gs pos="100000">
                      <a:schemeClr val="tx1"/>
                    </a:gs>
                  </a:gsLst>
                  <a:lin ang="5400000" scaled="0"/>
                </a:gradFill>
                <a:cs typeface="Segoe UI Semilight" panose="020B0402040204020203" pitchFamily="34" charset="0"/>
              </a:defRPr>
            </a:lvl2pPr>
            <a:lvl3pPr marL="228600" marR="0" indent="0" fontAlgn="auto">
              <a:lnSpc>
                <a:spcPct val="90000"/>
              </a:lnSpc>
              <a:spcBef>
                <a:spcPct val="20000"/>
              </a:spcBef>
              <a:spcAft>
                <a:spcPts val="0"/>
              </a:spcAft>
              <a:buClrTx/>
              <a:buSzPct val="90000"/>
              <a:buFont typeface="Arial" pitchFamily="34" charset="0"/>
              <a:buNone/>
              <a:tabLst/>
              <a:defRPr sz="2000" spc="0" baseline="0">
                <a:gradFill>
                  <a:gsLst>
                    <a:gs pos="1250">
                      <a:schemeClr val="tx1"/>
                    </a:gs>
                    <a:gs pos="100000">
                      <a:schemeClr val="tx1"/>
                    </a:gs>
                  </a:gsLst>
                  <a:lin ang="5400000" scaled="0"/>
                </a:gradFill>
                <a:cs typeface="Segoe UI Semilight" panose="020B0402040204020203" pitchFamily="34" charset="0"/>
              </a:defRPr>
            </a:lvl3pPr>
            <a:lvl4pPr marL="457200" marR="0" indent="0" fontAlgn="auto">
              <a:lnSpc>
                <a:spcPct val="90000"/>
              </a:lnSpc>
              <a:spcBef>
                <a:spcPct val="20000"/>
              </a:spcBef>
              <a:spcAft>
                <a:spcPts val="0"/>
              </a:spcAft>
              <a:buClrTx/>
              <a:buSzPct val="90000"/>
              <a:buFont typeface="Arial" pitchFamily="34" charset="0"/>
              <a:buNone/>
              <a:tabLst/>
              <a:defRPr spc="0" baseline="0">
                <a:gradFill>
                  <a:gsLst>
                    <a:gs pos="1250">
                      <a:schemeClr val="tx1"/>
                    </a:gs>
                    <a:gs pos="100000">
                      <a:schemeClr val="tx1"/>
                    </a:gs>
                  </a:gsLst>
                  <a:lin ang="5400000" scaled="0"/>
                </a:gradFill>
                <a:cs typeface="Segoe UI Semilight" panose="020B0402040204020203" pitchFamily="34" charset="0"/>
              </a:defRPr>
            </a:lvl4pPr>
            <a:lvl5pPr marL="685800" marR="0" indent="0" fontAlgn="auto">
              <a:lnSpc>
                <a:spcPct val="90000"/>
              </a:lnSpc>
              <a:spcBef>
                <a:spcPct val="20000"/>
              </a:spcBef>
              <a:spcAft>
                <a:spcPts val="0"/>
              </a:spcAft>
              <a:buClrTx/>
              <a:buSzPct val="90000"/>
              <a:buFont typeface="Arial" pitchFamily="34" charset="0"/>
              <a:buNone/>
              <a:tabLst/>
              <a:defRPr spc="0" baseline="0">
                <a:gradFill>
                  <a:gsLst>
                    <a:gs pos="1250">
                      <a:schemeClr val="tx1"/>
                    </a:gs>
                    <a:gs pos="100000">
                      <a:schemeClr val="tx1"/>
                    </a:gs>
                  </a:gsLst>
                  <a:lin ang="5400000" scaled="0"/>
                </a:gradFill>
                <a:cs typeface="Segoe UI Semilight" panose="020B0402040204020203" pitchFamily="34" charset="0"/>
              </a:defRPr>
            </a:lvl5pPr>
            <a:lvl6pPr marL="2565040" indent="-233186">
              <a:spcBef>
                <a:spcPct val="20000"/>
              </a:spcBef>
              <a:buFont typeface="Arial" pitchFamily="34" charset="0"/>
              <a:buChar char="•"/>
              <a:defRPr sz="2000"/>
            </a:lvl6pPr>
            <a:lvl7pPr marL="3031412" indent="-233186">
              <a:spcBef>
                <a:spcPct val="20000"/>
              </a:spcBef>
              <a:buFont typeface="Arial" pitchFamily="34" charset="0"/>
              <a:buChar char="•"/>
              <a:defRPr sz="2000"/>
            </a:lvl7pPr>
            <a:lvl8pPr marL="3497783" indent="-233186">
              <a:spcBef>
                <a:spcPct val="20000"/>
              </a:spcBef>
              <a:buFont typeface="Arial" pitchFamily="34" charset="0"/>
              <a:buChar char="•"/>
              <a:defRPr sz="2000"/>
            </a:lvl8pPr>
            <a:lvl9pPr marL="3964155" indent="-233186">
              <a:spcBef>
                <a:spcPct val="20000"/>
              </a:spcBef>
              <a:buFont typeface="Arial" pitchFamily="34" charset="0"/>
              <a:buChar char="•"/>
              <a:defRPr sz="2000"/>
            </a:lvl9pPr>
          </a:lstStyle>
          <a:p>
            <a:pPr defTabSz="1218701"/>
            <a:r>
              <a:rPr lang="en-US" dirty="0"/>
              <a:t>Business Intelligence</a:t>
            </a:r>
          </a:p>
        </p:txBody>
      </p:sp>
      <p:sp>
        <p:nvSpPr>
          <p:cNvPr id="6" name="Title 10">
            <a:extLst>
              <a:ext uri="{FF2B5EF4-FFF2-40B4-BE49-F238E27FC236}">
                <a16:creationId xmlns:a16="http://schemas.microsoft.com/office/drawing/2014/main" id="{061E84AD-AD20-4243-B574-061DB38BB55A}"/>
              </a:ext>
            </a:extLst>
          </p:cNvPr>
          <p:cNvSpPr txBox="1">
            <a:spLocks/>
          </p:cNvSpPr>
          <p:nvPr/>
        </p:nvSpPr>
        <p:spPr>
          <a:xfrm>
            <a:off x="534207" y="497"/>
            <a:ext cx="10514108" cy="13253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563"/>
            <a:endParaRPr lang="en-US" sz="4799" dirty="0">
              <a:gradFill>
                <a:gsLst>
                  <a:gs pos="1250">
                    <a:srgbClr val="353535"/>
                  </a:gs>
                  <a:gs pos="100000">
                    <a:srgbClr val="353535"/>
                  </a:gs>
                </a:gsLst>
                <a:lin ang="5400000" scaled="0"/>
              </a:gradFill>
              <a:latin typeface="Segoe UI Light"/>
            </a:endParaRPr>
          </a:p>
        </p:txBody>
      </p:sp>
      <p:sp>
        <p:nvSpPr>
          <p:cNvPr id="7" name="Title 6">
            <a:extLst>
              <a:ext uri="{FF2B5EF4-FFF2-40B4-BE49-F238E27FC236}">
                <a16:creationId xmlns:a16="http://schemas.microsoft.com/office/drawing/2014/main" id="{D031104F-D35F-4D8F-B1FC-A081AEC72A22}"/>
              </a:ext>
            </a:extLst>
          </p:cNvPr>
          <p:cNvSpPr>
            <a:spLocks noGrp="1"/>
          </p:cNvSpPr>
          <p:nvPr>
            <p:ph type="title"/>
          </p:nvPr>
        </p:nvSpPr>
        <p:spPr/>
        <p:txBody>
          <a:bodyPr/>
          <a:lstStyle/>
          <a:p>
            <a:r>
              <a:rPr lang="en-US" dirty="0"/>
              <a:t>Monitoring: Unified Dashboards</a:t>
            </a:r>
          </a:p>
        </p:txBody>
      </p:sp>
    </p:spTree>
    <p:extLst>
      <p:ext uri="{BB962C8B-B14F-4D97-AF65-F5344CB8AC3E}">
        <p14:creationId xmlns:p14="http://schemas.microsoft.com/office/powerpoint/2010/main" val="1410527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5F0B14-23CC-4FC2-8152-71D79608CF1C}"/>
              </a:ext>
            </a:extLst>
          </p:cNvPr>
          <p:cNvSpPr>
            <a:spLocks noGrp="1"/>
          </p:cNvSpPr>
          <p:nvPr>
            <p:ph type="title"/>
          </p:nvPr>
        </p:nvSpPr>
        <p:spPr/>
        <p:txBody>
          <a:bodyPr/>
          <a:lstStyle/>
          <a:p>
            <a:r>
              <a:rPr lang="en-US" dirty="0"/>
              <a:t>Process metrics – Cost / Elapsed Time / Status</a:t>
            </a:r>
            <a:br>
              <a:rPr lang="en-US" dirty="0"/>
            </a:br>
            <a:endParaRPr lang="en-US" dirty="0"/>
          </a:p>
        </p:txBody>
      </p:sp>
      <p:grpSp>
        <p:nvGrpSpPr>
          <p:cNvPr id="2" name="Group 1">
            <a:extLst>
              <a:ext uri="{FF2B5EF4-FFF2-40B4-BE49-F238E27FC236}">
                <a16:creationId xmlns:a16="http://schemas.microsoft.com/office/drawing/2014/main" id="{E4638DBC-E731-4D64-A5E7-5AAE568456CE}"/>
              </a:ext>
            </a:extLst>
          </p:cNvPr>
          <p:cNvGrpSpPr/>
          <p:nvPr/>
        </p:nvGrpSpPr>
        <p:grpSpPr>
          <a:xfrm>
            <a:off x="1036248" y="1280422"/>
            <a:ext cx="10363980" cy="5479996"/>
            <a:chOff x="1035512" y="1280107"/>
            <a:chExt cx="10365450" cy="5480773"/>
          </a:xfrm>
        </p:grpSpPr>
        <p:pic>
          <p:nvPicPr>
            <p:cNvPr id="6" name="Picture 5">
              <a:extLst>
                <a:ext uri="{FF2B5EF4-FFF2-40B4-BE49-F238E27FC236}">
                  <a16:creationId xmlns:a16="http://schemas.microsoft.com/office/drawing/2014/main" id="{69A6C7C8-D3F5-4EB1-867A-A3F33E4F1BB1}"/>
                </a:ext>
              </a:extLst>
            </p:cNvPr>
            <p:cNvPicPr>
              <a:picLocks noChangeAspect="1"/>
            </p:cNvPicPr>
            <p:nvPr/>
          </p:nvPicPr>
          <p:blipFill>
            <a:blip r:embed="rId3">
              <a:extLst/>
            </a:blip>
            <a:stretch>
              <a:fillRect/>
            </a:stretch>
          </p:blipFill>
          <p:spPr>
            <a:xfrm>
              <a:off x="1035512" y="1280107"/>
              <a:ext cx="10365450" cy="5480773"/>
            </a:xfrm>
            <a:prstGeom prst="rect">
              <a:avLst/>
            </a:prstGeom>
          </p:spPr>
        </p:pic>
        <p:sp>
          <p:nvSpPr>
            <p:cNvPr id="4" name="Rectangle 3">
              <a:extLst>
                <a:ext uri="{FF2B5EF4-FFF2-40B4-BE49-F238E27FC236}">
                  <a16:creationId xmlns:a16="http://schemas.microsoft.com/office/drawing/2014/main" id="{28A39F80-ACBE-4ABC-9628-138D2D4C2E89}"/>
                </a:ext>
              </a:extLst>
            </p:cNvPr>
            <p:cNvSpPr/>
            <p:nvPr/>
          </p:nvSpPr>
          <p:spPr bwMode="auto">
            <a:xfrm>
              <a:off x="3044142" y="2424896"/>
              <a:ext cx="428263" cy="243069"/>
            </a:xfrm>
            <a:prstGeom prst="rect">
              <a:avLst/>
            </a:prstGeom>
            <a:solidFill>
              <a:srgbClr val="F2C80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700" b="1" dirty="0">
                  <a:gradFill>
                    <a:gsLst>
                      <a:gs pos="0">
                        <a:srgbClr val="FFFFFF"/>
                      </a:gs>
                      <a:gs pos="100000">
                        <a:srgbClr val="FFFFFF"/>
                      </a:gs>
                    </a:gsLst>
                    <a:lin ang="5400000" scaled="0"/>
                  </a:gradFill>
                  <a:latin typeface="Segoe UI Semilight"/>
                </a:rPr>
                <a:t>1.0K</a:t>
              </a:r>
              <a:endParaRPr lang="en-US" sz="800" b="1" dirty="0">
                <a:gradFill>
                  <a:gsLst>
                    <a:gs pos="0">
                      <a:srgbClr val="FFFFFF"/>
                    </a:gs>
                    <a:gs pos="100000">
                      <a:srgbClr val="FFFFFF"/>
                    </a:gs>
                  </a:gsLst>
                  <a:lin ang="5400000" scaled="0"/>
                </a:gradFill>
                <a:latin typeface="Segoe UI Semilight"/>
              </a:endParaRPr>
            </a:p>
          </p:txBody>
        </p:sp>
      </p:grpSp>
    </p:spTree>
    <p:extLst>
      <p:ext uri="{BB962C8B-B14F-4D97-AF65-F5344CB8AC3E}">
        <p14:creationId xmlns:p14="http://schemas.microsoft.com/office/powerpoint/2010/main" val="73159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B1169-4751-41B9-9D59-89D088FE1AD4}"/>
              </a:ext>
            </a:extLst>
          </p:cNvPr>
          <p:cNvSpPr>
            <a:spLocks noGrp="1"/>
          </p:cNvSpPr>
          <p:nvPr>
            <p:ph type="title"/>
          </p:nvPr>
        </p:nvSpPr>
        <p:spPr/>
        <p:txBody>
          <a:bodyPr/>
          <a:lstStyle/>
          <a:p>
            <a:r>
              <a:rPr lang="en-US" dirty="0">
                <a:cs typeface="Segoe UI Semilight"/>
              </a:rPr>
              <a:t>Process metrics seen visually</a:t>
            </a:r>
            <a:r>
              <a:rPr lang="en-US" dirty="0"/>
              <a:t>  </a:t>
            </a:r>
            <a:br>
              <a:rPr lang="en-US" dirty="0"/>
            </a:br>
            <a:endParaRPr lang="en-US" dirty="0"/>
          </a:p>
        </p:txBody>
      </p:sp>
      <p:grpSp>
        <p:nvGrpSpPr>
          <p:cNvPr id="4" name="Group 3">
            <a:extLst>
              <a:ext uri="{FF2B5EF4-FFF2-40B4-BE49-F238E27FC236}">
                <a16:creationId xmlns:a16="http://schemas.microsoft.com/office/drawing/2014/main" id="{77885B19-6BC3-4167-BD25-D69B8488C1E0}"/>
              </a:ext>
            </a:extLst>
          </p:cNvPr>
          <p:cNvGrpSpPr/>
          <p:nvPr/>
        </p:nvGrpSpPr>
        <p:grpSpPr>
          <a:xfrm>
            <a:off x="210832" y="1075597"/>
            <a:ext cx="11935515" cy="3813748"/>
            <a:chOff x="209979" y="1075253"/>
            <a:chExt cx="11937208" cy="3814289"/>
          </a:xfrm>
        </p:grpSpPr>
        <p:pic>
          <p:nvPicPr>
            <p:cNvPr id="10" name="Picture 9">
              <a:extLst>
                <a:ext uri="{FF2B5EF4-FFF2-40B4-BE49-F238E27FC236}">
                  <a16:creationId xmlns:a16="http://schemas.microsoft.com/office/drawing/2014/main" id="{360A1FD6-1311-4B1D-A8E7-52CD0A8A10EE}"/>
                </a:ext>
              </a:extLst>
            </p:cNvPr>
            <p:cNvPicPr>
              <a:picLocks noChangeAspect="1"/>
            </p:cNvPicPr>
            <p:nvPr/>
          </p:nvPicPr>
          <p:blipFill>
            <a:blip r:embed="rId3">
              <a:extLst/>
            </a:blip>
            <a:stretch>
              <a:fillRect/>
            </a:stretch>
          </p:blipFill>
          <p:spPr>
            <a:xfrm>
              <a:off x="209979" y="1075253"/>
              <a:ext cx="11937208" cy="3814289"/>
            </a:xfrm>
            <a:prstGeom prst="rect">
              <a:avLst/>
            </a:prstGeom>
          </p:spPr>
        </p:pic>
        <p:sp>
          <p:nvSpPr>
            <p:cNvPr id="3" name="Parallelogram 2">
              <a:extLst>
                <a:ext uri="{FF2B5EF4-FFF2-40B4-BE49-F238E27FC236}">
                  <a16:creationId xmlns:a16="http://schemas.microsoft.com/office/drawing/2014/main" id="{FC89CFED-FE4C-4E82-BD1A-9B8DE052520E}"/>
                </a:ext>
              </a:extLst>
            </p:cNvPr>
            <p:cNvSpPr/>
            <p:nvPr/>
          </p:nvSpPr>
          <p:spPr bwMode="auto">
            <a:xfrm>
              <a:off x="6041985" y="4149523"/>
              <a:ext cx="1041721" cy="393539"/>
            </a:xfrm>
            <a:prstGeom prst="parallelogram">
              <a:avLst>
                <a:gd name="adj" fmla="val 47388"/>
              </a:avLst>
            </a:prstGeom>
            <a:solidFill>
              <a:srgbClr val="F2C80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800" dirty="0">
                  <a:solidFill>
                    <a:srgbClr val="FFFFFF"/>
                  </a:solidFill>
                  <a:latin typeface="Segoe UI" panose="020B0502040204020203" pitchFamily="34" charset="0"/>
                  <a:cs typeface="Segoe UI" panose="020B0502040204020203" pitchFamily="34" charset="0"/>
                </a:rPr>
                <a:t>Designs and mockups </a:t>
              </a:r>
            </a:p>
          </p:txBody>
        </p:sp>
      </p:grpSp>
      <p:grpSp>
        <p:nvGrpSpPr>
          <p:cNvPr id="6" name="Group 5">
            <a:extLst>
              <a:ext uri="{FF2B5EF4-FFF2-40B4-BE49-F238E27FC236}">
                <a16:creationId xmlns:a16="http://schemas.microsoft.com/office/drawing/2014/main" id="{76FC6916-6C54-47B9-904A-853EB9398A98}"/>
              </a:ext>
            </a:extLst>
          </p:cNvPr>
          <p:cNvGrpSpPr/>
          <p:nvPr/>
        </p:nvGrpSpPr>
        <p:grpSpPr>
          <a:xfrm>
            <a:off x="210832" y="5032397"/>
            <a:ext cx="6438189" cy="1864643"/>
            <a:chOff x="209979" y="5032614"/>
            <a:chExt cx="6439102" cy="1864907"/>
          </a:xfrm>
        </p:grpSpPr>
        <p:pic>
          <p:nvPicPr>
            <p:cNvPr id="7" name="Picture 6">
              <a:extLst>
                <a:ext uri="{FF2B5EF4-FFF2-40B4-BE49-F238E27FC236}">
                  <a16:creationId xmlns:a16="http://schemas.microsoft.com/office/drawing/2014/main" id="{11A1115C-AC5A-421C-A31D-03DDD7055AED}"/>
                </a:ext>
              </a:extLst>
            </p:cNvPr>
            <p:cNvPicPr>
              <a:picLocks noChangeAspect="1"/>
            </p:cNvPicPr>
            <p:nvPr/>
          </p:nvPicPr>
          <p:blipFill rotWithShape="1">
            <a:blip r:embed="rId4">
              <a:extLst/>
            </a:blip>
            <a:srcRect r="37879" b="65974"/>
            <a:stretch/>
          </p:blipFill>
          <p:spPr>
            <a:xfrm>
              <a:off x="209979" y="5032614"/>
              <a:ext cx="6439102" cy="1864907"/>
            </a:xfrm>
            <a:prstGeom prst="rect">
              <a:avLst/>
            </a:prstGeom>
          </p:spPr>
        </p:pic>
        <p:sp>
          <p:nvSpPr>
            <p:cNvPr id="5" name="Rectangle 4">
              <a:extLst>
                <a:ext uri="{FF2B5EF4-FFF2-40B4-BE49-F238E27FC236}">
                  <a16:creationId xmlns:a16="http://schemas.microsoft.com/office/drawing/2014/main" id="{B8C096E9-5F82-4D70-B132-F06EDAFA6F40}"/>
                </a:ext>
              </a:extLst>
            </p:cNvPr>
            <p:cNvSpPr/>
            <p:nvPr/>
          </p:nvSpPr>
          <p:spPr bwMode="auto">
            <a:xfrm>
              <a:off x="2222339" y="6186669"/>
              <a:ext cx="428263" cy="231493"/>
            </a:xfrm>
            <a:prstGeom prst="rect">
              <a:avLst/>
            </a:prstGeom>
            <a:solidFill>
              <a:srgbClr val="F2C80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800" b="1" dirty="0">
                  <a:gradFill>
                    <a:gsLst>
                      <a:gs pos="0">
                        <a:srgbClr val="FFFFFF"/>
                      </a:gs>
                      <a:gs pos="100000">
                        <a:srgbClr val="FFFFFF"/>
                      </a:gs>
                    </a:gsLst>
                    <a:lin ang="5400000" scaled="0"/>
                  </a:gradFill>
                  <a:latin typeface="Segoe UI Semilight"/>
                </a:rPr>
                <a:t>1.0K</a:t>
              </a:r>
            </a:p>
          </p:txBody>
        </p:sp>
      </p:grpSp>
    </p:spTree>
    <p:extLst>
      <p:ext uri="{BB962C8B-B14F-4D97-AF65-F5344CB8AC3E}">
        <p14:creationId xmlns:p14="http://schemas.microsoft.com/office/powerpoint/2010/main" val="3238973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6A01-D7AE-41D1-9CC2-432F1B108D4A}"/>
              </a:ext>
            </a:extLst>
          </p:cNvPr>
          <p:cNvSpPr>
            <a:spLocks noGrp="1"/>
          </p:cNvSpPr>
          <p:nvPr>
            <p:ph type="title"/>
          </p:nvPr>
        </p:nvSpPr>
        <p:spPr/>
        <p:txBody>
          <a:bodyPr/>
          <a:lstStyle/>
          <a:p>
            <a:r>
              <a:rPr lang="en-US" dirty="0"/>
              <a:t>Retail Store Inventory management</a:t>
            </a:r>
          </a:p>
        </p:txBody>
      </p:sp>
      <p:pic>
        <p:nvPicPr>
          <p:cNvPr id="4" name="Picture 3">
            <a:extLst>
              <a:ext uri="{FF2B5EF4-FFF2-40B4-BE49-F238E27FC236}">
                <a16:creationId xmlns:a16="http://schemas.microsoft.com/office/drawing/2014/main" id="{08AFAD13-575F-4D76-AA76-81F9EC0C752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91085" y="2151077"/>
            <a:ext cx="4685563" cy="3424298"/>
          </a:xfrm>
          <a:prstGeom prst="rect">
            <a:avLst/>
          </a:prstGeom>
        </p:spPr>
      </p:pic>
      <p:pic>
        <p:nvPicPr>
          <p:cNvPr id="6" name="Picture 5">
            <a:extLst>
              <a:ext uri="{FF2B5EF4-FFF2-40B4-BE49-F238E27FC236}">
                <a16:creationId xmlns:a16="http://schemas.microsoft.com/office/drawing/2014/main" id="{84779D5B-E3D1-4C14-BFFC-3D93C070003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392249" y="917397"/>
            <a:ext cx="6748635" cy="3076155"/>
          </a:xfrm>
          <a:prstGeom prst="rect">
            <a:avLst/>
          </a:prstGeom>
        </p:spPr>
      </p:pic>
      <p:pic>
        <p:nvPicPr>
          <p:cNvPr id="7" name="Picture 6">
            <a:extLst>
              <a:ext uri="{FF2B5EF4-FFF2-40B4-BE49-F238E27FC236}">
                <a16:creationId xmlns:a16="http://schemas.microsoft.com/office/drawing/2014/main" id="{65DD1AFC-130D-4525-8AEC-16734C3CD7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392249" y="4144769"/>
            <a:ext cx="6748635" cy="2849260"/>
          </a:xfrm>
          <a:prstGeom prst="rect">
            <a:avLst/>
          </a:prstGeom>
        </p:spPr>
      </p:pic>
    </p:spTree>
    <p:extLst>
      <p:ext uri="{BB962C8B-B14F-4D97-AF65-F5344CB8AC3E}">
        <p14:creationId xmlns:p14="http://schemas.microsoft.com/office/powerpoint/2010/main" val="47524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448F16-199E-40B0-8076-E7CE86C11DBE}"/>
              </a:ext>
            </a:extLst>
          </p:cNvPr>
          <p:cNvPicPr>
            <a:picLocks noChangeAspect="1"/>
          </p:cNvPicPr>
          <p:nvPr/>
        </p:nvPicPr>
        <p:blipFill rotWithShape="1">
          <a:blip r:embed="rId3">
            <a:clrChange>
              <a:clrFrom>
                <a:srgbClr val="FFFFFF"/>
              </a:clrFrom>
              <a:clrTo>
                <a:srgbClr val="FFFFFF">
                  <a:alpha val="0"/>
                </a:srgbClr>
              </a:clrTo>
            </a:clrChange>
          </a:blip>
          <a:srcRect l="11849" r="4624"/>
          <a:stretch/>
        </p:blipFill>
        <p:spPr>
          <a:xfrm>
            <a:off x="178861" y="1502902"/>
            <a:ext cx="6842889" cy="5211125"/>
          </a:xfrm>
          <a:prstGeom prst="rect">
            <a:avLst/>
          </a:prstGeom>
        </p:spPr>
      </p:pic>
      <p:sp>
        <p:nvSpPr>
          <p:cNvPr id="2" name="Title 1">
            <a:extLst>
              <a:ext uri="{FF2B5EF4-FFF2-40B4-BE49-F238E27FC236}">
                <a16:creationId xmlns:a16="http://schemas.microsoft.com/office/drawing/2014/main" id="{79BDEADE-C3E0-4BA6-9AE6-0EC3BAF3DDF9}"/>
              </a:ext>
            </a:extLst>
          </p:cNvPr>
          <p:cNvSpPr>
            <a:spLocks noGrp="1"/>
          </p:cNvSpPr>
          <p:nvPr>
            <p:ph type="title"/>
          </p:nvPr>
        </p:nvSpPr>
        <p:spPr/>
        <p:txBody>
          <a:bodyPr/>
          <a:lstStyle/>
          <a:p>
            <a:r>
              <a:rPr lang="en-US" dirty="0"/>
              <a:t>Inventory management done visually</a:t>
            </a:r>
            <a:br>
              <a:rPr lang="en-US" dirty="0"/>
            </a:br>
            <a:endParaRPr lang="en-US" dirty="0"/>
          </a:p>
        </p:txBody>
      </p:sp>
      <p:sp>
        <p:nvSpPr>
          <p:cNvPr id="12" name="Rectangle 11">
            <a:extLst>
              <a:ext uri="{FF2B5EF4-FFF2-40B4-BE49-F238E27FC236}">
                <a16:creationId xmlns:a16="http://schemas.microsoft.com/office/drawing/2014/main" id="{D8D51825-FE1F-4DC8-89C5-DE9DF1A3CCCA}"/>
              </a:ext>
            </a:extLst>
          </p:cNvPr>
          <p:cNvSpPr/>
          <p:nvPr/>
        </p:nvSpPr>
        <p:spPr bwMode="auto">
          <a:xfrm>
            <a:off x="6461445" y="1740353"/>
            <a:ext cx="1274310" cy="1008768"/>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0">
                    <a:srgbClr val="FFFFFF"/>
                  </a:gs>
                  <a:gs pos="100000">
                    <a:srgbClr val="FFFFFF"/>
                  </a:gs>
                </a:gsLst>
                <a:lin ang="5400000" scaled="0"/>
              </a:gradFill>
              <a:latin typeface="Segoe UI Semilight"/>
            </a:endParaRPr>
          </a:p>
        </p:txBody>
      </p:sp>
      <p:grpSp>
        <p:nvGrpSpPr>
          <p:cNvPr id="9" name="Group 8">
            <a:extLst>
              <a:ext uri="{FF2B5EF4-FFF2-40B4-BE49-F238E27FC236}">
                <a16:creationId xmlns:a16="http://schemas.microsoft.com/office/drawing/2014/main" id="{11004F12-B8BE-475F-ABF5-DE0B770D41DE}"/>
              </a:ext>
            </a:extLst>
          </p:cNvPr>
          <p:cNvGrpSpPr/>
          <p:nvPr/>
        </p:nvGrpSpPr>
        <p:grpSpPr>
          <a:xfrm>
            <a:off x="4146176" y="1578124"/>
            <a:ext cx="1070565" cy="947857"/>
            <a:chOff x="5292233" y="1737767"/>
            <a:chExt cx="1070717" cy="947992"/>
          </a:xfrm>
        </p:grpSpPr>
        <p:pic>
          <p:nvPicPr>
            <p:cNvPr id="17" name="Picture 16">
              <a:extLst>
                <a:ext uri="{FF2B5EF4-FFF2-40B4-BE49-F238E27FC236}">
                  <a16:creationId xmlns:a16="http://schemas.microsoft.com/office/drawing/2014/main" id="{4590BC6A-346F-451E-B72A-204AFF9F59D3}"/>
                </a:ext>
              </a:extLst>
            </p:cNvPr>
            <p:cNvPicPr>
              <a:picLocks noChangeAspect="1"/>
            </p:cNvPicPr>
            <p:nvPr/>
          </p:nvPicPr>
          <p:blipFill rotWithShape="1">
            <a:blip r:embed="rId4"/>
            <a:srcRect b="33805"/>
            <a:stretch/>
          </p:blipFill>
          <p:spPr>
            <a:xfrm>
              <a:off x="5292816" y="1737767"/>
              <a:ext cx="1070134" cy="835969"/>
            </a:xfrm>
            <a:prstGeom prst="rect">
              <a:avLst/>
            </a:prstGeom>
          </p:spPr>
        </p:pic>
        <p:pic>
          <p:nvPicPr>
            <p:cNvPr id="7" name="Picture 6">
              <a:extLst>
                <a:ext uri="{FF2B5EF4-FFF2-40B4-BE49-F238E27FC236}">
                  <a16:creationId xmlns:a16="http://schemas.microsoft.com/office/drawing/2014/main" id="{FBB04D2E-87ED-4E6C-AD3C-D78E19236364}"/>
                </a:ext>
              </a:extLst>
            </p:cNvPr>
            <p:cNvPicPr>
              <a:picLocks noChangeAspect="1"/>
            </p:cNvPicPr>
            <p:nvPr/>
          </p:nvPicPr>
          <p:blipFill rotWithShape="1">
            <a:blip r:embed="rId4"/>
            <a:srcRect t="43285"/>
            <a:stretch/>
          </p:blipFill>
          <p:spPr>
            <a:xfrm>
              <a:off x="5292233" y="1969513"/>
              <a:ext cx="1070134" cy="716246"/>
            </a:xfrm>
            <a:prstGeom prst="rect">
              <a:avLst/>
            </a:prstGeom>
          </p:spPr>
        </p:pic>
      </p:grpSp>
      <p:pic>
        <p:nvPicPr>
          <p:cNvPr id="20" name="Picture 19">
            <a:extLst>
              <a:ext uri="{FF2B5EF4-FFF2-40B4-BE49-F238E27FC236}">
                <a16:creationId xmlns:a16="http://schemas.microsoft.com/office/drawing/2014/main" id="{7759C6D8-FF41-4C0F-B4BD-3FB92638651C}"/>
              </a:ext>
            </a:extLst>
          </p:cNvPr>
          <p:cNvPicPr>
            <a:picLocks noChangeAspect="1"/>
          </p:cNvPicPr>
          <p:nvPr/>
        </p:nvPicPr>
        <p:blipFill rotWithShape="1">
          <a:blip r:embed="rId5">
            <a:clrChange>
              <a:clrFrom>
                <a:srgbClr val="FFFFFF"/>
              </a:clrFrom>
              <a:clrTo>
                <a:srgbClr val="FFFFFF">
                  <a:alpha val="0"/>
                </a:srgbClr>
              </a:clrTo>
            </a:clrChange>
          </a:blip>
          <a:srcRect r="19144"/>
          <a:stretch/>
        </p:blipFill>
        <p:spPr>
          <a:xfrm>
            <a:off x="7126876" y="1354568"/>
            <a:ext cx="5240220" cy="2954106"/>
          </a:xfrm>
          <a:prstGeom prst="rect">
            <a:avLst/>
          </a:prstGeom>
        </p:spPr>
      </p:pic>
      <p:sp>
        <p:nvSpPr>
          <p:cNvPr id="10" name="Rectangle 9">
            <a:extLst>
              <a:ext uri="{FF2B5EF4-FFF2-40B4-BE49-F238E27FC236}">
                <a16:creationId xmlns:a16="http://schemas.microsoft.com/office/drawing/2014/main" id="{77139C9C-7CE7-45A6-BFE5-448F385D0A05}"/>
              </a:ext>
            </a:extLst>
          </p:cNvPr>
          <p:cNvSpPr/>
          <p:nvPr/>
        </p:nvSpPr>
        <p:spPr bwMode="auto">
          <a:xfrm>
            <a:off x="5873599" y="1439349"/>
            <a:ext cx="931852" cy="1086633"/>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gradFill>
                <a:gsLst>
                  <a:gs pos="0">
                    <a:srgbClr val="FFFFFF"/>
                  </a:gs>
                  <a:gs pos="100000">
                    <a:srgbClr val="FFFFFF"/>
                  </a:gs>
                </a:gsLst>
                <a:lin ang="5400000" scaled="0"/>
              </a:gradFill>
              <a:latin typeface="Segoe UI Semilight"/>
            </a:endParaRPr>
          </a:p>
        </p:txBody>
      </p:sp>
      <p:pic>
        <p:nvPicPr>
          <p:cNvPr id="11" name="Picture 10">
            <a:extLst>
              <a:ext uri="{FF2B5EF4-FFF2-40B4-BE49-F238E27FC236}">
                <a16:creationId xmlns:a16="http://schemas.microsoft.com/office/drawing/2014/main" id="{603D9A1F-CA22-4D6C-AF83-57F63FAF069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337162" y="1578124"/>
            <a:ext cx="1195159" cy="1509504"/>
          </a:xfrm>
          <a:prstGeom prst="rect">
            <a:avLst/>
          </a:prstGeom>
          <a:ln w="3175" cap="sq">
            <a:solidFill>
              <a:srgbClr val="000000"/>
            </a:solidFill>
            <a:prstDash val="solid"/>
            <a:miter lim="800000"/>
          </a:ln>
          <a:effectLst/>
        </p:spPr>
      </p:pic>
    </p:spTree>
    <p:extLst>
      <p:ext uri="{BB962C8B-B14F-4D97-AF65-F5344CB8AC3E}">
        <p14:creationId xmlns:p14="http://schemas.microsoft.com/office/powerpoint/2010/main" val="153503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CE40327-99F5-4D5A-BE98-3932DA0F0AAC}"/>
              </a:ext>
            </a:extLst>
          </p:cNvPr>
          <p:cNvSpPr>
            <a:spLocks noGrp="1"/>
          </p:cNvSpPr>
          <p:nvPr>
            <p:ph type="title"/>
          </p:nvPr>
        </p:nvSpPr>
        <p:spPr/>
        <p:txBody>
          <a:bodyPr/>
          <a:lstStyle/>
          <a:p>
            <a:endParaRPr lang="de-DE"/>
          </a:p>
        </p:txBody>
      </p:sp>
      <p:pic>
        <p:nvPicPr>
          <p:cNvPr id="7" name="Inhaltsplatzhalter 6">
            <a:extLst>
              <a:ext uri="{FF2B5EF4-FFF2-40B4-BE49-F238E27FC236}">
                <a16:creationId xmlns:a16="http://schemas.microsoft.com/office/drawing/2014/main" id="{60F56F40-F4FC-4B88-A084-E7D8F936BDB0}"/>
              </a:ext>
            </a:extLst>
          </p:cNvPr>
          <p:cNvPicPr>
            <a:picLocks noGrp="1" noChangeAspect="1"/>
          </p:cNvPicPr>
          <p:nvPr>
            <p:ph idx="1"/>
          </p:nvPr>
        </p:nvPicPr>
        <p:blipFill>
          <a:blip r:embed="rId2"/>
          <a:stretch>
            <a:fillRect/>
          </a:stretch>
        </p:blipFill>
        <p:spPr>
          <a:xfrm>
            <a:off x="731837" y="1439862"/>
            <a:ext cx="9448800" cy="5312356"/>
          </a:xfrm>
        </p:spPr>
      </p:pic>
    </p:spTree>
    <p:extLst>
      <p:ext uri="{BB962C8B-B14F-4D97-AF65-F5344CB8AC3E}">
        <p14:creationId xmlns:p14="http://schemas.microsoft.com/office/powerpoint/2010/main" val="1077353228"/>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CE40327-99F5-4D5A-BE98-3932DA0F0AAC}"/>
              </a:ext>
            </a:extLst>
          </p:cNvPr>
          <p:cNvSpPr>
            <a:spLocks noGrp="1"/>
          </p:cNvSpPr>
          <p:nvPr>
            <p:ph type="title"/>
          </p:nvPr>
        </p:nvSpPr>
        <p:spPr/>
        <p:txBody>
          <a:bodyPr/>
          <a:lstStyle/>
          <a:p>
            <a:endParaRPr lang="de-DE"/>
          </a:p>
        </p:txBody>
      </p:sp>
      <p:pic>
        <p:nvPicPr>
          <p:cNvPr id="6" name="Inhaltsplatzhalter 5">
            <a:extLst>
              <a:ext uri="{FF2B5EF4-FFF2-40B4-BE49-F238E27FC236}">
                <a16:creationId xmlns:a16="http://schemas.microsoft.com/office/drawing/2014/main" id="{5ECD6748-5697-413D-B399-FFA8299D2EE9}"/>
              </a:ext>
            </a:extLst>
          </p:cNvPr>
          <p:cNvPicPr>
            <a:picLocks noGrp="1" noChangeAspect="1"/>
          </p:cNvPicPr>
          <p:nvPr>
            <p:ph idx="1"/>
          </p:nvPr>
        </p:nvPicPr>
        <p:blipFill>
          <a:blip r:embed="rId2"/>
          <a:stretch>
            <a:fillRect/>
          </a:stretch>
        </p:blipFill>
        <p:spPr>
          <a:xfrm>
            <a:off x="655637" y="1363662"/>
            <a:ext cx="9601200" cy="5398039"/>
          </a:xfrm>
        </p:spPr>
      </p:pic>
    </p:spTree>
    <p:extLst>
      <p:ext uri="{BB962C8B-B14F-4D97-AF65-F5344CB8AC3E}">
        <p14:creationId xmlns:p14="http://schemas.microsoft.com/office/powerpoint/2010/main" val="3562785600"/>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35EF0-EAD6-4C9E-B2FF-5E38739EEAEC}"/>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EF92C4A6-43BA-485B-B382-98D2A57C0F8A}"/>
              </a:ext>
            </a:extLst>
          </p:cNvPr>
          <p:cNvPicPr>
            <a:picLocks noGrp="1" noChangeAspect="1"/>
          </p:cNvPicPr>
          <p:nvPr>
            <p:ph idx="1"/>
          </p:nvPr>
        </p:nvPicPr>
        <p:blipFill>
          <a:blip r:embed="rId2"/>
          <a:stretch>
            <a:fillRect/>
          </a:stretch>
        </p:blipFill>
        <p:spPr>
          <a:xfrm>
            <a:off x="884237" y="1439862"/>
            <a:ext cx="9525000" cy="5355198"/>
          </a:xfrm>
        </p:spPr>
      </p:pic>
    </p:spTree>
    <p:extLst>
      <p:ext uri="{BB962C8B-B14F-4D97-AF65-F5344CB8AC3E}">
        <p14:creationId xmlns:p14="http://schemas.microsoft.com/office/powerpoint/2010/main" val="5113731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D60D23-0EDF-4E4C-9693-6DB531246982}"/>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ACFAC90E-7309-45D1-AE40-3DBB2AC473CB}"/>
              </a:ext>
            </a:extLst>
          </p:cNvPr>
          <p:cNvPicPr>
            <a:picLocks noGrp="1" noChangeAspect="1"/>
          </p:cNvPicPr>
          <p:nvPr>
            <p:ph idx="1"/>
          </p:nvPr>
        </p:nvPicPr>
        <p:blipFill>
          <a:blip r:embed="rId2"/>
          <a:stretch>
            <a:fillRect/>
          </a:stretch>
        </p:blipFill>
        <p:spPr>
          <a:xfrm>
            <a:off x="1112837" y="1363662"/>
            <a:ext cx="9525000" cy="5355198"/>
          </a:xfrm>
        </p:spPr>
      </p:pic>
    </p:spTree>
    <p:extLst>
      <p:ext uri="{BB962C8B-B14F-4D97-AF65-F5344CB8AC3E}">
        <p14:creationId xmlns:p14="http://schemas.microsoft.com/office/powerpoint/2010/main" val="10735380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F1A29E-D917-455A-A080-39C97BDFA0F5}"/>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2D1ABDF0-8709-4D3A-951E-340872796313}"/>
              </a:ext>
            </a:extLst>
          </p:cNvPr>
          <p:cNvPicPr>
            <a:picLocks noGrp="1" noChangeAspect="1"/>
          </p:cNvPicPr>
          <p:nvPr>
            <p:ph idx="1"/>
          </p:nvPr>
        </p:nvPicPr>
        <p:blipFill>
          <a:blip r:embed="rId2"/>
          <a:stretch>
            <a:fillRect/>
          </a:stretch>
        </p:blipFill>
        <p:spPr>
          <a:xfrm>
            <a:off x="1112837" y="1439862"/>
            <a:ext cx="9525000" cy="5355198"/>
          </a:xfrm>
        </p:spPr>
      </p:pic>
    </p:spTree>
    <p:extLst>
      <p:ext uri="{BB962C8B-B14F-4D97-AF65-F5344CB8AC3E}">
        <p14:creationId xmlns:p14="http://schemas.microsoft.com/office/powerpoint/2010/main" val="33431210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3B3E6-AC62-457A-AA29-6AE3A5EA52E6}"/>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7D69FC55-33E0-494F-9B13-BD17F2F678FA}"/>
              </a:ext>
            </a:extLst>
          </p:cNvPr>
          <p:cNvPicPr>
            <a:picLocks noGrp="1" noChangeAspect="1"/>
          </p:cNvPicPr>
          <p:nvPr>
            <p:ph idx="1"/>
          </p:nvPr>
        </p:nvPicPr>
        <p:blipFill>
          <a:blip r:embed="rId2"/>
          <a:stretch>
            <a:fillRect/>
          </a:stretch>
        </p:blipFill>
        <p:spPr>
          <a:xfrm>
            <a:off x="1341437" y="1363662"/>
            <a:ext cx="9677400" cy="5440881"/>
          </a:xfrm>
        </p:spPr>
      </p:pic>
    </p:spTree>
    <p:extLst>
      <p:ext uri="{BB962C8B-B14F-4D97-AF65-F5344CB8AC3E}">
        <p14:creationId xmlns:p14="http://schemas.microsoft.com/office/powerpoint/2010/main" val="29642405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
            <a:extLst>
              <a:ext uri="{FF2B5EF4-FFF2-40B4-BE49-F238E27FC236}">
                <a16:creationId xmlns:a16="http://schemas.microsoft.com/office/drawing/2014/main" id="{9C4FD9BA-160C-41DA-A9BA-543C1FB42D27}"/>
              </a:ext>
            </a:extLst>
          </p:cNvPr>
          <p:cNvSpPr txBox="1">
            <a:spLocks/>
          </p:cNvSpPr>
          <p:nvPr/>
        </p:nvSpPr>
        <p:spPr>
          <a:xfrm>
            <a:off x="427860" y="448108"/>
            <a:ext cx="11605021" cy="917444"/>
          </a:xfrm>
          <a:prstGeom prst="rect">
            <a:avLst/>
          </a:prstGeom>
        </p:spPr>
        <p:txBody>
          <a:bodyPr vert="horz" wrap="square" lIns="124312" tIns="124312" rIns="124312" bIns="124312" rtlCol="0" anchor="t">
            <a:noAutofit/>
          </a:bodyPr>
          <a:lstStyle>
            <a:lvl1pPr>
              <a:lnSpc>
                <a:spcPct val="90000"/>
              </a:lnSpc>
              <a:spcBef>
                <a:spcPct val="0"/>
              </a:spcBef>
              <a:buNone/>
              <a:defRPr lang="en-US" sz="4800" b="0" cap="none" spc="-102" baseline="0">
                <a:ln w="3175">
                  <a:noFill/>
                </a:ln>
                <a:solidFill>
                  <a:schemeClr val="tx2"/>
                </a:solidFill>
                <a:effectLst/>
                <a:latin typeface="+mj-lt"/>
                <a:cs typeface="Segoe UI" pitchFamily="34" charset="0"/>
              </a:defRPr>
            </a:lvl1pPr>
          </a:lstStyle>
          <a:p>
            <a:pPr defTabSz="932563"/>
            <a:endParaRPr lang="en-US" sz="4399" dirty="0">
              <a:solidFill>
                <a:srgbClr val="0078D7"/>
              </a:solidFill>
              <a:latin typeface="Segoe UI Light"/>
            </a:endParaRPr>
          </a:p>
        </p:txBody>
      </p:sp>
      <p:sp>
        <p:nvSpPr>
          <p:cNvPr id="5" name="Title 4">
            <a:extLst>
              <a:ext uri="{FF2B5EF4-FFF2-40B4-BE49-F238E27FC236}">
                <a16:creationId xmlns:a16="http://schemas.microsoft.com/office/drawing/2014/main" id="{DBD168A0-CA71-4FA8-86F8-37BDF3A3CBFA}"/>
              </a:ext>
            </a:extLst>
          </p:cNvPr>
          <p:cNvSpPr>
            <a:spLocks noGrp="1"/>
          </p:cNvSpPr>
          <p:nvPr>
            <p:ph type="title"/>
          </p:nvPr>
        </p:nvSpPr>
        <p:spPr/>
        <p:txBody>
          <a:bodyPr/>
          <a:lstStyle/>
          <a:p>
            <a:r>
              <a:rPr lang="en-US" dirty="0"/>
              <a:t>5 Steps to Powerful Unified Dashboards</a:t>
            </a:r>
          </a:p>
        </p:txBody>
      </p:sp>
      <p:grpSp>
        <p:nvGrpSpPr>
          <p:cNvPr id="74" name="Group 73">
            <a:extLst>
              <a:ext uri="{FF2B5EF4-FFF2-40B4-BE49-F238E27FC236}">
                <a16:creationId xmlns:a16="http://schemas.microsoft.com/office/drawing/2014/main" id="{6DCEB6F4-D0C9-4D3A-A23F-0CCE478BC345}"/>
              </a:ext>
            </a:extLst>
          </p:cNvPr>
          <p:cNvGrpSpPr/>
          <p:nvPr/>
        </p:nvGrpSpPr>
        <p:grpSpPr>
          <a:xfrm>
            <a:off x="5215802" y="2289708"/>
            <a:ext cx="1932650" cy="1090260"/>
            <a:chOff x="2490779" y="2289537"/>
            <a:chExt cx="1932924" cy="1090414"/>
          </a:xfrm>
        </p:grpSpPr>
        <p:sp>
          <p:nvSpPr>
            <p:cNvPr id="77" name="Rectangle 76">
              <a:extLst>
                <a:ext uri="{FF2B5EF4-FFF2-40B4-BE49-F238E27FC236}">
                  <a16:creationId xmlns:a16="http://schemas.microsoft.com/office/drawing/2014/main" id="{5625B2AF-5B66-4221-B16C-50FAF325E15E}"/>
                </a:ext>
              </a:extLst>
            </p:cNvPr>
            <p:cNvSpPr/>
            <p:nvPr/>
          </p:nvSpPr>
          <p:spPr>
            <a:xfrm>
              <a:off x="2490779" y="2557334"/>
              <a:ext cx="1932924" cy="822617"/>
            </a:xfrm>
            <a:prstGeom prst="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r>
                <a:rPr lang="en-US" sz="1399" dirty="0">
                  <a:solidFill>
                    <a:srgbClr val="FFFFFF"/>
                  </a:solidFill>
                  <a:latin typeface="Segoe UI Semilight"/>
                </a:rPr>
                <a:t>Map Power BI Data to Visio Shapes</a:t>
              </a:r>
            </a:p>
          </p:txBody>
        </p:sp>
        <p:sp>
          <p:nvSpPr>
            <p:cNvPr id="79" name="Oval 78">
              <a:extLst>
                <a:ext uri="{FF2B5EF4-FFF2-40B4-BE49-F238E27FC236}">
                  <a16:creationId xmlns:a16="http://schemas.microsoft.com/office/drawing/2014/main" id="{DFE6D718-8B16-4278-93A7-CF363D042691}"/>
                </a:ext>
              </a:extLst>
            </p:cNvPr>
            <p:cNvSpPr/>
            <p:nvPr/>
          </p:nvSpPr>
          <p:spPr bwMode="auto">
            <a:xfrm>
              <a:off x="3232854" y="2289537"/>
              <a:ext cx="438075" cy="438075"/>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2000" dirty="0">
                  <a:gradFill>
                    <a:gsLst>
                      <a:gs pos="0">
                        <a:srgbClr val="FFFFFF"/>
                      </a:gs>
                      <a:gs pos="100000">
                        <a:srgbClr val="FFFFFF"/>
                      </a:gs>
                    </a:gsLst>
                    <a:lin ang="5400000" scaled="0"/>
                  </a:gradFill>
                  <a:latin typeface="Segoe UI Semilight"/>
                </a:rPr>
                <a:t>3</a:t>
              </a:r>
            </a:p>
          </p:txBody>
        </p:sp>
      </p:grpSp>
      <p:grpSp>
        <p:nvGrpSpPr>
          <p:cNvPr id="80" name="Group 79">
            <a:extLst>
              <a:ext uri="{FF2B5EF4-FFF2-40B4-BE49-F238E27FC236}">
                <a16:creationId xmlns:a16="http://schemas.microsoft.com/office/drawing/2014/main" id="{53A300C3-55DB-4D36-B571-135444BB5ECA}"/>
              </a:ext>
            </a:extLst>
          </p:cNvPr>
          <p:cNvGrpSpPr/>
          <p:nvPr/>
        </p:nvGrpSpPr>
        <p:grpSpPr>
          <a:xfrm>
            <a:off x="7486825" y="2289710"/>
            <a:ext cx="1935197" cy="1092866"/>
            <a:chOff x="5012838" y="2289537"/>
            <a:chExt cx="1935471" cy="1093021"/>
          </a:xfrm>
        </p:grpSpPr>
        <p:sp>
          <p:nvSpPr>
            <p:cNvPr id="81" name="Rectangle 80">
              <a:extLst>
                <a:ext uri="{FF2B5EF4-FFF2-40B4-BE49-F238E27FC236}">
                  <a16:creationId xmlns:a16="http://schemas.microsoft.com/office/drawing/2014/main" id="{2350D9F8-BBF7-4FE4-8DF9-AA17453C4431}"/>
                </a:ext>
              </a:extLst>
            </p:cNvPr>
            <p:cNvSpPr/>
            <p:nvPr/>
          </p:nvSpPr>
          <p:spPr>
            <a:xfrm>
              <a:off x="5012838" y="2559941"/>
              <a:ext cx="1935471" cy="822617"/>
            </a:xfrm>
            <a:prstGeom prst="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r>
                <a:rPr lang="en-US" sz="1399" dirty="0">
                  <a:solidFill>
                    <a:srgbClr val="FFFFFF"/>
                  </a:solidFill>
                  <a:latin typeface="Segoe UI Semilight"/>
                </a:rPr>
                <a:t>Define Interaction with Data and Shapes</a:t>
              </a:r>
            </a:p>
          </p:txBody>
        </p:sp>
        <p:sp>
          <p:nvSpPr>
            <p:cNvPr id="82" name="Oval 81">
              <a:extLst>
                <a:ext uri="{FF2B5EF4-FFF2-40B4-BE49-F238E27FC236}">
                  <a16:creationId xmlns:a16="http://schemas.microsoft.com/office/drawing/2014/main" id="{8FBA3CFF-B37B-4377-807F-968D9C4AAAFA}"/>
                </a:ext>
              </a:extLst>
            </p:cNvPr>
            <p:cNvSpPr/>
            <p:nvPr/>
          </p:nvSpPr>
          <p:spPr bwMode="auto">
            <a:xfrm>
              <a:off x="5767491" y="2289537"/>
              <a:ext cx="438075" cy="438075"/>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2000" dirty="0">
                  <a:gradFill>
                    <a:gsLst>
                      <a:gs pos="0">
                        <a:srgbClr val="FFFFFF"/>
                      </a:gs>
                      <a:gs pos="100000">
                        <a:srgbClr val="FFFFFF"/>
                      </a:gs>
                    </a:gsLst>
                    <a:lin ang="5400000" scaled="0"/>
                  </a:gradFill>
                  <a:latin typeface="Segoe UI Semilight"/>
                </a:rPr>
                <a:t>4</a:t>
              </a:r>
            </a:p>
          </p:txBody>
        </p:sp>
      </p:grpSp>
      <p:sp>
        <p:nvSpPr>
          <p:cNvPr id="84" name="Rectangle 83">
            <a:extLst>
              <a:ext uri="{FF2B5EF4-FFF2-40B4-BE49-F238E27FC236}">
                <a16:creationId xmlns:a16="http://schemas.microsoft.com/office/drawing/2014/main" id="{6B7D89E2-8382-4D2D-90A0-9BD31603E37D}"/>
              </a:ext>
            </a:extLst>
          </p:cNvPr>
          <p:cNvSpPr/>
          <p:nvPr/>
        </p:nvSpPr>
        <p:spPr>
          <a:xfrm>
            <a:off x="673757" y="2557467"/>
            <a:ext cx="1932650" cy="822500"/>
          </a:xfrm>
          <a:prstGeom prst="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r>
              <a:rPr lang="en-US" sz="1399" dirty="0">
                <a:solidFill>
                  <a:srgbClr val="FFFFFF"/>
                </a:solidFill>
                <a:latin typeface="Segoe UI Semilight"/>
              </a:rPr>
              <a:t>Create Visio Diagrams </a:t>
            </a:r>
          </a:p>
        </p:txBody>
      </p:sp>
      <p:sp>
        <p:nvSpPr>
          <p:cNvPr id="85" name="Oval 84">
            <a:extLst>
              <a:ext uri="{FF2B5EF4-FFF2-40B4-BE49-F238E27FC236}">
                <a16:creationId xmlns:a16="http://schemas.microsoft.com/office/drawing/2014/main" id="{342FD863-51C8-4A9C-8598-B87C3FF3DD16}"/>
              </a:ext>
            </a:extLst>
          </p:cNvPr>
          <p:cNvSpPr/>
          <p:nvPr/>
        </p:nvSpPr>
        <p:spPr bwMode="auto">
          <a:xfrm>
            <a:off x="1421077" y="2289029"/>
            <a:ext cx="438012" cy="438012"/>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2000" dirty="0">
                <a:gradFill>
                  <a:gsLst>
                    <a:gs pos="0">
                      <a:srgbClr val="FFFFFF"/>
                    </a:gs>
                    <a:gs pos="100000">
                      <a:srgbClr val="FFFFFF"/>
                    </a:gs>
                  </a:gsLst>
                  <a:lin ang="5400000" scaled="0"/>
                </a:gradFill>
                <a:latin typeface="Segoe UI Semilight"/>
              </a:rPr>
              <a:t>1</a:t>
            </a:r>
          </a:p>
        </p:txBody>
      </p:sp>
      <p:sp>
        <p:nvSpPr>
          <p:cNvPr id="86" name="Rectangle 85">
            <a:extLst>
              <a:ext uri="{FF2B5EF4-FFF2-40B4-BE49-F238E27FC236}">
                <a16:creationId xmlns:a16="http://schemas.microsoft.com/office/drawing/2014/main" id="{3E82A369-1C13-4EEA-9C11-406F4ACAD92C}"/>
              </a:ext>
            </a:extLst>
          </p:cNvPr>
          <p:cNvSpPr/>
          <p:nvPr/>
        </p:nvSpPr>
        <p:spPr>
          <a:xfrm>
            <a:off x="673757" y="3378301"/>
            <a:ext cx="1932650" cy="2329704"/>
          </a:xfrm>
          <a:prstGeom prst="rect">
            <a:avLst/>
          </a:prstGeom>
          <a:solidFill>
            <a:schemeClr val="accent5">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endParaRPr lang="en-US" sz="1399" dirty="0">
              <a:solidFill>
                <a:srgbClr val="FFFFFF"/>
              </a:solidFill>
              <a:latin typeface="Segoe UI Semilight"/>
            </a:endParaRPr>
          </a:p>
        </p:txBody>
      </p:sp>
      <p:grpSp>
        <p:nvGrpSpPr>
          <p:cNvPr id="87" name="Group 86">
            <a:extLst>
              <a:ext uri="{FF2B5EF4-FFF2-40B4-BE49-F238E27FC236}">
                <a16:creationId xmlns:a16="http://schemas.microsoft.com/office/drawing/2014/main" id="{2F1F6862-D80D-4F10-98A4-CB5FA7F1919F}"/>
              </a:ext>
            </a:extLst>
          </p:cNvPr>
          <p:cNvGrpSpPr/>
          <p:nvPr/>
        </p:nvGrpSpPr>
        <p:grpSpPr>
          <a:xfrm>
            <a:off x="9760395" y="2289710"/>
            <a:ext cx="1935197" cy="1092866"/>
            <a:chOff x="5012838" y="2289537"/>
            <a:chExt cx="1935471" cy="1093021"/>
          </a:xfrm>
        </p:grpSpPr>
        <p:sp>
          <p:nvSpPr>
            <p:cNvPr id="88" name="Rectangle 87">
              <a:extLst>
                <a:ext uri="{FF2B5EF4-FFF2-40B4-BE49-F238E27FC236}">
                  <a16:creationId xmlns:a16="http://schemas.microsoft.com/office/drawing/2014/main" id="{6D82EFC8-DFFD-473E-9AFD-463DF8017D66}"/>
                </a:ext>
              </a:extLst>
            </p:cNvPr>
            <p:cNvSpPr/>
            <p:nvPr/>
          </p:nvSpPr>
          <p:spPr>
            <a:xfrm>
              <a:off x="5012838" y="2559941"/>
              <a:ext cx="1935471" cy="822617"/>
            </a:xfrm>
            <a:prstGeom prst="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r>
                <a:rPr lang="en-US" sz="1399" dirty="0">
                  <a:solidFill>
                    <a:srgbClr val="FFFFFF"/>
                  </a:solidFill>
                  <a:latin typeface="Segoe UI Semilight"/>
                </a:rPr>
                <a:t>Share the Dashboard</a:t>
              </a:r>
            </a:p>
          </p:txBody>
        </p:sp>
        <p:sp>
          <p:nvSpPr>
            <p:cNvPr id="89" name="Oval 88">
              <a:extLst>
                <a:ext uri="{FF2B5EF4-FFF2-40B4-BE49-F238E27FC236}">
                  <a16:creationId xmlns:a16="http://schemas.microsoft.com/office/drawing/2014/main" id="{0E5E67E3-5A46-4D39-8829-F5DC67200AB3}"/>
                </a:ext>
              </a:extLst>
            </p:cNvPr>
            <p:cNvSpPr/>
            <p:nvPr/>
          </p:nvSpPr>
          <p:spPr bwMode="auto">
            <a:xfrm>
              <a:off x="5767491" y="2289537"/>
              <a:ext cx="438075" cy="438075"/>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2000" dirty="0">
                  <a:gradFill>
                    <a:gsLst>
                      <a:gs pos="0">
                        <a:srgbClr val="FFFFFF"/>
                      </a:gs>
                      <a:gs pos="100000">
                        <a:srgbClr val="FFFFFF"/>
                      </a:gs>
                    </a:gsLst>
                    <a:lin ang="5400000" scaled="0"/>
                  </a:gradFill>
                  <a:latin typeface="Segoe UI Semilight"/>
                </a:rPr>
                <a:t>5</a:t>
              </a:r>
            </a:p>
          </p:txBody>
        </p:sp>
      </p:grpSp>
      <p:sp>
        <p:nvSpPr>
          <p:cNvPr id="90" name="Rectangle 89">
            <a:extLst>
              <a:ext uri="{FF2B5EF4-FFF2-40B4-BE49-F238E27FC236}">
                <a16:creationId xmlns:a16="http://schemas.microsoft.com/office/drawing/2014/main" id="{F675BA10-7503-46D4-9859-78ABAF2DBF67}"/>
              </a:ext>
            </a:extLst>
          </p:cNvPr>
          <p:cNvSpPr/>
          <p:nvPr/>
        </p:nvSpPr>
        <p:spPr>
          <a:xfrm>
            <a:off x="2944779" y="2557467"/>
            <a:ext cx="1932650" cy="822500"/>
          </a:xfrm>
          <a:prstGeom prst="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r>
              <a:rPr lang="en-US" sz="1399" dirty="0">
                <a:solidFill>
                  <a:srgbClr val="FFFFFF"/>
                </a:solidFill>
                <a:latin typeface="Segoe UI Semilight"/>
              </a:rPr>
              <a:t>Import to Power BI</a:t>
            </a:r>
          </a:p>
        </p:txBody>
      </p:sp>
      <p:sp>
        <p:nvSpPr>
          <p:cNvPr id="91" name="Oval 90">
            <a:extLst>
              <a:ext uri="{FF2B5EF4-FFF2-40B4-BE49-F238E27FC236}">
                <a16:creationId xmlns:a16="http://schemas.microsoft.com/office/drawing/2014/main" id="{5799FC2C-A068-439F-901F-48C129291076}"/>
              </a:ext>
            </a:extLst>
          </p:cNvPr>
          <p:cNvSpPr/>
          <p:nvPr/>
        </p:nvSpPr>
        <p:spPr bwMode="auto">
          <a:xfrm>
            <a:off x="3692099" y="2289029"/>
            <a:ext cx="438012" cy="438012"/>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2000" dirty="0">
                <a:gradFill>
                  <a:gsLst>
                    <a:gs pos="0">
                      <a:srgbClr val="FFFFFF"/>
                    </a:gs>
                    <a:gs pos="100000">
                      <a:srgbClr val="FFFFFF"/>
                    </a:gs>
                  </a:gsLst>
                  <a:lin ang="5400000" scaled="0"/>
                </a:gradFill>
                <a:latin typeface="Segoe UI Semilight"/>
              </a:rPr>
              <a:t>2</a:t>
            </a:r>
          </a:p>
        </p:txBody>
      </p:sp>
      <p:sp>
        <p:nvSpPr>
          <p:cNvPr id="92" name="Rectangle 91">
            <a:extLst>
              <a:ext uri="{FF2B5EF4-FFF2-40B4-BE49-F238E27FC236}">
                <a16:creationId xmlns:a16="http://schemas.microsoft.com/office/drawing/2014/main" id="{B1D120E7-AB48-4DCA-9763-674EAE643FDD}"/>
              </a:ext>
            </a:extLst>
          </p:cNvPr>
          <p:cNvSpPr/>
          <p:nvPr/>
        </p:nvSpPr>
        <p:spPr>
          <a:xfrm>
            <a:off x="2951477" y="3378301"/>
            <a:ext cx="1932650" cy="2329704"/>
          </a:xfrm>
          <a:prstGeom prst="rect">
            <a:avLst/>
          </a:prstGeom>
          <a:solidFill>
            <a:schemeClr val="accent5">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endParaRPr lang="en-US" sz="1399" dirty="0">
              <a:solidFill>
                <a:srgbClr val="FFFFFF"/>
              </a:solidFill>
              <a:latin typeface="Segoe UI Semilight"/>
            </a:endParaRPr>
          </a:p>
        </p:txBody>
      </p:sp>
      <p:sp>
        <p:nvSpPr>
          <p:cNvPr id="93" name="Rectangle 92">
            <a:extLst>
              <a:ext uri="{FF2B5EF4-FFF2-40B4-BE49-F238E27FC236}">
                <a16:creationId xmlns:a16="http://schemas.microsoft.com/office/drawing/2014/main" id="{980A50AB-D0C8-43A1-A630-9448D738502E}"/>
              </a:ext>
            </a:extLst>
          </p:cNvPr>
          <p:cNvSpPr/>
          <p:nvPr/>
        </p:nvSpPr>
        <p:spPr>
          <a:xfrm>
            <a:off x="5221584" y="3378301"/>
            <a:ext cx="1932650" cy="2329704"/>
          </a:xfrm>
          <a:prstGeom prst="rect">
            <a:avLst/>
          </a:prstGeom>
          <a:solidFill>
            <a:schemeClr val="accent5">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endParaRPr lang="en-US" sz="1399" dirty="0">
              <a:solidFill>
                <a:srgbClr val="FFFFFF"/>
              </a:solidFill>
              <a:latin typeface="Segoe UI Semilight"/>
            </a:endParaRPr>
          </a:p>
        </p:txBody>
      </p:sp>
      <p:sp>
        <p:nvSpPr>
          <p:cNvPr id="94" name="Rectangle 93">
            <a:extLst>
              <a:ext uri="{FF2B5EF4-FFF2-40B4-BE49-F238E27FC236}">
                <a16:creationId xmlns:a16="http://schemas.microsoft.com/office/drawing/2014/main" id="{85DA2EF0-53D0-4CF8-96AD-E0B2A5F43854}"/>
              </a:ext>
            </a:extLst>
          </p:cNvPr>
          <p:cNvSpPr/>
          <p:nvPr/>
        </p:nvSpPr>
        <p:spPr>
          <a:xfrm>
            <a:off x="7480128" y="3378301"/>
            <a:ext cx="1932650" cy="2329704"/>
          </a:xfrm>
          <a:prstGeom prst="rect">
            <a:avLst/>
          </a:prstGeom>
          <a:solidFill>
            <a:schemeClr val="accent5">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endParaRPr lang="en-US" sz="1399" dirty="0">
              <a:solidFill>
                <a:srgbClr val="FFFFFF"/>
              </a:solidFill>
              <a:latin typeface="Segoe UI Semilight"/>
            </a:endParaRPr>
          </a:p>
        </p:txBody>
      </p:sp>
      <p:sp>
        <p:nvSpPr>
          <p:cNvPr id="95" name="Rectangle 94">
            <a:extLst>
              <a:ext uri="{FF2B5EF4-FFF2-40B4-BE49-F238E27FC236}">
                <a16:creationId xmlns:a16="http://schemas.microsoft.com/office/drawing/2014/main" id="{09F5D822-740B-4EB1-9FE4-5E5CC3C0CC32}"/>
              </a:ext>
            </a:extLst>
          </p:cNvPr>
          <p:cNvSpPr/>
          <p:nvPr/>
        </p:nvSpPr>
        <p:spPr>
          <a:xfrm>
            <a:off x="9761668" y="3378301"/>
            <a:ext cx="1932650" cy="2329704"/>
          </a:xfrm>
          <a:prstGeom prst="rect">
            <a:avLst/>
          </a:prstGeom>
          <a:solidFill>
            <a:schemeClr val="accent5">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530" tIns="113530" rIns="113530" bIns="113530" numCol="1" spcCol="1270" anchor="ctr" anchorCtr="0">
            <a:noAutofit/>
          </a:bodyPr>
          <a:lstStyle/>
          <a:p>
            <a:pPr algn="ctr" defTabSz="799946">
              <a:lnSpc>
                <a:spcPct val="90000"/>
              </a:lnSpc>
              <a:spcBef>
                <a:spcPct val="0"/>
              </a:spcBef>
              <a:spcAft>
                <a:spcPct val="35000"/>
              </a:spcAft>
            </a:pPr>
            <a:endParaRPr lang="en-US" sz="1399" dirty="0">
              <a:solidFill>
                <a:srgbClr val="FFFFFF"/>
              </a:solidFill>
              <a:latin typeface="Segoe UI Semilight"/>
            </a:endParaRPr>
          </a:p>
        </p:txBody>
      </p:sp>
      <p:grpSp>
        <p:nvGrpSpPr>
          <p:cNvPr id="96" name="Group 95">
            <a:extLst>
              <a:ext uri="{FF2B5EF4-FFF2-40B4-BE49-F238E27FC236}">
                <a16:creationId xmlns:a16="http://schemas.microsoft.com/office/drawing/2014/main" id="{589278AF-24BF-4B5D-8812-A63A08AC0EA7}"/>
              </a:ext>
            </a:extLst>
          </p:cNvPr>
          <p:cNvGrpSpPr/>
          <p:nvPr/>
        </p:nvGrpSpPr>
        <p:grpSpPr>
          <a:xfrm>
            <a:off x="1055562" y="3743472"/>
            <a:ext cx="1169040" cy="1670764"/>
            <a:chOff x="228784" y="2672502"/>
            <a:chExt cx="1169206" cy="1671001"/>
          </a:xfrm>
        </p:grpSpPr>
        <p:pic>
          <p:nvPicPr>
            <p:cNvPr id="97" name="Graphic 96">
              <a:extLst>
                <a:ext uri="{FF2B5EF4-FFF2-40B4-BE49-F238E27FC236}">
                  <a16:creationId xmlns:a16="http://schemas.microsoft.com/office/drawing/2014/main" id="{E2B23241-C5D1-4B1A-B091-E8E4ABA56B5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107" b="21107"/>
            <a:stretch/>
          </p:blipFill>
          <p:spPr>
            <a:xfrm>
              <a:off x="338060" y="3177382"/>
              <a:ext cx="950653" cy="916613"/>
            </a:xfrm>
            <a:prstGeom prst="rect">
              <a:avLst/>
            </a:prstGeom>
          </p:spPr>
        </p:pic>
        <p:sp>
          <p:nvSpPr>
            <p:cNvPr id="98" name="Freeform: Shape 97">
              <a:extLst>
                <a:ext uri="{FF2B5EF4-FFF2-40B4-BE49-F238E27FC236}">
                  <a16:creationId xmlns:a16="http://schemas.microsoft.com/office/drawing/2014/main" id="{6D68200C-80B0-45D0-BA89-F2D736AB636F}"/>
                </a:ext>
              </a:extLst>
            </p:cNvPr>
            <p:cNvSpPr/>
            <p:nvPr/>
          </p:nvSpPr>
          <p:spPr bwMode="auto">
            <a:xfrm>
              <a:off x="228784" y="2672502"/>
              <a:ext cx="1169206" cy="1671001"/>
            </a:xfrm>
            <a:custGeom>
              <a:avLst/>
              <a:gdLst>
                <a:gd name="connsiteX0" fmla="*/ 829751 w 1169206"/>
                <a:gd name="connsiteY0" fmla="*/ 67780 h 1671001"/>
                <a:gd name="connsiteX1" fmla="*/ 829751 w 1169206"/>
                <a:gd name="connsiteY1" fmla="*/ 358083 h 1671001"/>
                <a:gd name="connsiteX2" fmla="*/ 829752 w 1169206"/>
                <a:gd name="connsiteY2" fmla="*/ 358083 h 1671001"/>
                <a:gd name="connsiteX3" fmla="*/ 829752 w 1169206"/>
                <a:gd name="connsiteY3" fmla="*/ 67781 h 1671001"/>
                <a:gd name="connsiteX4" fmla="*/ 37716 w 1169206"/>
                <a:gd name="connsiteY4" fmla="*/ 39790 h 1671001"/>
                <a:gd name="connsiteX5" fmla="*/ 37716 w 1169206"/>
                <a:gd name="connsiteY5" fmla="*/ 1631214 h 1671001"/>
                <a:gd name="connsiteX6" fmla="*/ 1131479 w 1169206"/>
                <a:gd name="connsiteY6" fmla="*/ 1631214 h 1671001"/>
                <a:gd name="connsiteX7" fmla="*/ 1131479 w 1169206"/>
                <a:gd name="connsiteY7" fmla="*/ 397870 h 1671001"/>
                <a:gd name="connsiteX8" fmla="*/ 810893 w 1169206"/>
                <a:gd name="connsiteY8" fmla="*/ 397870 h 1671001"/>
                <a:gd name="connsiteX9" fmla="*/ 792035 w 1169206"/>
                <a:gd name="connsiteY9" fmla="*/ 377976 h 1671001"/>
                <a:gd name="connsiteX10" fmla="*/ 792035 w 1169206"/>
                <a:gd name="connsiteY10" fmla="*/ 39790 h 1671001"/>
                <a:gd name="connsiteX11" fmla="*/ 18858 w 1169206"/>
                <a:gd name="connsiteY11" fmla="*/ 4 h 1671001"/>
                <a:gd name="connsiteX12" fmla="*/ 810893 w 1169206"/>
                <a:gd name="connsiteY12" fmla="*/ 4 h 1671001"/>
                <a:gd name="connsiteX13" fmla="*/ 824448 w 1169206"/>
                <a:gd name="connsiteY13" fmla="*/ 5613 h 1671001"/>
                <a:gd name="connsiteX14" fmla="*/ 1163891 w 1169206"/>
                <a:gd name="connsiteY14" fmla="*/ 363693 h 1671001"/>
                <a:gd name="connsiteX15" fmla="*/ 1169195 w 1169206"/>
                <a:gd name="connsiteY15" fmla="*/ 377976 h 1671001"/>
                <a:gd name="connsiteX16" fmla="*/ 1169195 w 1169206"/>
                <a:gd name="connsiteY16" fmla="*/ 1651108 h 1671001"/>
                <a:gd name="connsiteX17" fmla="*/ 1150336 w 1169206"/>
                <a:gd name="connsiteY17" fmla="*/ 1671001 h 1671001"/>
                <a:gd name="connsiteX18" fmla="*/ 18858 w 1169206"/>
                <a:gd name="connsiteY18" fmla="*/ 1671001 h 1671001"/>
                <a:gd name="connsiteX19" fmla="*/ 0 w 1169206"/>
                <a:gd name="connsiteY19" fmla="*/ 1651108 h 1671001"/>
                <a:gd name="connsiteX20" fmla="*/ 0 w 1169206"/>
                <a:gd name="connsiteY20" fmla="*/ 19897 h 1671001"/>
                <a:gd name="connsiteX21" fmla="*/ 18858 w 1169206"/>
                <a:gd name="connsiteY21" fmla="*/ 4 h 167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9206" h="1671001">
                  <a:moveTo>
                    <a:pt x="829751" y="67780"/>
                  </a:moveTo>
                  <a:lnTo>
                    <a:pt x="829751" y="358083"/>
                  </a:lnTo>
                  <a:lnTo>
                    <a:pt x="829752" y="358083"/>
                  </a:lnTo>
                  <a:lnTo>
                    <a:pt x="829752" y="67781"/>
                  </a:lnTo>
                  <a:close/>
                  <a:moveTo>
                    <a:pt x="37716" y="39790"/>
                  </a:moveTo>
                  <a:lnTo>
                    <a:pt x="37716" y="1631214"/>
                  </a:lnTo>
                  <a:lnTo>
                    <a:pt x="1131479" y="1631214"/>
                  </a:lnTo>
                  <a:lnTo>
                    <a:pt x="1131479" y="397870"/>
                  </a:lnTo>
                  <a:lnTo>
                    <a:pt x="810893" y="397870"/>
                  </a:lnTo>
                  <a:cubicBezTo>
                    <a:pt x="801019" y="397870"/>
                    <a:pt x="792035" y="388400"/>
                    <a:pt x="792035" y="377976"/>
                  </a:cubicBezTo>
                  <a:lnTo>
                    <a:pt x="792035" y="39790"/>
                  </a:lnTo>
                  <a:close/>
                  <a:moveTo>
                    <a:pt x="18858" y="4"/>
                  </a:moveTo>
                  <a:lnTo>
                    <a:pt x="810893" y="4"/>
                  </a:lnTo>
                  <a:cubicBezTo>
                    <a:pt x="815874" y="-115"/>
                    <a:pt x="820871" y="1954"/>
                    <a:pt x="824448" y="5613"/>
                  </a:cubicBezTo>
                  <a:lnTo>
                    <a:pt x="1163891" y="363693"/>
                  </a:lnTo>
                  <a:cubicBezTo>
                    <a:pt x="1167347" y="367453"/>
                    <a:pt x="1169383" y="372725"/>
                    <a:pt x="1169195" y="377976"/>
                  </a:cubicBezTo>
                  <a:lnTo>
                    <a:pt x="1169195" y="1651108"/>
                  </a:lnTo>
                  <a:cubicBezTo>
                    <a:pt x="1169192" y="1661652"/>
                    <a:pt x="1160210" y="1671001"/>
                    <a:pt x="1150336" y="1671001"/>
                  </a:cubicBezTo>
                  <a:lnTo>
                    <a:pt x="18858" y="1671001"/>
                  </a:lnTo>
                  <a:cubicBezTo>
                    <a:pt x="8984" y="1671001"/>
                    <a:pt x="0" y="1661652"/>
                    <a:pt x="0" y="1651108"/>
                  </a:cubicBezTo>
                  <a:lnTo>
                    <a:pt x="0" y="19897"/>
                  </a:lnTo>
                  <a:cubicBezTo>
                    <a:pt x="-4" y="11542"/>
                    <a:pt x="6366" y="44"/>
                    <a:pt x="18858" y="4"/>
                  </a:cubicBezTo>
                  <a:close/>
                </a:path>
              </a:pathLst>
            </a:cu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noAutofit/>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grpSp>
      <p:pic>
        <p:nvPicPr>
          <p:cNvPr id="99" name="Picture 2" descr="https://seeklogo.com/images/M/microsoft-visio-logo-723A83B164-seeklogo.com.png">
            <a:extLst>
              <a:ext uri="{FF2B5EF4-FFF2-40B4-BE49-F238E27FC236}">
                <a16:creationId xmlns:a16="http://schemas.microsoft.com/office/drawing/2014/main" id="{4D70979C-3467-4F06-9C41-4A8D35DB5B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5566" y="3494690"/>
            <a:ext cx="529320" cy="497562"/>
          </a:xfrm>
          <a:prstGeom prst="rect">
            <a:avLst/>
          </a:prstGeom>
          <a:solidFill>
            <a:srgbClr val="E3E3E3"/>
          </a:solidFill>
          <a:extLst/>
        </p:spPr>
      </p:pic>
      <p:pic>
        <p:nvPicPr>
          <p:cNvPr id="100" name="Picture 99">
            <a:extLst>
              <a:ext uri="{FF2B5EF4-FFF2-40B4-BE49-F238E27FC236}">
                <a16:creationId xmlns:a16="http://schemas.microsoft.com/office/drawing/2014/main" id="{87AE061B-21F2-4C2E-96C2-C49C6EEA7405}"/>
              </a:ext>
            </a:extLst>
          </p:cNvPr>
          <p:cNvPicPr>
            <a:picLocks noChangeAspect="1"/>
          </p:cNvPicPr>
          <p:nvPr/>
        </p:nvPicPr>
        <p:blipFill>
          <a:blip r:embed="rId6"/>
          <a:stretch>
            <a:fillRect/>
          </a:stretch>
        </p:blipFill>
        <p:spPr>
          <a:xfrm>
            <a:off x="5362118" y="4096857"/>
            <a:ext cx="1639098" cy="963990"/>
          </a:xfrm>
          <a:prstGeom prst="rect">
            <a:avLst/>
          </a:prstGeom>
        </p:spPr>
      </p:pic>
      <p:pic>
        <p:nvPicPr>
          <p:cNvPr id="101" name="Graphic 100">
            <a:extLst>
              <a:ext uri="{FF2B5EF4-FFF2-40B4-BE49-F238E27FC236}">
                <a16:creationId xmlns:a16="http://schemas.microsoft.com/office/drawing/2014/main" id="{C5623C05-CDF0-405F-9983-349B6358273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107" b="21107"/>
          <a:stretch/>
        </p:blipFill>
        <p:spPr>
          <a:xfrm>
            <a:off x="5604197" y="4216935"/>
            <a:ext cx="716926" cy="691253"/>
          </a:xfrm>
          <a:prstGeom prst="rect">
            <a:avLst/>
          </a:prstGeom>
        </p:spPr>
      </p:pic>
      <p:grpSp>
        <p:nvGrpSpPr>
          <p:cNvPr id="102" name="Group 101">
            <a:extLst>
              <a:ext uri="{FF2B5EF4-FFF2-40B4-BE49-F238E27FC236}">
                <a16:creationId xmlns:a16="http://schemas.microsoft.com/office/drawing/2014/main" id="{BC878464-B7B4-4EAC-8079-28F932BCD5D0}"/>
              </a:ext>
            </a:extLst>
          </p:cNvPr>
          <p:cNvGrpSpPr/>
          <p:nvPr/>
        </p:nvGrpSpPr>
        <p:grpSpPr>
          <a:xfrm>
            <a:off x="6587821" y="4216934"/>
            <a:ext cx="337683" cy="699361"/>
            <a:chOff x="4316989" y="4217036"/>
            <a:chExt cx="337731" cy="699460"/>
          </a:xfrm>
        </p:grpSpPr>
        <p:sp>
          <p:nvSpPr>
            <p:cNvPr id="103" name="Rectangle 102">
              <a:extLst>
                <a:ext uri="{FF2B5EF4-FFF2-40B4-BE49-F238E27FC236}">
                  <a16:creationId xmlns:a16="http://schemas.microsoft.com/office/drawing/2014/main" id="{71849FCC-A901-4292-88FE-2813D1505158}"/>
                </a:ext>
              </a:extLst>
            </p:cNvPr>
            <p:cNvSpPr/>
            <p:nvPr/>
          </p:nvSpPr>
          <p:spPr bwMode="auto">
            <a:xfrm>
              <a:off x="4316989" y="4217036"/>
              <a:ext cx="337731" cy="94556"/>
            </a:xfrm>
            <a:prstGeom prst="rect">
              <a:avLst/>
            </a:prstGeom>
            <a:solidFill>
              <a:srgbClr val="73737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04" name="Rectangle 103">
              <a:extLst>
                <a:ext uri="{FF2B5EF4-FFF2-40B4-BE49-F238E27FC236}">
                  <a16:creationId xmlns:a16="http://schemas.microsoft.com/office/drawing/2014/main" id="{631AF728-B3DC-4D99-9A78-B6A71F968066}"/>
                </a:ext>
              </a:extLst>
            </p:cNvPr>
            <p:cNvSpPr/>
            <p:nvPr/>
          </p:nvSpPr>
          <p:spPr bwMode="auto">
            <a:xfrm>
              <a:off x="4316989" y="4368262"/>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05" name="Rectangle 104">
              <a:extLst>
                <a:ext uri="{FF2B5EF4-FFF2-40B4-BE49-F238E27FC236}">
                  <a16:creationId xmlns:a16="http://schemas.microsoft.com/office/drawing/2014/main" id="{285D2685-0508-478C-ACAE-AA1611D3EE7A}"/>
                </a:ext>
              </a:extLst>
            </p:cNvPr>
            <p:cNvSpPr/>
            <p:nvPr/>
          </p:nvSpPr>
          <p:spPr bwMode="auto">
            <a:xfrm>
              <a:off x="4316989" y="4519488"/>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06" name="Rectangle 105">
              <a:extLst>
                <a:ext uri="{FF2B5EF4-FFF2-40B4-BE49-F238E27FC236}">
                  <a16:creationId xmlns:a16="http://schemas.microsoft.com/office/drawing/2014/main" id="{E0EA109D-A7F5-4C94-A42A-A76D48C9E8D6}"/>
                </a:ext>
              </a:extLst>
            </p:cNvPr>
            <p:cNvSpPr/>
            <p:nvPr/>
          </p:nvSpPr>
          <p:spPr bwMode="auto">
            <a:xfrm>
              <a:off x="4316989" y="4670714"/>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07" name="Rectangle 106">
              <a:extLst>
                <a:ext uri="{FF2B5EF4-FFF2-40B4-BE49-F238E27FC236}">
                  <a16:creationId xmlns:a16="http://schemas.microsoft.com/office/drawing/2014/main" id="{458F2DD6-2943-4136-99DF-B837AB6ADFC7}"/>
                </a:ext>
              </a:extLst>
            </p:cNvPr>
            <p:cNvSpPr/>
            <p:nvPr/>
          </p:nvSpPr>
          <p:spPr bwMode="auto">
            <a:xfrm>
              <a:off x="4316989" y="4821940"/>
              <a:ext cx="337731" cy="94556"/>
            </a:xfrm>
            <a:prstGeom prst="rect">
              <a:avLst/>
            </a:prstGeom>
            <a:solidFill>
              <a:srgbClr val="73737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grpSp>
      <p:pic>
        <p:nvPicPr>
          <p:cNvPr id="108" name="Picture 107">
            <a:extLst>
              <a:ext uri="{FF2B5EF4-FFF2-40B4-BE49-F238E27FC236}">
                <a16:creationId xmlns:a16="http://schemas.microsoft.com/office/drawing/2014/main" id="{56EE8E60-D966-4884-9EF8-B5CA4A0ECB1F}"/>
              </a:ext>
            </a:extLst>
          </p:cNvPr>
          <p:cNvPicPr>
            <a:picLocks noChangeAspect="1"/>
          </p:cNvPicPr>
          <p:nvPr/>
        </p:nvPicPr>
        <p:blipFill rotWithShape="1">
          <a:blip r:embed="rId7"/>
          <a:srcRect t="22130" b="19020"/>
          <a:stretch/>
        </p:blipFill>
        <p:spPr>
          <a:xfrm>
            <a:off x="3410480" y="3505706"/>
            <a:ext cx="1299951" cy="438606"/>
          </a:xfrm>
          <a:prstGeom prst="rect">
            <a:avLst/>
          </a:prstGeom>
        </p:spPr>
      </p:pic>
      <p:pic>
        <p:nvPicPr>
          <p:cNvPr id="109" name="Graphic 108">
            <a:extLst>
              <a:ext uri="{FF2B5EF4-FFF2-40B4-BE49-F238E27FC236}">
                <a16:creationId xmlns:a16="http://schemas.microsoft.com/office/drawing/2014/main" id="{3D5AC714-E809-435A-9A84-94A2C1DCED5B}"/>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t="3835" b="16165"/>
          <a:stretch/>
        </p:blipFill>
        <p:spPr>
          <a:xfrm>
            <a:off x="5938370" y="3400144"/>
            <a:ext cx="1298901" cy="1298901"/>
          </a:xfrm>
          <a:prstGeom prst="rect">
            <a:avLst/>
          </a:prstGeom>
        </p:spPr>
      </p:pic>
      <p:pic>
        <p:nvPicPr>
          <p:cNvPr id="110" name="Picture 109">
            <a:extLst>
              <a:ext uri="{FF2B5EF4-FFF2-40B4-BE49-F238E27FC236}">
                <a16:creationId xmlns:a16="http://schemas.microsoft.com/office/drawing/2014/main" id="{6179A511-B647-46F2-A353-B871D0E75BD7}"/>
              </a:ext>
            </a:extLst>
          </p:cNvPr>
          <p:cNvPicPr>
            <a:picLocks noChangeAspect="1"/>
          </p:cNvPicPr>
          <p:nvPr/>
        </p:nvPicPr>
        <p:blipFill>
          <a:blip r:embed="rId6"/>
          <a:stretch>
            <a:fillRect/>
          </a:stretch>
        </p:blipFill>
        <p:spPr>
          <a:xfrm>
            <a:off x="7620596" y="4096857"/>
            <a:ext cx="1639098" cy="963990"/>
          </a:xfrm>
          <a:prstGeom prst="rect">
            <a:avLst/>
          </a:prstGeom>
        </p:spPr>
      </p:pic>
      <p:grpSp>
        <p:nvGrpSpPr>
          <p:cNvPr id="111" name="Group 110">
            <a:extLst>
              <a:ext uri="{FF2B5EF4-FFF2-40B4-BE49-F238E27FC236}">
                <a16:creationId xmlns:a16="http://schemas.microsoft.com/office/drawing/2014/main" id="{07D25A96-DF06-4FC7-A956-2DD8FF9075F1}"/>
              </a:ext>
            </a:extLst>
          </p:cNvPr>
          <p:cNvGrpSpPr/>
          <p:nvPr/>
        </p:nvGrpSpPr>
        <p:grpSpPr>
          <a:xfrm>
            <a:off x="8846300" y="4216934"/>
            <a:ext cx="337683" cy="699361"/>
            <a:chOff x="4316989" y="4217036"/>
            <a:chExt cx="337731" cy="699460"/>
          </a:xfrm>
        </p:grpSpPr>
        <p:sp>
          <p:nvSpPr>
            <p:cNvPr id="112" name="Rectangle 111">
              <a:extLst>
                <a:ext uri="{FF2B5EF4-FFF2-40B4-BE49-F238E27FC236}">
                  <a16:creationId xmlns:a16="http://schemas.microsoft.com/office/drawing/2014/main" id="{BB67EC2B-A89E-4E0B-9580-A908876452FD}"/>
                </a:ext>
              </a:extLst>
            </p:cNvPr>
            <p:cNvSpPr/>
            <p:nvPr/>
          </p:nvSpPr>
          <p:spPr bwMode="auto">
            <a:xfrm>
              <a:off x="4316989" y="4217036"/>
              <a:ext cx="337731" cy="94556"/>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13" name="Rectangle 112">
              <a:extLst>
                <a:ext uri="{FF2B5EF4-FFF2-40B4-BE49-F238E27FC236}">
                  <a16:creationId xmlns:a16="http://schemas.microsoft.com/office/drawing/2014/main" id="{C824D83C-FBC3-44C4-8BCB-CB7960689105}"/>
                </a:ext>
              </a:extLst>
            </p:cNvPr>
            <p:cNvSpPr/>
            <p:nvPr/>
          </p:nvSpPr>
          <p:spPr bwMode="auto">
            <a:xfrm>
              <a:off x="4316989" y="4368262"/>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14" name="Rectangle 113">
              <a:extLst>
                <a:ext uri="{FF2B5EF4-FFF2-40B4-BE49-F238E27FC236}">
                  <a16:creationId xmlns:a16="http://schemas.microsoft.com/office/drawing/2014/main" id="{3B322C8A-CF1C-4353-B199-30E05A1E0DA7}"/>
                </a:ext>
              </a:extLst>
            </p:cNvPr>
            <p:cNvSpPr/>
            <p:nvPr/>
          </p:nvSpPr>
          <p:spPr bwMode="auto">
            <a:xfrm>
              <a:off x="4316989" y="4519488"/>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15" name="Rectangle 114">
              <a:extLst>
                <a:ext uri="{FF2B5EF4-FFF2-40B4-BE49-F238E27FC236}">
                  <a16:creationId xmlns:a16="http://schemas.microsoft.com/office/drawing/2014/main" id="{CBA72401-C1AC-4042-8092-4F91620ED4AE}"/>
                </a:ext>
              </a:extLst>
            </p:cNvPr>
            <p:cNvSpPr/>
            <p:nvPr/>
          </p:nvSpPr>
          <p:spPr bwMode="auto">
            <a:xfrm>
              <a:off x="4316989" y="4670714"/>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16" name="Rectangle 115">
              <a:extLst>
                <a:ext uri="{FF2B5EF4-FFF2-40B4-BE49-F238E27FC236}">
                  <a16:creationId xmlns:a16="http://schemas.microsoft.com/office/drawing/2014/main" id="{404A34C2-C1C2-4BD3-9B98-48991F09A6DD}"/>
                </a:ext>
              </a:extLst>
            </p:cNvPr>
            <p:cNvSpPr/>
            <p:nvPr/>
          </p:nvSpPr>
          <p:spPr bwMode="auto">
            <a:xfrm>
              <a:off x="4316989" y="4821940"/>
              <a:ext cx="337731" cy="94556"/>
            </a:xfrm>
            <a:prstGeom prst="rect">
              <a:avLst/>
            </a:prstGeom>
            <a:solidFill>
              <a:srgbClr val="73737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grpSp>
      <p:sp>
        <p:nvSpPr>
          <p:cNvPr id="117" name="Rectangle 116">
            <a:extLst>
              <a:ext uri="{FF2B5EF4-FFF2-40B4-BE49-F238E27FC236}">
                <a16:creationId xmlns:a16="http://schemas.microsoft.com/office/drawing/2014/main" id="{A0EA600E-B4D7-4FAA-BACA-90E701836996}"/>
              </a:ext>
            </a:extLst>
          </p:cNvPr>
          <p:cNvSpPr/>
          <p:nvPr/>
        </p:nvSpPr>
        <p:spPr bwMode="auto">
          <a:xfrm>
            <a:off x="8137524" y="4248281"/>
            <a:ext cx="168842" cy="119858"/>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18" name="Rectangle 117">
            <a:extLst>
              <a:ext uri="{FF2B5EF4-FFF2-40B4-BE49-F238E27FC236}">
                <a16:creationId xmlns:a16="http://schemas.microsoft.com/office/drawing/2014/main" id="{BD5A1401-C209-475D-9D5D-0784424236B1}"/>
              </a:ext>
            </a:extLst>
          </p:cNvPr>
          <p:cNvSpPr/>
          <p:nvPr/>
        </p:nvSpPr>
        <p:spPr bwMode="auto">
          <a:xfrm>
            <a:off x="7889441" y="4532127"/>
            <a:ext cx="168842" cy="119858"/>
          </a:xfrm>
          <a:prstGeom prst="rect">
            <a:avLst/>
          </a:prstGeom>
          <a:solidFill>
            <a:srgbClr val="92D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19" name="Rectangle 118">
            <a:extLst>
              <a:ext uri="{FF2B5EF4-FFF2-40B4-BE49-F238E27FC236}">
                <a16:creationId xmlns:a16="http://schemas.microsoft.com/office/drawing/2014/main" id="{0D5F8046-AF3F-4384-8319-4F61BA1B910A}"/>
              </a:ext>
            </a:extLst>
          </p:cNvPr>
          <p:cNvSpPr/>
          <p:nvPr/>
        </p:nvSpPr>
        <p:spPr bwMode="auto">
          <a:xfrm>
            <a:off x="8384177" y="4532127"/>
            <a:ext cx="168842" cy="119858"/>
          </a:xfrm>
          <a:prstGeom prst="rect">
            <a:avLst/>
          </a:prstGeom>
          <a:solidFill>
            <a:srgbClr val="FFC00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pic>
        <p:nvPicPr>
          <p:cNvPr id="120" name="Graphic 119">
            <a:extLst>
              <a:ext uri="{FF2B5EF4-FFF2-40B4-BE49-F238E27FC236}">
                <a16:creationId xmlns:a16="http://schemas.microsoft.com/office/drawing/2014/main" id="{555DC9EB-98E4-495B-A70E-DD79AF62475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107" b="21107"/>
          <a:stretch/>
        </p:blipFill>
        <p:spPr>
          <a:xfrm>
            <a:off x="7862676" y="4216935"/>
            <a:ext cx="716926" cy="691253"/>
          </a:xfrm>
          <a:prstGeom prst="rect">
            <a:avLst/>
          </a:prstGeom>
        </p:spPr>
      </p:pic>
      <p:grpSp>
        <p:nvGrpSpPr>
          <p:cNvPr id="121" name="Group 120">
            <a:extLst>
              <a:ext uri="{FF2B5EF4-FFF2-40B4-BE49-F238E27FC236}">
                <a16:creationId xmlns:a16="http://schemas.microsoft.com/office/drawing/2014/main" id="{5311E701-9284-4DE2-82D7-C3536BC152CA}"/>
              </a:ext>
            </a:extLst>
          </p:cNvPr>
          <p:cNvGrpSpPr/>
          <p:nvPr/>
        </p:nvGrpSpPr>
        <p:grpSpPr>
          <a:xfrm>
            <a:off x="8349167" y="3487566"/>
            <a:ext cx="613954" cy="729368"/>
            <a:chOff x="8304977" y="3522430"/>
            <a:chExt cx="614041" cy="729472"/>
          </a:xfrm>
        </p:grpSpPr>
        <p:sp>
          <p:nvSpPr>
            <p:cNvPr id="122" name="Freeform: Shape 121">
              <a:extLst>
                <a:ext uri="{FF2B5EF4-FFF2-40B4-BE49-F238E27FC236}">
                  <a16:creationId xmlns:a16="http://schemas.microsoft.com/office/drawing/2014/main" id="{DCDAF59C-9D3D-45B0-9477-E414AF22E553}"/>
                </a:ext>
              </a:extLst>
            </p:cNvPr>
            <p:cNvSpPr/>
            <p:nvPr/>
          </p:nvSpPr>
          <p:spPr>
            <a:xfrm rot="20375546" flipH="1">
              <a:off x="8383053" y="3522430"/>
              <a:ext cx="535965" cy="597541"/>
            </a:xfrm>
            <a:custGeom>
              <a:avLst/>
              <a:gdLst/>
              <a:ahLst/>
              <a:cxnLst/>
              <a:rect l="0" t="0" r="0" b="0"/>
              <a:pathLst>
                <a:path w="404765" h="391552">
                  <a:moveTo>
                    <a:pt x="116144" y="0"/>
                  </a:moveTo>
                  <a:cubicBezTo>
                    <a:pt x="85937" y="0"/>
                    <a:pt x="61772" y="20883"/>
                    <a:pt x="61772" y="46986"/>
                  </a:cubicBezTo>
                  <a:lnTo>
                    <a:pt x="61772" y="159754"/>
                  </a:lnTo>
                  <a:lnTo>
                    <a:pt x="21296" y="194732"/>
                  </a:lnTo>
                  <a:cubicBezTo>
                    <a:pt x="-7099" y="219270"/>
                    <a:pt x="-7099" y="258947"/>
                    <a:pt x="21296" y="283484"/>
                  </a:cubicBezTo>
                  <a:lnTo>
                    <a:pt x="130039" y="377457"/>
                  </a:lnTo>
                  <a:cubicBezTo>
                    <a:pt x="143934" y="389465"/>
                    <a:pt x="162057" y="395729"/>
                    <a:pt x="181389" y="395729"/>
                  </a:cubicBezTo>
                  <a:cubicBezTo>
                    <a:pt x="200722" y="395729"/>
                    <a:pt x="218845" y="389465"/>
                    <a:pt x="232740" y="377457"/>
                  </a:cubicBezTo>
                  <a:lnTo>
                    <a:pt x="403709" y="229711"/>
                  </a:lnTo>
                  <a:cubicBezTo>
                    <a:pt x="406125" y="227623"/>
                    <a:pt x="407333" y="225012"/>
                    <a:pt x="407333" y="222402"/>
                  </a:cubicBezTo>
                  <a:cubicBezTo>
                    <a:pt x="407333" y="219792"/>
                    <a:pt x="406125" y="217181"/>
                    <a:pt x="403709" y="215093"/>
                  </a:cubicBezTo>
                  <a:lnTo>
                    <a:pt x="209179" y="46986"/>
                  </a:lnTo>
                  <a:cubicBezTo>
                    <a:pt x="204346" y="42810"/>
                    <a:pt x="197097" y="42810"/>
                    <a:pt x="192264" y="46986"/>
                  </a:cubicBezTo>
                  <a:lnTo>
                    <a:pt x="171119" y="65259"/>
                  </a:lnTo>
                  <a:lnTo>
                    <a:pt x="171119" y="46986"/>
                  </a:lnTo>
                  <a:cubicBezTo>
                    <a:pt x="170515" y="21405"/>
                    <a:pt x="146350" y="0"/>
                    <a:pt x="116144" y="0"/>
                  </a:cubicBezTo>
                  <a:close/>
                  <a:moveTo>
                    <a:pt x="85937" y="46986"/>
                  </a:moveTo>
                  <a:cubicBezTo>
                    <a:pt x="85937" y="32368"/>
                    <a:pt x="99228" y="20883"/>
                    <a:pt x="116144" y="20883"/>
                  </a:cubicBezTo>
                  <a:cubicBezTo>
                    <a:pt x="133059" y="20883"/>
                    <a:pt x="146350" y="32368"/>
                    <a:pt x="146350" y="46986"/>
                  </a:cubicBezTo>
                  <a:lnTo>
                    <a:pt x="146350" y="86142"/>
                  </a:lnTo>
                  <a:lnTo>
                    <a:pt x="85937" y="138349"/>
                  </a:lnTo>
                  <a:lnTo>
                    <a:pt x="85937" y="46986"/>
                  </a:lnTo>
                  <a:close/>
                  <a:moveTo>
                    <a:pt x="146350" y="144091"/>
                  </a:moveTo>
                  <a:cubicBezTo>
                    <a:pt x="139100" y="147746"/>
                    <a:pt x="134267" y="154533"/>
                    <a:pt x="134267" y="161842"/>
                  </a:cubicBezTo>
                  <a:cubicBezTo>
                    <a:pt x="134267" y="173327"/>
                    <a:pt x="145142" y="182725"/>
                    <a:pt x="158433" y="182725"/>
                  </a:cubicBezTo>
                  <a:cubicBezTo>
                    <a:pt x="171723" y="182725"/>
                    <a:pt x="182598" y="173327"/>
                    <a:pt x="182598" y="161842"/>
                  </a:cubicBezTo>
                  <a:cubicBezTo>
                    <a:pt x="182598" y="154011"/>
                    <a:pt x="177765" y="147746"/>
                    <a:pt x="170515" y="144091"/>
                  </a:cubicBezTo>
                  <a:lnTo>
                    <a:pt x="170515" y="95017"/>
                  </a:lnTo>
                  <a:lnTo>
                    <a:pt x="200117" y="69435"/>
                  </a:lnTo>
                  <a:lnTo>
                    <a:pt x="377127" y="222402"/>
                  </a:lnTo>
                  <a:lnTo>
                    <a:pt x="214616" y="362317"/>
                  </a:lnTo>
                  <a:cubicBezTo>
                    <a:pt x="205555" y="370148"/>
                    <a:pt x="193472" y="374324"/>
                    <a:pt x="180181" y="374324"/>
                  </a:cubicBezTo>
                  <a:cubicBezTo>
                    <a:pt x="167494" y="374324"/>
                    <a:pt x="155412" y="370148"/>
                    <a:pt x="145746" y="362317"/>
                  </a:cubicBezTo>
                  <a:lnTo>
                    <a:pt x="37003" y="268344"/>
                  </a:lnTo>
                  <a:cubicBezTo>
                    <a:pt x="27941" y="260513"/>
                    <a:pt x="23108" y="250072"/>
                    <a:pt x="23108" y="238586"/>
                  </a:cubicBezTo>
                  <a:cubicBezTo>
                    <a:pt x="23108" y="227623"/>
                    <a:pt x="27941" y="217181"/>
                    <a:pt x="37003" y="208828"/>
                  </a:cubicBezTo>
                  <a:lnTo>
                    <a:pt x="145142" y="115378"/>
                  </a:lnTo>
                  <a:lnTo>
                    <a:pt x="145142" y="144091"/>
                  </a:lnTo>
                  <a:close/>
                </a:path>
              </a:pathLst>
            </a:custGeom>
            <a:solidFill>
              <a:schemeClr val="bg2">
                <a:lumMod val="10000"/>
              </a:schemeClr>
            </a:solidFill>
            <a:ln w="9525" cap="flat">
              <a:noFill/>
              <a:prstDash val="solid"/>
              <a:miter/>
            </a:ln>
          </p:spPr>
          <p:txBody>
            <a:bodyPr/>
            <a:lstStyle/>
            <a:p>
              <a:pPr defTabSz="932563"/>
              <a:endParaRPr lang="en-US">
                <a:solidFill>
                  <a:srgbClr val="353535"/>
                </a:solidFill>
                <a:latin typeface="Segoe UI Semilight"/>
              </a:endParaRPr>
            </a:p>
          </p:txBody>
        </p:sp>
        <p:sp>
          <p:nvSpPr>
            <p:cNvPr id="123" name="Freeform: Shape 122">
              <a:extLst>
                <a:ext uri="{FF2B5EF4-FFF2-40B4-BE49-F238E27FC236}">
                  <a16:creationId xmlns:a16="http://schemas.microsoft.com/office/drawing/2014/main" id="{4D108A43-4793-4060-B6C2-329D25D72049}"/>
                </a:ext>
              </a:extLst>
            </p:cNvPr>
            <p:cNvSpPr/>
            <p:nvPr/>
          </p:nvSpPr>
          <p:spPr>
            <a:xfrm flipH="1">
              <a:off x="8304977" y="3983373"/>
              <a:ext cx="190176" cy="268529"/>
            </a:xfrm>
            <a:custGeom>
              <a:avLst/>
              <a:gdLst/>
              <a:ahLst/>
              <a:cxnLst/>
              <a:rect l="0" t="0" r="0" b="0"/>
              <a:pathLst>
                <a:path w="190175" h="205205">
                  <a:moveTo>
                    <a:pt x="82917" y="4664"/>
                  </a:moveTo>
                  <a:cubicBezTo>
                    <a:pt x="74549" y="13991"/>
                    <a:pt x="0" y="94208"/>
                    <a:pt x="0" y="133384"/>
                  </a:cubicBezTo>
                  <a:cubicBezTo>
                    <a:pt x="0" y="176291"/>
                    <a:pt x="42599" y="211113"/>
                    <a:pt x="95088" y="211113"/>
                  </a:cubicBezTo>
                  <a:cubicBezTo>
                    <a:pt x="147576" y="211113"/>
                    <a:pt x="190176" y="176291"/>
                    <a:pt x="190176" y="133384"/>
                  </a:cubicBezTo>
                  <a:cubicBezTo>
                    <a:pt x="190176" y="94208"/>
                    <a:pt x="115627" y="13369"/>
                    <a:pt x="107259" y="4664"/>
                  </a:cubicBezTo>
                  <a:cubicBezTo>
                    <a:pt x="101173" y="-1555"/>
                    <a:pt x="88241" y="-1555"/>
                    <a:pt x="82917" y="4664"/>
                  </a:cubicBezTo>
                  <a:close/>
                </a:path>
              </a:pathLst>
            </a:custGeom>
            <a:solidFill>
              <a:schemeClr val="tx2"/>
            </a:solidFill>
            <a:ln w="19050" cap="flat">
              <a:solidFill>
                <a:srgbClr val="E3E3E3"/>
              </a:solidFill>
              <a:prstDash val="solid"/>
              <a:miter/>
            </a:ln>
          </p:spPr>
          <p:txBody>
            <a:bodyPr/>
            <a:lstStyle/>
            <a:p>
              <a:pPr defTabSz="932563"/>
              <a:endParaRPr lang="en-US">
                <a:solidFill>
                  <a:srgbClr val="353535"/>
                </a:solidFill>
                <a:latin typeface="Segoe UI Semilight"/>
              </a:endParaRPr>
            </a:p>
          </p:txBody>
        </p:sp>
      </p:grpSp>
      <p:grpSp>
        <p:nvGrpSpPr>
          <p:cNvPr id="124" name="Group 123">
            <a:extLst>
              <a:ext uri="{FF2B5EF4-FFF2-40B4-BE49-F238E27FC236}">
                <a16:creationId xmlns:a16="http://schemas.microsoft.com/office/drawing/2014/main" id="{F07BDF94-7C99-4294-AC9B-27691EE91E3C}"/>
              </a:ext>
            </a:extLst>
          </p:cNvPr>
          <p:cNvGrpSpPr/>
          <p:nvPr/>
        </p:nvGrpSpPr>
        <p:grpSpPr>
          <a:xfrm>
            <a:off x="3270717" y="4209780"/>
            <a:ext cx="842763" cy="1204458"/>
            <a:chOff x="228784" y="2672502"/>
            <a:chExt cx="1169206" cy="1671001"/>
          </a:xfrm>
        </p:grpSpPr>
        <p:pic>
          <p:nvPicPr>
            <p:cNvPr id="125" name="Graphic 124">
              <a:extLst>
                <a:ext uri="{FF2B5EF4-FFF2-40B4-BE49-F238E27FC236}">
                  <a16:creationId xmlns:a16="http://schemas.microsoft.com/office/drawing/2014/main" id="{E0F5A2AE-AEC3-41FB-B4D1-6AD757BFCBB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107" b="21107"/>
            <a:stretch/>
          </p:blipFill>
          <p:spPr>
            <a:xfrm>
              <a:off x="338060" y="3177382"/>
              <a:ext cx="950653" cy="916613"/>
            </a:xfrm>
            <a:prstGeom prst="rect">
              <a:avLst/>
            </a:prstGeom>
          </p:spPr>
        </p:pic>
        <p:sp>
          <p:nvSpPr>
            <p:cNvPr id="126" name="Freeform: Shape 125">
              <a:extLst>
                <a:ext uri="{FF2B5EF4-FFF2-40B4-BE49-F238E27FC236}">
                  <a16:creationId xmlns:a16="http://schemas.microsoft.com/office/drawing/2014/main" id="{FA60A835-D66E-4312-8C9F-CB8FCB4DCF5C}"/>
                </a:ext>
              </a:extLst>
            </p:cNvPr>
            <p:cNvSpPr/>
            <p:nvPr/>
          </p:nvSpPr>
          <p:spPr bwMode="auto">
            <a:xfrm>
              <a:off x="228784" y="2672502"/>
              <a:ext cx="1169206" cy="1671001"/>
            </a:xfrm>
            <a:custGeom>
              <a:avLst/>
              <a:gdLst>
                <a:gd name="connsiteX0" fmla="*/ 829751 w 1169206"/>
                <a:gd name="connsiteY0" fmla="*/ 67780 h 1671001"/>
                <a:gd name="connsiteX1" fmla="*/ 829751 w 1169206"/>
                <a:gd name="connsiteY1" fmla="*/ 358083 h 1671001"/>
                <a:gd name="connsiteX2" fmla="*/ 829752 w 1169206"/>
                <a:gd name="connsiteY2" fmla="*/ 358083 h 1671001"/>
                <a:gd name="connsiteX3" fmla="*/ 829752 w 1169206"/>
                <a:gd name="connsiteY3" fmla="*/ 67781 h 1671001"/>
                <a:gd name="connsiteX4" fmla="*/ 37716 w 1169206"/>
                <a:gd name="connsiteY4" fmla="*/ 39790 h 1671001"/>
                <a:gd name="connsiteX5" fmla="*/ 37716 w 1169206"/>
                <a:gd name="connsiteY5" fmla="*/ 1631214 h 1671001"/>
                <a:gd name="connsiteX6" fmla="*/ 1131479 w 1169206"/>
                <a:gd name="connsiteY6" fmla="*/ 1631214 h 1671001"/>
                <a:gd name="connsiteX7" fmla="*/ 1131479 w 1169206"/>
                <a:gd name="connsiteY7" fmla="*/ 397870 h 1671001"/>
                <a:gd name="connsiteX8" fmla="*/ 810893 w 1169206"/>
                <a:gd name="connsiteY8" fmla="*/ 397870 h 1671001"/>
                <a:gd name="connsiteX9" fmla="*/ 792035 w 1169206"/>
                <a:gd name="connsiteY9" fmla="*/ 377976 h 1671001"/>
                <a:gd name="connsiteX10" fmla="*/ 792035 w 1169206"/>
                <a:gd name="connsiteY10" fmla="*/ 39790 h 1671001"/>
                <a:gd name="connsiteX11" fmla="*/ 18858 w 1169206"/>
                <a:gd name="connsiteY11" fmla="*/ 4 h 1671001"/>
                <a:gd name="connsiteX12" fmla="*/ 810893 w 1169206"/>
                <a:gd name="connsiteY12" fmla="*/ 4 h 1671001"/>
                <a:gd name="connsiteX13" fmla="*/ 824448 w 1169206"/>
                <a:gd name="connsiteY13" fmla="*/ 5613 h 1671001"/>
                <a:gd name="connsiteX14" fmla="*/ 1163891 w 1169206"/>
                <a:gd name="connsiteY14" fmla="*/ 363693 h 1671001"/>
                <a:gd name="connsiteX15" fmla="*/ 1169195 w 1169206"/>
                <a:gd name="connsiteY15" fmla="*/ 377976 h 1671001"/>
                <a:gd name="connsiteX16" fmla="*/ 1169195 w 1169206"/>
                <a:gd name="connsiteY16" fmla="*/ 1651108 h 1671001"/>
                <a:gd name="connsiteX17" fmla="*/ 1150336 w 1169206"/>
                <a:gd name="connsiteY17" fmla="*/ 1671001 h 1671001"/>
                <a:gd name="connsiteX18" fmla="*/ 18858 w 1169206"/>
                <a:gd name="connsiteY18" fmla="*/ 1671001 h 1671001"/>
                <a:gd name="connsiteX19" fmla="*/ 0 w 1169206"/>
                <a:gd name="connsiteY19" fmla="*/ 1651108 h 1671001"/>
                <a:gd name="connsiteX20" fmla="*/ 0 w 1169206"/>
                <a:gd name="connsiteY20" fmla="*/ 19897 h 1671001"/>
                <a:gd name="connsiteX21" fmla="*/ 18858 w 1169206"/>
                <a:gd name="connsiteY21" fmla="*/ 4 h 167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9206" h="1671001">
                  <a:moveTo>
                    <a:pt x="829751" y="67780"/>
                  </a:moveTo>
                  <a:lnTo>
                    <a:pt x="829751" y="358083"/>
                  </a:lnTo>
                  <a:lnTo>
                    <a:pt x="829752" y="358083"/>
                  </a:lnTo>
                  <a:lnTo>
                    <a:pt x="829752" y="67781"/>
                  </a:lnTo>
                  <a:close/>
                  <a:moveTo>
                    <a:pt x="37716" y="39790"/>
                  </a:moveTo>
                  <a:lnTo>
                    <a:pt x="37716" y="1631214"/>
                  </a:lnTo>
                  <a:lnTo>
                    <a:pt x="1131479" y="1631214"/>
                  </a:lnTo>
                  <a:lnTo>
                    <a:pt x="1131479" y="397870"/>
                  </a:lnTo>
                  <a:lnTo>
                    <a:pt x="810893" y="397870"/>
                  </a:lnTo>
                  <a:cubicBezTo>
                    <a:pt x="801019" y="397870"/>
                    <a:pt x="792035" y="388400"/>
                    <a:pt x="792035" y="377976"/>
                  </a:cubicBezTo>
                  <a:lnTo>
                    <a:pt x="792035" y="39790"/>
                  </a:lnTo>
                  <a:close/>
                  <a:moveTo>
                    <a:pt x="18858" y="4"/>
                  </a:moveTo>
                  <a:lnTo>
                    <a:pt x="810893" y="4"/>
                  </a:lnTo>
                  <a:cubicBezTo>
                    <a:pt x="815874" y="-115"/>
                    <a:pt x="820871" y="1954"/>
                    <a:pt x="824448" y="5613"/>
                  </a:cubicBezTo>
                  <a:lnTo>
                    <a:pt x="1163891" y="363693"/>
                  </a:lnTo>
                  <a:cubicBezTo>
                    <a:pt x="1167347" y="367453"/>
                    <a:pt x="1169383" y="372725"/>
                    <a:pt x="1169195" y="377976"/>
                  </a:cubicBezTo>
                  <a:lnTo>
                    <a:pt x="1169195" y="1651108"/>
                  </a:lnTo>
                  <a:cubicBezTo>
                    <a:pt x="1169192" y="1661652"/>
                    <a:pt x="1160210" y="1671001"/>
                    <a:pt x="1150336" y="1671001"/>
                  </a:cubicBezTo>
                  <a:lnTo>
                    <a:pt x="18858" y="1671001"/>
                  </a:lnTo>
                  <a:cubicBezTo>
                    <a:pt x="8984" y="1671001"/>
                    <a:pt x="0" y="1661652"/>
                    <a:pt x="0" y="1651108"/>
                  </a:cubicBezTo>
                  <a:lnTo>
                    <a:pt x="0" y="19897"/>
                  </a:lnTo>
                  <a:cubicBezTo>
                    <a:pt x="-4" y="11542"/>
                    <a:pt x="6366" y="44"/>
                    <a:pt x="18858" y="4"/>
                  </a:cubicBezTo>
                  <a:close/>
                </a:path>
              </a:pathLst>
            </a:cu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noAutofit/>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grpSp>
      <p:grpSp>
        <p:nvGrpSpPr>
          <p:cNvPr id="127" name="Group 126">
            <a:extLst>
              <a:ext uri="{FF2B5EF4-FFF2-40B4-BE49-F238E27FC236}">
                <a16:creationId xmlns:a16="http://schemas.microsoft.com/office/drawing/2014/main" id="{147D584E-FEBE-4D0F-A8EA-847DB826CA32}"/>
              </a:ext>
            </a:extLst>
          </p:cNvPr>
          <p:cNvGrpSpPr/>
          <p:nvPr/>
        </p:nvGrpSpPr>
        <p:grpSpPr>
          <a:xfrm>
            <a:off x="9919559" y="4096857"/>
            <a:ext cx="1639098" cy="963990"/>
            <a:chOff x="9965158" y="4096942"/>
            <a:chExt cx="1639331" cy="964127"/>
          </a:xfrm>
        </p:grpSpPr>
        <p:pic>
          <p:nvPicPr>
            <p:cNvPr id="128" name="Picture 127">
              <a:extLst>
                <a:ext uri="{FF2B5EF4-FFF2-40B4-BE49-F238E27FC236}">
                  <a16:creationId xmlns:a16="http://schemas.microsoft.com/office/drawing/2014/main" id="{9BA66FD2-01DB-431D-AFC6-15E783A769DA}"/>
                </a:ext>
              </a:extLst>
            </p:cNvPr>
            <p:cNvPicPr>
              <a:picLocks noChangeAspect="1"/>
            </p:cNvPicPr>
            <p:nvPr/>
          </p:nvPicPr>
          <p:blipFill>
            <a:blip r:embed="rId6"/>
            <a:stretch>
              <a:fillRect/>
            </a:stretch>
          </p:blipFill>
          <p:spPr>
            <a:xfrm>
              <a:off x="9965158" y="4096942"/>
              <a:ext cx="1639331" cy="964127"/>
            </a:xfrm>
            <a:prstGeom prst="rect">
              <a:avLst/>
            </a:prstGeom>
          </p:spPr>
        </p:pic>
        <p:grpSp>
          <p:nvGrpSpPr>
            <p:cNvPr id="129" name="Group 128">
              <a:extLst>
                <a:ext uri="{FF2B5EF4-FFF2-40B4-BE49-F238E27FC236}">
                  <a16:creationId xmlns:a16="http://schemas.microsoft.com/office/drawing/2014/main" id="{0EB70E01-FDB5-43D1-B3E5-8C15DD56089C}"/>
                </a:ext>
              </a:extLst>
            </p:cNvPr>
            <p:cNvGrpSpPr/>
            <p:nvPr/>
          </p:nvGrpSpPr>
          <p:grpSpPr>
            <a:xfrm>
              <a:off x="10207273" y="4217036"/>
              <a:ext cx="1321494" cy="699460"/>
              <a:chOff x="10207273" y="4217036"/>
              <a:chExt cx="1321494" cy="699460"/>
            </a:xfrm>
          </p:grpSpPr>
          <p:grpSp>
            <p:nvGrpSpPr>
              <p:cNvPr id="130" name="Group 129">
                <a:extLst>
                  <a:ext uri="{FF2B5EF4-FFF2-40B4-BE49-F238E27FC236}">
                    <a16:creationId xmlns:a16="http://schemas.microsoft.com/office/drawing/2014/main" id="{667D7E44-95C3-436D-BD67-4D69569C6E33}"/>
                  </a:ext>
                </a:extLst>
              </p:cNvPr>
              <p:cNvGrpSpPr/>
              <p:nvPr/>
            </p:nvGrpSpPr>
            <p:grpSpPr>
              <a:xfrm>
                <a:off x="11191036" y="4217036"/>
                <a:ext cx="337731" cy="699460"/>
                <a:chOff x="4316989" y="4217036"/>
                <a:chExt cx="337731" cy="699460"/>
              </a:xfrm>
            </p:grpSpPr>
            <p:sp>
              <p:nvSpPr>
                <p:cNvPr id="135" name="Rectangle 134">
                  <a:extLst>
                    <a:ext uri="{FF2B5EF4-FFF2-40B4-BE49-F238E27FC236}">
                      <a16:creationId xmlns:a16="http://schemas.microsoft.com/office/drawing/2014/main" id="{01A3E50C-5920-4911-A24D-37BF242ECA59}"/>
                    </a:ext>
                  </a:extLst>
                </p:cNvPr>
                <p:cNvSpPr/>
                <p:nvPr/>
              </p:nvSpPr>
              <p:spPr bwMode="auto">
                <a:xfrm>
                  <a:off x="4316989" y="4217036"/>
                  <a:ext cx="337731" cy="94556"/>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36" name="Rectangle 135">
                  <a:extLst>
                    <a:ext uri="{FF2B5EF4-FFF2-40B4-BE49-F238E27FC236}">
                      <a16:creationId xmlns:a16="http://schemas.microsoft.com/office/drawing/2014/main" id="{07C2350F-D9E8-4C8A-921A-1733F0088B84}"/>
                    </a:ext>
                  </a:extLst>
                </p:cNvPr>
                <p:cNvSpPr/>
                <p:nvPr/>
              </p:nvSpPr>
              <p:spPr bwMode="auto">
                <a:xfrm>
                  <a:off x="4316989" y="4368262"/>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37" name="Rectangle 136">
                  <a:extLst>
                    <a:ext uri="{FF2B5EF4-FFF2-40B4-BE49-F238E27FC236}">
                      <a16:creationId xmlns:a16="http://schemas.microsoft.com/office/drawing/2014/main" id="{F5AE47A1-5806-4F1A-ABD1-1FC55910E335}"/>
                    </a:ext>
                  </a:extLst>
                </p:cNvPr>
                <p:cNvSpPr/>
                <p:nvPr/>
              </p:nvSpPr>
              <p:spPr bwMode="auto">
                <a:xfrm>
                  <a:off x="4316989" y="4519488"/>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38" name="Rectangle 137">
                  <a:extLst>
                    <a:ext uri="{FF2B5EF4-FFF2-40B4-BE49-F238E27FC236}">
                      <a16:creationId xmlns:a16="http://schemas.microsoft.com/office/drawing/2014/main" id="{D61D586B-50DA-4945-B76E-12383562C214}"/>
                    </a:ext>
                  </a:extLst>
                </p:cNvPr>
                <p:cNvSpPr/>
                <p:nvPr/>
              </p:nvSpPr>
              <p:spPr bwMode="auto">
                <a:xfrm>
                  <a:off x="4316989" y="4670714"/>
                  <a:ext cx="337731" cy="94556"/>
                </a:xfrm>
                <a:prstGeom prst="rect">
                  <a:avLst/>
                </a:prstGeom>
                <a:solidFill>
                  <a:schemeClr val="bg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39" name="Rectangle 138">
                  <a:extLst>
                    <a:ext uri="{FF2B5EF4-FFF2-40B4-BE49-F238E27FC236}">
                      <a16:creationId xmlns:a16="http://schemas.microsoft.com/office/drawing/2014/main" id="{236F3491-BBE2-4CF8-9F37-7CAE04FEC17B}"/>
                    </a:ext>
                  </a:extLst>
                </p:cNvPr>
                <p:cNvSpPr/>
                <p:nvPr/>
              </p:nvSpPr>
              <p:spPr bwMode="auto">
                <a:xfrm>
                  <a:off x="4316989" y="4821940"/>
                  <a:ext cx="337731" cy="94556"/>
                </a:xfrm>
                <a:prstGeom prst="rect">
                  <a:avLst/>
                </a:prstGeom>
                <a:solidFill>
                  <a:srgbClr val="73737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grpSp>
          <p:sp>
            <p:nvSpPr>
              <p:cNvPr id="131" name="Rectangle 130">
                <a:extLst>
                  <a:ext uri="{FF2B5EF4-FFF2-40B4-BE49-F238E27FC236}">
                    <a16:creationId xmlns:a16="http://schemas.microsoft.com/office/drawing/2014/main" id="{1547D00F-4EF3-4A29-A0A7-0B021F0DE2B3}"/>
                  </a:ext>
                </a:extLst>
              </p:cNvPr>
              <p:cNvSpPr/>
              <p:nvPr/>
            </p:nvSpPr>
            <p:spPr bwMode="auto">
              <a:xfrm>
                <a:off x="10482160" y="4248386"/>
                <a:ext cx="168866" cy="119876"/>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32" name="Rectangle 131">
                <a:extLst>
                  <a:ext uri="{FF2B5EF4-FFF2-40B4-BE49-F238E27FC236}">
                    <a16:creationId xmlns:a16="http://schemas.microsoft.com/office/drawing/2014/main" id="{F5299343-386F-418C-AD3E-02457D999B3D}"/>
                  </a:ext>
                </a:extLst>
              </p:cNvPr>
              <p:cNvSpPr/>
              <p:nvPr/>
            </p:nvSpPr>
            <p:spPr bwMode="auto">
              <a:xfrm>
                <a:off x="10234042" y="4532273"/>
                <a:ext cx="168866" cy="119876"/>
              </a:xfrm>
              <a:prstGeom prst="rect">
                <a:avLst/>
              </a:prstGeom>
              <a:solidFill>
                <a:srgbClr val="92D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33" name="Rectangle 132">
                <a:extLst>
                  <a:ext uri="{FF2B5EF4-FFF2-40B4-BE49-F238E27FC236}">
                    <a16:creationId xmlns:a16="http://schemas.microsoft.com/office/drawing/2014/main" id="{B6C2B348-6D1F-40A1-AE79-0CA29ED14F4E}"/>
                  </a:ext>
                </a:extLst>
              </p:cNvPr>
              <p:cNvSpPr/>
              <p:nvPr/>
            </p:nvSpPr>
            <p:spPr bwMode="auto">
              <a:xfrm>
                <a:off x="10728849" y="4532273"/>
                <a:ext cx="168866" cy="119876"/>
              </a:xfrm>
              <a:prstGeom prst="rect">
                <a:avLst/>
              </a:prstGeom>
              <a:solidFill>
                <a:srgbClr val="FFC00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pic>
            <p:nvPicPr>
              <p:cNvPr id="134" name="Graphic 133">
                <a:extLst>
                  <a:ext uri="{FF2B5EF4-FFF2-40B4-BE49-F238E27FC236}">
                    <a16:creationId xmlns:a16="http://schemas.microsoft.com/office/drawing/2014/main" id="{1445879D-97B1-4C81-AA64-5DB00986ABD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107" b="21107"/>
              <a:stretch/>
            </p:blipFill>
            <p:spPr>
              <a:xfrm>
                <a:off x="10207273" y="4217036"/>
                <a:ext cx="717027" cy="691352"/>
              </a:xfrm>
              <a:prstGeom prst="rect">
                <a:avLst/>
              </a:prstGeom>
            </p:spPr>
          </p:pic>
        </p:grpSp>
      </p:grpSp>
      <p:pic>
        <p:nvPicPr>
          <p:cNvPr id="140" name="Graphic 139">
            <a:extLst>
              <a:ext uri="{FF2B5EF4-FFF2-40B4-BE49-F238E27FC236}">
                <a16:creationId xmlns:a16="http://schemas.microsoft.com/office/drawing/2014/main" id="{F8E32B0A-43E3-4AF3-A4D6-B79582B05A62}"/>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b="21873"/>
          <a:stretch/>
        </p:blipFill>
        <p:spPr>
          <a:xfrm rot="4905773" flipH="1">
            <a:off x="4020028" y="4014398"/>
            <a:ext cx="794741" cy="776131"/>
          </a:xfrm>
          <a:prstGeom prst="rect">
            <a:avLst/>
          </a:prstGeom>
        </p:spPr>
      </p:pic>
      <p:pic>
        <p:nvPicPr>
          <p:cNvPr id="141" name="Graphic 140">
            <a:extLst>
              <a:ext uri="{FF2B5EF4-FFF2-40B4-BE49-F238E27FC236}">
                <a16:creationId xmlns:a16="http://schemas.microsoft.com/office/drawing/2014/main" id="{E1847DE4-6137-4007-9B39-F1A827AA2261}"/>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b="21873"/>
          <a:stretch/>
        </p:blipFill>
        <p:spPr>
          <a:xfrm rot="9195841" flipH="1" flipV="1">
            <a:off x="10614544" y="3548749"/>
            <a:ext cx="794741" cy="776131"/>
          </a:xfrm>
          <a:prstGeom prst="rect">
            <a:avLst/>
          </a:prstGeom>
        </p:spPr>
      </p:pic>
      <p:sp>
        <p:nvSpPr>
          <p:cNvPr id="142" name="Rectangle 141">
            <a:extLst>
              <a:ext uri="{FF2B5EF4-FFF2-40B4-BE49-F238E27FC236}">
                <a16:creationId xmlns:a16="http://schemas.microsoft.com/office/drawing/2014/main" id="{DD60616A-0691-4FD1-807B-630337BE0AD9}"/>
              </a:ext>
            </a:extLst>
          </p:cNvPr>
          <p:cNvSpPr/>
          <p:nvPr/>
        </p:nvSpPr>
        <p:spPr bwMode="auto">
          <a:xfrm>
            <a:off x="6570460" y="4359321"/>
            <a:ext cx="337683" cy="94542"/>
          </a:xfrm>
          <a:prstGeom prst="rect">
            <a:avLst/>
          </a:prstGeom>
          <a:solidFill>
            <a:schemeClr val="bg1"/>
          </a:solidFill>
          <a:ln>
            <a:solidFill>
              <a:srgbClr val="4668C5"/>
            </a:solidFill>
            <a:headEnd type="none" w="med" len="med"/>
            <a:tailEnd type="none" w="med" len="med"/>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
        <p:nvSpPr>
          <p:cNvPr id="143" name="Rectangle 142">
            <a:extLst>
              <a:ext uri="{FF2B5EF4-FFF2-40B4-BE49-F238E27FC236}">
                <a16:creationId xmlns:a16="http://schemas.microsoft.com/office/drawing/2014/main" id="{AD7063AB-2241-4406-9CF6-3D179E30FE19}"/>
              </a:ext>
            </a:extLst>
          </p:cNvPr>
          <p:cNvSpPr/>
          <p:nvPr/>
        </p:nvSpPr>
        <p:spPr bwMode="auto">
          <a:xfrm>
            <a:off x="5768254" y="4225729"/>
            <a:ext cx="337683" cy="164960"/>
          </a:xfrm>
          <a:prstGeom prst="rect">
            <a:avLst/>
          </a:prstGeom>
          <a:solidFill>
            <a:schemeClr val="bg1"/>
          </a:solidFill>
          <a:ln>
            <a:solidFill>
              <a:srgbClr val="4668C5"/>
            </a:solidFill>
            <a:headEnd type="none" w="med" len="med"/>
            <a:tailEnd type="none" w="med" len="med"/>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latin typeface="Segoe UI Semilight"/>
            </a:endParaRPr>
          </a:p>
        </p:txBody>
      </p:sp>
    </p:spTree>
    <p:extLst>
      <p:ext uri="{BB962C8B-B14F-4D97-AF65-F5344CB8AC3E}">
        <p14:creationId xmlns:p14="http://schemas.microsoft.com/office/powerpoint/2010/main" val="2059951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4760" y="2846697"/>
            <a:ext cx="11887200" cy="2843855"/>
          </a:xfrm>
        </p:spPr>
        <p:txBody>
          <a:bodyPr/>
          <a:lstStyle/>
          <a:p>
            <a:r>
              <a:rPr lang="en-US" sz="6000" spc="0" dirty="0">
                <a:solidFill>
                  <a:schemeClr val="tx2"/>
                </a:solidFill>
                <a:latin typeface="Segoe UI Semibold" panose="020B0702040204020203" pitchFamily="34" charset="0"/>
                <a:cs typeface="Segoe UI Semibold" panose="020B0702040204020203" pitchFamily="34" charset="0"/>
                <a:hlinkClick r:id="rId2"/>
              </a:rPr>
              <a:t>Demo</a:t>
            </a:r>
            <a:br>
              <a:rPr lang="en-US" sz="6000" spc="0" dirty="0">
                <a:solidFill>
                  <a:schemeClr val="tx2"/>
                </a:solidFill>
                <a:latin typeface="Segoe UI Semibold" panose="020B0702040204020203" pitchFamily="34" charset="0"/>
                <a:cs typeface="Segoe UI Semibold" panose="020B0702040204020203" pitchFamily="34" charset="0"/>
              </a:rPr>
            </a:br>
            <a:br>
              <a:rPr lang="en-US" sz="6000" spc="0" dirty="0">
                <a:solidFill>
                  <a:schemeClr val="tx2"/>
                </a:solidFill>
                <a:latin typeface="Segoe UI Semibold" panose="020B0702040204020203" pitchFamily="34" charset="0"/>
                <a:cs typeface="Segoe UI Semibold" panose="020B0702040204020203" pitchFamily="34" charset="0"/>
              </a:rPr>
            </a:br>
            <a:endParaRPr lang="en-US" spc="0" dirty="0">
              <a:solidFill>
                <a:schemeClr val="tx2"/>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4002524041"/>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5A9F54-6641-4B5E-B95D-1C692D9E1EBA}"/>
              </a:ext>
            </a:extLst>
          </p:cNvPr>
          <p:cNvSpPr>
            <a:spLocks noGrp="1"/>
          </p:cNvSpPr>
          <p:nvPr>
            <p:ph type="title"/>
          </p:nvPr>
        </p:nvSpPr>
        <p:spPr/>
        <p:txBody>
          <a:bodyPr/>
          <a:lstStyle/>
          <a:p>
            <a:r>
              <a:rPr lang="de-DE" dirty="0"/>
              <a:t>Visio for Power BI Support</a:t>
            </a:r>
          </a:p>
        </p:txBody>
      </p:sp>
      <p:sp>
        <p:nvSpPr>
          <p:cNvPr id="3" name="Textplatzhalter 2">
            <a:extLst>
              <a:ext uri="{FF2B5EF4-FFF2-40B4-BE49-F238E27FC236}">
                <a16:creationId xmlns:a16="http://schemas.microsoft.com/office/drawing/2014/main" id="{7CC2DFA6-02CD-43D4-ACC3-1958FB8CD709}"/>
              </a:ext>
            </a:extLst>
          </p:cNvPr>
          <p:cNvSpPr>
            <a:spLocks noGrp="1"/>
          </p:cNvSpPr>
          <p:nvPr>
            <p:ph type="body" sz="quarter" idx="10"/>
          </p:nvPr>
        </p:nvSpPr>
        <p:spPr>
          <a:xfrm>
            <a:off x="275480" y="1213175"/>
            <a:ext cx="12114081" cy="5501763"/>
          </a:xfrm>
        </p:spPr>
        <p:txBody>
          <a:bodyPr/>
          <a:lstStyle/>
          <a:p>
            <a:r>
              <a:rPr lang="en-US" sz="3199" dirty="0"/>
              <a:t>Support Now:</a:t>
            </a:r>
          </a:p>
          <a:p>
            <a:r>
              <a:rPr lang="en-US" sz="3199" dirty="0"/>
              <a:t>	Power BI Web, Desktop</a:t>
            </a:r>
          </a:p>
          <a:p>
            <a:pPr lvl="0"/>
            <a:r>
              <a:rPr lang="en-US" sz="3199" dirty="0"/>
              <a:t>	Get rich visuals in Power BI.</a:t>
            </a:r>
            <a:endParaRPr lang="de-DE" sz="3199" dirty="0"/>
          </a:p>
          <a:p>
            <a:pPr lvl="0"/>
            <a:r>
              <a:rPr lang="en-US" sz="3199" dirty="0"/>
              <a:t>	Easily connect with Power BI data.</a:t>
            </a:r>
            <a:endParaRPr lang="de-DE" sz="3199" dirty="0"/>
          </a:p>
          <a:p>
            <a:pPr lvl="0"/>
            <a:r>
              <a:rPr lang="en-US" sz="3199" dirty="0"/>
              <a:t>	Visualize Power BI data in colors and text graphics.</a:t>
            </a:r>
            <a:endParaRPr lang="de-DE" sz="3199" dirty="0"/>
          </a:p>
          <a:p>
            <a:pPr lvl="0"/>
            <a:r>
              <a:rPr lang="en-US" sz="3199" dirty="0"/>
              <a:t>	Publish to Web support (with file having anonymous access).</a:t>
            </a:r>
            <a:endParaRPr lang="de-DE" sz="3199" dirty="0"/>
          </a:p>
          <a:p>
            <a:pPr lvl="0"/>
            <a:endParaRPr lang="de-DE" sz="3199" dirty="0"/>
          </a:p>
          <a:p>
            <a:r>
              <a:rPr lang="en-US" sz="3199" dirty="0"/>
              <a:t>Coming soon:</a:t>
            </a:r>
            <a:endParaRPr lang="de-DE" sz="3199" dirty="0"/>
          </a:p>
          <a:p>
            <a:pPr lvl="0"/>
            <a:r>
              <a:rPr lang="en-US" sz="3199" dirty="0"/>
              <a:t>	Support for Power BI Mobile</a:t>
            </a:r>
            <a:endParaRPr lang="de-DE" sz="3199" dirty="0"/>
          </a:p>
          <a:p>
            <a:pPr lvl="0"/>
            <a:r>
              <a:rPr lang="en-US" sz="3199" dirty="0"/>
              <a:t>	Support for </a:t>
            </a:r>
            <a:r>
              <a:rPr lang="en-US" sz="3199" u="sng" dirty="0">
                <a:hlinkClick r:id="rId2"/>
              </a:rPr>
              <a:t>Email subscription</a:t>
            </a:r>
            <a:r>
              <a:rPr lang="en-US" sz="3199" dirty="0"/>
              <a:t> and </a:t>
            </a:r>
            <a:r>
              <a:rPr lang="en-US" sz="3199" u="sng" dirty="0">
                <a:hlinkClick r:id="rId3"/>
              </a:rPr>
              <a:t>export report to PowerPoint</a:t>
            </a:r>
            <a:endParaRPr lang="de-DE" sz="3199" dirty="0"/>
          </a:p>
        </p:txBody>
      </p:sp>
    </p:spTree>
    <p:extLst>
      <p:ext uri="{BB962C8B-B14F-4D97-AF65-F5344CB8AC3E}">
        <p14:creationId xmlns:p14="http://schemas.microsoft.com/office/powerpoint/2010/main" val="1980405281"/>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6A37627-B4E8-4E7A-8BD3-C754B0A6C5B7}"/>
              </a:ext>
            </a:extLst>
          </p:cNvPr>
          <p:cNvPicPr>
            <a:picLocks/>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1765" y="991"/>
            <a:ext cx="12432947" cy="6992540"/>
          </a:xfrm>
          <a:prstGeom prst="rect">
            <a:avLst/>
          </a:prstGeom>
        </p:spPr>
      </p:pic>
      <p:sp>
        <p:nvSpPr>
          <p:cNvPr id="18" name="Rectangle 17">
            <a:extLst>
              <a:ext uri="{FF2B5EF4-FFF2-40B4-BE49-F238E27FC236}">
                <a16:creationId xmlns:a16="http://schemas.microsoft.com/office/drawing/2014/main" id="{F66E8621-9540-4BD5-861D-2029CF80E30B}"/>
              </a:ext>
            </a:extLst>
          </p:cNvPr>
          <p:cNvSpPr/>
          <p:nvPr/>
        </p:nvSpPr>
        <p:spPr bwMode="auto">
          <a:xfrm>
            <a:off x="1765" y="17394"/>
            <a:ext cx="5053849" cy="1505325"/>
          </a:xfrm>
          <a:prstGeom prst="rect">
            <a:avLst/>
          </a:prstGeom>
          <a:solidFill>
            <a:schemeClr val="tx2">
              <a:alpha val="90000"/>
            </a:schemeClr>
          </a:solidFill>
          <a:ln w="9525" cap="flat" cmpd="sng" algn="ctr">
            <a:noFill/>
            <a:prstDash val="solid"/>
            <a:headEnd type="none" w="med" len="med"/>
            <a:tailEnd type="none" w="med" len="med"/>
          </a:ln>
          <a:effectLst/>
        </p:spPr>
        <p:txBody>
          <a:bodyPr rot="0" spcFirstLastPara="0" vertOverflow="overflow" horzOverflow="overflow" vert="horz" wrap="square" lIns="46503" tIns="46503" rIns="46503" bIns="46503" numCol="1" spcCol="0" rtlCol="0" fromWordArt="0" anchor="ctr" anchorCtr="0" forceAA="0" compatLnSpc="1">
            <a:prstTxWarp prst="textNoShape">
              <a:avLst/>
            </a:prstTxWarp>
            <a:noAutofit/>
          </a:bodyPr>
          <a:lstStyle/>
          <a:p>
            <a:pPr defTabSz="929580" fontAlgn="base">
              <a:spcBef>
                <a:spcPct val="0"/>
              </a:spcBef>
              <a:spcAft>
                <a:spcPct val="0"/>
              </a:spcAft>
            </a:pPr>
            <a:endParaRPr lang="en-US" sz="2237" kern="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9" name="Title 1">
            <a:extLst>
              <a:ext uri="{FF2B5EF4-FFF2-40B4-BE49-F238E27FC236}">
                <a16:creationId xmlns:a16="http://schemas.microsoft.com/office/drawing/2014/main" id="{50B827A3-DA3E-4747-A7C6-7204B4CD5C69}"/>
              </a:ext>
            </a:extLst>
          </p:cNvPr>
          <p:cNvSpPr txBox="1">
            <a:spLocks/>
          </p:cNvSpPr>
          <p:nvPr/>
        </p:nvSpPr>
        <p:spPr>
          <a:xfrm>
            <a:off x="219368" y="320736"/>
            <a:ext cx="4524434" cy="1239309"/>
          </a:xfrm>
          <a:prstGeom prst="rect">
            <a:avLst/>
          </a:prstGeom>
        </p:spPr>
        <p:txBody>
          <a:bodyPr vert="horz" wrap="square" lIns="0" tIns="0" rIns="0" bIns="0" rtlCol="0" anchor="ctr" anchorCtr="0">
            <a:noAutofit/>
          </a:bodyPr>
          <a:lstStyle>
            <a:defPPr>
              <a:defRPr lang="en-US"/>
            </a:defPPr>
            <a:lvl1pPr defTabSz="914363">
              <a:lnSpc>
                <a:spcPct val="80000"/>
              </a:lnSpc>
              <a:spcBef>
                <a:spcPct val="0"/>
              </a:spcBef>
              <a:buNone/>
              <a:defRPr sz="6600" b="0" cap="none" spc="-100" baseline="0">
                <a:ln w="3175">
                  <a:noFill/>
                </a:ln>
                <a:gradFill>
                  <a:gsLst>
                    <a:gs pos="0">
                      <a:srgbClr val="FFFFFF"/>
                    </a:gs>
                    <a:gs pos="100000">
                      <a:srgbClr val="FFFFFF"/>
                    </a:gs>
                  </a:gsLst>
                  <a:lin ang="5400000" scaled="0"/>
                </a:gradFill>
                <a:effectLst/>
                <a:latin typeface="+mj-lt"/>
                <a:cs typeface="Segoe Light"/>
              </a:defRPr>
            </a:lvl1pPr>
          </a:lstStyle>
          <a:p>
            <a:pPr defTabSz="914012"/>
            <a:r>
              <a:rPr lang="en-US" sz="4182" dirty="0">
                <a:latin typeface="Segoe UI Light"/>
              </a:rPr>
              <a:t>Call to Action</a:t>
            </a:r>
          </a:p>
        </p:txBody>
      </p:sp>
      <p:pic>
        <p:nvPicPr>
          <p:cNvPr id="20" name="Picture 19">
            <a:extLst>
              <a:ext uri="{FF2B5EF4-FFF2-40B4-BE49-F238E27FC236}">
                <a16:creationId xmlns:a16="http://schemas.microsoft.com/office/drawing/2014/main" id="{FD0AA7B0-080B-4C1B-A1E8-5AEC7F82A2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23" y="5657496"/>
            <a:ext cx="2444566" cy="1354698"/>
          </a:xfrm>
          <a:prstGeom prst="rect">
            <a:avLst/>
          </a:prstGeom>
        </p:spPr>
      </p:pic>
      <p:sp>
        <p:nvSpPr>
          <p:cNvPr id="21" name="Rectangle 20">
            <a:extLst>
              <a:ext uri="{FF2B5EF4-FFF2-40B4-BE49-F238E27FC236}">
                <a16:creationId xmlns:a16="http://schemas.microsoft.com/office/drawing/2014/main" id="{7001107F-EE47-4605-ACEF-A765C8864C29}"/>
              </a:ext>
            </a:extLst>
          </p:cNvPr>
          <p:cNvSpPr/>
          <p:nvPr/>
        </p:nvSpPr>
        <p:spPr bwMode="auto">
          <a:xfrm>
            <a:off x="5055615" y="1592429"/>
            <a:ext cx="7356295" cy="5417504"/>
          </a:xfrm>
          <a:prstGeom prst="rect">
            <a:avLst/>
          </a:prstGeom>
          <a:solidFill>
            <a:schemeClr val="bg1">
              <a:alpha val="90000"/>
            </a:schemeClr>
          </a:solidFill>
          <a:ln w="9525" cap="flat" cmpd="sng" algn="ctr">
            <a:noFill/>
            <a:prstDash val="solid"/>
            <a:headEnd type="none" w="med" len="med"/>
            <a:tailEnd type="none" w="med" len="med"/>
          </a:ln>
          <a:effectLst/>
        </p:spPr>
        <p:txBody>
          <a:bodyPr rot="0" spcFirstLastPara="0" vertOverflow="overflow" horzOverflow="overflow" vert="horz" wrap="square" lIns="279701" tIns="46503" rIns="279701" bIns="46503" numCol="1" spcCol="0" rtlCol="0" fromWordArt="0" anchor="ctr" anchorCtr="0" forceAA="0" compatLnSpc="1">
            <a:prstTxWarp prst="textNoShape">
              <a:avLst/>
            </a:prstTxWarp>
            <a:noAutofit/>
          </a:bodyPr>
          <a:lstStyle/>
          <a:p>
            <a:pPr defTabSz="929580" fontAlgn="base">
              <a:spcBef>
                <a:spcPct val="0"/>
              </a:spcBef>
              <a:spcAft>
                <a:spcPct val="0"/>
              </a:spcAft>
            </a:pPr>
            <a:endParaRPr lang="en-US" sz="1734" i="1"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22" name="Group 21">
            <a:extLst>
              <a:ext uri="{FF2B5EF4-FFF2-40B4-BE49-F238E27FC236}">
                <a16:creationId xmlns:a16="http://schemas.microsoft.com/office/drawing/2014/main" id="{C84D3C7E-88AD-49F5-8E27-155D9802509E}"/>
              </a:ext>
            </a:extLst>
          </p:cNvPr>
          <p:cNvGrpSpPr/>
          <p:nvPr/>
        </p:nvGrpSpPr>
        <p:grpSpPr>
          <a:xfrm>
            <a:off x="5438924" y="4723994"/>
            <a:ext cx="6761597" cy="1098245"/>
            <a:chOff x="-991719" y="5693590"/>
            <a:chExt cx="6631501" cy="1077115"/>
          </a:xfrm>
        </p:grpSpPr>
        <p:pic>
          <p:nvPicPr>
            <p:cNvPr id="23" name="Graphic 22" descr="Envelope">
              <a:extLst>
                <a:ext uri="{FF2B5EF4-FFF2-40B4-BE49-F238E27FC236}">
                  <a16:creationId xmlns:a16="http://schemas.microsoft.com/office/drawing/2014/main" id="{AF237FFA-2071-4AB8-B01B-8847D71E419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1719" y="5693590"/>
              <a:ext cx="923530" cy="923530"/>
            </a:xfrm>
            <a:prstGeom prst="rect">
              <a:avLst/>
            </a:prstGeom>
          </p:spPr>
        </p:pic>
        <p:sp>
          <p:nvSpPr>
            <p:cNvPr id="24" name="TextBox 23">
              <a:extLst>
                <a:ext uri="{FF2B5EF4-FFF2-40B4-BE49-F238E27FC236}">
                  <a16:creationId xmlns:a16="http://schemas.microsoft.com/office/drawing/2014/main" id="{532CF6CB-D771-4A33-AFD5-38428FD65C3E}"/>
                </a:ext>
              </a:extLst>
            </p:cNvPr>
            <p:cNvSpPr txBox="1"/>
            <p:nvPr/>
          </p:nvSpPr>
          <p:spPr>
            <a:xfrm>
              <a:off x="254004" y="5693590"/>
              <a:ext cx="5385778" cy="1077115"/>
            </a:xfrm>
            <a:prstGeom prst="rect">
              <a:avLst/>
            </a:prstGeom>
            <a:noFill/>
          </p:spPr>
          <p:txBody>
            <a:bodyPr wrap="square" rtlCol="0">
              <a:spAutoFit/>
            </a:bodyPr>
            <a:lstStyle/>
            <a:p>
              <a:pPr defTabSz="932239">
                <a:defRPr/>
              </a:pPr>
              <a:r>
                <a:rPr lang="en-US" sz="3198" dirty="0">
                  <a:solidFill>
                    <a:prstClr val="black"/>
                  </a:solidFill>
                  <a:latin typeface="Segoe UI Semilight"/>
                  <a:cs typeface="Segoe UI" panose="020B0502040204020203" pitchFamily="34" charset="0"/>
                </a:rPr>
                <a:t>Tell us at:</a:t>
              </a:r>
            </a:p>
            <a:p>
              <a:pPr defTabSz="932239">
                <a:defRPr/>
              </a:pPr>
              <a:r>
                <a:rPr lang="en-US" sz="3198" dirty="0">
                  <a:solidFill>
                    <a:srgbClr val="32145A"/>
                  </a:solidFill>
                  <a:latin typeface="Segoe UI Semibold" panose="020B0702040204020203" pitchFamily="34" charset="0"/>
                  <a:cs typeface="Segoe UI Semibold" panose="020B0702040204020203" pitchFamily="34" charset="0"/>
                </a:rPr>
                <a:t>tellvisio@microsoft.com</a:t>
              </a:r>
            </a:p>
          </p:txBody>
        </p:sp>
      </p:grpSp>
      <p:grpSp>
        <p:nvGrpSpPr>
          <p:cNvPr id="25" name="Group 24">
            <a:extLst>
              <a:ext uri="{FF2B5EF4-FFF2-40B4-BE49-F238E27FC236}">
                <a16:creationId xmlns:a16="http://schemas.microsoft.com/office/drawing/2014/main" id="{4D8783F4-5035-41CE-B658-34BA4F115C73}"/>
              </a:ext>
            </a:extLst>
          </p:cNvPr>
          <p:cNvGrpSpPr/>
          <p:nvPr/>
        </p:nvGrpSpPr>
        <p:grpSpPr>
          <a:xfrm>
            <a:off x="5438925" y="3154910"/>
            <a:ext cx="3691666" cy="1098009"/>
            <a:chOff x="4991234" y="5948561"/>
            <a:chExt cx="3620635" cy="1076882"/>
          </a:xfrm>
        </p:grpSpPr>
        <p:pic>
          <p:nvPicPr>
            <p:cNvPr id="26" name="Graphic 25" descr="Pencil">
              <a:extLst>
                <a:ext uri="{FF2B5EF4-FFF2-40B4-BE49-F238E27FC236}">
                  <a16:creationId xmlns:a16="http://schemas.microsoft.com/office/drawing/2014/main" id="{DBFD61A8-8386-4ECC-B259-0B10E6FEBA0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91234" y="6079576"/>
              <a:ext cx="923530" cy="923530"/>
            </a:xfrm>
            <a:prstGeom prst="rect">
              <a:avLst/>
            </a:prstGeom>
          </p:spPr>
        </p:pic>
        <p:sp>
          <p:nvSpPr>
            <p:cNvPr id="27" name="TextBox 26">
              <a:extLst>
                <a:ext uri="{FF2B5EF4-FFF2-40B4-BE49-F238E27FC236}">
                  <a16:creationId xmlns:a16="http://schemas.microsoft.com/office/drawing/2014/main" id="{57D64A3C-89CC-4B4D-8C7A-E950214EE60B}"/>
                </a:ext>
              </a:extLst>
            </p:cNvPr>
            <p:cNvSpPr txBox="1"/>
            <p:nvPr/>
          </p:nvSpPr>
          <p:spPr>
            <a:xfrm>
              <a:off x="6236956" y="5948561"/>
              <a:ext cx="2374913" cy="1076882"/>
            </a:xfrm>
            <a:prstGeom prst="rect">
              <a:avLst/>
            </a:prstGeom>
            <a:noFill/>
          </p:spPr>
          <p:txBody>
            <a:bodyPr wrap="none" rtlCol="0">
              <a:spAutoFit/>
            </a:bodyPr>
            <a:lstStyle/>
            <a:p>
              <a:pPr defTabSz="932239">
                <a:defRPr/>
              </a:pPr>
              <a:r>
                <a:rPr lang="en-US" sz="3198" dirty="0">
                  <a:solidFill>
                    <a:prstClr val="black"/>
                  </a:solidFill>
                  <a:latin typeface="Segoe UI Semilight"/>
                  <a:cs typeface="Segoe UI" panose="020B0502040204020203" pitchFamily="34" charset="0"/>
                </a:rPr>
                <a:t>Try at: </a:t>
              </a:r>
              <a:br>
                <a:rPr lang="en-US" sz="3198" dirty="0">
                  <a:solidFill>
                    <a:prstClr val="black"/>
                  </a:solidFill>
                  <a:latin typeface="Segoe UI Semilight"/>
                  <a:cs typeface="Segoe UI" panose="020B0502040204020203" pitchFamily="34" charset="0"/>
                </a:rPr>
              </a:br>
              <a:r>
                <a:rPr lang="en-US" sz="3198" dirty="0">
                  <a:solidFill>
                    <a:srgbClr val="32145A"/>
                  </a:solidFill>
                  <a:latin typeface="Segoe UI Semibold" panose="020B0702040204020203" pitchFamily="34" charset="0"/>
                  <a:cs typeface="Segoe UI Semibold" panose="020B0702040204020203" pitchFamily="34" charset="0"/>
                  <a:hlinkClick r:id="rId10"/>
                </a:rPr>
                <a:t>Office Store</a:t>
              </a:r>
              <a:endParaRPr lang="en-US" sz="3198" dirty="0">
                <a:solidFill>
                  <a:srgbClr val="32145A"/>
                </a:solidFill>
                <a:latin typeface="Segoe UI Semibold" panose="020B0702040204020203" pitchFamily="34" charset="0"/>
                <a:cs typeface="Segoe UI Semibold" panose="020B0702040204020203" pitchFamily="34" charset="0"/>
              </a:endParaRPr>
            </a:p>
          </p:txBody>
        </p:sp>
      </p:grpSp>
      <p:cxnSp>
        <p:nvCxnSpPr>
          <p:cNvPr id="28" name="Straight Connector 27">
            <a:extLst>
              <a:ext uri="{FF2B5EF4-FFF2-40B4-BE49-F238E27FC236}">
                <a16:creationId xmlns:a16="http://schemas.microsoft.com/office/drawing/2014/main" id="{109FAB05-C130-4180-B309-F89A109E0929}"/>
              </a:ext>
            </a:extLst>
          </p:cNvPr>
          <p:cNvCxnSpPr>
            <a:cxnSpLocks/>
          </p:cNvCxnSpPr>
          <p:nvPr/>
        </p:nvCxnSpPr>
        <p:spPr>
          <a:xfrm>
            <a:off x="5061832" y="4531617"/>
            <a:ext cx="7356295" cy="0"/>
          </a:xfrm>
          <a:prstGeom prst="line">
            <a:avLst/>
          </a:prstGeom>
          <a:ln>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7A20D5A-3D10-4CD9-8EE9-3785F6CBB7FD}"/>
              </a:ext>
            </a:extLst>
          </p:cNvPr>
          <p:cNvCxnSpPr>
            <a:cxnSpLocks/>
          </p:cNvCxnSpPr>
          <p:nvPr/>
        </p:nvCxnSpPr>
        <p:spPr>
          <a:xfrm>
            <a:off x="5055615" y="3105136"/>
            <a:ext cx="7356295" cy="0"/>
          </a:xfrm>
          <a:prstGeom prst="line">
            <a:avLst/>
          </a:prstGeom>
          <a:ln>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31" name="Picture 4" descr="http://aweebitirish.com/wp-content/uploads/2014/03/twitter-logo-white-png.png">
            <a:extLst>
              <a:ext uri="{FF2B5EF4-FFF2-40B4-BE49-F238E27FC236}">
                <a16:creationId xmlns:a16="http://schemas.microsoft.com/office/drawing/2014/main" id="{B8F94BA8-6A3F-44D9-A1D4-D1C21E488AE1}"/>
              </a:ext>
            </a:extLst>
          </p:cNvPr>
          <p:cNvPicPr>
            <a:picLocks noChangeAspect="1" noChangeArrowheads="1"/>
          </p:cNvPicPr>
          <p:nvPr/>
        </p:nvPicPr>
        <p:blipFill>
          <a:blip r:embed="rId11"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270512" y="2116670"/>
            <a:ext cx="672687" cy="67268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C59F7373-25B2-4C08-B78E-931B9694B423}"/>
              </a:ext>
            </a:extLst>
          </p:cNvPr>
          <p:cNvSpPr txBox="1"/>
          <p:nvPr/>
        </p:nvSpPr>
        <p:spPr>
          <a:xfrm>
            <a:off x="6154584" y="2083383"/>
            <a:ext cx="6045939" cy="673333"/>
          </a:xfrm>
          <a:prstGeom prst="rect">
            <a:avLst/>
          </a:prstGeom>
          <a:noFill/>
        </p:spPr>
        <p:txBody>
          <a:bodyPr wrap="square" lIns="137101" tIns="109682" rIns="137101" bIns="109682" rtlCol="0">
            <a:spAutoFit/>
          </a:bodyPr>
          <a:lstStyle/>
          <a:p>
            <a:pPr defTabSz="685251" fontAlgn="base">
              <a:lnSpc>
                <a:spcPct val="90000"/>
              </a:lnSpc>
              <a:spcBef>
                <a:spcPct val="0"/>
              </a:spcBef>
              <a:spcAft>
                <a:spcPct val="0"/>
              </a:spcAft>
            </a:pPr>
            <a:r>
              <a:rPr lang="en-US" sz="3198" kern="0" dirty="0">
                <a:solidFill>
                  <a:srgbClr val="353535"/>
                </a:solidFill>
                <a:latin typeface="Segoe UI Semilight"/>
              </a:rPr>
              <a:t>@</a:t>
            </a:r>
            <a:r>
              <a:rPr lang="en-US" sz="3198" kern="0" dirty="0" err="1">
                <a:solidFill>
                  <a:srgbClr val="353535"/>
                </a:solidFill>
                <a:latin typeface="Segoe UI Semilight"/>
              </a:rPr>
              <a:t>msvisio</a:t>
            </a:r>
            <a:r>
              <a:rPr lang="en-US" sz="3198" kern="0" dirty="0">
                <a:solidFill>
                  <a:srgbClr val="353535"/>
                </a:solidFill>
                <a:latin typeface="Segoe UI Semilight"/>
              </a:rPr>
              <a:t>    	@</a:t>
            </a:r>
            <a:r>
              <a:rPr lang="en-US" sz="3198" kern="0" dirty="0" err="1">
                <a:solidFill>
                  <a:srgbClr val="353535"/>
                </a:solidFill>
                <a:latin typeface="Segoe UI Semilight"/>
              </a:rPr>
              <a:t>msftvisio</a:t>
            </a:r>
            <a:endParaRPr lang="en-US" sz="3198" kern="0" dirty="0">
              <a:solidFill>
                <a:srgbClr val="353535"/>
              </a:solidFill>
              <a:latin typeface="Segoe UI Semilight"/>
            </a:endParaRPr>
          </a:p>
        </p:txBody>
      </p:sp>
      <p:pic>
        <p:nvPicPr>
          <p:cNvPr id="36" name="Picture 2" descr="http://www.iconsdb.com/icons/preview/white/facebook-3-xxl.png">
            <a:extLst>
              <a:ext uri="{FF2B5EF4-FFF2-40B4-BE49-F238E27FC236}">
                <a16:creationId xmlns:a16="http://schemas.microsoft.com/office/drawing/2014/main" id="{A4857B07-BF28-42B1-905F-5132502C134C}"/>
              </a:ext>
            </a:extLst>
          </p:cNvPr>
          <p:cNvPicPr>
            <a:picLocks noChangeAspect="1" noChangeArrowheads="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208293" y="2116670"/>
            <a:ext cx="672686" cy="672685"/>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Connector 36">
            <a:extLst>
              <a:ext uri="{FF2B5EF4-FFF2-40B4-BE49-F238E27FC236}">
                <a16:creationId xmlns:a16="http://schemas.microsoft.com/office/drawing/2014/main" id="{83C7BC25-2A40-4DC4-998D-571A56FF503C}"/>
              </a:ext>
            </a:extLst>
          </p:cNvPr>
          <p:cNvCxnSpPr>
            <a:cxnSpLocks/>
          </p:cNvCxnSpPr>
          <p:nvPr/>
        </p:nvCxnSpPr>
        <p:spPr>
          <a:xfrm>
            <a:off x="5055615" y="5800905"/>
            <a:ext cx="7356295" cy="0"/>
          </a:xfrm>
          <a:prstGeom prst="line">
            <a:avLst/>
          </a:prstGeom>
          <a:ln>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386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5"/>
          <p:cNvSpPr>
            <a:spLocks noChangeAspect="1"/>
          </p:cNvSpPr>
          <p:nvPr/>
        </p:nvSpPr>
        <p:spPr bwMode="auto">
          <a:xfrm>
            <a:off x="11133500" y="2816574"/>
            <a:ext cx="573596" cy="443141"/>
          </a:xfrm>
          <a:custGeom>
            <a:avLst/>
            <a:gdLst>
              <a:gd name="connsiteX0" fmla="*/ 740331 w 4351020"/>
              <a:gd name="connsiteY0" fmla="*/ 2662229 h 3299460"/>
              <a:gd name="connsiteX1" fmla="*/ 1471887 w 4351020"/>
              <a:gd name="connsiteY1" fmla="*/ 2662229 h 3299460"/>
              <a:gd name="connsiteX2" fmla="*/ 1471887 w 4351020"/>
              <a:gd name="connsiteY2" fmla="*/ 2813037 h 3299460"/>
              <a:gd name="connsiteX3" fmla="*/ 740331 w 4351020"/>
              <a:gd name="connsiteY3" fmla="*/ 2813037 h 3299460"/>
              <a:gd name="connsiteX4" fmla="*/ 514906 w 4351020"/>
              <a:gd name="connsiteY4" fmla="*/ 2662229 h 3299460"/>
              <a:gd name="connsiteX5" fmla="*/ 670354 w 4351020"/>
              <a:gd name="connsiteY5" fmla="*/ 2662229 h 3299460"/>
              <a:gd name="connsiteX6" fmla="*/ 670354 w 4351020"/>
              <a:gd name="connsiteY6" fmla="*/ 2813037 h 3299460"/>
              <a:gd name="connsiteX7" fmla="*/ 514906 w 4351020"/>
              <a:gd name="connsiteY7" fmla="*/ 2813037 h 3299460"/>
              <a:gd name="connsiteX8" fmla="*/ 740330 w 4351020"/>
              <a:gd name="connsiteY8" fmla="*/ 2376492 h 3299460"/>
              <a:gd name="connsiteX9" fmla="*/ 1759919 w 4351020"/>
              <a:gd name="connsiteY9" fmla="*/ 2376492 h 3299460"/>
              <a:gd name="connsiteX10" fmla="*/ 1759919 w 4351020"/>
              <a:gd name="connsiteY10" fmla="*/ 2527300 h 3299460"/>
              <a:gd name="connsiteX11" fmla="*/ 740330 w 4351020"/>
              <a:gd name="connsiteY11" fmla="*/ 2527300 h 3299460"/>
              <a:gd name="connsiteX12" fmla="*/ 514906 w 4351020"/>
              <a:gd name="connsiteY12" fmla="*/ 2376492 h 3299460"/>
              <a:gd name="connsiteX13" fmla="*/ 670354 w 4351020"/>
              <a:gd name="connsiteY13" fmla="*/ 2376492 h 3299460"/>
              <a:gd name="connsiteX14" fmla="*/ 670354 w 4351020"/>
              <a:gd name="connsiteY14" fmla="*/ 2527300 h 3299460"/>
              <a:gd name="connsiteX15" fmla="*/ 514906 w 4351020"/>
              <a:gd name="connsiteY15" fmla="*/ 2527300 h 3299460"/>
              <a:gd name="connsiteX16" fmla="*/ 740331 w 4351020"/>
              <a:gd name="connsiteY16" fmla="*/ 2081755 h 3299460"/>
              <a:gd name="connsiteX17" fmla="*/ 1660525 w 4351020"/>
              <a:gd name="connsiteY17" fmla="*/ 2081755 h 3299460"/>
              <a:gd name="connsiteX18" fmla="*/ 1660525 w 4351020"/>
              <a:gd name="connsiteY18" fmla="*/ 2232563 h 3299460"/>
              <a:gd name="connsiteX19" fmla="*/ 740331 w 4351020"/>
              <a:gd name="connsiteY19" fmla="*/ 2232563 h 3299460"/>
              <a:gd name="connsiteX20" fmla="*/ 514906 w 4351020"/>
              <a:gd name="connsiteY20" fmla="*/ 2081755 h 3299460"/>
              <a:gd name="connsiteX21" fmla="*/ 670354 w 4351020"/>
              <a:gd name="connsiteY21" fmla="*/ 2081755 h 3299460"/>
              <a:gd name="connsiteX22" fmla="*/ 670354 w 4351020"/>
              <a:gd name="connsiteY22" fmla="*/ 2232563 h 3299460"/>
              <a:gd name="connsiteX23" fmla="*/ 514906 w 4351020"/>
              <a:gd name="connsiteY23" fmla="*/ 2232563 h 3299460"/>
              <a:gd name="connsiteX24" fmla="*/ 1277609 w 4351020"/>
              <a:gd name="connsiteY24" fmla="*/ 1570990 h 3299460"/>
              <a:gd name="connsiteX25" fmla="*/ 1471886 w 4351020"/>
              <a:gd name="connsiteY25" fmla="*/ 1570990 h 3299460"/>
              <a:gd name="connsiteX26" fmla="*/ 1471886 w 4351020"/>
              <a:gd name="connsiteY26" fmla="*/ 1774190 h 3299460"/>
              <a:gd name="connsiteX27" fmla="*/ 1277609 w 4351020"/>
              <a:gd name="connsiteY27" fmla="*/ 1774190 h 3299460"/>
              <a:gd name="connsiteX28" fmla="*/ 497873 w 4351020"/>
              <a:gd name="connsiteY28" fmla="*/ 1348740 h 3299460"/>
              <a:gd name="connsiteX29" fmla="*/ 692150 w 4351020"/>
              <a:gd name="connsiteY29" fmla="*/ 1348740 h 3299460"/>
              <a:gd name="connsiteX30" fmla="*/ 692150 w 4351020"/>
              <a:gd name="connsiteY30" fmla="*/ 1774190 h 3299460"/>
              <a:gd name="connsiteX31" fmla="*/ 497873 w 4351020"/>
              <a:gd name="connsiteY31" fmla="*/ 1774190 h 3299460"/>
              <a:gd name="connsiteX32" fmla="*/ 2867660 w 4351020"/>
              <a:gd name="connsiteY32" fmla="*/ 1329689 h 3299460"/>
              <a:gd name="connsiteX33" fmla="*/ 2867660 w 4351020"/>
              <a:gd name="connsiteY33" fmla="*/ 2040889 h 3299460"/>
              <a:gd name="connsiteX34" fmla="*/ 3578860 w 4351020"/>
              <a:gd name="connsiteY34" fmla="*/ 2040888 h 3299460"/>
              <a:gd name="connsiteX35" fmla="*/ 2867660 w 4351020"/>
              <a:gd name="connsiteY35" fmla="*/ 2752089 h 3299460"/>
              <a:gd name="connsiteX36" fmla="*/ 2156460 w 4351020"/>
              <a:gd name="connsiteY36" fmla="*/ 2040889 h 3299460"/>
              <a:gd name="connsiteX37" fmla="*/ 2867660 w 4351020"/>
              <a:gd name="connsiteY37" fmla="*/ 1329689 h 3299460"/>
              <a:gd name="connsiteX38" fmla="*/ 1017697 w 4351020"/>
              <a:gd name="connsiteY38" fmla="*/ 1228090 h 3299460"/>
              <a:gd name="connsiteX39" fmla="*/ 1211974 w 4351020"/>
              <a:gd name="connsiteY39" fmla="*/ 1228090 h 3299460"/>
              <a:gd name="connsiteX40" fmla="*/ 1211974 w 4351020"/>
              <a:gd name="connsiteY40" fmla="*/ 1774190 h 3299460"/>
              <a:gd name="connsiteX41" fmla="*/ 1017697 w 4351020"/>
              <a:gd name="connsiteY41" fmla="*/ 1774190 h 3299460"/>
              <a:gd name="connsiteX42" fmla="*/ 3014362 w 4351020"/>
              <a:gd name="connsiteY42" fmla="*/ 1176615 h 3299460"/>
              <a:gd name="connsiteX43" fmla="*/ 3536939 w 4351020"/>
              <a:gd name="connsiteY43" fmla="*/ 1395626 h 3299460"/>
              <a:gd name="connsiteX44" fmla="*/ 3743945 w 4351020"/>
              <a:gd name="connsiteY44" fmla="*/ 1923073 h 3299460"/>
              <a:gd name="connsiteX45" fmla="*/ 3016624 w 4351020"/>
              <a:gd name="connsiteY45" fmla="*/ 1904178 h 3299460"/>
              <a:gd name="connsiteX46" fmla="*/ 757785 w 4351020"/>
              <a:gd name="connsiteY46" fmla="*/ 1101090 h 3299460"/>
              <a:gd name="connsiteX47" fmla="*/ 952062 w 4351020"/>
              <a:gd name="connsiteY47" fmla="*/ 1101090 h 3299460"/>
              <a:gd name="connsiteX48" fmla="*/ 952062 w 4351020"/>
              <a:gd name="connsiteY48" fmla="*/ 1774190 h 3299460"/>
              <a:gd name="connsiteX49" fmla="*/ 757785 w 4351020"/>
              <a:gd name="connsiteY49" fmla="*/ 1774190 h 3299460"/>
              <a:gd name="connsiteX50" fmla="*/ 1537520 w 4351020"/>
              <a:gd name="connsiteY50" fmla="*/ 980159 h 3299460"/>
              <a:gd name="connsiteX51" fmla="*/ 1731797 w 4351020"/>
              <a:gd name="connsiteY51" fmla="*/ 980159 h 3299460"/>
              <a:gd name="connsiteX52" fmla="*/ 1731797 w 4351020"/>
              <a:gd name="connsiteY52" fmla="*/ 1774190 h 3299460"/>
              <a:gd name="connsiteX53" fmla="*/ 1537520 w 4351020"/>
              <a:gd name="connsiteY53" fmla="*/ 1774190 h 3299460"/>
              <a:gd name="connsiteX54" fmla="*/ 200732 w 4351020"/>
              <a:gd name="connsiteY54" fmla="*/ 736050 h 3299460"/>
              <a:gd name="connsiteX55" fmla="*/ 200732 w 4351020"/>
              <a:gd name="connsiteY55" fmla="*/ 3098728 h 3299460"/>
              <a:gd name="connsiteX56" fmla="*/ 4150288 w 4351020"/>
              <a:gd name="connsiteY56" fmla="*/ 3098728 h 3299460"/>
              <a:gd name="connsiteX57" fmla="*/ 4150288 w 4351020"/>
              <a:gd name="connsiteY57" fmla="*/ 736050 h 3299460"/>
              <a:gd name="connsiteX58" fmla="*/ 0 w 4351020"/>
              <a:gd name="connsiteY58" fmla="*/ 535318 h 3299460"/>
              <a:gd name="connsiteX59" fmla="*/ 4351020 w 4351020"/>
              <a:gd name="connsiteY59" fmla="*/ 535318 h 3299460"/>
              <a:gd name="connsiteX60" fmla="*/ 4351020 w 4351020"/>
              <a:gd name="connsiteY60" fmla="*/ 3299460 h 3299460"/>
              <a:gd name="connsiteX61" fmla="*/ 0 w 4351020"/>
              <a:gd name="connsiteY61" fmla="*/ 3299460 h 3299460"/>
              <a:gd name="connsiteX62" fmla="*/ 3296658 w 4351020"/>
              <a:gd name="connsiteY62" fmla="*/ 300233 h 3299460"/>
              <a:gd name="connsiteX63" fmla="*/ 3296658 w 4351020"/>
              <a:gd name="connsiteY63" fmla="*/ 358333 h 3299460"/>
              <a:gd name="connsiteX64" fmla="*/ 3543943 w 4351020"/>
              <a:gd name="connsiteY64" fmla="*/ 358333 h 3299460"/>
              <a:gd name="connsiteX65" fmla="*/ 3543943 w 4351020"/>
              <a:gd name="connsiteY65" fmla="*/ 300233 h 3299460"/>
              <a:gd name="connsiteX66" fmla="*/ 3719498 w 4351020"/>
              <a:gd name="connsiteY66" fmla="*/ 177649 h 3299460"/>
              <a:gd name="connsiteX67" fmla="*/ 3871925 w 4351020"/>
              <a:gd name="connsiteY67" fmla="*/ 177649 h 3299460"/>
              <a:gd name="connsiteX68" fmla="*/ 3871925 w 4351020"/>
              <a:gd name="connsiteY68" fmla="*/ 336427 h 3299460"/>
              <a:gd name="connsiteX69" fmla="*/ 3719498 w 4351020"/>
              <a:gd name="connsiteY69" fmla="*/ 336427 h 3299460"/>
              <a:gd name="connsiteX70" fmla="*/ 4076449 w 4351020"/>
              <a:gd name="connsiteY70" fmla="*/ 129232 h 3299460"/>
              <a:gd name="connsiteX71" fmla="*/ 4023670 w 4351020"/>
              <a:gd name="connsiteY71" fmla="*/ 182011 h 3299460"/>
              <a:gd name="connsiteX72" fmla="*/ 4090260 w 4351020"/>
              <a:gd name="connsiteY72" fmla="*/ 248602 h 3299460"/>
              <a:gd name="connsiteX73" fmla="*/ 4023670 w 4351020"/>
              <a:gd name="connsiteY73" fmla="*/ 315193 h 3299460"/>
              <a:gd name="connsiteX74" fmla="*/ 4076449 w 4351020"/>
              <a:gd name="connsiteY74" fmla="*/ 367972 h 3299460"/>
              <a:gd name="connsiteX75" fmla="*/ 4143040 w 4351020"/>
              <a:gd name="connsiteY75" fmla="*/ 301382 h 3299460"/>
              <a:gd name="connsiteX76" fmla="*/ 4209631 w 4351020"/>
              <a:gd name="connsiteY76" fmla="*/ 367972 h 3299460"/>
              <a:gd name="connsiteX77" fmla="*/ 4262410 w 4351020"/>
              <a:gd name="connsiteY77" fmla="*/ 315193 h 3299460"/>
              <a:gd name="connsiteX78" fmla="*/ 4195820 w 4351020"/>
              <a:gd name="connsiteY78" fmla="*/ 248602 h 3299460"/>
              <a:gd name="connsiteX79" fmla="*/ 4262410 w 4351020"/>
              <a:gd name="connsiteY79" fmla="*/ 182011 h 3299460"/>
              <a:gd name="connsiteX80" fmla="*/ 4209631 w 4351020"/>
              <a:gd name="connsiteY80" fmla="*/ 129232 h 3299460"/>
              <a:gd name="connsiteX81" fmla="*/ 4143040 w 4351020"/>
              <a:gd name="connsiteY81" fmla="*/ 195822 h 3299460"/>
              <a:gd name="connsiteX82" fmla="*/ 3674269 w 4351020"/>
              <a:gd name="connsiteY82" fmla="*/ 127159 h 3299460"/>
              <a:gd name="connsiteX83" fmla="*/ 3674269 w 4351020"/>
              <a:gd name="connsiteY83" fmla="*/ 365284 h 3299460"/>
              <a:gd name="connsiteX84" fmla="*/ 3902869 w 4351020"/>
              <a:gd name="connsiteY84" fmla="*/ 365284 h 3299460"/>
              <a:gd name="connsiteX85" fmla="*/ 3902869 w 4351020"/>
              <a:gd name="connsiteY85" fmla="*/ 127159 h 3299460"/>
              <a:gd name="connsiteX86" fmla="*/ 0 w 4351020"/>
              <a:gd name="connsiteY86" fmla="*/ 0 h 3299460"/>
              <a:gd name="connsiteX87" fmla="*/ 4351020 w 4351020"/>
              <a:gd name="connsiteY87" fmla="*/ 0 h 3299460"/>
              <a:gd name="connsiteX88" fmla="*/ 4351020 w 4351020"/>
              <a:gd name="connsiteY88" fmla="*/ 434340 h 3299460"/>
              <a:gd name="connsiteX89" fmla="*/ 0 w 4351020"/>
              <a:gd name="connsiteY89" fmla="*/ 434340 h 32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351020" h="3299460">
                <a:moveTo>
                  <a:pt x="740331" y="2662229"/>
                </a:moveTo>
                <a:lnTo>
                  <a:pt x="1471887" y="2662229"/>
                </a:lnTo>
                <a:lnTo>
                  <a:pt x="1471887" y="2813037"/>
                </a:lnTo>
                <a:lnTo>
                  <a:pt x="740331" y="2813037"/>
                </a:lnTo>
                <a:close/>
                <a:moveTo>
                  <a:pt x="514906" y="2662229"/>
                </a:moveTo>
                <a:lnTo>
                  <a:pt x="670354" y="2662229"/>
                </a:lnTo>
                <a:lnTo>
                  <a:pt x="670354" y="2813037"/>
                </a:lnTo>
                <a:lnTo>
                  <a:pt x="514906" y="2813037"/>
                </a:lnTo>
                <a:close/>
                <a:moveTo>
                  <a:pt x="740330" y="2376492"/>
                </a:moveTo>
                <a:lnTo>
                  <a:pt x="1759919" y="2376492"/>
                </a:lnTo>
                <a:lnTo>
                  <a:pt x="1759919" y="2527300"/>
                </a:lnTo>
                <a:lnTo>
                  <a:pt x="740330" y="2527300"/>
                </a:lnTo>
                <a:close/>
                <a:moveTo>
                  <a:pt x="514906" y="2376492"/>
                </a:moveTo>
                <a:lnTo>
                  <a:pt x="670354" y="2376492"/>
                </a:lnTo>
                <a:lnTo>
                  <a:pt x="670354" y="2527300"/>
                </a:lnTo>
                <a:lnTo>
                  <a:pt x="514906" y="2527300"/>
                </a:lnTo>
                <a:close/>
                <a:moveTo>
                  <a:pt x="740331" y="2081755"/>
                </a:moveTo>
                <a:lnTo>
                  <a:pt x="1660525" y="2081755"/>
                </a:lnTo>
                <a:lnTo>
                  <a:pt x="1660525" y="2232563"/>
                </a:lnTo>
                <a:lnTo>
                  <a:pt x="740331" y="2232563"/>
                </a:lnTo>
                <a:close/>
                <a:moveTo>
                  <a:pt x="514906" y="2081755"/>
                </a:moveTo>
                <a:lnTo>
                  <a:pt x="670354" y="2081755"/>
                </a:lnTo>
                <a:lnTo>
                  <a:pt x="670354" y="2232563"/>
                </a:lnTo>
                <a:lnTo>
                  <a:pt x="514906" y="2232563"/>
                </a:lnTo>
                <a:close/>
                <a:moveTo>
                  <a:pt x="1277609" y="1570990"/>
                </a:moveTo>
                <a:lnTo>
                  <a:pt x="1471886" y="1570990"/>
                </a:lnTo>
                <a:lnTo>
                  <a:pt x="1471886" y="1774190"/>
                </a:lnTo>
                <a:lnTo>
                  <a:pt x="1277609" y="1774190"/>
                </a:lnTo>
                <a:close/>
                <a:moveTo>
                  <a:pt x="497873" y="1348740"/>
                </a:moveTo>
                <a:lnTo>
                  <a:pt x="692150" y="1348740"/>
                </a:lnTo>
                <a:lnTo>
                  <a:pt x="692150" y="1774190"/>
                </a:lnTo>
                <a:lnTo>
                  <a:pt x="497873" y="1774190"/>
                </a:lnTo>
                <a:close/>
                <a:moveTo>
                  <a:pt x="2867660" y="1329689"/>
                </a:moveTo>
                <a:lnTo>
                  <a:pt x="2867660" y="2040889"/>
                </a:lnTo>
                <a:lnTo>
                  <a:pt x="3578860" y="2040888"/>
                </a:lnTo>
                <a:cubicBezTo>
                  <a:pt x="3578860" y="2433674"/>
                  <a:pt x="3260445" y="2752089"/>
                  <a:pt x="2867660" y="2752089"/>
                </a:cubicBezTo>
                <a:cubicBezTo>
                  <a:pt x="2474875" y="2752089"/>
                  <a:pt x="2156460" y="2433674"/>
                  <a:pt x="2156460" y="2040889"/>
                </a:cubicBezTo>
                <a:cubicBezTo>
                  <a:pt x="2156460" y="1648104"/>
                  <a:pt x="2474875" y="1329689"/>
                  <a:pt x="2867660" y="1329689"/>
                </a:cubicBezTo>
                <a:close/>
                <a:moveTo>
                  <a:pt x="1017697" y="1228090"/>
                </a:moveTo>
                <a:lnTo>
                  <a:pt x="1211974" y="1228090"/>
                </a:lnTo>
                <a:lnTo>
                  <a:pt x="1211974" y="1774190"/>
                </a:lnTo>
                <a:lnTo>
                  <a:pt x="1017697" y="1774190"/>
                </a:lnTo>
                <a:close/>
                <a:moveTo>
                  <a:pt x="3014362" y="1176615"/>
                </a:moveTo>
                <a:cubicBezTo>
                  <a:pt x="3210992" y="1176003"/>
                  <a:pt x="3399499" y="1255006"/>
                  <a:pt x="3536939" y="1395626"/>
                </a:cubicBezTo>
                <a:cubicBezTo>
                  <a:pt x="3674380" y="1536246"/>
                  <a:pt x="3749053" y="1726509"/>
                  <a:pt x="3743945" y="1923073"/>
                </a:cubicBezTo>
                <a:lnTo>
                  <a:pt x="3016624" y="1904178"/>
                </a:lnTo>
                <a:close/>
                <a:moveTo>
                  <a:pt x="757785" y="1101090"/>
                </a:moveTo>
                <a:lnTo>
                  <a:pt x="952062" y="1101090"/>
                </a:lnTo>
                <a:lnTo>
                  <a:pt x="952062" y="1774190"/>
                </a:lnTo>
                <a:lnTo>
                  <a:pt x="757785" y="1774190"/>
                </a:lnTo>
                <a:close/>
                <a:moveTo>
                  <a:pt x="1537520" y="980159"/>
                </a:moveTo>
                <a:lnTo>
                  <a:pt x="1731797" y="980159"/>
                </a:lnTo>
                <a:lnTo>
                  <a:pt x="1731797" y="1774190"/>
                </a:lnTo>
                <a:lnTo>
                  <a:pt x="1537520" y="1774190"/>
                </a:lnTo>
                <a:close/>
                <a:moveTo>
                  <a:pt x="200732" y="736050"/>
                </a:moveTo>
                <a:lnTo>
                  <a:pt x="200732" y="3098728"/>
                </a:lnTo>
                <a:lnTo>
                  <a:pt x="4150288" y="3098728"/>
                </a:lnTo>
                <a:lnTo>
                  <a:pt x="4150288" y="736050"/>
                </a:lnTo>
                <a:close/>
                <a:moveTo>
                  <a:pt x="0" y="535318"/>
                </a:moveTo>
                <a:lnTo>
                  <a:pt x="4351020" y="535318"/>
                </a:lnTo>
                <a:lnTo>
                  <a:pt x="4351020" y="3299460"/>
                </a:lnTo>
                <a:lnTo>
                  <a:pt x="0" y="3299460"/>
                </a:lnTo>
                <a:close/>
                <a:moveTo>
                  <a:pt x="3296658" y="300233"/>
                </a:moveTo>
                <a:lnTo>
                  <a:pt x="3296658" y="358333"/>
                </a:lnTo>
                <a:lnTo>
                  <a:pt x="3543943" y="358333"/>
                </a:lnTo>
                <a:lnTo>
                  <a:pt x="3543943" y="300233"/>
                </a:lnTo>
                <a:close/>
                <a:moveTo>
                  <a:pt x="3719498" y="177649"/>
                </a:moveTo>
                <a:lnTo>
                  <a:pt x="3871925" y="177649"/>
                </a:lnTo>
                <a:lnTo>
                  <a:pt x="3871925" y="336427"/>
                </a:lnTo>
                <a:lnTo>
                  <a:pt x="3719498" y="336427"/>
                </a:lnTo>
                <a:close/>
                <a:moveTo>
                  <a:pt x="4076449" y="129232"/>
                </a:moveTo>
                <a:lnTo>
                  <a:pt x="4023670" y="182011"/>
                </a:lnTo>
                <a:lnTo>
                  <a:pt x="4090260" y="248602"/>
                </a:lnTo>
                <a:lnTo>
                  <a:pt x="4023670" y="315193"/>
                </a:lnTo>
                <a:lnTo>
                  <a:pt x="4076449" y="367972"/>
                </a:lnTo>
                <a:lnTo>
                  <a:pt x="4143040" y="301382"/>
                </a:lnTo>
                <a:lnTo>
                  <a:pt x="4209631" y="367972"/>
                </a:lnTo>
                <a:lnTo>
                  <a:pt x="4262410" y="315193"/>
                </a:lnTo>
                <a:lnTo>
                  <a:pt x="4195820" y="248602"/>
                </a:lnTo>
                <a:lnTo>
                  <a:pt x="4262410" y="182011"/>
                </a:lnTo>
                <a:lnTo>
                  <a:pt x="4209631" y="129232"/>
                </a:lnTo>
                <a:lnTo>
                  <a:pt x="4143040" y="195822"/>
                </a:lnTo>
                <a:close/>
                <a:moveTo>
                  <a:pt x="3674269" y="127159"/>
                </a:moveTo>
                <a:lnTo>
                  <a:pt x="3674269" y="365284"/>
                </a:lnTo>
                <a:lnTo>
                  <a:pt x="3902869" y="365284"/>
                </a:lnTo>
                <a:lnTo>
                  <a:pt x="3902869" y="127159"/>
                </a:lnTo>
                <a:close/>
                <a:moveTo>
                  <a:pt x="0" y="0"/>
                </a:moveTo>
                <a:lnTo>
                  <a:pt x="4351020" y="0"/>
                </a:lnTo>
                <a:lnTo>
                  <a:pt x="4351020" y="434340"/>
                </a:lnTo>
                <a:lnTo>
                  <a:pt x="0" y="43434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199" dirty="0">
              <a:solidFill>
                <a:prstClr val="white"/>
              </a:solidFill>
            </a:endParaRPr>
          </a:p>
        </p:txBody>
      </p:sp>
      <p:sp>
        <p:nvSpPr>
          <p:cNvPr id="11" name="Rectangle 26"/>
          <p:cNvSpPr>
            <a:spLocks noChangeAspect="1"/>
          </p:cNvSpPr>
          <p:nvPr/>
        </p:nvSpPr>
        <p:spPr>
          <a:xfrm>
            <a:off x="11202792" y="1681732"/>
            <a:ext cx="467402" cy="456576"/>
          </a:xfrm>
          <a:custGeom>
            <a:avLst/>
            <a:gdLst/>
            <a:ahLst/>
            <a:cxnLst/>
            <a:rect l="l" t="t" r="r" b="b"/>
            <a:pathLst>
              <a:path w="480502" h="469372">
                <a:moveTo>
                  <a:pt x="158522" y="282248"/>
                </a:moveTo>
                <a:cubicBezTo>
                  <a:pt x="136009" y="282248"/>
                  <a:pt x="117759" y="300498"/>
                  <a:pt x="117759" y="323011"/>
                </a:cubicBezTo>
                <a:cubicBezTo>
                  <a:pt x="117759" y="329496"/>
                  <a:pt x="119274" y="335626"/>
                  <a:pt x="122322" y="340893"/>
                </a:cubicBezTo>
                <a:lnTo>
                  <a:pt x="67839" y="373130"/>
                </a:lnTo>
                <a:lnTo>
                  <a:pt x="57418" y="368813"/>
                </a:lnTo>
                <a:cubicBezTo>
                  <a:pt x="42268" y="368813"/>
                  <a:pt x="29986" y="381095"/>
                  <a:pt x="29986" y="396245"/>
                </a:cubicBezTo>
                <a:cubicBezTo>
                  <a:pt x="29986" y="411395"/>
                  <a:pt x="42268" y="423677"/>
                  <a:pt x="57418" y="423677"/>
                </a:cubicBezTo>
                <a:cubicBezTo>
                  <a:pt x="72568" y="423677"/>
                  <a:pt x="84850" y="411395"/>
                  <a:pt x="84850" y="396245"/>
                </a:cubicBezTo>
                <a:cubicBezTo>
                  <a:pt x="84850" y="391143"/>
                  <a:pt x="83457" y="386366"/>
                  <a:pt x="79451" y="383211"/>
                </a:cubicBezTo>
                <a:lnTo>
                  <a:pt x="130999" y="352711"/>
                </a:lnTo>
                <a:cubicBezTo>
                  <a:pt x="138087" y="359652"/>
                  <a:pt x="147823" y="363773"/>
                  <a:pt x="158522" y="363773"/>
                </a:cubicBezTo>
                <a:cubicBezTo>
                  <a:pt x="171854" y="363773"/>
                  <a:pt x="183690" y="357373"/>
                  <a:pt x="190567" y="347057"/>
                </a:cubicBezTo>
                <a:lnTo>
                  <a:pt x="254257" y="403816"/>
                </a:lnTo>
                <a:lnTo>
                  <a:pt x="252382" y="408344"/>
                </a:lnTo>
                <a:cubicBezTo>
                  <a:pt x="252382" y="422229"/>
                  <a:pt x="263637" y="433484"/>
                  <a:pt x="277522" y="433484"/>
                </a:cubicBezTo>
                <a:cubicBezTo>
                  <a:pt x="291407" y="433484"/>
                  <a:pt x="302663" y="422229"/>
                  <a:pt x="302663" y="408344"/>
                </a:cubicBezTo>
                <a:cubicBezTo>
                  <a:pt x="302663" y="406216"/>
                  <a:pt x="302399" y="404150"/>
                  <a:pt x="300278" y="402586"/>
                </a:cubicBezTo>
                <a:lnTo>
                  <a:pt x="375810" y="349871"/>
                </a:lnTo>
                <a:cubicBezTo>
                  <a:pt x="382987" y="358501"/>
                  <a:pt x="393856" y="363773"/>
                  <a:pt x="405957" y="363773"/>
                </a:cubicBezTo>
                <a:cubicBezTo>
                  <a:pt x="428469" y="363773"/>
                  <a:pt x="446719" y="345523"/>
                  <a:pt x="446719" y="323011"/>
                </a:cubicBezTo>
                <a:cubicBezTo>
                  <a:pt x="446719" y="300498"/>
                  <a:pt x="428469" y="282248"/>
                  <a:pt x="405957" y="282248"/>
                </a:cubicBezTo>
                <a:cubicBezTo>
                  <a:pt x="383444" y="282248"/>
                  <a:pt x="365194" y="300498"/>
                  <a:pt x="365194" y="323011"/>
                </a:cubicBezTo>
                <a:cubicBezTo>
                  <a:pt x="365194" y="328132"/>
                  <a:pt x="366139" y="333033"/>
                  <a:pt x="368110" y="337454"/>
                </a:cubicBezTo>
                <a:lnTo>
                  <a:pt x="293234" y="389711"/>
                </a:lnTo>
                <a:lnTo>
                  <a:pt x="277522" y="383203"/>
                </a:lnTo>
                <a:cubicBezTo>
                  <a:pt x="270973" y="383203"/>
                  <a:pt x="265008" y="385708"/>
                  <a:pt x="260819" y="390122"/>
                </a:cubicBezTo>
                <a:lnTo>
                  <a:pt x="197184" y="333412"/>
                </a:lnTo>
                <a:lnTo>
                  <a:pt x="199284" y="323011"/>
                </a:lnTo>
                <a:cubicBezTo>
                  <a:pt x="199284" y="300498"/>
                  <a:pt x="181034" y="282248"/>
                  <a:pt x="158522" y="282248"/>
                </a:cubicBezTo>
                <a:close/>
                <a:moveTo>
                  <a:pt x="0" y="241981"/>
                </a:moveTo>
                <a:lnTo>
                  <a:pt x="480502" y="241981"/>
                </a:lnTo>
                <a:lnTo>
                  <a:pt x="480502" y="469372"/>
                </a:lnTo>
                <a:lnTo>
                  <a:pt x="0" y="469372"/>
                </a:lnTo>
                <a:close/>
                <a:moveTo>
                  <a:pt x="266227" y="100154"/>
                </a:moveTo>
                <a:lnTo>
                  <a:pt x="266227" y="188099"/>
                </a:lnTo>
                <a:lnTo>
                  <a:pt x="327338" y="188099"/>
                </a:lnTo>
                <a:lnTo>
                  <a:pt x="327338" y="100154"/>
                </a:lnTo>
                <a:close/>
                <a:moveTo>
                  <a:pt x="53617" y="100154"/>
                </a:moveTo>
                <a:lnTo>
                  <a:pt x="53617" y="188099"/>
                </a:lnTo>
                <a:lnTo>
                  <a:pt x="114728" y="188099"/>
                </a:lnTo>
                <a:lnTo>
                  <a:pt x="114728" y="100154"/>
                </a:lnTo>
                <a:close/>
                <a:moveTo>
                  <a:pt x="156666" y="56181"/>
                </a:moveTo>
                <a:lnTo>
                  <a:pt x="156666" y="188100"/>
                </a:lnTo>
                <a:lnTo>
                  <a:pt x="217778" y="188100"/>
                </a:lnTo>
                <a:lnTo>
                  <a:pt x="217778" y="56181"/>
                </a:lnTo>
                <a:close/>
                <a:moveTo>
                  <a:pt x="379725" y="35886"/>
                </a:moveTo>
                <a:lnTo>
                  <a:pt x="379725" y="188100"/>
                </a:lnTo>
                <a:lnTo>
                  <a:pt x="440837" y="188100"/>
                </a:lnTo>
                <a:lnTo>
                  <a:pt x="440837" y="35886"/>
                </a:lnTo>
                <a:close/>
                <a:moveTo>
                  <a:pt x="0" y="0"/>
                </a:moveTo>
                <a:lnTo>
                  <a:pt x="480502" y="0"/>
                </a:lnTo>
                <a:lnTo>
                  <a:pt x="480502" y="227391"/>
                </a:lnTo>
                <a:lnTo>
                  <a:pt x="0" y="227391"/>
                </a:lnTo>
                <a:close/>
              </a:path>
            </a:pathLst>
          </a:custGeom>
          <a:solidFill>
            <a:schemeClr val="bg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399"/>
          </a:p>
        </p:txBody>
      </p:sp>
      <p:grpSp>
        <p:nvGrpSpPr>
          <p:cNvPr id="3" name="Group 2"/>
          <p:cNvGrpSpPr>
            <a:grpSpLocks noChangeAspect="1"/>
          </p:cNvGrpSpPr>
          <p:nvPr/>
        </p:nvGrpSpPr>
        <p:grpSpPr>
          <a:xfrm>
            <a:off x="11278775" y="5826358"/>
            <a:ext cx="728449" cy="867801"/>
            <a:chOff x="11118331" y="5591550"/>
            <a:chExt cx="469745" cy="559607"/>
          </a:xfrm>
        </p:grpSpPr>
        <p:sp>
          <p:nvSpPr>
            <p:cNvPr id="13" name="Rectangle 12"/>
            <p:cNvSpPr/>
            <p:nvPr/>
          </p:nvSpPr>
          <p:spPr bwMode="auto">
            <a:xfrm>
              <a:off x="11146255" y="5711254"/>
              <a:ext cx="350145" cy="400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b="1" dirty="0">
                <a:gradFill>
                  <a:gsLst>
                    <a:gs pos="0">
                      <a:srgbClr val="FFFFFF"/>
                    </a:gs>
                    <a:gs pos="100000">
                      <a:srgbClr val="FFFFFF"/>
                    </a:gs>
                  </a:gsLst>
                  <a:lin ang="5400000" scaled="0"/>
                </a:gradFill>
                <a:ea typeface="Segoe UI" pitchFamily="34" charset="0"/>
                <a:cs typeface="Segoe UI" pitchFamily="34" charset="0"/>
              </a:endParaRPr>
            </a:p>
          </p:txBody>
        </p:sp>
        <p:sp>
          <p:nvSpPr>
            <p:cNvPr id="14" name="Oval 33"/>
            <p:cNvSpPr/>
            <p:nvPr/>
          </p:nvSpPr>
          <p:spPr>
            <a:xfrm>
              <a:off x="11118331" y="5591550"/>
              <a:ext cx="469745" cy="559607"/>
            </a:xfrm>
            <a:custGeom>
              <a:avLst/>
              <a:gdLst/>
              <a:ahLst/>
              <a:cxnLst/>
              <a:rect l="l" t="t" r="r" b="b"/>
              <a:pathLst>
                <a:path w="715594" h="852489">
                  <a:moveTo>
                    <a:pt x="75999" y="693514"/>
                  </a:moveTo>
                  <a:lnTo>
                    <a:pt x="75999" y="723026"/>
                  </a:lnTo>
                  <a:lnTo>
                    <a:pt x="567860" y="723026"/>
                  </a:lnTo>
                  <a:lnTo>
                    <a:pt x="567860" y="693514"/>
                  </a:lnTo>
                  <a:close/>
                  <a:moveTo>
                    <a:pt x="75999" y="618199"/>
                  </a:moveTo>
                  <a:lnTo>
                    <a:pt x="75999" y="647710"/>
                  </a:lnTo>
                  <a:lnTo>
                    <a:pt x="567860" y="647710"/>
                  </a:lnTo>
                  <a:lnTo>
                    <a:pt x="567860" y="618199"/>
                  </a:lnTo>
                  <a:close/>
                  <a:moveTo>
                    <a:pt x="75999" y="542881"/>
                  </a:moveTo>
                  <a:lnTo>
                    <a:pt x="75999" y="572393"/>
                  </a:lnTo>
                  <a:lnTo>
                    <a:pt x="567860" y="572393"/>
                  </a:lnTo>
                  <a:lnTo>
                    <a:pt x="567860" y="542881"/>
                  </a:lnTo>
                  <a:close/>
                  <a:moveTo>
                    <a:pt x="75999" y="467563"/>
                  </a:moveTo>
                  <a:lnTo>
                    <a:pt x="75999" y="497075"/>
                  </a:lnTo>
                  <a:lnTo>
                    <a:pt x="567860" y="497075"/>
                  </a:lnTo>
                  <a:lnTo>
                    <a:pt x="567860" y="467563"/>
                  </a:lnTo>
                  <a:close/>
                  <a:moveTo>
                    <a:pt x="75999" y="392246"/>
                  </a:moveTo>
                  <a:lnTo>
                    <a:pt x="75999" y="421757"/>
                  </a:lnTo>
                  <a:lnTo>
                    <a:pt x="567860" y="421757"/>
                  </a:lnTo>
                  <a:lnTo>
                    <a:pt x="567860" y="392246"/>
                  </a:lnTo>
                  <a:close/>
                  <a:moveTo>
                    <a:pt x="75999" y="316928"/>
                  </a:moveTo>
                  <a:lnTo>
                    <a:pt x="75999" y="346440"/>
                  </a:lnTo>
                  <a:lnTo>
                    <a:pt x="567860" y="346440"/>
                  </a:lnTo>
                  <a:lnTo>
                    <a:pt x="567860" y="316928"/>
                  </a:lnTo>
                  <a:close/>
                  <a:moveTo>
                    <a:pt x="75999" y="199086"/>
                  </a:moveTo>
                  <a:lnTo>
                    <a:pt x="75999" y="238435"/>
                  </a:lnTo>
                  <a:lnTo>
                    <a:pt x="371116" y="238435"/>
                  </a:lnTo>
                  <a:lnTo>
                    <a:pt x="371116" y="199086"/>
                  </a:lnTo>
                  <a:close/>
                  <a:moveTo>
                    <a:pt x="408177" y="47956"/>
                  </a:moveTo>
                  <a:cubicBezTo>
                    <a:pt x="408177" y="99192"/>
                    <a:pt x="408175" y="150427"/>
                    <a:pt x="408175" y="201663"/>
                  </a:cubicBezTo>
                  <a:cubicBezTo>
                    <a:pt x="407189" y="230651"/>
                    <a:pt x="434380" y="246831"/>
                    <a:pt x="451323" y="250202"/>
                  </a:cubicBezTo>
                  <a:lnTo>
                    <a:pt x="613120" y="252898"/>
                  </a:lnTo>
                  <a:close/>
                  <a:moveTo>
                    <a:pt x="470512" y="28313"/>
                  </a:moveTo>
                  <a:lnTo>
                    <a:pt x="536321" y="28313"/>
                  </a:lnTo>
                  <a:lnTo>
                    <a:pt x="715594" y="209926"/>
                  </a:lnTo>
                  <a:lnTo>
                    <a:pt x="715594" y="782381"/>
                  </a:lnTo>
                  <a:cubicBezTo>
                    <a:pt x="715594" y="811122"/>
                    <a:pt x="693938" y="834421"/>
                    <a:pt x="667223" y="834421"/>
                  </a:cubicBezTo>
                  <a:lnTo>
                    <a:pt x="643531" y="834421"/>
                  </a:lnTo>
                  <a:cubicBezTo>
                    <a:pt x="656436" y="824950"/>
                    <a:pt x="664358" y="809566"/>
                    <a:pt x="664358" y="792332"/>
                  </a:cubicBezTo>
                  <a:lnTo>
                    <a:pt x="664358" y="222159"/>
                  </a:lnTo>
                  <a:close/>
                  <a:moveTo>
                    <a:pt x="55034" y="0"/>
                  </a:moveTo>
                  <a:lnTo>
                    <a:pt x="421703" y="0"/>
                  </a:lnTo>
                  <a:lnTo>
                    <a:pt x="648984" y="227282"/>
                  </a:lnTo>
                  <a:lnTo>
                    <a:pt x="648984" y="797455"/>
                  </a:lnTo>
                  <a:cubicBezTo>
                    <a:pt x="648984" y="827850"/>
                    <a:pt x="624345" y="852489"/>
                    <a:pt x="593950" y="852489"/>
                  </a:cubicBezTo>
                  <a:lnTo>
                    <a:pt x="55034" y="852489"/>
                  </a:lnTo>
                  <a:cubicBezTo>
                    <a:pt x="24639" y="852489"/>
                    <a:pt x="0" y="827850"/>
                    <a:pt x="0" y="797455"/>
                  </a:cubicBezTo>
                  <a:lnTo>
                    <a:pt x="0" y="55034"/>
                  </a:lnTo>
                  <a:cubicBezTo>
                    <a:pt x="0" y="24640"/>
                    <a:pt x="24639" y="0"/>
                    <a:pt x="5503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grpSp>
        <p:nvGrpSpPr>
          <p:cNvPr id="15" name="Group 14"/>
          <p:cNvGrpSpPr>
            <a:grpSpLocks noChangeAspect="1"/>
          </p:cNvGrpSpPr>
          <p:nvPr/>
        </p:nvGrpSpPr>
        <p:grpSpPr>
          <a:xfrm>
            <a:off x="11171230" y="4894995"/>
            <a:ext cx="646791" cy="464440"/>
            <a:chOff x="2217630" y="5833671"/>
            <a:chExt cx="1446670" cy="1038810"/>
          </a:xfrm>
          <a:solidFill>
            <a:schemeClr val="bg2">
              <a:lumMod val="60000"/>
              <a:lumOff val="40000"/>
            </a:schemeClr>
          </a:solidFill>
        </p:grpSpPr>
        <p:sp>
          <p:nvSpPr>
            <p:cNvPr id="16" name="Rounded Rectangle 114"/>
            <p:cNvSpPr/>
            <p:nvPr/>
          </p:nvSpPr>
          <p:spPr bwMode="auto">
            <a:xfrm rot="21378433">
              <a:off x="2217630" y="5881447"/>
              <a:ext cx="986402" cy="991034"/>
            </a:xfrm>
            <a:custGeom>
              <a:avLst/>
              <a:gdLst/>
              <a:ahLst/>
              <a:cxnLst/>
              <a:rect l="l" t="t" r="r" b="b"/>
              <a:pathLst>
                <a:path w="2827740" h="2841018">
                  <a:moveTo>
                    <a:pt x="2117041" y="2272596"/>
                  </a:moveTo>
                  <a:cubicBezTo>
                    <a:pt x="2274182" y="2430255"/>
                    <a:pt x="2238127" y="2601798"/>
                    <a:pt x="2223679" y="2692721"/>
                  </a:cubicBezTo>
                  <a:cubicBezTo>
                    <a:pt x="2087867" y="2792948"/>
                    <a:pt x="1357746" y="2843650"/>
                    <a:pt x="1121506" y="2840913"/>
                  </a:cubicBezTo>
                  <a:cubicBezTo>
                    <a:pt x="1044789" y="2769727"/>
                    <a:pt x="974832" y="2713830"/>
                    <a:pt x="944068" y="2685198"/>
                  </a:cubicBezTo>
                  <a:lnTo>
                    <a:pt x="949266" y="2662763"/>
                  </a:lnTo>
                  <a:cubicBezTo>
                    <a:pt x="1037829" y="2646207"/>
                    <a:pt x="1103471" y="2652034"/>
                    <a:pt x="1192034" y="2635479"/>
                  </a:cubicBezTo>
                  <a:cubicBezTo>
                    <a:pt x="1195810" y="2689822"/>
                    <a:pt x="1161799" y="2763439"/>
                    <a:pt x="1197770" y="2758909"/>
                  </a:cubicBezTo>
                  <a:cubicBezTo>
                    <a:pt x="1219321" y="2617009"/>
                    <a:pt x="1247325" y="2486286"/>
                    <a:pt x="1070819" y="2355083"/>
                  </a:cubicBezTo>
                  <a:close/>
                  <a:moveTo>
                    <a:pt x="880843" y="1369000"/>
                  </a:moveTo>
                  <a:lnTo>
                    <a:pt x="580558" y="1387799"/>
                  </a:lnTo>
                  <a:lnTo>
                    <a:pt x="592303" y="1748079"/>
                  </a:lnTo>
                  <a:lnTo>
                    <a:pt x="902911" y="1717220"/>
                  </a:lnTo>
                  <a:close/>
                  <a:moveTo>
                    <a:pt x="1907670" y="1396424"/>
                  </a:moveTo>
                  <a:lnTo>
                    <a:pt x="1907670" y="1396424"/>
                  </a:lnTo>
                  <a:lnTo>
                    <a:pt x="1907670" y="1396425"/>
                  </a:lnTo>
                  <a:close/>
                  <a:moveTo>
                    <a:pt x="2509109" y="1363418"/>
                  </a:moveTo>
                  <a:cubicBezTo>
                    <a:pt x="2527338" y="1363418"/>
                    <a:pt x="2542116" y="1378196"/>
                    <a:pt x="2542116" y="1396425"/>
                  </a:cubicBezTo>
                  <a:lnTo>
                    <a:pt x="2542115" y="1396425"/>
                  </a:lnTo>
                  <a:cubicBezTo>
                    <a:pt x="2542115" y="1414654"/>
                    <a:pt x="2527337" y="1429432"/>
                    <a:pt x="2509108" y="1429432"/>
                  </a:cubicBezTo>
                  <a:lnTo>
                    <a:pt x="1940677" y="1429431"/>
                  </a:lnTo>
                  <a:cubicBezTo>
                    <a:pt x="1922448" y="1429431"/>
                    <a:pt x="1907670" y="1414653"/>
                    <a:pt x="1907670" y="1396424"/>
                  </a:cubicBezTo>
                  <a:cubicBezTo>
                    <a:pt x="1907670" y="1378196"/>
                    <a:pt x="1922448" y="1363418"/>
                    <a:pt x="1940677" y="1363418"/>
                  </a:cubicBezTo>
                  <a:close/>
                  <a:moveTo>
                    <a:pt x="1889465" y="1264749"/>
                  </a:moveTo>
                  <a:lnTo>
                    <a:pt x="1889465" y="1264749"/>
                  </a:lnTo>
                  <a:lnTo>
                    <a:pt x="1889465" y="1264750"/>
                  </a:lnTo>
                  <a:close/>
                  <a:moveTo>
                    <a:pt x="2490904" y="1231743"/>
                  </a:moveTo>
                  <a:cubicBezTo>
                    <a:pt x="2509133" y="1231743"/>
                    <a:pt x="2523911" y="1246521"/>
                    <a:pt x="2523911" y="1264750"/>
                  </a:cubicBezTo>
                  <a:lnTo>
                    <a:pt x="2523910" y="1264750"/>
                  </a:lnTo>
                  <a:cubicBezTo>
                    <a:pt x="2523910" y="1282979"/>
                    <a:pt x="2509132" y="1297757"/>
                    <a:pt x="2490903" y="1297757"/>
                  </a:cubicBezTo>
                  <a:lnTo>
                    <a:pt x="1922472" y="1297756"/>
                  </a:lnTo>
                  <a:cubicBezTo>
                    <a:pt x="1904243" y="1297756"/>
                    <a:pt x="1889465" y="1282978"/>
                    <a:pt x="1889465" y="1264749"/>
                  </a:cubicBezTo>
                  <a:cubicBezTo>
                    <a:pt x="1889465" y="1246521"/>
                    <a:pt x="1904243" y="1231743"/>
                    <a:pt x="1922472" y="1231743"/>
                  </a:cubicBezTo>
                  <a:close/>
                  <a:moveTo>
                    <a:pt x="1880465" y="1134574"/>
                  </a:moveTo>
                  <a:lnTo>
                    <a:pt x="1880465" y="1134575"/>
                  </a:lnTo>
                  <a:lnTo>
                    <a:pt x="1880465" y="1134575"/>
                  </a:lnTo>
                  <a:close/>
                  <a:moveTo>
                    <a:pt x="2481904" y="1101568"/>
                  </a:moveTo>
                  <a:cubicBezTo>
                    <a:pt x="2500133" y="1101568"/>
                    <a:pt x="2514911" y="1116346"/>
                    <a:pt x="2514911" y="1134575"/>
                  </a:cubicBezTo>
                  <a:lnTo>
                    <a:pt x="2514910" y="1134575"/>
                  </a:lnTo>
                  <a:cubicBezTo>
                    <a:pt x="2514910" y="1152804"/>
                    <a:pt x="2500132" y="1167582"/>
                    <a:pt x="2481903" y="1167582"/>
                  </a:cubicBezTo>
                  <a:lnTo>
                    <a:pt x="1913472" y="1167581"/>
                  </a:lnTo>
                  <a:cubicBezTo>
                    <a:pt x="1895243" y="1167581"/>
                    <a:pt x="1880465" y="1152803"/>
                    <a:pt x="1880465" y="1134575"/>
                  </a:cubicBezTo>
                  <a:cubicBezTo>
                    <a:pt x="1880465" y="1116346"/>
                    <a:pt x="1895243" y="1101568"/>
                    <a:pt x="1913472" y="1101568"/>
                  </a:cubicBezTo>
                  <a:close/>
                  <a:moveTo>
                    <a:pt x="1670888" y="1044901"/>
                  </a:moveTo>
                  <a:cubicBezTo>
                    <a:pt x="1745356" y="1115767"/>
                    <a:pt x="1792537" y="1219845"/>
                    <a:pt x="1794576" y="1336371"/>
                  </a:cubicBezTo>
                  <a:cubicBezTo>
                    <a:pt x="1796258" y="1432463"/>
                    <a:pt x="1766965" y="1521168"/>
                    <a:pt x="1715392" y="1589971"/>
                  </a:cubicBezTo>
                  <a:lnTo>
                    <a:pt x="1460652" y="1356165"/>
                  </a:lnTo>
                  <a:close/>
                  <a:moveTo>
                    <a:pt x="850961" y="924919"/>
                  </a:moveTo>
                  <a:lnTo>
                    <a:pt x="558241" y="925116"/>
                  </a:lnTo>
                  <a:lnTo>
                    <a:pt x="575096" y="1304815"/>
                  </a:lnTo>
                  <a:lnTo>
                    <a:pt x="868839" y="1288776"/>
                  </a:lnTo>
                  <a:close/>
                  <a:moveTo>
                    <a:pt x="1379551" y="949114"/>
                  </a:moveTo>
                  <a:lnTo>
                    <a:pt x="1446658" y="1376884"/>
                  </a:lnTo>
                  <a:lnTo>
                    <a:pt x="1446659" y="1376882"/>
                  </a:lnTo>
                  <a:lnTo>
                    <a:pt x="1446455" y="1380053"/>
                  </a:lnTo>
                  <a:lnTo>
                    <a:pt x="1699552" y="1611887"/>
                  </a:lnTo>
                  <a:cubicBezTo>
                    <a:pt x="1635404" y="1690619"/>
                    <a:pt x="1542531" y="1740316"/>
                    <a:pt x="1438617" y="1742134"/>
                  </a:cubicBezTo>
                  <a:cubicBezTo>
                    <a:pt x="1238165" y="1745642"/>
                    <a:pt x="1072537" y="1569664"/>
                    <a:pt x="1068677" y="1349075"/>
                  </a:cubicBezTo>
                  <a:cubicBezTo>
                    <a:pt x="1065113" y="1145421"/>
                    <a:pt x="1200678" y="974941"/>
                    <a:pt x="1379551" y="949114"/>
                  </a:cubicBezTo>
                  <a:close/>
                  <a:moveTo>
                    <a:pt x="2446737" y="687457"/>
                  </a:moveTo>
                  <a:lnTo>
                    <a:pt x="903247" y="643293"/>
                  </a:lnTo>
                  <a:lnTo>
                    <a:pt x="906180" y="700861"/>
                  </a:lnTo>
                  <a:lnTo>
                    <a:pt x="2449573" y="744909"/>
                  </a:lnTo>
                  <a:close/>
                  <a:moveTo>
                    <a:pt x="2441085" y="573022"/>
                  </a:moveTo>
                  <a:lnTo>
                    <a:pt x="897418" y="528853"/>
                  </a:lnTo>
                  <a:lnTo>
                    <a:pt x="900350" y="586422"/>
                  </a:lnTo>
                  <a:lnTo>
                    <a:pt x="2443923" y="630476"/>
                  </a:lnTo>
                  <a:close/>
                  <a:moveTo>
                    <a:pt x="2496211" y="489777"/>
                  </a:moveTo>
                  <a:lnTo>
                    <a:pt x="2510220" y="813569"/>
                  </a:lnTo>
                  <a:lnTo>
                    <a:pt x="909594" y="784077"/>
                  </a:lnTo>
                  <a:lnTo>
                    <a:pt x="964396" y="1804001"/>
                  </a:lnTo>
                  <a:lnTo>
                    <a:pt x="524733" y="1842893"/>
                  </a:lnTo>
                  <a:lnTo>
                    <a:pt x="459271" y="410673"/>
                  </a:lnTo>
                  <a:close/>
                  <a:moveTo>
                    <a:pt x="2629588" y="282400"/>
                  </a:moveTo>
                  <a:lnTo>
                    <a:pt x="310251" y="153390"/>
                  </a:lnTo>
                  <a:lnTo>
                    <a:pt x="409854" y="2139731"/>
                  </a:lnTo>
                  <a:lnTo>
                    <a:pt x="2701663" y="2005119"/>
                  </a:lnTo>
                  <a:close/>
                  <a:moveTo>
                    <a:pt x="28715" y="0"/>
                  </a:moveTo>
                  <a:lnTo>
                    <a:pt x="2728199" y="174227"/>
                  </a:lnTo>
                  <a:lnTo>
                    <a:pt x="2827740" y="2181245"/>
                  </a:lnTo>
                  <a:lnTo>
                    <a:pt x="218271" y="2386985"/>
                  </a:lnTo>
                  <a:lnTo>
                    <a:pt x="119907" y="2373001"/>
                  </a:lnTo>
                  <a:lnTo>
                    <a:pt x="13" y="89778"/>
                  </a:lnTo>
                  <a:cubicBezTo>
                    <a:pt x="-722" y="61732"/>
                    <a:pt x="29450" y="28046"/>
                    <a:pt x="28715"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7" name="Group 16"/>
            <p:cNvGrpSpPr/>
            <p:nvPr/>
          </p:nvGrpSpPr>
          <p:grpSpPr>
            <a:xfrm>
              <a:off x="3003012" y="5833671"/>
              <a:ext cx="661288" cy="1004082"/>
              <a:chOff x="11349619" y="142958"/>
              <a:chExt cx="661288" cy="1004082"/>
            </a:xfrm>
            <a:grpFill/>
          </p:grpSpPr>
          <p:sp>
            <p:nvSpPr>
              <p:cNvPr id="18" name="Freeform 259"/>
              <p:cNvSpPr/>
              <p:nvPr/>
            </p:nvSpPr>
            <p:spPr>
              <a:xfrm>
                <a:off x="11349619" y="142958"/>
                <a:ext cx="661288" cy="1004082"/>
              </a:xfrm>
              <a:custGeom>
                <a:avLst/>
                <a:gdLst>
                  <a:gd name="connsiteX0" fmla="*/ 251436 w 661288"/>
                  <a:gd name="connsiteY0" fmla="*/ 541071 h 1004082"/>
                  <a:gd name="connsiteX1" fmla="*/ 408324 w 661288"/>
                  <a:gd name="connsiteY1" fmla="*/ 541071 h 1004082"/>
                  <a:gd name="connsiteX2" fmla="*/ 659345 w 661288"/>
                  <a:gd name="connsiteY2" fmla="*/ 792092 h 1004082"/>
                  <a:gd name="connsiteX3" fmla="*/ 659345 w 661288"/>
                  <a:gd name="connsiteY3" fmla="*/ 940584 h 1004082"/>
                  <a:gd name="connsiteX4" fmla="*/ 661288 w 661288"/>
                  <a:gd name="connsiteY4" fmla="*/ 941079 h 1004082"/>
                  <a:gd name="connsiteX5" fmla="*/ 661213 w 661288"/>
                  <a:gd name="connsiteY5" fmla="*/ 941447 h 1004082"/>
                  <a:gd name="connsiteX6" fmla="*/ 659345 w 661288"/>
                  <a:gd name="connsiteY6" fmla="*/ 940920 h 1004082"/>
                  <a:gd name="connsiteX7" fmla="*/ 659345 w 661288"/>
                  <a:gd name="connsiteY7" fmla="*/ 950709 h 1004082"/>
                  <a:gd name="connsiteX8" fmla="*/ 656475 w 661288"/>
                  <a:gd name="connsiteY8" fmla="*/ 964936 h 1004082"/>
                  <a:gd name="connsiteX9" fmla="*/ 597460 w 661288"/>
                  <a:gd name="connsiteY9" fmla="*/ 1004082 h 1004082"/>
                  <a:gd name="connsiteX10" fmla="*/ 64049 w 661288"/>
                  <a:gd name="connsiteY10" fmla="*/ 1004082 h 1004082"/>
                  <a:gd name="connsiteX11" fmla="*/ 5033 w 661288"/>
                  <a:gd name="connsiteY11" fmla="*/ 964936 h 1004082"/>
                  <a:gd name="connsiteX12" fmla="*/ 415 w 661288"/>
                  <a:gd name="connsiteY12" fmla="*/ 942044 h 1004082"/>
                  <a:gd name="connsiteX13" fmla="*/ 415 w 661288"/>
                  <a:gd name="connsiteY13" fmla="*/ 936867 h 1004082"/>
                  <a:gd name="connsiteX14" fmla="*/ 0 w 661288"/>
                  <a:gd name="connsiteY14" fmla="*/ 936969 h 1004082"/>
                  <a:gd name="connsiteX15" fmla="*/ 0 w 661288"/>
                  <a:gd name="connsiteY15" fmla="*/ 936720 h 1004082"/>
                  <a:gd name="connsiteX16" fmla="*/ 415 w 661288"/>
                  <a:gd name="connsiteY16" fmla="*/ 936624 h 1004082"/>
                  <a:gd name="connsiteX17" fmla="*/ 415 w 661288"/>
                  <a:gd name="connsiteY17" fmla="*/ 792092 h 1004082"/>
                  <a:gd name="connsiteX18" fmla="*/ 251436 w 661288"/>
                  <a:gd name="connsiteY18" fmla="*/ 541071 h 1004082"/>
                  <a:gd name="connsiteX19" fmla="*/ 329882 w 661288"/>
                  <a:gd name="connsiteY19" fmla="*/ 0 h 1004082"/>
                  <a:gd name="connsiteX20" fmla="*/ 576921 w 661288"/>
                  <a:gd name="connsiteY20" fmla="*/ 247039 h 1004082"/>
                  <a:gd name="connsiteX21" fmla="*/ 329882 w 661288"/>
                  <a:gd name="connsiteY21" fmla="*/ 494078 h 1004082"/>
                  <a:gd name="connsiteX22" fmla="*/ 82843 w 661288"/>
                  <a:gd name="connsiteY22" fmla="*/ 247039 h 1004082"/>
                  <a:gd name="connsiteX23" fmla="*/ 329882 w 661288"/>
                  <a:gd name="connsiteY23" fmla="*/ 0 h 100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1288" h="1004082">
                    <a:moveTo>
                      <a:pt x="251436" y="541071"/>
                    </a:moveTo>
                    <a:lnTo>
                      <a:pt x="408324" y="541071"/>
                    </a:lnTo>
                    <a:cubicBezTo>
                      <a:pt x="546959" y="541071"/>
                      <a:pt x="659345" y="653457"/>
                      <a:pt x="659345" y="792092"/>
                    </a:cubicBezTo>
                    <a:lnTo>
                      <a:pt x="659345" y="940584"/>
                    </a:lnTo>
                    <a:lnTo>
                      <a:pt x="661288" y="941079"/>
                    </a:lnTo>
                    <a:lnTo>
                      <a:pt x="661213" y="941447"/>
                    </a:lnTo>
                    <a:lnTo>
                      <a:pt x="659345" y="940920"/>
                    </a:lnTo>
                    <a:lnTo>
                      <a:pt x="659345" y="950709"/>
                    </a:lnTo>
                    <a:lnTo>
                      <a:pt x="656475" y="964936"/>
                    </a:lnTo>
                    <a:cubicBezTo>
                      <a:pt x="646752" y="987941"/>
                      <a:pt x="623990" y="1004082"/>
                      <a:pt x="597460" y="1004082"/>
                    </a:cubicBezTo>
                    <a:lnTo>
                      <a:pt x="64049" y="1004082"/>
                    </a:lnTo>
                    <a:cubicBezTo>
                      <a:pt x="37519" y="1004082"/>
                      <a:pt x="14756" y="987941"/>
                      <a:pt x="5033" y="964936"/>
                    </a:cubicBezTo>
                    <a:lnTo>
                      <a:pt x="415" y="942044"/>
                    </a:lnTo>
                    <a:lnTo>
                      <a:pt x="415" y="936867"/>
                    </a:lnTo>
                    <a:lnTo>
                      <a:pt x="0" y="936969"/>
                    </a:lnTo>
                    <a:lnTo>
                      <a:pt x="0" y="936720"/>
                    </a:lnTo>
                    <a:lnTo>
                      <a:pt x="415" y="936624"/>
                    </a:lnTo>
                    <a:lnTo>
                      <a:pt x="415" y="792092"/>
                    </a:lnTo>
                    <a:cubicBezTo>
                      <a:pt x="415" y="653457"/>
                      <a:pt x="112801" y="541071"/>
                      <a:pt x="251436" y="541071"/>
                    </a:cubicBezTo>
                    <a:close/>
                    <a:moveTo>
                      <a:pt x="329882" y="0"/>
                    </a:moveTo>
                    <a:cubicBezTo>
                      <a:pt x="466318" y="0"/>
                      <a:pt x="576921" y="110603"/>
                      <a:pt x="576921" y="247039"/>
                    </a:cubicBezTo>
                    <a:cubicBezTo>
                      <a:pt x="576921" y="383475"/>
                      <a:pt x="466318" y="494078"/>
                      <a:pt x="329882" y="494078"/>
                    </a:cubicBezTo>
                    <a:cubicBezTo>
                      <a:pt x="193446" y="494078"/>
                      <a:pt x="82843" y="383475"/>
                      <a:pt x="82843" y="247039"/>
                    </a:cubicBezTo>
                    <a:cubicBezTo>
                      <a:pt x="82843" y="110603"/>
                      <a:pt x="193446" y="0"/>
                      <a:pt x="3298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a:p>
            </p:txBody>
          </p:sp>
          <p:sp>
            <p:nvSpPr>
              <p:cNvPr id="19" name="Freeform 254"/>
              <p:cNvSpPr/>
              <p:nvPr/>
            </p:nvSpPr>
            <p:spPr bwMode="auto">
              <a:xfrm>
                <a:off x="11590599" y="461963"/>
                <a:ext cx="206114" cy="66217"/>
              </a:xfrm>
              <a:custGeom>
                <a:avLst/>
                <a:gdLst>
                  <a:gd name="connsiteX0" fmla="*/ 133248 w 266496"/>
                  <a:gd name="connsiteY0" fmla="*/ 0 h 66217"/>
                  <a:gd name="connsiteX1" fmla="*/ 264284 w 266496"/>
                  <a:gd name="connsiteY1" fmla="*/ 58802 h 66217"/>
                  <a:gd name="connsiteX2" fmla="*/ 266496 w 266496"/>
                  <a:gd name="connsiteY2" fmla="*/ 66217 h 66217"/>
                  <a:gd name="connsiteX3" fmla="*/ 243122 w 266496"/>
                  <a:gd name="connsiteY3" fmla="*/ 58180 h 66217"/>
                  <a:gd name="connsiteX4" fmla="*/ 212760 w 266496"/>
                  <a:gd name="connsiteY4" fmla="*/ 33219 h 66217"/>
                  <a:gd name="connsiteX5" fmla="*/ 133248 w 266496"/>
                  <a:gd name="connsiteY5" fmla="*/ 16776 h 66217"/>
                  <a:gd name="connsiteX6" fmla="*/ 53736 w 266496"/>
                  <a:gd name="connsiteY6" fmla="*/ 33219 h 66217"/>
                  <a:gd name="connsiteX7" fmla="*/ 23374 w 266496"/>
                  <a:gd name="connsiteY7" fmla="*/ 58180 h 66217"/>
                  <a:gd name="connsiteX8" fmla="*/ 0 w 266496"/>
                  <a:gd name="connsiteY8" fmla="*/ 66217 h 66217"/>
                  <a:gd name="connsiteX9" fmla="*/ 2212 w 266496"/>
                  <a:gd name="connsiteY9" fmla="*/ 58802 h 66217"/>
                  <a:gd name="connsiteX10" fmla="*/ 133248 w 266496"/>
                  <a:gd name="connsiteY10" fmla="*/ 0 h 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96" h="66217">
                    <a:moveTo>
                      <a:pt x="133248" y="0"/>
                    </a:moveTo>
                    <a:cubicBezTo>
                      <a:pt x="192155" y="0"/>
                      <a:pt x="242695" y="24247"/>
                      <a:pt x="264284" y="58802"/>
                    </a:cubicBezTo>
                    <a:lnTo>
                      <a:pt x="266496" y="66217"/>
                    </a:lnTo>
                    <a:lnTo>
                      <a:pt x="243122" y="58180"/>
                    </a:lnTo>
                    <a:lnTo>
                      <a:pt x="212760" y="33219"/>
                    </a:lnTo>
                    <a:cubicBezTo>
                      <a:pt x="190063" y="22838"/>
                      <a:pt x="162701" y="16776"/>
                      <a:pt x="133248" y="16776"/>
                    </a:cubicBezTo>
                    <a:cubicBezTo>
                      <a:pt x="103795" y="16776"/>
                      <a:pt x="76433" y="22838"/>
                      <a:pt x="53736" y="33219"/>
                    </a:cubicBezTo>
                    <a:lnTo>
                      <a:pt x="23374" y="58180"/>
                    </a:lnTo>
                    <a:lnTo>
                      <a:pt x="0" y="66217"/>
                    </a:lnTo>
                    <a:lnTo>
                      <a:pt x="2212" y="58802"/>
                    </a:lnTo>
                    <a:cubicBezTo>
                      <a:pt x="23801" y="24247"/>
                      <a:pt x="74342" y="0"/>
                      <a:pt x="133248"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20" name="Group 19"/>
              <p:cNvGrpSpPr/>
              <p:nvPr/>
            </p:nvGrpSpPr>
            <p:grpSpPr>
              <a:xfrm>
                <a:off x="11483389" y="309294"/>
                <a:ext cx="154038" cy="79522"/>
                <a:chOff x="10813256" y="125015"/>
                <a:chExt cx="806725" cy="416470"/>
              </a:xfrm>
              <a:grpFill/>
            </p:grpSpPr>
            <p:sp>
              <p:nvSpPr>
                <p:cNvPr id="24" name="Freeform 24"/>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Freeform 248"/>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1" name="Group 20"/>
              <p:cNvGrpSpPr/>
              <p:nvPr/>
            </p:nvGrpSpPr>
            <p:grpSpPr>
              <a:xfrm flipH="1">
                <a:off x="11693656" y="309294"/>
                <a:ext cx="154038" cy="79522"/>
                <a:chOff x="10813256" y="125015"/>
                <a:chExt cx="806725" cy="416470"/>
              </a:xfrm>
              <a:grpFill/>
            </p:grpSpPr>
            <p:sp>
              <p:nvSpPr>
                <p:cNvPr id="22" name="Freeform 251"/>
                <p:cNvSpPr/>
                <p:nvPr/>
              </p:nvSpPr>
              <p:spPr bwMode="auto">
                <a:xfrm>
                  <a:off x="10813256" y="125015"/>
                  <a:ext cx="806725" cy="416470"/>
                </a:xfrm>
                <a:custGeom>
                  <a:avLst/>
                  <a:gdLst>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54869 w 966788"/>
                    <a:gd name="connsiteY4" fmla="*/ 90487 h 414337"/>
                    <a:gd name="connsiteX5" fmla="*/ 966788 w 966788"/>
                    <a:gd name="connsiteY5" fmla="*/ 100012 h 414337"/>
                    <a:gd name="connsiteX6" fmla="*/ 866775 w 966788"/>
                    <a:gd name="connsiteY6" fmla="*/ 0 h 414337"/>
                    <a:gd name="connsiteX0" fmla="*/ 866775 w 966788"/>
                    <a:gd name="connsiteY0" fmla="*/ 0 h 414337"/>
                    <a:gd name="connsiteX1" fmla="*/ 421481 w 966788"/>
                    <a:gd name="connsiteY1" fmla="*/ 354806 h 414337"/>
                    <a:gd name="connsiteX2" fmla="*/ 0 w 966788"/>
                    <a:gd name="connsiteY2" fmla="*/ 357187 h 414337"/>
                    <a:gd name="connsiteX3" fmla="*/ 542925 w 966788"/>
                    <a:gd name="connsiteY3" fmla="*/ 414337 h 414337"/>
                    <a:gd name="connsiteX4" fmla="*/ 866775 w 966788"/>
                    <a:gd name="connsiteY4" fmla="*/ 121444 h 414337"/>
                    <a:gd name="connsiteX5" fmla="*/ 966788 w 966788"/>
                    <a:gd name="connsiteY5" fmla="*/ 100012 h 414337"/>
                    <a:gd name="connsiteX6" fmla="*/ 866775 w 966788"/>
                    <a:gd name="connsiteY6" fmla="*/ 0 h 414337"/>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866775 w 966788"/>
                    <a:gd name="connsiteY0" fmla="*/ 0 h 385762"/>
                    <a:gd name="connsiteX1" fmla="*/ 421481 w 966788"/>
                    <a:gd name="connsiteY1" fmla="*/ 354806 h 385762"/>
                    <a:gd name="connsiteX2" fmla="*/ 0 w 966788"/>
                    <a:gd name="connsiteY2" fmla="*/ 357187 h 385762"/>
                    <a:gd name="connsiteX3" fmla="*/ 521494 w 966788"/>
                    <a:gd name="connsiteY3" fmla="*/ 385762 h 385762"/>
                    <a:gd name="connsiteX4" fmla="*/ 866775 w 966788"/>
                    <a:gd name="connsiteY4" fmla="*/ 121444 h 385762"/>
                    <a:gd name="connsiteX5" fmla="*/ 966788 w 966788"/>
                    <a:gd name="connsiteY5" fmla="*/ 100012 h 385762"/>
                    <a:gd name="connsiteX6" fmla="*/ 866775 w 966788"/>
                    <a:gd name="connsiteY6" fmla="*/ 0 h 385762"/>
                    <a:gd name="connsiteX0" fmla="*/ 647233 w 747246"/>
                    <a:gd name="connsiteY0" fmla="*/ 0 h 385762"/>
                    <a:gd name="connsiteX1" fmla="*/ 201939 w 747246"/>
                    <a:gd name="connsiteY1" fmla="*/ 354806 h 385762"/>
                    <a:gd name="connsiteX2" fmla="*/ 0 w 747246"/>
                    <a:gd name="connsiteY2" fmla="*/ 357186 h 385762"/>
                    <a:gd name="connsiteX3" fmla="*/ 301952 w 747246"/>
                    <a:gd name="connsiteY3" fmla="*/ 385762 h 385762"/>
                    <a:gd name="connsiteX4" fmla="*/ 647233 w 747246"/>
                    <a:gd name="connsiteY4" fmla="*/ 121444 h 385762"/>
                    <a:gd name="connsiteX5" fmla="*/ 747246 w 747246"/>
                    <a:gd name="connsiteY5" fmla="*/ 100012 h 385762"/>
                    <a:gd name="connsiteX6" fmla="*/ 647233 w 747246"/>
                    <a:gd name="connsiteY6" fmla="*/ 0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246" h="385762">
                      <a:moveTo>
                        <a:pt x="647233" y="0"/>
                      </a:moveTo>
                      <a:cubicBezTo>
                        <a:pt x="498802" y="118269"/>
                        <a:pt x="364658" y="360362"/>
                        <a:pt x="201939" y="354806"/>
                      </a:cubicBezTo>
                      <a:lnTo>
                        <a:pt x="0" y="357186"/>
                      </a:lnTo>
                      <a:lnTo>
                        <a:pt x="301952" y="385762"/>
                      </a:lnTo>
                      <a:cubicBezTo>
                        <a:pt x="422601" y="351631"/>
                        <a:pt x="593259" y="119857"/>
                        <a:pt x="647233" y="121444"/>
                      </a:cubicBezTo>
                      <a:cubicBezTo>
                        <a:pt x="701207" y="160338"/>
                        <a:pt x="743278" y="130174"/>
                        <a:pt x="747246" y="100012"/>
                      </a:cubicBezTo>
                      <a:cubicBezTo>
                        <a:pt x="713908" y="66675"/>
                        <a:pt x="730578" y="2381"/>
                        <a:pt x="647233"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3" name="Freeform 252"/>
                <p:cNvSpPr/>
                <p:nvPr/>
              </p:nvSpPr>
              <p:spPr bwMode="auto">
                <a:xfrm rot="4608473">
                  <a:off x="11291391" y="303356"/>
                  <a:ext cx="149338" cy="293033"/>
                </a:xfrm>
                <a:custGeom>
                  <a:avLst/>
                  <a:gdLst>
                    <a:gd name="connsiteX0" fmla="*/ 0 w 149338"/>
                    <a:gd name="connsiteY0" fmla="*/ 0 h 293033"/>
                    <a:gd name="connsiteX1" fmla="*/ 32692 w 149338"/>
                    <a:gd name="connsiteY1" fmla="*/ 5744 h 293033"/>
                    <a:gd name="connsiteX2" fmla="*/ 149338 w 149338"/>
                    <a:gd name="connsiteY2" fmla="*/ 158875 h 293033"/>
                    <a:gd name="connsiteX3" fmla="*/ 79837 w 149338"/>
                    <a:gd name="connsiteY3" fmla="*/ 287117 h 293033"/>
                    <a:gd name="connsiteX4" fmla="*/ 68631 w 149338"/>
                    <a:gd name="connsiteY4" fmla="*/ 293033 h 293033"/>
                    <a:gd name="connsiteX5" fmla="*/ 57788 w 149338"/>
                    <a:gd name="connsiteY5" fmla="*/ 281083 h 293033"/>
                    <a:gd name="connsiteX6" fmla="*/ 98676 w 149338"/>
                    <a:gd name="connsiteY6" fmla="*/ 225910 h 293033"/>
                    <a:gd name="connsiteX7" fmla="*/ 113685 w 149338"/>
                    <a:gd name="connsiteY7" fmla="*/ 158279 h 293033"/>
                    <a:gd name="connsiteX8" fmla="*/ 57746 w 149338"/>
                    <a:gd name="connsiteY8" fmla="*/ 35419 h 29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38" h="293033">
                      <a:moveTo>
                        <a:pt x="0" y="0"/>
                      </a:moveTo>
                      <a:lnTo>
                        <a:pt x="32692" y="5744"/>
                      </a:lnTo>
                      <a:cubicBezTo>
                        <a:pt x="101241" y="30972"/>
                        <a:pt x="149338" y="90036"/>
                        <a:pt x="149338" y="158875"/>
                      </a:cubicBezTo>
                      <a:cubicBezTo>
                        <a:pt x="149338" y="210505"/>
                        <a:pt x="122283" y="256634"/>
                        <a:pt x="79837" y="287117"/>
                      </a:cubicBezTo>
                      <a:lnTo>
                        <a:pt x="68631" y="293033"/>
                      </a:lnTo>
                      <a:lnTo>
                        <a:pt x="57788" y="281083"/>
                      </a:lnTo>
                      <a:lnTo>
                        <a:pt x="98676" y="225910"/>
                      </a:lnTo>
                      <a:cubicBezTo>
                        <a:pt x="108340" y="205123"/>
                        <a:pt x="113685" y="182269"/>
                        <a:pt x="113685" y="158279"/>
                      </a:cubicBezTo>
                      <a:cubicBezTo>
                        <a:pt x="113683" y="110299"/>
                        <a:pt x="92307" y="66861"/>
                        <a:pt x="57746" y="35419"/>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27" tIns="45713" rIns="45713" bIns="91427" numCol="1" spcCol="0" rtlCol="0" fromWordArt="0" anchor="b"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913923" fontAlgn="base">
                    <a:spcBef>
                      <a:spcPct val="0"/>
                    </a:spcBef>
                    <a:spcAft>
                      <a:spcPct val="0"/>
                    </a:spcAft>
                  </a:pPr>
                  <a:endParaRPr lang="en-US" spc="-50" dirty="0"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sp>
        <p:nvSpPr>
          <p:cNvPr id="26" name="Title 1"/>
          <p:cNvSpPr txBox="1">
            <a:spLocks/>
          </p:cNvSpPr>
          <p:nvPr/>
        </p:nvSpPr>
        <p:spPr>
          <a:xfrm>
            <a:off x="1895675" y="272292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service</a:t>
            </a:r>
          </a:p>
        </p:txBody>
      </p:sp>
      <p:sp>
        <p:nvSpPr>
          <p:cNvPr id="28" name="Title 1"/>
          <p:cNvSpPr txBox="1">
            <a:spLocks/>
          </p:cNvSpPr>
          <p:nvPr/>
        </p:nvSpPr>
        <p:spPr>
          <a:xfrm>
            <a:off x="1895675" y="380017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data sources</a:t>
            </a:r>
          </a:p>
        </p:txBody>
      </p:sp>
      <p:sp>
        <p:nvSpPr>
          <p:cNvPr id="29" name="Title 1"/>
          <p:cNvSpPr txBox="1">
            <a:spLocks/>
          </p:cNvSpPr>
          <p:nvPr/>
        </p:nvSpPr>
        <p:spPr>
          <a:xfrm>
            <a:off x="1895675" y="1645682"/>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Premium</a:t>
            </a:r>
          </a:p>
        </p:txBody>
      </p:sp>
      <p:sp>
        <p:nvSpPr>
          <p:cNvPr id="30" name="Title 1"/>
          <p:cNvSpPr txBox="1">
            <a:spLocks/>
          </p:cNvSpPr>
          <p:nvPr/>
        </p:nvSpPr>
        <p:spPr>
          <a:xfrm>
            <a:off x="1895675" y="487741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Power BI Desktop / Visio integration</a:t>
            </a:r>
          </a:p>
        </p:txBody>
      </p:sp>
      <p:sp>
        <p:nvSpPr>
          <p:cNvPr id="31" name="Title 1"/>
          <p:cNvSpPr txBox="1">
            <a:spLocks/>
          </p:cNvSpPr>
          <p:nvPr/>
        </p:nvSpPr>
        <p:spPr>
          <a:xfrm>
            <a:off x="1895675" y="5954663"/>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6731" dirty="0">
                <a:solidFill>
                  <a:schemeClr val="tx1"/>
                </a:solidFill>
              </a:rPr>
              <a:t>Summary</a:t>
            </a:r>
          </a:p>
        </p:txBody>
      </p:sp>
      <p:sp>
        <p:nvSpPr>
          <p:cNvPr id="33" name="Title 1">
            <a:extLst>
              <a:ext uri="{FF2B5EF4-FFF2-40B4-BE49-F238E27FC236}">
                <a16:creationId xmlns:a16="http://schemas.microsoft.com/office/drawing/2014/main" id="{4B1AA1AC-F98C-42BF-94E1-FCB6CF12D0C2}"/>
              </a:ext>
            </a:extLst>
          </p:cNvPr>
          <p:cNvSpPr txBox="1">
            <a:spLocks/>
          </p:cNvSpPr>
          <p:nvPr/>
        </p:nvSpPr>
        <p:spPr>
          <a:xfrm>
            <a:off x="1895675" y="568437"/>
            <a:ext cx="8841353" cy="457135"/>
          </a:xfrm>
          <a:prstGeom prst="rect">
            <a:avLst/>
          </a:prstGeom>
        </p:spPr>
        <p:txBody>
          <a:bodyPr vert="horz" wrap="square" lIns="146283" tIns="91427" rIns="146283" bIns="91427" rtlCol="0" anchor="ctr">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fontAlgn="ctr"/>
            <a:r>
              <a:rPr lang="en-US" sz="2800" dirty="0">
                <a:solidFill>
                  <a:srgbClr val="4EB1FF"/>
                </a:solidFill>
              </a:rPr>
              <a:t>Overview</a:t>
            </a:r>
          </a:p>
        </p:txBody>
      </p:sp>
      <p:grpSp>
        <p:nvGrpSpPr>
          <p:cNvPr id="34" name="Group 33">
            <a:extLst>
              <a:ext uri="{FF2B5EF4-FFF2-40B4-BE49-F238E27FC236}">
                <a16:creationId xmlns:a16="http://schemas.microsoft.com/office/drawing/2014/main" id="{7358B38F-8475-481D-B12E-9DDE80E6C210}"/>
              </a:ext>
            </a:extLst>
          </p:cNvPr>
          <p:cNvGrpSpPr>
            <a:grpSpLocks noChangeAspect="1"/>
          </p:cNvGrpSpPr>
          <p:nvPr/>
        </p:nvGrpSpPr>
        <p:grpSpPr>
          <a:xfrm>
            <a:off x="11139786" y="534528"/>
            <a:ext cx="604554" cy="599831"/>
            <a:chOff x="1812596" y="2427289"/>
            <a:chExt cx="406399" cy="403226"/>
          </a:xfrm>
          <a:solidFill>
            <a:schemeClr val="tx1"/>
          </a:solidFill>
        </p:grpSpPr>
        <p:sp>
          <p:nvSpPr>
            <p:cNvPr id="35" name="Freeform 39">
              <a:extLst>
                <a:ext uri="{FF2B5EF4-FFF2-40B4-BE49-F238E27FC236}">
                  <a16:creationId xmlns:a16="http://schemas.microsoft.com/office/drawing/2014/main" id="{00EB2A5A-7B37-4B72-B08D-D90BAB6416AF}"/>
                </a:ext>
              </a:extLst>
            </p:cNvPr>
            <p:cNvSpPr>
              <a:spLocks/>
            </p:cNvSpPr>
            <p:nvPr/>
          </p:nvSpPr>
          <p:spPr bwMode="auto">
            <a:xfrm>
              <a:off x="1812596" y="2671765"/>
              <a:ext cx="400049" cy="158750"/>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sp>
          <p:nvSpPr>
            <p:cNvPr id="36" name="Freeform 40">
              <a:extLst>
                <a:ext uri="{FF2B5EF4-FFF2-40B4-BE49-F238E27FC236}">
                  <a16:creationId xmlns:a16="http://schemas.microsoft.com/office/drawing/2014/main" id="{8F4B2753-D1BF-4944-845E-410E0DE1C51D}"/>
                </a:ext>
              </a:extLst>
            </p:cNvPr>
            <p:cNvSpPr>
              <a:spLocks/>
            </p:cNvSpPr>
            <p:nvPr/>
          </p:nvSpPr>
          <p:spPr bwMode="auto">
            <a:xfrm>
              <a:off x="1817358" y="2427289"/>
              <a:ext cx="401637" cy="160338"/>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endParaRPr lang="en-US" sz="1199">
                <a:solidFill>
                  <a:prstClr val="white"/>
                </a:solidFill>
              </a:endParaRPr>
            </a:p>
          </p:txBody>
        </p:sp>
      </p:grpSp>
      <p:sp>
        <p:nvSpPr>
          <p:cNvPr id="32" name="Freeform 5">
            <a:extLst>
              <a:ext uri="{FF2B5EF4-FFF2-40B4-BE49-F238E27FC236}">
                <a16:creationId xmlns:a16="http://schemas.microsoft.com/office/drawing/2014/main" id="{A8A5260E-F23E-41CA-AEB9-95D269A6DD29}"/>
              </a:ext>
            </a:extLst>
          </p:cNvPr>
          <p:cNvSpPr>
            <a:spLocks noEditPoints="1"/>
          </p:cNvSpPr>
          <p:nvPr/>
        </p:nvSpPr>
        <p:spPr bwMode="auto">
          <a:xfrm>
            <a:off x="11275372" y="3872423"/>
            <a:ext cx="408854" cy="460844"/>
          </a:xfrm>
          <a:custGeom>
            <a:avLst/>
            <a:gdLst>
              <a:gd name="T0" fmla="*/ 1460 w 1460"/>
              <a:gd name="T1" fmla="*/ 384 h 1615"/>
              <a:gd name="T2" fmla="*/ 1460 w 1460"/>
              <a:gd name="T3" fmla="*/ 1359 h 1615"/>
              <a:gd name="T4" fmla="*/ 1460 w 1460"/>
              <a:gd name="T5" fmla="*/ 1359 h 1615"/>
              <a:gd name="T6" fmla="*/ 730 w 1460"/>
              <a:gd name="T7" fmla="*/ 1615 h 1615"/>
              <a:gd name="T8" fmla="*/ 0 w 1460"/>
              <a:gd name="T9" fmla="*/ 1359 h 1615"/>
              <a:gd name="T10" fmla="*/ 0 w 1460"/>
              <a:gd name="T11" fmla="*/ 1359 h 1615"/>
              <a:gd name="T12" fmla="*/ 0 w 1460"/>
              <a:gd name="T13" fmla="*/ 1359 h 1615"/>
              <a:gd name="T14" fmla="*/ 0 w 1460"/>
              <a:gd name="T15" fmla="*/ 1339 h 1615"/>
              <a:gd name="T16" fmla="*/ 0 w 1460"/>
              <a:gd name="T17" fmla="*/ 1329 h 1615"/>
              <a:gd name="T18" fmla="*/ 0 w 1460"/>
              <a:gd name="T19" fmla="*/ 394 h 1615"/>
              <a:gd name="T20" fmla="*/ 730 w 1460"/>
              <a:gd name="T21" fmla="*/ 591 h 1615"/>
              <a:gd name="T22" fmla="*/ 1460 w 1460"/>
              <a:gd name="T23" fmla="*/ 384 h 1615"/>
              <a:gd name="T24" fmla="*/ 730 w 1460"/>
              <a:gd name="T25" fmla="*/ 541 h 1615"/>
              <a:gd name="T26" fmla="*/ 1460 w 1460"/>
              <a:gd name="T27" fmla="*/ 275 h 1615"/>
              <a:gd name="T28" fmla="*/ 730 w 1460"/>
              <a:gd name="T29" fmla="*/ 0 h 1615"/>
              <a:gd name="T30" fmla="*/ 0 w 1460"/>
              <a:gd name="T31" fmla="*/ 275 h 1615"/>
              <a:gd name="T32" fmla="*/ 730 w 1460"/>
              <a:gd name="T33" fmla="*/ 54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0" h="1615">
                <a:moveTo>
                  <a:pt x="1460" y="384"/>
                </a:moveTo>
                <a:cubicBezTo>
                  <a:pt x="1460" y="1359"/>
                  <a:pt x="1460" y="1359"/>
                  <a:pt x="1460" y="1359"/>
                </a:cubicBezTo>
                <a:cubicBezTo>
                  <a:pt x="1460" y="1359"/>
                  <a:pt x="1460" y="1359"/>
                  <a:pt x="1460" y="1359"/>
                </a:cubicBezTo>
                <a:cubicBezTo>
                  <a:pt x="1431" y="1507"/>
                  <a:pt x="1115" y="1615"/>
                  <a:pt x="730" y="1615"/>
                </a:cubicBezTo>
                <a:cubicBezTo>
                  <a:pt x="346" y="1615"/>
                  <a:pt x="30" y="1507"/>
                  <a:pt x="0" y="1359"/>
                </a:cubicBezTo>
                <a:cubicBezTo>
                  <a:pt x="0" y="1359"/>
                  <a:pt x="0" y="1359"/>
                  <a:pt x="0" y="1359"/>
                </a:cubicBezTo>
                <a:cubicBezTo>
                  <a:pt x="0" y="1359"/>
                  <a:pt x="0" y="1359"/>
                  <a:pt x="0" y="1359"/>
                </a:cubicBezTo>
                <a:cubicBezTo>
                  <a:pt x="0" y="1349"/>
                  <a:pt x="0" y="1349"/>
                  <a:pt x="0" y="1339"/>
                </a:cubicBezTo>
                <a:cubicBezTo>
                  <a:pt x="0" y="1339"/>
                  <a:pt x="0" y="1339"/>
                  <a:pt x="0" y="1329"/>
                </a:cubicBezTo>
                <a:cubicBezTo>
                  <a:pt x="0" y="394"/>
                  <a:pt x="0" y="394"/>
                  <a:pt x="0" y="394"/>
                </a:cubicBezTo>
                <a:cubicBezTo>
                  <a:pt x="119" y="522"/>
                  <a:pt x="434" y="591"/>
                  <a:pt x="730" y="591"/>
                </a:cubicBezTo>
                <a:cubicBezTo>
                  <a:pt x="1026" y="591"/>
                  <a:pt x="1342" y="522"/>
                  <a:pt x="1460" y="384"/>
                </a:cubicBezTo>
                <a:close/>
                <a:moveTo>
                  <a:pt x="730" y="541"/>
                </a:moveTo>
                <a:cubicBezTo>
                  <a:pt x="1135" y="541"/>
                  <a:pt x="1460" y="423"/>
                  <a:pt x="1460" y="275"/>
                </a:cubicBezTo>
                <a:cubicBezTo>
                  <a:pt x="1460" y="128"/>
                  <a:pt x="1135" y="0"/>
                  <a:pt x="730" y="0"/>
                </a:cubicBezTo>
                <a:cubicBezTo>
                  <a:pt x="326" y="0"/>
                  <a:pt x="0" y="128"/>
                  <a:pt x="0" y="275"/>
                </a:cubicBezTo>
                <a:cubicBezTo>
                  <a:pt x="0" y="423"/>
                  <a:pt x="326" y="541"/>
                  <a:pt x="730" y="541"/>
                </a:cubicBezTo>
                <a:close/>
              </a:path>
            </a:pathLst>
          </a:custGeom>
          <a:solidFill>
            <a:schemeClr val="bg2">
              <a:lumMod val="60000"/>
              <a:lumOff val="4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59"/>
            <a:endParaRPr lang="en-US"/>
          </a:p>
        </p:txBody>
      </p:sp>
    </p:spTree>
    <p:extLst>
      <p:ext uri="{BB962C8B-B14F-4D97-AF65-F5344CB8AC3E}">
        <p14:creationId xmlns:p14="http://schemas.microsoft.com/office/powerpoint/2010/main" val="121245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764" y="994"/>
            <a:ext cx="12432948" cy="6992541"/>
          </a:xfrm>
          <a:prstGeom prst="rect">
            <a:avLst/>
          </a:prstGeom>
        </p:spPr>
      </p:pic>
      <p:grpSp>
        <p:nvGrpSpPr>
          <p:cNvPr id="2" name="Group 1"/>
          <p:cNvGrpSpPr/>
          <p:nvPr/>
        </p:nvGrpSpPr>
        <p:grpSpPr>
          <a:xfrm>
            <a:off x="276779" y="1220277"/>
            <a:ext cx="9141407" cy="2742421"/>
            <a:chOff x="256804" y="1356790"/>
            <a:chExt cx="9144000" cy="2743200"/>
          </a:xfrm>
          <a:solidFill>
            <a:schemeClr val="tx2"/>
          </a:solidFill>
        </p:grpSpPr>
        <p:sp>
          <p:nvSpPr>
            <p:cNvPr id="33" name="Rectangle 32"/>
            <p:cNvSpPr/>
            <p:nvPr/>
          </p:nvSpPr>
          <p:spPr>
            <a:xfrm>
              <a:off x="256804" y="1356790"/>
              <a:ext cx="9144000" cy="2743200"/>
            </a:xfrm>
            <a:prstGeom prst="rect">
              <a:avLst/>
            </a:prstGeom>
            <a:grpFill/>
            <a:ln w="25400" cap="flat" cmpd="sng" algn="ctr">
              <a:noFill/>
              <a:prstDash val="solid"/>
            </a:ln>
            <a:effectLst/>
          </p:spPr>
          <p:txBody>
            <a:bodyPr rtlCol="0" anchor="ctr"/>
            <a:lstStyle/>
            <a:p>
              <a:pPr algn="ctr" defTabSz="932384">
                <a:defRPr/>
              </a:pPr>
              <a:endParaRPr lang="en-US" kern="0">
                <a:gradFill>
                  <a:gsLst>
                    <a:gs pos="93162">
                      <a:srgbClr val="505050">
                        <a:lumMod val="50000"/>
                      </a:srgbClr>
                    </a:gs>
                    <a:gs pos="68000">
                      <a:srgbClr val="505050">
                        <a:lumMod val="50000"/>
                      </a:srgbClr>
                    </a:gs>
                  </a:gsLst>
                  <a:lin ang="5400000" scaled="0"/>
                </a:gradFill>
                <a:latin typeface="Segoe UI"/>
              </a:endParaRPr>
            </a:p>
          </p:txBody>
        </p:sp>
        <p:sp>
          <p:nvSpPr>
            <p:cNvPr id="35" name="TextBox 34"/>
            <p:cNvSpPr txBox="1"/>
            <p:nvPr/>
          </p:nvSpPr>
          <p:spPr>
            <a:xfrm>
              <a:off x="256804" y="1356790"/>
              <a:ext cx="9144000" cy="1220563"/>
            </a:xfrm>
            <a:prstGeom prst="rect">
              <a:avLst/>
            </a:prstGeom>
            <a:grpFill/>
          </p:spPr>
          <p:txBody>
            <a:bodyPr wrap="square" lIns="228535" tIns="91414" rIns="228535" bIns="91414" rtlCol="0">
              <a:spAutoFit/>
            </a:bodyPr>
            <a:lstStyle/>
            <a:p>
              <a:pPr defTabSz="932384">
                <a:defRPr/>
              </a:pPr>
              <a:r>
                <a:rPr lang="en-US" sz="6598" dirty="0">
                  <a:gradFill>
                    <a:gsLst>
                      <a:gs pos="83000">
                        <a:srgbClr val="FFFFFF"/>
                      </a:gs>
                      <a:gs pos="100000">
                        <a:srgbClr val="FFFFFF"/>
                      </a:gs>
                    </a:gsLst>
                    <a:lin ang="5400000" scaled="1"/>
                  </a:gradFill>
                  <a:latin typeface="Segoe UI Light"/>
                  <a:cs typeface="Segoe UI" panose="020B0502040204020203" pitchFamily="34" charset="0"/>
                </a:rPr>
                <a:t>It’s easy to get started…</a:t>
              </a:r>
            </a:p>
          </p:txBody>
        </p:sp>
        <p:sp>
          <p:nvSpPr>
            <p:cNvPr id="36" name="TextBox 35"/>
            <p:cNvSpPr txBox="1"/>
            <p:nvPr/>
          </p:nvSpPr>
          <p:spPr>
            <a:xfrm>
              <a:off x="256805" y="2350289"/>
              <a:ext cx="7315200" cy="1201595"/>
            </a:xfrm>
            <a:prstGeom prst="rect">
              <a:avLst/>
            </a:prstGeom>
            <a:grpFill/>
          </p:spPr>
          <p:txBody>
            <a:bodyPr wrap="square" lIns="228535" tIns="91414" rIns="228535" bIns="91414" rtlCol="0" anchor="t" anchorCtr="0">
              <a:spAutoFit/>
            </a:bodyPr>
            <a:lstStyle/>
            <a:p>
              <a:pPr defTabSz="913748" fontAlgn="base">
                <a:lnSpc>
                  <a:spcPct val="90000"/>
                </a:lnSpc>
                <a:spcAft>
                  <a:spcPts val="1198"/>
                </a:spcAft>
                <a:defRPr/>
              </a:pPr>
              <a:r>
                <a:rPr lang="en-US" sz="7196" dirty="0">
                  <a:gradFill>
                    <a:gsLst>
                      <a:gs pos="83000">
                        <a:srgbClr val="FFFFFF"/>
                      </a:gs>
                      <a:gs pos="100000">
                        <a:srgbClr val="FFFFFF"/>
                      </a:gs>
                    </a:gsLst>
                    <a:lin ang="5400000" scaled="1"/>
                  </a:gradFill>
                  <a:latin typeface="Segoe UI Semibold" panose="020B0702040204020203" pitchFamily="34" charset="0"/>
                  <a:cs typeface="Segoe UI Semibold" panose="020B0702040204020203" pitchFamily="34" charset="0"/>
                </a:rPr>
                <a:t>PowerBI.com</a:t>
              </a:r>
            </a:p>
          </p:txBody>
        </p:sp>
      </p:grpSp>
    </p:spTree>
    <p:extLst>
      <p:ext uri="{BB962C8B-B14F-4D97-AF65-F5344CB8AC3E}">
        <p14:creationId xmlns:p14="http://schemas.microsoft.com/office/powerpoint/2010/main" val="2498638929"/>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0C38B37-51BA-4C96-BC3C-C359F260D358}"/>
              </a:ext>
            </a:extLst>
          </p:cNvPr>
          <p:cNvSpPr>
            <a:spLocks noGrp="1"/>
          </p:cNvSpPr>
          <p:nvPr>
            <p:ph type="title"/>
          </p:nvPr>
        </p:nvSpPr>
        <p:spPr/>
        <p:txBody>
          <a:bodyPr/>
          <a:lstStyle/>
          <a:p>
            <a:r>
              <a:rPr lang="de-DE" dirty="0"/>
              <a:t>Links</a:t>
            </a:r>
          </a:p>
        </p:txBody>
      </p:sp>
      <p:sp>
        <p:nvSpPr>
          <p:cNvPr id="5" name="Textplatzhalter 4">
            <a:extLst>
              <a:ext uri="{FF2B5EF4-FFF2-40B4-BE49-F238E27FC236}">
                <a16:creationId xmlns:a16="http://schemas.microsoft.com/office/drawing/2014/main" id="{34681260-A008-4AD3-BE29-CE5E546D5AF2}"/>
              </a:ext>
            </a:extLst>
          </p:cNvPr>
          <p:cNvSpPr>
            <a:spLocks noGrp="1"/>
          </p:cNvSpPr>
          <p:nvPr>
            <p:ph type="body" sz="quarter" idx="10"/>
          </p:nvPr>
        </p:nvSpPr>
        <p:spPr>
          <a:xfrm>
            <a:off x="274638" y="1212850"/>
            <a:ext cx="11887200" cy="5663089"/>
          </a:xfrm>
        </p:spPr>
        <p:txBody>
          <a:bodyPr/>
          <a:lstStyle/>
          <a:p>
            <a:r>
              <a:rPr lang="de-DE" dirty="0">
                <a:hlinkClick r:id="rId2"/>
              </a:rPr>
              <a:t>https://github.com/powerbi</a:t>
            </a:r>
            <a:r>
              <a:rPr lang="de-DE" dirty="0"/>
              <a:t>  </a:t>
            </a:r>
          </a:p>
          <a:p>
            <a:r>
              <a:rPr lang="de-DE" dirty="0">
                <a:hlinkClick r:id="rId3"/>
              </a:rPr>
              <a:t>https://powerbi.microsoft.com/en-us/</a:t>
            </a:r>
            <a:r>
              <a:rPr lang="de-DE" dirty="0"/>
              <a:t> </a:t>
            </a:r>
          </a:p>
          <a:p>
            <a:r>
              <a:rPr lang="de-DE" dirty="0">
                <a:hlinkClick r:id="rId4"/>
              </a:rPr>
              <a:t>https://mva.microsoft.com/training-topics/business-intelligence#!lang=1033</a:t>
            </a:r>
            <a:endParaRPr lang="de-DE" dirty="0"/>
          </a:p>
          <a:p>
            <a:r>
              <a:rPr lang="de-DE" dirty="0">
                <a:hlinkClick r:id="rId5"/>
              </a:rPr>
              <a:t>https://mva.microsoft.com/product-training/power-bi#!prodv=Power%20BI%20for%20Office%20365&amp;lang=1033</a:t>
            </a:r>
            <a:r>
              <a:rPr lang="de-DE" dirty="0"/>
              <a:t> </a:t>
            </a:r>
          </a:p>
          <a:p>
            <a:r>
              <a:rPr lang="en-US" u="sng" dirty="0">
                <a:hlinkClick r:id="rId6"/>
              </a:rPr>
              <a:t>https://support.office.com/article/4f09be62-f436-45c2-93b0-4a0f66b1f5a7</a:t>
            </a:r>
            <a:endParaRPr lang="de-DE" dirty="0"/>
          </a:p>
        </p:txBody>
      </p:sp>
    </p:spTree>
    <p:extLst>
      <p:ext uri="{BB962C8B-B14F-4D97-AF65-F5344CB8AC3E}">
        <p14:creationId xmlns:p14="http://schemas.microsoft.com/office/powerpoint/2010/main" val="1802725423"/>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9844D-08DB-4619-8404-DFB087DE5DB1}"/>
              </a:ext>
            </a:extLst>
          </p:cNvPr>
          <p:cNvSpPr>
            <a:spLocks noGrp="1"/>
          </p:cNvSpPr>
          <p:nvPr>
            <p:ph type="title"/>
          </p:nvPr>
        </p:nvSpPr>
        <p:spPr/>
        <p:txBody>
          <a:bodyPr/>
          <a:lstStyle/>
          <a:p>
            <a:r>
              <a:rPr lang="de-DE" dirty="0"/>
              <a:t>HOL </a:t>
            </a:r>
            <a:r>
              <a:rPr lang="de-DE" dirty="0" err="1"/>
              <a:t>scenario</a:t>
            </a:r>
            <a:endParaRPr lang="de-DE" dirty="0"/>
          </a:p>
        </p:txBody>
      </p:sp>
      <p:sp>
        <p:nvSpPr>
          <p:cNvPr id="3" name="Textplatzhalter 2">
            <a:extLst>
              <a:ext uri="{FF2B5EF4-FFF2-40B4-BE49-F238E27FC236}">
                <a16:creationId xmlns:a16="http://schemas.microsoft.com/office/drawing/2014/main" id="{50732F01-107D-4336-A496-3F8CD4ABD1DB}"/>
              </a:ext>
            </a:extLst>
          </p:cNvPr>
          <p:cNvSpPr>
            <a:spLocks noGrp="1"/>
          </p:cNvSpPr>
          <p:nvPr>
            <p:ph type="body" sz="quarter" idx="10"/>
          </p:nvPr>
        </p:nvSpPr>
        <p:spPr>
          <a:xfrm>
            <a:off x="274637" y="1212850"/>
            <a:ext cx="11963399" cy="6217087"/>
          </a:xfrm>
        </p:spPr>
        <p:txBody>
          <a:bodyPr/>
          <a:lstStyle/>
          <a:p>
            <a:r>
              <a:rPr lang="de-DE" dirty="0"/>
              <a:t>HOL 1: </a:t>
            </a:r>
          </a:p>
          <a:p>
            <a:r>
              <a:rPr lang="de-DE" dirty="0" err="1"/>
              <a:t>Install</a:t>
            </a:r>
            <a:r>
              <a:rPr lang="de-DE" dirty="0"/>
              <a:t> </a:t>
            </a:r>
            <a:r>
              <a:rPr lang="de-DE" dirty="0" err="1"/>
              <a:t>PowerBI</a:t>
            </a:r>
            <a:r>
              <a:rPr lang="de-DE" dirty="0"/>
              <a:t> Desktop from: https://powerbi.microsoft.com</a:t>
            </a:r>
          </a:p>
          <a:p>
            <a:endParaRPr lang="de-DE" dirty="0"/>
          </a:p>
          <a:p>
            <a:r>
              <a:rPr lang="de-DE" dirty="0"/>
              <a:t>Follow: https://powerbi.microsoft.com/en-us/documentation/powerbi-desktop-getting-started/?wt.mc_id=mkto_EM297201A1LA1&amp;ls=email&amp;m</a:t>
            </a:r>
          </a:p>
          <a:p>
            <a:r>
              <a:rPr lang="de-DE" dirty="0"/>
              <a:t>HOL2: Open and check </a:t>
            </a:r>
            <a:r>
              <a:rPr lang="de-DE" dirty="0" err="1"/>
              <a:t>the</a:t>
            </a:r>
            <a:r>
              <a:rPr lang="de-DE" dirty="0"/>
              <a:t> „</a:t>
            </a:r>
            <a:r>
              <a:rPr lang="de-DE" dirty="0" err="1"/>
              <a:t>ContosoAnalyticsDashboard</a:t>
            </a:r>
            <a:r>
              <a:rPr lang="de-DE" dirty="0"/>
              <a:t>“</a:t>
            </a:r>
          </a:p>
        </p:txBody>
      </p:sp>
    </p:spTree>
    <p:extLst>
      <p:ext uri="{BB962C8B-B14F-4D97-AF65-F5344CB8AC3E}">
        <p14:creationId xmlns:p14="http://schemas.microsoft.com/office/powerpoint/2010/main" val="2324340247"/>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3053244"/>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F990F116-B58F-4255-B05B-DA3808E0E5C6}">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630a2e83-186a-4a0f-ab27-bee8a8096abc"/>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18774</Words>
  <Application>Microsoft Office PowerPoint</Application>
  <PresentationFormat>Benutzerdefiniert</PresentationFormat>
  <Paragraphs>1900</Paragraphs>
  <Slides>114</Slides>
  <Notes>98</Notes>
  <HiddenSlides>3</HiddenSlides>
  <MMClips>0</MMClips>
  <ScaleCrop>false</ScaleCrop>
  <HeadingPairs>
    <vt:vector size="8" baseType="variant">
      <vt:variant>
        <vt:lpstr>Verwendete Schriftarten</vt:lpstr>
      </vt:variant>
      <vt:variant>
        <vt:i4>18</vt:i4>
      </vt:variant>
      <vt:variant>
        <vt:lpstr>Design</vt:lpstr>
      </vt:variant>
      <vt:variant>
        <vt:i4>2</vt:i4>
      </vt:variant>
      <vt:variant>
        <vt:lpstr>Eingebettete OLE-Server</vt:lpstr>
      </vt:variant>
      <vt:variant>
        <vt:i4>1</vt:i4>
      </vt:variant>
      <vt:variant>
        <vt:lpstr>Folientitel</vt:lpstr>
      </vt:variant>
      <vt:variant>
        <vt:i4>114</vt:i4>
      </vt:variant>
    </vt:vector>
  </HeadingPairs>
  <TitlesOfParts>
    <vt:vector size="135" baseType="lpstr">
      <vt:lpstr>MS PGothic</vt:lpstr>
      <vt:lpstr>MS PGothic</vt:lpstr>
      <vt:lpstr>Arial</vt:lpstr>
      <vt:lpstr>Calibri</vt:lpstr>
      <vt:lpstr>Consolas</vt:lpstr>
      <vt:lpstr>Courier New</vt:lpstr>
      <vt:lpstr>Segoe Light</vt:lpstr>
      <vt:lpstr>Segoe UI</vt:lpstr>
      <vt:lpstr>Segoe UI Black</vt:lpstr>
      <vt:lpstr>Segoe UI Light</vt:lpstr>
      <vt:lpstr>Segoe UI Semibold</vt:lpstr>
      <vt:lpstr>Segoe UI Semilight</vt:lpstr>
      <vt:lpstr>Segoe UI Symbol</vt:lpstr>
      <vt:lpstr>Symbol</vt:lpstr>
      <vt:lpstr>Times New Roman</vt:lpstr>
      <vt:lpstr>Verdana</vt:lpstr>
      <vt:lpstr>Wingdings</vt:lpstr>
      <vt:lpstr>Wingdings 3</vt:lpstr>
      <vt:lpstr>WHITE TEMPLATE</vt:lpstr>
      <vt:lpstr>COLOR TEMPLATE</vt:lpstr>
      <vt:lpstr>think-cell Slide</vt:lpstr>
      <vt:lpstr>Analytics and PowerBI</vt:lpstr>
      <vt:lpstr>Agenda</vt:lpstr>
      <vt:lpstr>Analytics</vt:lpstr>
      <vt:lpstr>PowerPoint-Präsentation</vt:lpstr>
      <vt:lpstr>PowerPoint-Präsentation</vt:lpstr>
      <vt:lpstr>PowerPoint-Präsentation</vt:lpstr>
      <vt:lpstr>The Microsoft platforms can open up new possibilities to help your institutions attract the best students, create optimum student outcomes - on both learning and career paths - and elevate your institutional performance. </vt:lpstr>
      <vt:lpstr>PowerPoint-Präsentation</vt:lpstr>
      <vt:lpstr>PowerPoint-Präsentation</vt:lpstr>
      <vt:lpstr>Higher education institutions must adapt to the modern student journey.</vt:lpstr>
      <vt:lpstr>That journey is dominated by mobility and social media, and the onus is  on institutions to attract these students during  this new mobile age.   Institutions must embrace social  media and mobility to effectively  attract and engage students. </vt:lpstr>
      <vt:lpstr>We can help you understand what students are saying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Cortana Analytics Suite: Transform Data to Intelligent Action</vt:lpstr>
      <vt:lpstr>PowerPoint-Präsentation</vt:lpstr>
      <vt:lpstr>The opportunity is bigger than you  may think </vt:lpstr>
      <vt:lpstr>PowerPoint-Präsentation</vt:lpstr>
      <vt:lpstr>PowerPoint-Präsentation</vt:lpstr>
      <vt:lpstr>PowerPoint-Präsentation</vt:lpstr>
      <vt:lpstr>PowerPoint-Präsentation</vt:lpstr>
      <vt:lpstr>PowerPoint-Präsentation</vt:lpstr>
      <vt:lpstr>PowerPoint-Präsentation</vt:lpstr>
      <vt:lpstr>Demo</vt:lpstr>
      <vt:lpstr>PowerPoint-Präsentation</vt:lpstr>
      <vt:lpstr>PowerPoint-Präsentation</vt:lpstr>
      <vt:lpstr>PowerPoint-Präsentation</vt:lpstr>
      <vt:lpstr>Demo</vt:lpstr>
      <vt:lpstr>PowerPoint-Präsentation</vt:lpstr>
      <vt:lpstr>PowerPoint-Präsentation</vt:lpstr>
      <vt:lpstr>PowerPoint-Präsentation</vt:lpstr>
      <vt:lpstr>PowerPoint-Präsentation</vt:lpstr>
      <vt:lpstr>NHS</vt:lpstr>
      <vt:lpstr>PowerPoint-Präsentation</vt:lpstr>
      <vt:lpstr>PowerPoint-Präsentation</vt:lpstr>
      <vt:lpstr>Enterprise scale models with in-memory technology built-in</vt:lpstr>
      <vt:lpstr>PowerPoint-Präsentation</vt:lpstr>
      <vt:lpstr>PowerPoint-Präsentation</vt:lpstr>
      <vt:lpstr>PowerPoint-Präsentation</vt:lpstr>
      <vt:lpstr>PowerPoint-Präsentation</vt:lpstr>
      <vt:lpstr>PowerPoint-Präsentation</vt:lpstr>
      <vt:lpstr>PowerPoint-Präsentation</vt:lpstr>
      <vt:lpstr>Today’s discussion</vt:lpstr>
      <vt:lpstr>PowerPoint-Präsentation</vt:lpstr>
      <vt:lpstr>Connecting any user, in any business, anywhere, with their data</vt:lpstr>
      <vt:lpstr>Key benefits and differentiators of Power BI</vt:lpstr>
      <vt:lpstr>Power BI Overview</vt:lpstr>
      <vt:lpstr>Power BI Overview</vt:lpstr>
      <vt:lpstr>PowerPoint-Präsentation</vt:lpstr>
      <vt:lpstr>Introducing Power BI Premium </vt:lpstr>
      <vt:lpstr>Flexibility to license by capacity</vt:lpstr>
      <vt:lpstr>Flexible content distribution </vt:lpstr>
      <vt:lpstr>Greater scale and performance</vt:lpstr>
      <vt:lpstr>Extending on-premises capabilities Power BI Report Server</vt:lpstr>
      <vt:lpstr>Embedded analytics</vt:lpstr>
      <vt:lpstr>Power BI portfolio</vt:lpstr>
      <vt:lpstr>Performance enhancements</vt:lpstr>
      <vt:lpstr>PowerPoint-Präsentation</vt:lpstr>
      <vt:lpstr>Get started quickly</vt:lpstr>
      <vt:lpstr>Create dashboards for what matters most</vt:lpstr>
      <vt:lpstr>Explore your data and uncover new insights</vt:lpstr>
      <vt:lpstr>See your data the way you want it</vt:lpstr>
      <vt:lpstr>Stay connected from any device</vt:lpstr>
      <vt:lpstr>Ask questions of your data – the way you would ask a person</vt:lpstr>
      <vt:lpstr>Power BI Cortana Integration</vt:lpstr>
      <vt:lpstr>Share your work and collaborate with others</vt:lpstr>
      <vt:lpstr>Keep your data where it is and connect securely</vt:lpstr>
      <vt:lpstr>Keep your data up-to-date</vt:lpstr>
      <vt:lpstr>For IT: Centralized data access with  On-Premises Data Gateway</vt:lpstr>
      <vt:lpstr>PowerPoint-Präsentation</vt:lpstr>
      <vt:lpstr>Built-in connectivity for all your data</vt:lpstr>
      <vt:lpstr>Start discovering business insights right away</vt:lpstr>
      <vt:lpstr>Connect live to your on-premises data</vt:lpstr>
      <vt:lpstr>Get immediate insights into your organization</vt:lpstr>
      <vt:lpstr>Consume structured/unstructured data  with Azure services</vt:lpstr>
      <vt:lpstr>Connect to your data from files</vt:lpstr>
      <vt:lpstr>PowerPoint-Präsentation</vt:lpstr>
      <vt:lpstr>Create Power BI Content</vt:lpstr>
      <vt:lpstr>Prepare, explore, report, and collaborate with Power BI Desktop</vt:lpstr>
      <vt:lpstr>Consolidate data from a broad range  of sources</vt:lpstr>
      <vt:lpstr>Data Connectivity Modes in Power BI Desktop</vt:lpstr>
      <vt:lpstr>Shape data into the format and structure  you need</vt:lpstr>
      <vt:lpstr>Produce rich data models using formulas  and relationships</vt:lpstr>
      <vt:lpstr>Explore your data with freeform, drag  and drop canvas</vt:lpstr>
      <vt:lpstr>Deliver valuable insights with customizable visual reports</vt:lpstr>
      <vt:lpstr>Share reports, visualizations and data  with a broad audience</vt:lpstr>
      <vt:lpstr>IT capabilities</vt:lpstr>
      <vt:lpstr>Visio integration</vt:lpstr>
      <vt:lpstr>Monitoring: Unified Dashboards</vt:lpstr>
      <vt:lpstr>Process metrics – Cost / Elapsed Time / Status </vt:lpstr>
      <vt:lpstr>Process metrics seen visually   </vt:lpstr>
      <vt:lpstr>Retail Store Inventory management</vt:lpstr>
      <vt:lpstr>Inventory management done visually </vt:lpstr>
      <vt:lpstr>PowerPoint-Präsentation</vt:lpstr>
      <vt:lpstr>PowerPoint-Präsentation</vt:lpstr>
      <vt:lpstr>PowerPoint-Präsentation</vt:lpstr>
      <vt:lpstr>PowerPoint-Präsentation</vt:lpstr>
      <vt:lpstr>PowerPoint-Präsentation</vt:lpstr>
      <vt:lpstr>PowerPoint-Präsentation</vt:lpstr>
      <vt:lpstr>5 Steps to Powerful Unified Dashboards</vt:lpstr>
      <vt:lpstr>Demo  </vt:lpstr>
      <vt:lpstr>Visio for Power BI Support</vt:lpstr>
      <vt:lpstr>PowerPoint-Präsentation</vt:lpstr>
      <vt:lpstr>PowerPoint-Präsentation</vt:lpstr>
      <vt:lpstr>PowerPoint-Präsentation</vt:lpstr>
      <vt:lpstr>Links</vt:lpstr>
      <vt:lpstr>HOL scenario</vt:lpstr>
      <vt:lpstr>PowerPoint-Präsentation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65</cp:revision>
  <dcterms:created xsi:type="dcterms:W3CDTF">2016-10-04T22:06:48Z</dcterms:created>
  <dcterms:modified xsi:type="dcterms:W3CDTF">2017-09-07T10:25:46Z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ies>
</file>